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35380" y="525145"/>
            <a:ext cx="9144000" cy="760095"/>
          </a:xfrm>
        </p:spPr>
        <p:txBody>
          <a:bodyPr/>
          <a:p>
            <a:pPr algn="l"/>
            <a:r>
              <a:rPr lang="en-US" altLang="zh-CN" sz="4400">
                <a:latin typeface="+mj-ea"/>
              </a:rPr>
              <a:t>HTML</a:t>
            </a:r>
            <a:r>
              <a:rPr lang="zh-CN" altLang="zh-CN" sz="4400">
                <a:latin typeface="+mj-ea"/>
              </a:rPr>
              <a:t>与</a:t>
            </a:r>
            <a:r>
              <a:rPr lang="en-US" altLang="zh-CN" sz="4400">
                <a:latin typeface="+mj-ea"/>
              </a:rPr>
              <a:t>CSS</a:t>
            </a:r>
            <a:r>
              <a:rPr lang="zh-CN" altLang="en-US" sz="4400">
                <a:latin typeface="+mj-ea"/>
              </a:rPr>
              <a:t>的关系</a:t>
            </a:r>
            <a:endParaRPr lang="zh-CN" altLang="en-US" sz="440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0000" y="1601470"/>
            <a:ext cx="9144000" cy="3641725"/>
          </a:xfrm>
        </p:spPr>
        <p:txBody>
          <a:bodyPr/>
          <a:p>
            <a:pPr algn="l"/>
            <a:r>
              <a:rPr lang="en-US" altLang="zh-CN"/>
              <a:t>1. HTML(Hyper Text Markup Language)</a:t>
            </a:r>
            <a:r>
              <a:rPr lang="zh-CN" altLang="en-US"/>
              <a:t>是网页内容的载体</a:t>
            </a:r>
            <a:endParaRPr lang="zh-CN" altLang="en-US"/>
          </a:p>
          <a:p>
            <a:pPr algn="l"/>
            <a:r>
              <a:rPr lang="en-US" altLang="zh-CN"/>
              <a:t>2. CSS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Cascading Style Sheets</a:t>
            </a:r>
            <a:r>
              <a:rPr lang="en-US" altLang="zh-CN">
                <a:sym typeface="+mn-ea"/>
              </a:rPr>
              <a:t>)</a:t>
            </a:r>
            <a:r>
              <a:rPr lang="zh-CN" altLang="en-US"/>
              <a:t>样式是表现</a:t>
            </a:r>
            <a:endParaRPr lang="zh-CN" altLang="en-US"/>
          </a:p>
          <a:p>
            <a:pPr algn="l"/>
            <a:r>
              <a:rPr lang="en-US" altLang="zh-CN"/>
              <a:t>3. Javascript</a:t>
            </a:r>
            <a:r>
              <a:rPr lang="zh-CN" altLang="en-US"/>
              <a:t>是用来实现网页上的特效效果。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布局模型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流动模型（</a:t>
            </a:r>
            <a:r>
              <a:rPr lang="en-US" altLang="zh-CN"/>
              <a:t>Flow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 sz="2400"/>
              <a:t>默认</a:t>
            </a:r>
            <a:endParaRPr lang="zh-CN" altLang="en-US" sz="2400"/>
          </a:p>
          <a:p>
            <a:r>
              <a:rPr lang="zh-CN" altLang="en-US"/>
              <a:t>浮动模型（</a:t>
            </a:r>
            <a:r>
              <a:rPr lang="en-US" altLang="zh-CN"/>
              <a:t>Float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 sz="2400"/>
              <a:t>float</a:t>
            </a:r>
            <a:endParaRPr lang="en-US" altLang="zh-CN" sz="2400"/>
          </a:p>
          <a:p>
            <a:r>
              <a:rPr lang="zh-CN" altLang="en-US"/>
              <a:t>层模型（</a:t>
            </a:r>
            <a:r>
              <a:rPr lang="en-US" altLang="zh-CN"/>
              <a:t>Layer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绝对定位（</a:t>
            </a:r>
            <a:r>
              <a:rPr lang="en-US" altLang="zh-CN"/>
              <a:t>position: absolute;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相对定位（</a:t>
            </a:r>
            <a:r>
              <a:rPr lang="en-US" altLang="zh-CN"/>
              <a:t>posiiton: relative;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固定定位（</a:t>
            </a:r>
            <a:r>
              <a:rPr lang="en-US" altLang="zh-CN"/>
              <a:t>position: fixed;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http://www.w3school.com.cn/html/</a:t>
            </a:r>
            <a:endParaRPr lang="zh-CN" altLang="en-US"/>
          </a:p>
          <a:p>
            <a:r>
              <a:rPr lang="zh-CN" altLang="en-US"/>
              <a:t>http://www.runoob.com/html/html-tutorial.html</a:t>
            </a:r>
            <a:endParaRPr lang="zh-CN" altLang="en-US"/>
          </a:p>
          <a:p>
            <a:r>
              <a:rPr lang="zh-CN" altLang="en-US"/>
              <a:t>http://www.ruanyifeng.com/blog/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认识</a:t>
            </a:r>
            <a:r>
              <a:rPr lang="en-US" altLang="zh-CN"/>
              <a:t>HTML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举例说明</a:t>
            </a:r>
            <a:endParaRPr lang="zh-CN" altLang="en-US"/>
          </a:p>
          <a:p>
            <a:r>
              <a:rPr lang="zh-CN" altLang="en-US"/>
              <a:t>标签的语法</a:t>
            </a:r>
            <a:endParaRPr lang="zh-CN" altLang="en-US"/>
          </a:p>
          <a:p>
            <a:pPr lvl="1"/>
            <a:r>
              <a:rPr lang="zh-CN" altLang="en-US"/>
              <a:t>由尖括号</a:t>
            </a:r>
            <a:r>
              <a:rPr lang="en-US" altLang="zh-CN"/>
              <a:t>&lt;</a:t>
            </a:r>
            <a:r>
              <a:rPr lang="zh-CN" altLang="en-US"/>
              <a:t>和</a:t>
            </a:r>
            <a:r>
              <a:rPr lang="en-US" altLang="zh-CN"/>
              <a:t>&gt;</a:t>
            </a:r>
            <a:r>
              <a:rPr lang="zh-CN" altLang="en-US"/>
              <a:t>括起来</a:t>
            </a:r>
            <a:endParaRPr lang="zh-CN" altLang="en-US"/>
          </a:p>
          <a:p>
            <a:pPr lvl="1"/>
            <a:r>
              <a:rPr lang="zh-CN" altLang="en-US"/>
              <a:t>成对出现</a:t>
            </a:r>
            <a:endParaRPr lang="zh-CN" altLang="en-US"/>
          </a:p>
          <a:p>
            <a:pPr lvl="1"/>
            <a:r>
              <a:rPr lang="zh-CN" altLang="en-US"/>
              <a:t>可嵌套，必须保持顺序</a:t>
            </a:r>
            <a:endParaRPr lang="zh-CN" altLang="en-US"/>
          </a:p>
          <a:p>
            <a:pPr lvl="1"/>
            <a:r>
              <a:rPr lang="zh-CN" altLang="en-US"/>
              <a:t>不区分大小写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805" y="380365"/>
            <a:ext cx="10515600" cy="1325563"/>
          </a:xfrm>
        </p:spPr>
        <p:txBody>
          <a:bodyPr/>
          <a:p>
            <a:r>
              <a:rPr lang="en-US" altLang="zh-CN"/>
              <a:t>HTML</a:t>
            </a:r>
            <a:r>
              <a:rPr lang="zh-CN" altLang="en-US"/>
              <a:t>文件基础结构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0230"/>
            <a:ext cx="10515600" cy="4337050"/>
          </a:xfrm>
        </p:spPr>
        <p:txBody>
          <a:bodyPr>
            <a:normAutofit lnSpcReduction="10000"/>
          </a:bodyPr>
          <a:p>
            <a:r>
              <a:rPr lang="en-US" altLang="zh-CN"/>
              <a:t>&lt;html&gt;</a:t>
            </a:r>
            <a:endParaRPr lang="en-US" altLang="zh-CN"/>
          </a:p>
          <a:p>
            <a:r>
              <a:rPr lang="en-US" altLang="zh-CN"/>
              <a:t>&lt;head&gt;...&lt;/head&gt;</a:t>
            </a:r>
            <a:endParaRPr lang="en-US" altLang="zh-CN"/>
          </a:p>
          <a:p>
            <a:r>
              <a:rPr lang="en-US" altLang="zh-CN"/>
              <a:t>&lt;body&gt;...&lt;/body&gt;</a:t>
            </a:r>
            <a:endParaRPr lang="en-US" altLang="zh-CN"/>
          </a:p>
          <a:p>
            <a:r>
              <a:rPr lang="en-US" altLang="zh-CN"/>
              <a:t>&lt;/html&gt;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根标签</a:t>
            </a:r>
            <a:r>
              <a:rPr lang="en-US" altLang="zh-CN"/>
              <a:t>&lt;html&gt;&lt;/html&gt;</a:t>
            </a:r>
            <a:endParaRPr lang="en-US" altLang="zh-CN"/>
          </a:p>
          <a:p>
            <a:r>
              <a:rPr lang="en-US" altLang="zh-CN"/>
              <a:t>2. &lt;head&gt;</a:t>
            </a:r>
            <a:r>
              <a:rPr lang="zh-CN" altLang="en-US"/>
              <a:t>标签用于定义文档的头部，是所有头部元素（</a:t>
            </a:r>
            <a:r>
              <a:rPr lang="en-US" altLang="zh-CN"/>
              <a:t>&lt;title&gt;</a:t>
            </a:r>
            <a:r>
              <a:rPr lang="zh-CN" altLang="en-US"/>
              <a:t>、</a:t>
            </a:r>
            <a:r>
              <a:rPr lang="en-US" altLang="zh-CN"/>
              <a:t>&lt;script&gt;</a:t>
            </a:r>
            <a:r>
              <a:rPr lang="zh-CN" altLang="en-US"/>
              <a:t>、</a:t>
            </a:r>
            <a:r>
              <a:rPr lang="en-US" altLang="zh-CN"/>
              <a:t>&lt;style&gt;</a:t>
            </a:r>
            <a:r>
              <a:rPr lang="zh-CN" altLang="en-US"/>
              <a:t>、</a:t>
            </a:r>
            <a:r>
              <a:rPr lang="en-US" altLang="zh-CN"/>
              <a:t>&lt;link&gt;</a:t>
            </a:r>
            <a:r>
              <a:rPr lang="zh-CN" altLang="en-US"/>
              <a:t>、</a:t>
            </a:r>
            <a:r>
              <a:rPr lang="en-US" altLang="zh-CN"/>
              <a:t>&lt;meta&gt;</a:t>
            </a:r>
            <a:r>
              <a:rPr lang="zh-CN" altLang="en-US"/>
              <a:t>）的容器。</a:t>
            </a:r>
            <a:endParaRPr lang="zh-CN" altLang="en-US"/>
          </a:p>
          <a:p>
            <a:r>
              <a:rPr lang="en-US" altLang="zh-CN"/>
              <a:t>3. &lt;body&gt;&lt;/body&gt;</a:t>
            </a:r>
            <a:r>
              <a:rPr lang="zh-CN" altLang="en-US"/>
              <a:t>标签之间的内容是网页的主要内容。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举例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title</a:t>
            </a:r>
            <a:endParaRPr lang="en-US" altLang="zh-CN"/>
          </a:p>
          <a:p>
            <a:pPr lvl="1"/>
            <a:r>
              <a:rPr lang="en-US" altLang="zh-CN"/>
              <a:t>定义浏览器工具栏中的标题</a:t>
            </a:r>
            <a:endParaRPr lang="en-US" altLang="zh-CN"/>
          </a:p>
          <a:p>
            <a:pPr lvl="1"/>
            <a:r>
              <a:rPr lang="en-US" altLang="zh-CN"/>
              <a:t>提供页面被添加到收藏夹时显示的标题</a:t>
            </a:r>
            <a:endParaRPr lang="en-US" altLang="zh-CN"/>
          </a:p>
          <a:p>
            <a:pPr lvl="1"/>
            <a:r>
              <a:rPr lang="en-US" altLang="zh-CN"/>
              <a:t>显示在搜索引擎结果中的页面标题</a:t>
            </a:r>
            <a:endParaRPr lang="en-US" altLang="zh-CN"/>
          </a:p>
          <a:p>
            <a:pPr lvl="0"/>
            <a:r>
              <a:rPr lang="en-US" altLang="zh-CN"/>
              <a:t>base</a:t>
            </a:r>
            <a:endParaRPr lang="en-US" altLang="zh-CN"/>
          </a:p>
          <a:p>
            <a:pPr lvl="1"/>
            <a:r>
              <a:rPr lang="en-US" altLang="zh-CN"/>
              <a:t>为页面上的所有链接规定默认地址或默认目标（target）</a:t>
            </a:r>
            <a:endParaRPr lang="en-US" altLang="zh-CN"/>
          </a:p>
          <a:p>
            <a:pPr lvl="0"/>
            <a:r>
              <a:rPr lang="en-US" altLang="zh-CN"/>
              <a:t>link</a:t>
            </a:r>
            <a:endParaRPr lang="en-US" altLang="zh-CN"/>
          </a:p>
          <a:p>
            <a:pPr lvl="1"/>
            <a:r>
              <a:rPr lang="en-US" altLang="zh-CN"/>
              <a:t>定义文档与外部资源之间的关系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meta</a:t>
            </a:r>
            <a:endParaRPr lang="en-US" altLang="zh-CN"/>
          </a:p>
          <a:p>
            <a:pPr lvl="1"/>
            <a:r>
              <a:rPr lang="en-US" altLang="zh-CN"/>
              <a:t>提供关于 HTML 文档的元数据</a:t>
            </a:r>
            <a:endParaRPr lang="en-US" altLang="zh-CN"/>
          </a:p>
          <a:p>
            <a:pPr lvl="1"/>
            <a:r>
              <a:rPr lang="en-US" altLang="zh-CN"/>
              <a:t>被用于规定页面的描述、关键词、文档的作者以及其他元数据</a:t>
            </a:r>
            <a:endParaRPr lang="en-US" altLang="zh-CN"/>
          </a:p>
          <a:p>
            <a:pPr lvl="0"/>
            <a:r>
              <a:rPr lang="en-US" altLang="zh-CN"/>
              <a:t>script</a:t>
            </a:r>
            <a:endParaRPr lang="en-US" altLang="zh-CN"/>
          </a:p>
          <a:p>
            <a:pPr lvl="1"/>
            <a:r>
              <a:rPr lang="en-US" altLang="zh-CN"/>
              <a:t>定义客户端脚本，比如 JavaScript</a:t>
            </a:r>
            <a:endParaRPr lang="en-US" altLang="zh-CN"/>
          </a:p>
          <a:p>
            <a:pPr lvl="0"/>
            <a:r>
              <a:rPr lang="en-US" altLang="zh-CN"/>
              <a:t>style</a:t>
            </a:r>
            <a:endParaRPr lang="en-US" altLang="zh-CN"/>
          </a:p>
          <a:p>
            <a:pPr lvl="1"/>
            <a:r>
              <a:rPr lang="en-US" altLang="zh-CN"/>
              <a:t>定义文档的样式信息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794885" cy="4351655"/>
          </a:xfrm>
        </p:spPr>
        <p:txBody>
          <a:bodyPr>
            <a:normAutofit lnSpcReduction="20000"/>
          </a:bodyPr>
          <a:p>
            <a:r>
              <a:rPr lang="en-US" altLang="zh-CN"/>
              <a:t>p</a:t>
            </a:r>
            <a:endParaRPr lang="en-US" altLang="zh-CN"/>
          </a:p>
          <a:p>
            <a:r>
              <a:rPr lang="en-US" altLang="zh-CN"/>
              <a:t>hx</a:t>
            </a:r>
            <a:r>
              <a:rPr lang="zh-CN" altLang="en-US"/>
              <a:t>（</a:t>
            </a:r>
            <a:r>
              <a:rPr lang="en-US" altLang="zh-CN"/>
              <a:t>1-6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strong</a:t>
            </a:r>
            <a:r>
              <a:rPr lang="zh-CN" altLang="en-US"/>
              <a:t>、</a:t>
            </a:r>
            <a:r>
              <a:rPr lang="en-US" altLang="zh-CN"/>
              <a:t>em</a:t>
            </a:r>
            <a:endParaRPr lang="en-US" altLang="zh-CN"/>
          </a:p>
          <a:p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blockquote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（锚</a:t>
            </a:r>
            <a:r>
              <a:rPr lang="en-US" altLang="zh-CN"/>
              <a:t>name&amp;href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br</a:t>
            </a:r>
            <a:r>
              <a:rPr lang="zh-CN" altLang="en-US"/>
              <a:t>、</a:t>
            </a:r>
            <a:r>
              <a:rPr lang="en-US" altLang="zh-CN"/>
              <a:t>&amp;nbsp;</a:t>
            </a:r>
            <a:endParaRPr lang="en-US" altLang="zh-CN"/>
          </a:p>
          <a:p>
            <a:r>
              <a:rPr lang="en-US" altLang="zh-CN"/>
              <a:t>code</a:t>
            </a:r>
            <a:r>
              <a:rPr lang="zh-CN" altLang="en-US"/>
              <a:t>、</a:t>
            </a:r>
            <a:r>
              <a:rPr lang="en-US" altLang="zh-CN"/>
              <a:t>pre</a:t>
            </a:r>
            <a:endParaRPr lang="en-US" altLang="zh-CN"/>
          </a:p>
          <a:p>
            <a:r>
              <a:rPr lang="en-US" altLang="zh-CN"/>
              <a:t>ul-li</a:t>
            </a:r>
            <a:r>
              <a:rPr lang="zh-CN" altLang="en-US"/>
              <a:t>、</a:t>
            </a:r>
            <a:r>
              <a:rPr lang="en-US" altLang="zh-CN"/>
              <a:t>ol-li</a:t>
            </a:r>
            <a:endParaRPr lang="en-US" altLang="zh-CN"/>
          </a:p>
          <a:p>
            <a:r>
              <a:rPr lang="en-US" altLang="zh-CN"/>
              <a:t>div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span</a:t>
            </a:r>
            <a:endParaRPr lang="en-US" altLang="zh-CN"/>
          </a:p>
          <a:p>
            <a:r>
              <a:rPr lang="en-US" altLang="zh-CN"/>
              <a:t>table</a:t>
            </a:r>
            <a:r>
              <a:rPr lang="zh-CN" altLang="en-US"/>
              <a:t>、</a:t>
            </a:r>
            <a:r>
              <a:rPr lang="en-US" altLang="zh-CN"/>
              <a:t>th</a:t>
            </a:r>
            <a:r>
              <a:rPr lang="zh-CN" altLang="en-US"/>
              <a:t>、</a:t>
            </a:r>
            <a:r>
              <a:rPr lang="en-US" altLang="zh-CN"/>
              <a:t>tr</a:t>
            </a:r>
            <a:r>
              <a:rPr lang="zh-CN" altLang="en-US"/>
              <a:t>、</a:t>
            </a:r>
            <a:r>
              <a:rPr lang="en-US" altLang="zh-CN"/>
              <a:t>td</a:t>
            </a:r>
            <a:r>
              <a:rPr lang="zh-CN" altLang="en-US"/>
              <a:t>、</a:t>
            </a:r>
            <a:r>
              <a:rPr lang="en-US" altLang="zh-CN"/>
              <a:t>caption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810885" y="1825625"/>
            <a:ext cx="62007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img</a:t>
            </a:r>
            <a:endParaRPr lang="en-US" altLang="zh-CN"/>
          </a:p>
          <a:p>
            <a:r>
              <a:rPr lang="en-US"/>
              <a:t>form</a:t>
            </a:r>
            <a:endParaRPr lang="en-US"/>
          </a:p>
          <a:p>
            <a:r>
              <a:rPr lang="en-US"/>
              <a:t>input</a:t>
            </a:r>
            <a:r>
              <a:rPr lang="zh-CN" altLang="en-US"/>
              <a:t>（</a:t>
            </a:r>
            <a:r>
              <a:rPr lang="en-US"/>
              <a:t>text/password/radio/checkbox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/>
              <a:t>textarea</a:t>
            </a:r>
            <a:endParaRPr lang="en-US"/>
          </a:p>
          <a:p>
            <a:r>
              <a:rPr lang="en-US"/>
              <a:t>select-option</a:t>
            </a:r>
            <a:r>
              <a:rPr lang="zh-CN" altLang="en-US"/>
              <a:t>（</a:t>
            </a:r>
            <a:r>
              <a:rPr lang="en-US" altLang="zh-CN"/>
              <a:t>multiple=”multiple”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/>
              <a:t>button</a:t>
            </a:r>
            <a:r>
              <a:rPr lang="zh-CN" altLang="en-US"/>
              <a:t>、</a:t>
            </a:r>
            <a:r>
              <a:rPr lang="en-US" altLang="zh-CN"/>
              <a:t>input</a:t>
            </a:r>
            <a:r>
              <a:rPr lang="zh-CN" altLang="en-US"/>
              <a:t>（</a:t>
            </a:r>
            <a:r>
              <a:rPr lang="en-US" altLang="zh-CN"/>
              <a:t>submit/reset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frameset</a:t>
            </a:r>
            <a:r>
              <a:rPr lang="zh-CN" altLang="en-US"/>
              <a:t>、</a:t>
            </a:r>
            <a:r>
              <a:rPr lang="en-US" altLang="zh-CN"/>
              <a:t>frame</a:t>
            </a:r>
            <a:r>
              <a:rPr lang="zh-CN" altLang="en-US"/>
              <a:t>、</a:t>
            </a:r>
            <a:r>
              <a:rPr lang="en-US" altLang="zh-CN"/>
              <a:t>iframe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98830" y="2579370"/>
            <a:ext cx="5269230" cy="2760345"/>
          </a:xfrm>
        </p:spPr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546860" y="2457450"/>
            <a:ext cx="4694555" cy="2018030"/>
            <a:chOff x="3110" y="2629"/>
            <a:chExt cx="7393" cy="3178"/>
          </a:xfrm>
        </p:grpSpPr>
        <p:sp>
          <p:nvSpPr>
            <p:cNvPr id="5" name="文本框 4"/>
            <p:cNvSpPr txBox="1"/>
            <p:nvPr/>
          </p:nvSpPr>
          <p:spPr>
            <a:xfrm>
              <a:off x="4457" y="3869"/>
              <a:ext cx="604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{  color :  blue  }</a:t>
              </a:r>
              <a:endParaRPr lang="en-US" altLang="zh-CN" sz="28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3110" y="2629"/>
              <a:ext cx="5345" cy="3179"/>
              <a:chOff x="3110" y="2663"/>
              <a:chExt cx="5345" cy="3179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3637" y="3941"/>
                <a:ext cx="772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</a:t>
                </a:r>
                <a:endParaRPr lang="en-US" altLang="zh-CN" sz="280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564" y="4062"/>
                <a:ext cx="651" cy="5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407" y="3773"/>
                <a:ext cx="4048" cy="108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913" y="4014"/>
                <a:ext cx="1349" cy="62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552" y="3965"/>
                <a:ext cx="1228" cy="6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圆角矩形标注 9"/>
              <p:cNvSpPr/>
              <p:nvPr/>
            </p:nvSpPr>
            <p:spPr>
              <a:xfrm>
                <a:off x="3111" y="2951"/>
                <a:ext cx="1346" cy="822"/>
              </a:xfrm>
              <a:prstGeom prst="wedgeRoundRectCallou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/>
                  <a:t>符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3110" y="3074"/>
                <a:ext cx="1513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选择符</a:t>
                </a:r>
                <a:endParaRPr lang="zh-CN" altLang="en-US"/>
              </a:p>
            </p:txBody>
          </p:sp>
          <p:sp>
            <p:nvSpPr>
              <p:cNvPr id="12" name="圆角矩形标注 11"/>
              <p:cNvSpPr/>
              <p:nvPr/>
            </p:nvSpPr>
            <p:spPr>
              <a:xfrm>
                <a:off x="6503" y="2663"/>
                <a:ext cx="1277" cy="867"/>
              </a:xfrm>
              <a:prstGeom prst="wedgeRoundRectCallou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648" y="2858"/>
                <a:ext cx="1060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声明</a:t>
                </a:r>
                <a:endParaRPr lang="zh-CN" altLang="en-US"/>
              </a:p>
            </p:txBody>
          </p:sp>
          <p:sp>
            <p:nvSpPr>
              <p:cNvPr id="15" name="圆角矩形标注 14"/>
              <p:cNvSpPr/>
              <p:nvPr/>
            </p:nvSpPr>
            <p:spPr>
              <a:xfrm rot="10800000">
                <a:off x="4623" y="5124"/>
                <a:ext cx="1254" cy="719"/>
              </a:xfrm>
              <a:prstGeom prst="wedgeRoundRectCallout">
                <a:avLst>
                  <a:gd name="adj1" fmla="val -22219"/>
                  <a:gd name="adj2" fmla="val 96659"/>
                  <a:gd name="adj3" fmla="val 16667"/>
                </a:avLst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1" y="5242"/>
                <a:ext cx="1012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属性</a:t>
                </a:r>
                <a:endParaRPr lang="zh-CN" altLang="en-US"/>
              </a:p>
            </p:txBody>
          </p:sp>
          <p:sp>
            <p:nvSpPr>
              <p:cNvPr id="17" name="圆角矩形标注 16"/>
              <p:cNvSpPr/>
              <p:nvPr/>
            </p:nvSpPr>
            <p:spPr>
              <a:xfrm rot="10800000">
                <a:off x="6599" y="5084"/>
                <a:ext cx="1254" cy="719"/>
              </a:xfrm>
              <a:prstGeom prst="wedgeRoundRectCallout">
                <a:avLst>
                  <a:gd name="adj1" fmla="val -22219"/>
                  <a:gd name="adj2" fmla="val 96659"/>
                  <a:gd name="adj3" fmla="val 16667"/>
                </a:avLst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888" y="5194"/>
                <a:ext cx="988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值</a:t>
                </a:r>
                <a:endParaRPr lang="zh-CN" altLang="en-US"/>
              </a:p>
            </p:txBody>
          </p:sp>
        </p:grpSp>
      </p:grpSp>
      <p:sp>
        <p:nvSpPr>
          <p:cNvPr id="19" name="内容占位符 2"/>
          <p:cNvSpPr>
            <a:spLocks noGrp="1"/>
          </p:cNvSpPr>
          <p:nvPr/>
        </p:nvSpPr>
        <p:spPr>
          <a:xfrm>
            <a:off x="6242050" y="2703195"/>
            <a:ext cx="5269230" cy="211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内联式 </a:t>
            </a:r>
            <a:r>
              <a:rPr lang="en-US" altLang="zh-CN"/>
              <a:t>&gt; </a:t>
            </a:r>
            <a:r>
              <a:rPr lang="zh-CN" altLang="en-US"/>
              <a:t>嵌入式 </a:t>
            </a:r>
            <a:r>
              <a:rPr lang="en-US" altLang="zh-CN"/>
              <a:t>&gt; </a:t>
            </a:r>
            <a:r>
              <a:rPr lang="zh-CN" altLang="en-US"/>
              <a:t>外部式</a:t>
            </a:r>
            <a:endParaRPr lang="zh-CN" altLang="en-US"/>
          </a:p>
          <a:p>
            <a:r>
              <a:rPr lang="zh-CN" altLang="en-US"/>
              <a:t>就近原则</a:t>
            </a:r>
            <a:endParaRPr lang="zh-CN" altLang="en-US"/>
          </a:p>
          <a:p>
            <a:r>
              <a:rPr lang="zh-CN" altLang="en-US"/>
              <a:t>权值原则</a:t>
            </a:r>
            <a:endParaRPr lang="zh-CN" altLang="en-US"/>
          </a:p>
          <a:p>
            <a:r>
              <a:rPr lang="en-US" altLang="zh-CN"/>
              <a:t>!important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16195" cy="4351655"/>
          </a:xfrm>
        </p:spPr>
        <p:txBody>
          <a:bodyPr/>
          <a:p>
            <a:r>
              <a:rPr lang="zh-CN" altLang="en-US"/>
              <a:t>标签选择器（如：</a:t>
            </a:r>
            <a:r>
              <a:rPr lang="en-US" altLang="zh-CN"/>
              <a:t>p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类选择器（</a:t>
            </a:r>
            <a:r>
              <a:rPr lang="en-US" altLang="zh-CN"/>
              <a:t>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ID</a:t>
            </a:r>
            <a:r>
              <a:rPr lang="zh-CN" altLang="en-US"/>
              <a:t>选择器（</a:t>
            </a:r>
            <a:r>
              <a:rPr lang="en-US" altLang="zh-CN"/>
              <a:t>#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子选择器（</a:t>
            </a:r>
            <a:r>
              <a:rPr lang="en-US" altLang="zh-CN"/>
              <a:t>&gt;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包含（后代）选择器（ ）</a:t>
            </a:r>
            <a:endParaRPr lang="zh-CN" altLang="en-US"/>
          </a:p>
          <a:p>
            <a:r>
              <a:rPr lang="zh-CN" altLang="en-US"/>
              <a:t>通用选择器（</a:t>
            </a:r>
            <a:r>
              <a:rPr lang="en-US" altLang="zh-CN"/>
              <a:t>*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伪类选择符（如：</a:t>
            </a:r>
            <a:r>
              <a:rPr lang="en-US" altLang="zh-CN"/>
              <a:t>hover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分组选择符（</a:t>
            </a:r>
            <a:r>
              <a:rPr lang="en-US" altLang="zh-CN"/>
              <a:t>,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80480" y="1825625"/>
            <a:ext cx="511619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954395" y="1825625"/>
            <a:ext cx="587819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权值：</a:t>
            </a:r>
            <a:endParaRPr lang="zh-CN" altLang="en-US"/>
          </a:p>
          <a:p>
            <a:r>
              <a:rPr lang="zh-CN" altLang="en-US"/>
              <a:t>标签</a:t>
            </a:r>
            <a:r>
              <a:rPr lang="en-US" altLang="zh-CN"/>
              <a:t>1</a:t>
            </a:r>
            <a:r>
              <a:rPr lang="zh-CN" altLang="en-US"/>
              <a:t>、类选择符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ID</a:t>
            </a:r>
            <a:r>
              <a:rPr lang="zh-CN" altLang="en-US"/>
              <a:t>选择符</a:t>
            </a:r>
            <a:r>
              <a:rPr lang="en-US" altLang="zh-CN"/>
              <a:t>100</a:t>
            </a:r>
            <a:endParaRPr lang="en-US" altLang="zh-CN"/>
          </a:p>
          <a:p>
            <a:r>
              <a:rPr lang="en-US" altLang="zh-CN"/>
              <a:t>p { color: red; } /*1*/</a:t>
            </a:r>
            <a:endParaRPr lang="en-US" altLang="zh-CN"/>
          </a:p>
          <a:p>
            <a:r>
              <a:rPr lang="en-US" altLang="zh-CN"/>
              <a:t>p span { color: green; } /* 1+1=2 */</a:t>
            </a:r>
            <a:endParaRPr lang="en-US" altLang="zh-CN"/>
          </a:p>
          <a:p>
            <a:r>
              <a:rPr lang="en-US" altLang="zh-CN"/>
              <a:t>.warning { color: white; } /* 10 */</a:t>
            </a:r>
            <a:endParaRPr lang="en-US" altLang="zh-CN"/>
          </a:p>
          <a:p>
            <a:r>
              <a:rPr lang="en-US" altLang="zh-CN"/>
              <a:t>p span .warning { color: purple; }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/* 1+1+10=12 */</a:t>
            </a:r>
            <a:endParaRPr lang="en-US" altLang="zh-CN"/>
          </a:p>
          <a:p>
            <a:r>
              <a:rPr lang="en-US" altLang="zh-CN"/>
              <a:t>#footor .note p { color: yellow; } /*100+10+1=111 */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盒模型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08040" y="762000"/>
            <a:ext cx="5807075" cy="574675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/>
        </p:nvSpPr>
        <p:spPr>
          <a:xfrm>
            <a:off x="838200" y="1825625"/>
            <a:ext cx="506984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块级元素</a:t>
            </a:r>
            <a:endParaRPr lang="zh-CN" altLang="en-US"/>
          </a:p>
          <a:p>
            <a:pPr lvl="1"/>
            <a:r>
              <a:rPr lang="en-US" altLang="zh-CN" sz="2400"/>
              <a:t>div</a:t>
            </a:r>
            <a:r>
              <a:rPr lang="zh-CN" altLang="en-US" sz="2400"/>
              <a:t>、</a:t>
            </a:r>
            <a:r>
              <a:rPr lang="en-US" altLang="zh-CN" sz="2400"/>
              <a:t>p</a:t>
            </a:r>
            <a:r>
              <a:rPr lang="zh-CN" altLang="en-US" sz="2400"/>
              <a:t>、</a:t>
            </a:r>
            <a:r>
              <a:rPr lang="en-US" altLang="zh-CN" sz="2400"/>
              <a:t>hx</a:t>
            </a:r>
            <a:r>
              <a:rPr lang="zh-CN" altLang="en-US" sz="2400"/>
              <a:t>、</a:t>
            </a:r>
            <a:r>
              <a:rPr lang="en-US" altLang="zh-CN" sz="2400"/>
              <a:t>form</a:t>
            </a:r>
            <a:r>
              <a:rPr lang="zh-CN" altLang="en-US" sz="2400"/>
              <a:t>、</a:t>
            </a:r>
            <a:r>
              <a:rPr lang="en-US" altLang="zh-CN" sz="2400"/>
              <a:t>ul</a:t>
            </a:r>
            <a:r>
              <a:rPr lang="zh-CN" altLang="en-US" sz="2400"/>
              <a:t>、</a:t>
            </a:r>
            <a:r>
              <a:rPr lang="en-US" altLang="zh-CN" sz="2400"/>
              <a:t>li</a:t>
            </a:r>
            <a:endParaRPr lang="en-US" altLang="zh-CN" sz="2400"/>
          </a:p>
          <a:p>
            <a:pPr lvl="1"/>
            <a:r>
              <a:rPr lang="en-US" altLang="zh-CN" sz="2400"/>
              <a:t>display: block;</a:t>
            </a:r>
            <a:endParaRPr lang="en-US" altLang="zh-CN" sz="2400"/>
          </a:p>
          <a:p>
            <a:pPr lvl="0"/>
            <a:r>
              <a:rPr lang="zh-CN" altLang="en-US" sz="2800"/>
              <a:t>内联元素</a:t>
            </a:r>
            <a:endParaRPr lang="zh-CN" altLang="en-US" sz="2800"/>
          </a:p>
          <a:p>
            <a:pPr lvl="1"/>
            <a:r>
              <a:rPr lang="en-US" altLang="zh-CN" sz="2400"/>
              <a:t>span</a:t>
            </a:r>
            <a:r>
              <a:rPr lang="zh-CN" altLang="en-US" sz="2400"/>
              <a:t>、</a:t>
            </a:r>
            <a:r>
              <a:rPr lang="en-US" altLang="zh-CN" sz="2400"/>
              <a:t>a</a:t>
            </a:r>
            <a:r>
              <a:rPr lang="zh-CN" altLang="en-US" sz="2400"/>
              <a:t>、</a:t>
            </a:r>
            <a:r>
              <a:rPr lang="en-US" altLang="zh-CN" sz="2400"/>
              <a:t>label</a:t>
            </a:r>
            <a:r>
              <a:rPr lang="zh-CN" altLang="en-US" sz="2400"/>
              <a:t>、</a:t>
            </a:r>
            <a:r>
              <a:rPr lang="en-US" altLang="zh-CN" sz="2400"/>
              <a:t>strong</a:t>
            </a:r>
            <a:r>
              <a:rPr lang="zh-CN" altLang="en-US" sz="2400"/>
              <a:t>、</a:t>
            </a:r>
            <a:r>
              <a:rPr lang="en-US" altLang="zh-CN" sz="2400"/>
              <a:t>em</a:t>
            </a:r>
            <a:endParaRPr lang="en-US" altLang="zh-CN" sz="2400"/>
          </a:p>
          <a:p>
            <a:pPr lvl="1"/>
            <a:r>
              <a:rPr lang="en-US" altLang="zh-CN" sz="2400"/>
              <a:t>display: inline;</a:t>
            </a:r>
            <a:endParaRPr lang="en-US" altLang="zh-CN" sz="2400"/>
          </a:p>
          <a:p>
            <a:pPr lvl="0"/>
            <a:r>
              <a:rPr lang="zh-CN" altLang="en-US" sz="2800"/>
              <a:t>内联块状元素</a:t>
            </a:r>
            <a:endParaRPr lang="zh-CN" altLang="en-US" sz="2800"/>
          </a:p>
          <a:p>
            <a:pPr lvl="1"/>
            <a:r>
              <a:rPr lang="en-US" altLang="zh-CN" sz="2400"/>
              <a:t>display: inline-block;</a:t>
            </a:r>
            <a:endParaRPr lang="en-US" altLang="zh-CN" sz="2400"/>
          </a:p>
          <a:p>
            <a:pPr lvl="0"/>
            <a:endParaRPr lang="zh-CN" altLang="en-US" sz="280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</Words>
  <Application>WPS 演示</Application>
  <PresentationFormat>宽屏</PresentationFormat>
  <Paragraphs>150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2015-05-05T08:02:00Z</dcterms:created>
  <dcterms:modified xsi:type="dcterms:W3CDTF">2017-06-18T13:46:23Z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2052-10.1.0.6390</vt:lpwstr>
  </property>
</Properties>
</file>