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94854F-F56A-4750-A163-189E6AF0862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34E8A8-9C9D-41C9-AC65-B8724D5412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1030631"/>
          </a:xfrm>
        </p:spPr>
        <p:txBody>
          <a:bodyPr/>
          <a:lstStyle/>
          <a:p>
            <a:r>
              <a:rPr lang="en-US" dirty="0"/>
              <a:t>A decision tree is a method of classification similar to a “Choose Your Own Adventure” book. As we traverse the tree, we made a series of decisions (based on the data) that leads us to the conclusion (outcome)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F5C94-5C91-4FC8-B305-3E08C4E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3" y="184336"/>
            <a:ext cx="3199845" cy="1608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DE4BE1-53CB-45E9-A431-B98245AB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08" y="2929632"/>
            <a:ext cx="7211101" cy="29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5" y="1897588"/>
            <a:ext cx="7654104" cy="1030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decision tree model </a:t>
            </a:r>
            <a:r>
              <a:rPr lang="en-US" dirty="0"/>
              <a:t>is a “Choose Your Own Adventure” – but for data! Instead of making decisions about walking down a dark alley or leaving your flashlight at home, the decision tree model make decisions based on the values of the predictor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6BFDF-9EFF-49DA-8613-C7CB73C5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6" y="3429000"/>
            <a:ext cx="6623020" cy="2717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A613D-A901-4E5B-878E-FCCAA789B211}"/>
              </a:ext>
            </a:extLst>
          </p:cNvPr>
          <p:cNvSpPr txBox="1"/>
          <p:nvPr/>
        </p:nvSpPr>
        <p:spPr>
          <a:xfrm>
            <a:off x="689795" y="2990365"/>
            <a:ext cx="25035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example: Based on height, weight, and HR data, can we classify individuals as football players, basketball players, runners, or non-athletes?</a:t>
            </a:r>
          </a:p>
        </p:txBody>
      </p:sp>
    </p:spTree>
    <p:extLst>
      <p:ext uri="{BB962C8B-B14F-4D97-AF65-F5344CB8AC3E}">
        <p14:creationId xmlns:p14="http://schemas.microsoft.com/office/powerpoint/2010/main" val="18574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How a Decision Tree Model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89AA1-085A-4F58-A414-6FE8166D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with an empty node – this will become the ROOT of the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data, based on the threshold value of one attribute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split is based on the OPTIMAL attribute – which attribute has the best predictive power at this point?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Think: If we can only do one split, which attribute classifies the most data correctly?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look at the resulting subsets at the new INTERNAL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each internal node, and split the data again based on the next most optimal/predictive attribute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Continue splitting until a stopping criteria is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split, which determines class assignment, are the LEAVES of the tree</a:t>
            </a:r>
          </a:p>
        </p:txBody>
      </p:sp>
    </p:spTree>
    <p:extLst>
      <p:ext uri="{BB962C8B-B14F-4D97-AF65-F5344CB8AC3E}">
        <p14:creationId xmlns:p14="http://schemas.microsoft.com/office/powerpoint/2010/main" val="28493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95" y="1897588"/>
            <a:ext cx="7654104" cy="1030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decision tree model </a:t>
            </a:r>
            <a:r>
              <a:rPr lang="en-US" dirty="0"/>
              <a:t>is a “Choose Your Own Adventure” – but for data! Instead of making decisions about walking down a dark alley or leaving your flashlight at home, the decision tree model make decisions based on the values of the predictor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1E613-79DB-46C4-848D-B8EFF25DC70E}"/>
              </a:ext>
            </a:extLst>
          </p:cNvPr>
          <p:cNvSpPr/>
          <p:nvPr/>
        </p:nvSpPr>
        <p:spPr>
          <a:xfrm>
            <a:off x="506027" y="4128116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Height &gt; 6 feet?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63D4A-FF37-4506-9F13-BFE9AF1A8AE7}"/>
              </a:ext>
            </a:extLst>
          </p:cNvPr>
          <p:cNvSpPr/>
          <p:nvPr/>
        </p:nvSpPr>
        <p:spPr>
          <a:xfrm>
            <a:off x="2744679" y="3333561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 &gt; 225 </a:t>
            </a:r>
            <a:r>
              <a:rPr lang="en-US" sz="1600" dirty="0" err="1"/>
              <a:t>lbs</a:t>
            </a:r>
            <a:r>
              <a:rPr lang="en-US" sz="1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466E7-FCC6-4CF4-9604-B66AF5C929EC}"/>
              </a:ext>
            </a:extLst>
          </p:cNvPr>
          <p:cNvSpPr/>
          <p:nvPr/>
        </p:nvSpPr>
        <p:spPr>
          <a:xfrm>
            <a:off x="2744679" y="4857565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 &gt; 150 </a:t>
            </a:r>
            <a:r>
              <a:rPr lang="en-US" sz="1600" dirty="0" err="1"/>
              <a:t>lbs</a:t>
            </a:r>
            <a:r>
              <a:rPr lang="en-US" sz="16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D30CC-3A5F-4254-A927-5EC3683F0E79}"/>
              </a:ext>
            </a:extLst>
          </p:cNvPr>
          <p:cNvSpPr/>
          <p:nvPr/>
        </p:nvSpPr>
        <p:spPr>
          <a:xfrm>
            <a:off x="5214151" y="2895971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Resting HR &gt; 55 BMP?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3E7C1-BC89-4824-B1F3-0CD240E785D8}"/>
              </a:ext>
            </a:extLst>
          </p:cNvPr>
          <p:cNvSpPr/>
          <p:nvPr/>
        </p:nvSpPr>
        <p:spPr>
          <a:xfrm>
            <a:off x="5214151" y="3793433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Resting HR &gt; 50 BPM?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43B1AF-45AB-491C-9F82-8B38AABA869B}"/>
              </a:ext>
            </a:extLst>
          </p:cNvPr>
          <p:cNvSpPr/>
          <p:nvPr/>
        </p:nvSpPr>
        <p:spPr>
          <a:xfrm>
            <a:off x="5214151" y="4653378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Resting HR &gt; 50 BMP?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5D91D-8A7F-4693-9D16-E6F59D69946D}"/>
              </a:ext>
            </a:extLst>
          </p:cNvPr>
          <p:cNvSpPr/>
          <p:nvPr/>
        </p:nvSpPr>
        <p:spPr>
          <a:xfrm>
            <a:off x="5214151" y="5513323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Resting HR &gt; 45 BMP?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5367F4-2CD5-4EBF-B3EB-3CB92A75963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92785" y="3795200"/>
            <a:ext cx="551894" cy="794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4D8947-5D2A-44FD-A7DD-BF41F0D592F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92785" y="4589755"/>
            <a:ext cx="551894" cy="729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DFFA0-E57A-4986-AE8A-4E675011938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431437" y="4985366"/>
            <a:ext cx="782714" cy="333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5922E-7979-4650-A20B-A3E5BB04ED9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431437" y="3795200"/>
            <a:ext cx="782714" cy="330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6705B2-0D66-4A81-84F0-E1BB39BCFD5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431437" y="3227959"/>
            <a:ext cx="782714" cy="56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0E5E8-959D-4E6C-9B0C-B31ABB911C4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431437" y="5319204"/>
            <a:ext cx="782714" cy="52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F311D6-0CFD-41BA-9BC3-27F1916624A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900909" y="3791582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3893E5-D078-47CB-9DE4-9EA245B9062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900909" y="4125421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182016-678B-4FB0-81CA-3F9BB63EE1E8}"/>
              </a:ext>
            </a:extLst>
          </p:cNvPr>
          <p:cNvCxnSpPr>
            <a:cxnSpLocks/>
          </p:cNvCxnSpPr>
          <p:nvPr/>
        </p:nvCxnSpPr>
        <p:spPr>
          <a:xfrm flipV="1">
            <a:off x="6900909" y="2986601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A33226-621F-4D29-BA6E-DBFFF14AACDE}"/>
              </a:ext>
            </a:extLst>
          </p:cNvPr>
          <p:cNvCxnSpPr>
            <a:cxnSpLocks/>
          </p:cNvCxnSpPr>
          <p:nvPr/>
        </p:nvCxnSpPr>
        <p:spPr>
          <a:xfrm>
            <a:off x="6900909" y="3320440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310771-C3C8-4B3B-875D-4B9B10932FA1}"/>
              </a:ext>
            </a:extLst>
          </p:cNvPr>
          <p:cNvCxnSpPr>
            <a:cxnSpLocks/>
          </p:cNvCxnSpPr>
          <p:nvPr/>
        </p:nvCxnSpPr>
        <p:spPr>
          <a:xfrm flipV="1">
            <a:off x="6900909" y="4659910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2A3B-4A24-43E9-BECE-15DA5952A871}"/>
              </a:ext>
            </a:extLst>
          </p:cNvPr>
          <p:cNvCxnSpPr>
            <a:cxnSpLocks/>
          </p:cNvCxnSpPr>
          <p:nvPr/>
        </p:nvCxnSpPr>
        <p:spPr>
          <a:xfrm>
            <a:off x="6900909" y="4993749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10802-350B-49B4-A413-F8D1919CAEF5}"/>
              </a:ext>
            </a:extLst>
          </p:cNvPr>
          <p:cNvCxnSpPr>
            <a:cxnSpLocks/>
          </p:cNvCxnSpPr>
          <p:nvPr/>
        </p:nvCxnSpPr>
        <p:spPr>
          <a:xfrm flipV="1">
            <a:off x="6900909" y="5519855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38A4F8-12D1-4236-93FF-AAC7B1FF7308}"/>
              </a:ext>
            </a:extLst>
          </p:cNvPr>
          <p:cNvCxnSpPr>
            <a:cxnSpLocks/>
          </p:cNvCxnSpPr>
          <p:nvPr/>
        </p:nvCxnSpPr>
        <p:spPr>
          <a:xfrm>
            <a:off x="6900909" y="5853694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562D74-277E-4DBC-A58F-AD1A412560A7}"/>
              </a:ext>
            </a:extLst>
          </p:cNvPr>
          <p:cNvSpPr txBox="1"/>
          <p:nvPr/>
        </p:nvSpPr>
        <p:spPr>
          <a:xfrm>
            <a:off x="2143958" y="3943437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7075D4-001B-4532-8FD3-2549C2BB988B}"/>
              </a:ext>
            </a:extLst>
          </p:cNvPr>
          <p:cNvSpPr txBox="1"/>
          <p:nvPr/>
        </p:nvSpPr>
        <p:spPr>
          <a:xfrm>
            <a:off x="4572000" y="325422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C8B957-5D56-4FB9-AB9A-262F40DB2440}"/>
              </a:ext>
            </a:extLst>
          </p:cNvPr>
          <p:cNvSpPr txBox="1"/>
          <p:nvPr/>
        </p:nvSpPr>
        <p:spPr>
          <a:xfrm>
            <a:off x="4572000" y="486991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28A210-61F7-4B8A-BF15-DD2D0950E524}"/>
              </a:ext>
            </a:extLst>
          </p:cNvPr>
          <p:cNvSpPr txBox="1"/>
          <p:nvPr/>
        </p:nvSpPr>
        <p:spPr>
          <a:xfrm>
            <a:off x="6905347" y="4549830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12B93-DE9A-4420-BC82-2C907CE39D48}"/>
              </a:ext>
            </a:extLst>
          </p:cNvPr>
          <p:cNvSpPr txBox="1"/>
          <p:nvPr/>
        </p:nvSpPr>
        <p:spPr>
          <a:xfrm>
            <a:off x="6905347" y="3689356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80DE9-27E4-4471-A7C1-32B4EF68792E}"/>
              </a:ext>
            </a:extLst>
          </p:cNvPr>
          <p:cNvSpPr txBox="1"/>
          <p:nvPr/>
        </p:nvSpPr>
        <p:spPr>
          <a:xfrm>
            <a:off x="6843205" y="293474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66F96-B786-422F-8974-579EC2D63796}"/>
              </a:ext>
            </a:extLst>
          </p:cNvPr>
          <p:cNvSpPr txBox="1"/>
          <p:nvPr/>
        </p:nvSpPr>
        <p:spPr>
          <a:xfrm>
            <a:off x="6877236" y="539230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C3672E-226C-47F1-BDE7-7475B4C66A33}"/>
              </a:ext>
            </a:extLst>
          </p:cNvPr>
          <p:cNvSpPr txBox="1"/>
          <p:nvPr/>
        </p:nvSpPr>
        <p:spPr>
          <a:xfrm>
            <a:off x="2188347" y="4846865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27C441-1214-4B3B-8E1F-92602B6BA403}"/>
              </a:ext>
            </a:extLst>
          </p:cNvPr>
          <p:cNvSpPr txBox="1"/>
          <p:nvPr/>
        </p:nvSpPr>
        <p:spPr>
          <a:xfrm>
            <a:off x="6925323" y="335651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683AB9-B640-4872-867B-E2F73ACD6497}"/>
              </a:ext>
            </a:extLst>
          </p:cNvPr>
          <p:cNvSpPr txBox="1"/>
          <p:nvPr/>
        </p:nvSpPr>
        <p:spPr>
          <a:xfrm>
            <a:off x="6917184" y="418508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67542A-9E97-42DC-9891-39FD137C2639}"/>
              </a:ext>
            </a:extLst>
          </p:cNvPr>
          <p:cNvSpPr txBox="1"/>
          <p:nvPr/>
        </p:nvSpPr>
        <p:spPr>
          <a:xfrm>
            <a:off x="4572000" y="390808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3BF229-E77B-4D76-BFD4-0787A7382BBC}"/>
              </a:ext>
            </a:extLst>
          </p:cNvPr>
          <p:cNvSpPr txBox="1"/>
          <p:nvPr/>
        </p:nvSpPr>
        <p:spPr>
          <a:xfrm>
            <a:off x="6864661" y="5002326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8E0FE-19BC-4371-9CF8-C08181C0729E}"/>
              </a:ext>
            </a:extLst>
          </p:cNvPr>
          <p:cNvSpPr txBox="1"/>
          <p:nvPr/>
        </p:nvSpPr>
        <p:spPr>
          <a:xfrm>
            <a:off x="6909787" y="5894595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92A190-2E16-4E99-9970-53B5BD9C00AA}"/>
              </a:ext>
            </a:extLst>
          </p:cNvPr>
          <p:cNvSpPr txBox="1"/>
          <p:nvPr/>
        </p:nvSpPr>
        <p:spPr>
          <a:xfrm>
            <a:off x="4534270" y="5499958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DBB9D2-4B3E-4ED9-9FB1-EB2C204B1B6A}"/>
              </a:ext>
            </a:extLst>
          </p:cNvPr>
          <p:cNvSpPr txBox="1"/>
          <p:nvPr/>
        </p:nvSpPr>
        <p:spPr>
          <a:xfrm>
            <a:off x="7387999" y="3296851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Football player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BBD43F-5E2B-4EEB-9EFE-9C81F8F24791}"/>
              </a:ext>
            </a:extLst>
          </p:cNvPr>
          <p:cNvSpPr txBox="1"/>
          <p:nvPr/>
        </p:nvSpPr>
        <p:spPr>
          <a:xfrm>
            <a:off x="7378679" y="2818205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an athlete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B0DAF-7D7C-4935-9A06-74A6C38DB28D}"/>
              </a:ext>
            </a:extLst>
          </p:cNvPr>
          <p:cNvSpPr txBox="1"/>
          <p:nvPr/>
        </p:nvSpPr>
        <p:spPr>
          <a:xfrm>
            <a:off x="7428687" y="4141756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Basketball player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4095E4-E9EB-4197-ADCC-E76B3DDB4E2C}"/>
              </a:ext>
            </a:extLst>
          </p:cNvPr>
          <p:cNvSpPr txBox="1"/>
          <p:nvPr/>
        </p:nvSpPr>
        <p:spPr>
          <a:xfrm>
            <a:off x="7378678" y="3671923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an athlete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3AB31D-6030-48CC-A2F0-F50D10FB154E}"/>
              </a:ext>
            </a:extLst>
          </p:cNvPr>
          <p:cNvSpPr txBox="1"/>
          <p:nvPr/>
        </p:nvSpPr>
        <p:spPr>
          <a:xfrm>
            <a:off x="7399394" y="4549788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an athlete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3B221-6B6F-4B8C-92E3-2E8607ED4426}"/>
              </a:ext>
            </a:extLst>
          </p:cNvPr>
          <p:cNvSpPr txBox="1"/>
          <p:nvPr/>
        </p:nvSpPr>
        <p:spPr>
          <a:xfrm>
            <a:off x="7402209" y="5021888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Basketball player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C138F5-A71D-4C31-B289-54C0ACF430DB}"/>
              </a:ext>
            </a:extLst>
          </p:cNvPr>
          <p:cNvSpPr txBox="1"/>
          <p:nvPr/>
        </p:nvSpPr>
        <p:spPr>
          <a:xfrm>
            <a:off x="7403680" y="5393816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an athlete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F6A679-6ACE-46F8-BFE7-3791B02C20F6}"/>
              </a:ext>
            </a:extLst>
          </p:cNvPr>
          <p:cNvSpPr txBox="1"/>
          <p:nvPr/>
        </p:nvSpPr>
        <p:spPr>
          <a:xfrm>
            <a:off x="7387999" y="5873064"/>
            <a:ext cx="14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6BFDF-9EFF-49DA-8613-C7CB73C5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04" y="-480342"/>
            <a:ext cx="7107901" cy="29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0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6584-5FC7-458F-BC75-7C252CA4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2320"/>
            <a:ext cx="7543800" cy="1450757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1AE1-3B3C-4ADD-A245-28EA03A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1030631"/>
          </a:xfrm>
        </p:spPr>
        <p:txBody>
          <a:bodyPr/>
          <a:lstStyle/>
          <a:p>
            <a:r>
              <a:rPr lang="en-US" dirty="0"/>
              <a:t>A decision tree is a method of classification similar to a “Choose Your Own Adventure” book. As we traverse the tree, we made a series of decisions (based on the data) that leads us to the conclusion (outcome)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F5C94-5C91-4FC8-B305-3E08C4E8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493" y="184336"/>
            <a:ext cx="3199845" cy="16081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DBDACD-3241-4D52-A7C1-A73D77AB53D5}"/>
              </a:ext>
            </a:extLst>
          </p:cNvPr>
          <p:cNvSpPr/>
          <p:nvPr/>
        </p:nvSpPr>
        <p:spPr>
          <a:xfrm>
            <a:off x="506027" y="4128116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sneak out of the house?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6C443-4181-497F-9C2B-7D0A1C9DBAEB}"/>
              </a:ext>
            </a:extLst>
          </p:cNvPr>
          <p:cNvSpPr/>
          <p:nvPr/>
        </p:nvSpPr>
        <p:spPr>
          <a:xfrm>
            <a:off x="2744679" y="3333561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and your friend drive to the abandoned barn?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C5744-4DDF-4AC2-AA0A-6E669369A78A}"/>
              </a:ext>
            </a:extLst>
          </p:cNvPr>
          <p:cNvSpPr/>
          <p:nvPr/>
        </p:nvSpPr>
        <p:spPr>
          <a:xfrm>
            <a:off x="2744679" y="4857565"/>
            <a:ext cx="1686758" cy="92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go watch TV in the basement?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FDF37-132A-4255-B1D8-095924794469}"/>
              </a:ext>
            </a:extLst>
          </p:cNvPr>
          <p:cNvSpPr/>
          <p:nvPr/>
        </p:nvSpPr>
        <p:spPr>
          <a:xfrm>
            <a:off x="5214151" y="2895971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 you go inside?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3EC07-F90C-4892-A08A-8F3D06D4F567}"/>
              </a:ext>
            </a:extLst>
          </p:cNvPr>
          <p:cNvSpPr/>
          <p:nvPr/>
        </p:nvSpPr>
        <p:spPr>
          <a:xfrm>
            <a:off x="5214151" y="3793433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you go down a dark alley instead?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322BD-0231-4F0D-8C30-1A3CC55B6102}"/>
              </a:ext>
            </a:extLst>
          </p:cNvPr>
          <p:cNvSpPr/>
          <p:nvPr/>
        </p:nvSpPr>
        <p:spPr>
          <a:xfrm>
            <a:off x="5214151" y="4653378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 the lights off?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36EEE-A5C6-45EF-A040-79915F0DAF39}"/>
              </a:ext>
            </a:extLst>
          </p:cNvPr>
          <p:cNvSpPr/>
          <p:nvPr/>
        </p:nvSpPr>
        <p:spPr>
          <a:xfrm>
            <a:off x="5214151" y="5513323"/>
            <a:ext cx="1686758" cy="6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 the lights off?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F22A2-3FF8-4048-BF88-B8A96270847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92785" y="3795200"/>
            <a:ext cx="551894" cy="794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C30404-204B-4AC2-91AA-5E7C6F5AB43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92785" y="4589755"/>
            <a:ext cx="551894" cy="729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0CBEB9B-75BB-46C6-A07F-8EDB55E7C41B}"/>
              </a:ext>
            </a:extLst>
          </p:cNvPr>
          <p:cNvSpPr/>
          <p:nvPr/>
        </p:nvSpPr>
        <p:spPr>
          <a:xfrm>
            <a:off x="114670" y="3001578"/>
            <a:ext cx="1686758" cy="111673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you get attacked by the Slime Monster?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B8884E-0FB3-4F81-87B1-BDBC6235213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431437" y="4985366"/>
            <a:ext cx="782714" cy="333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0F5750-0DAC-43D7-A5E2-9C9C55751DF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431437" y="3795200"/>
            <a:ext cx="782714" cy="330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060B99-AD9B-4D79-B717-4D65C509C2A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431437" y="3227959"/>
            <a:ext cx="782714" cy="56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037E82-B04D-46D8-A84D-9683285FB4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431437" y="5319204"/>
            <a:ext cx="782714" cy="52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BFD80-85EE-4B50-A1D2-E4D0B4F721C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00909" y="3791582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C5DE39-CAFB-4623-9CF4-E90698928C3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00909" y="4125421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44292D-1FED-4E2A-8889-FF70B2574797}"/>
              </a:ext>
            </a:extLst>
          </p:cNvPr>
          <p:cNvCxnSpPr>
            <a:cxnSpLocks/>
          </p:cNvCxnSpPr>
          <p:nvPr/>
        </p:nvCxnSpPr>
        <p:spPr>
          <a:xfrm flipV="1">
            <a:off x="6900909" y="2986601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788B17-7267-4F4C-AF8D-3EA89A2B5389}"/>
              </a:ext>
            </a:extLst>
          </p:cNvPr>
          <p:cNvCxnSpPr>
            <a:cxnSpLocks/>
          </p:cNvCxnSpPr>
          <p:nvPr/>
        </p:nvCxnSpPr>
        <p:spPr>
          <a:xfrm>
            <a:off x="6900909" y="3320440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4A8C53-FD35-4378-8AC8-8EA896C93767}"/>
              </a:ext>
            </a:extLst>
          </p:cNvPr>
          <p:cNvCxnSpPr>
            <a:cxnSpLocks/>
          </p:cNvCxnSpPr>
          <p:nvPr/>
        </p:nvCxnSpPr>
        <p:spPr>
          <a:xfrm flipV="1">
            <a:off x="6900909" y="4659910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DC4A66-B192-49C5-BD00-6217A9EBC1C8}"/>
              </a:ext>
            </a:extLst>
          </p:cNvPr>
          <p:cNvCxnSpPr>
            <a:cxnSpLocks/>
          </p:cNvCxnSpPr>
          <p:nvPr/>
        </p:nvCxnSpPr>
        <p:spPr>
          <a:xfrm>
            <a:off x="6900909" y="4993749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EE2441-C781-48B4-85AE-E9FA41047A11}"/>
              </a:ext>
            </a:extLst>
          </p:cNvPr>
          <p:cNvCxnSpPr>
            <a:cxnSpLocks/>
          </p:cNvCxnSpPr>
          <p:nvPr/>
        </p:nvCxnSpPr>
        <p:spPr>
          <a:xfrm flipV="1">
            <a:off x="6900909" y="5519855"/>
            <a:ext cx="529701" cy="333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AA66B6-C04C-48AE-9928-97FD17B8A7BD}"/>
              </a:ext>
            </a:extLst>
          </p:cNvPr>
          <p:cNvCxnSpPr>
            <a:cxnSpLocks/>
          </p:cNvCxnSpPr>
          <p:nvPr/>
        </p:nvCxnSpPr>
        <p:spPr>
          <a:xfrm>
            <a:off x="6900909" y="5853694"/>
            <a:ext cx="529701" cy="17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D27B5F-049B-4D8A-8B43-C2A0E8A6F2E5}"/>
              </a:ext>
            </a:extLst>
          </p:cNvPr>
          <p:cNvSpPr txBox="1"/>
          <p:nvPr/>
        </p:nvSpPr>
        <p:spPr>
          <a:xfrm>
            <a:off x="2143958" y="3943437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377CA-E73A-4233-A58E-70611151E4FC}"/>
              </a:ext>
            </a:extLst>
          </p:cNvPr>
          <p:cNvSpPr txBox="1"/>
          <p:nvPr/>
        </p:nvSpPr>
        <p:spPr>
          <a:xfrm>
            <a:off x="4572000" y="325422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A820F3-AE6B-4A8D-8B6F-434DB6CB29A2}"/>
              </a:ext>
            </a:extLst>
          </p:cNvPr>
          <p:cNvSpPr txBox="1"/>
          <p:nvPr/>
        </p:nvSpPr>
        <p:spPr>
          <a:xfrm>
            <a:off x="4572000" y="486991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155A71-5744-4F09-955A-B6C779228D7E}"/>
              </a:ext>
            </a:extLst>
          </p:cNvPr>
          <p:cNvSpPr txBox="1"/>
          <p:nvPr/>
        </p:nvSpPr>
        <p:spPr>
          <a:xfrm>
            <a:off x="6905347" y="4549830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E4204-09F0-4278-9C5C-CFD369D676D5}"/>
              </a:ext>
            </a:extLst>
          </p:cNvPr>
          <p:cNvSpPr txBox="1"/>
          <p:nvPr/>
        </p:nvSpPr>
        <p:spPr>
          <a:xfrm>
            <a:off x="6905347" y="3689356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C4E937-B7BB-4198-9BE2-656694832769}"/>
              </a:ext>
            </a:extLst>
          </p:cNvPr>
          <p:cNvSpPr txBox="1"/>
          <p:nvPr/>
        </p:nvSpPr>
        <p:spPr>
          <a:xfrm>
            <a:off x="6843205" y="293474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A5C26D-4B06-4012-B6FF-B516415F556A}"/>
              </a:ext>
            </a:extLst>
          </p:cNvPr>
          <p:cNvSpPr txBox="1"/>
          <p:nvPr/>
        </p:nvSpPr>
        <p:spPr>
          <a:xfrm>
            <a:off x="6877236" y="539230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97A3FD-2111-4C03-921D-11B2E8D8F1E2}"/>
              </a:ext>
            </a:extLst>
          </p:cNvPr>
          <p:cNvSpPr txBox="1"/>
          <p:nvPr/>
        </p:nvSpPr>
        <p:spPr>
          <a:xfrm>
            <a:off x="2188347" y="4846865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5F31D6-C0CA-4871-8E9D-E0E1EA731D37}"/>
              </a:ext>
            </a:extLst>
          </p:cNvPr>
          <p:cNvSpPr txBox="1"/>
          <p:nvPr/>
        </p:nvSpPr>
        <p:spPr>
          <a:xfrm>
            <a:off x="6925323" y="335651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EA97F7-6E35-439F-9D88-6FC2B3719B44}"/>
              </a:ext>
            </a:extLst>
          </p:cNvPr>
          <p:cNvSpPr txBox="1"/>
          <p:nvPr/>
        </p:nvSpPr>
        <p:spPr>
          <a:xfrm>
            <a:off x="6917184" y="4185082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D3C79B-2FF7-46A1-B966-26148DD13EF6}"/>
              </a:ext>
            </a:extLst>
          </p:cNvPr>
          <p:cNvSpPr txBox="1"/>
          <p:nvPr/>
        </p:nvSpPr>
        <p:spPr>
          <a:xfrm>
            <a:off x="4572000" y="3908083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344B8D-F1B5-4E48-AD50-CE151D65FA57}"/>
              </a:ext>
            </a:extLst>
          </p:cNvPr>
          <p:cNvSpPr txBox="1"/>
          <p:nvPr/>
        </p:nvSpPr>
        <p:spPr>
          <a:xfrm>
            <a:off x="6864661" y="5002326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957BA5-0336-474A-B060-0CA7F445EEFE}"/>
              </a:ext>
            </a:extLst>
          </p:cNvPr>
          <p:cNvSpPr txBox="1"/>
          <p:nvPr/>
        </p:nvSpPr>
        <p:spPr>
          <a:xfrm>
            <a:off x="6909787" y="5894595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2A58C-C2FA-476B-97E2-A50D0BE64053}"/>
              </a:ext>
            </a:extLst>
          </p:cNvPr>
          <p:cNvSpPr txBox="1"/>
          <p:nvPr/>
        </p:nvSpPr>
        <p:spPr>
          <a:xfrm>
            <a:off x="4534270" y="5499958"/>
            <a:ext cx="577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E260A7B-3163-48F9-8311-0901F0E8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00" y="2752715"/>
            <a:ext cx="629942" cy="4420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A715CA6-9469-484F-9130-0465EA208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97" y="3588980"/>
            <a:ext cx="629942" cy="44200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51CF042-A1F3-4005-8C5E-92E05B67A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77" y="4459956"/>
            <a:ext cx="629942" cy="44200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041604D-A449-41F5-A2F6-499FE682E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09" y="4940903"/>
            <a:ext cx="629942" cy="4420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418FE92-3392-482B-8F5B-4F5DDE57B300}"/>
              </a:ext>
            </a:extLst>
          </p:cNvPr>
          <p:cNvSpPr txBox="1"/>
          <p:nvPr/>
        </p:nvSpPr>
        <p:spPr>
          <a:xfrm>
            <a:off x="7388000" y="3296851"/>
            <a:ext cx="119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YOU’RE SAFE!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192DF8-9E2D-4619-BC5B-49BBE9F75094}"/>
              </a:ext>
            </a:extLst>
          </p:cNvPr>
          <p:cNvSpPr txBox="1"/>
          <p:nvPr/>
        </p:nvSpPr>
        <p:spPr>
          <a:xfrm>
            <a:off x="7418330" y="4115321"/>
            <a:ext cx="119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YOU’RE SAFE!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700B06-D857-4C46-8610-571E6CAE5622}"/>
              </a:ext>
            </a:extLst>
          </p:cNvPr>
          <p:cNvSpPr txBox="1"/>
          <p:nvPr/>
        </p:nvSpPr>
        <p:spPr>
          <a:xfrm>
            <a:off x="7388000" y="5855153"/>
            <a:ext cx="119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YOU’RE SAFE!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22C94A-4194-4A9F-8177-C3C4AD2188E5}"/>
              </a:ext>
            </a:extLst>
          </p:cNvPr>
          <p:cNvSpPr txBox="1"/>
          <p:nvPr/>
        </p:nvSpPr>
        <p:spPr>
          <a:xfrm>
            <a:off x="7401539" y="5421850"/>
            <a:ext cx="119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YOU’RE SAFE!</a:t>
            </a:r>
          </a:p>
        </p:txBody>
      </p:sp>
    </p:spTree>
    <p:extLst>
      <p:ext uri="{BB962C8B-B14F-4D97-AF65-F5344CB8AC3E}">
        <p14:creationId xmlns:p14="http://schemas.microsoft.com/office/powerpoint/2010/main" val="2641551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512</Words>
  <Application>Microsoft Office PowerPoint</Application>
  <PresentationFormat>On-screen Show (4:3)</PresentationFormat>
  <Paragraphs>73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Decision Trees</vt:lpstr>
      <vt:lpstr>Decision Tree Model</vt:lpstr>
      <vt:lpstr>How a Decision Tree Model Works</vt:lpstr>
      <vt:lpstr>Decision Tree Model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Williams</dc:creator>
  <cp:lastModifiedBy>Erin Williams</cp:lastModifiedBy>
  <cp:revision>9</cp:revision>
  <dcterms:created xsi:type="dcterms:W3CDTF">2018-11-14T20:06:24Z</dcterms:created>
  <dcterms:modified xsi:type="dcterms:W3CDTF">2018-11-15T14:03:05Z</dcterms:modified>
</cp:coreProperties>
</file>