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9144000" cy="5143500" type="screen16x9"/>
  <p:notesSz cx="6858000" cy="9144000"/>
  <p:embeddedFontLst>
    <p:embeddedFont>
      <p:font typeface="Economica" charset="0"/>
      <p:regular r:id="rId34"/>
      <p:bold r:id="rId35"/>
      <p:italic r:id="rId36"/>
      <p:boldItalic r:id="rId37"/>
    </p:embeddedFont>
    <p:embeddedFont>
      <p:font typeface="Open Sans" charset="0"/>
      <p:regular r:id="rId38"/>
      <p:bold r:id="rId39"/>
      <p:italic r:id="rId40"/>
      <p:boldItalic r:id="rId41"/>
    </p:embeddedFont>
    <p:embeddedFont>
      <p:font typeface="Roboto"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4" autoAdjust="0"/>
    <p:restoredTop sz="94660"/>
  </p:normalViewPr>
  <p:slideViewPr>
    <p:cSldViewPr snapToGrid="0">
      <p:cViewPr varScale="1">
        <p:scale>
          <a:sx n="91" d="100"/>
          <a:sy n="91" d="100"/>
        </p:scale>
        <p:origin x="-798"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Shape 2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4" name="Shape 3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a:off x="2744013" y="756700"/>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Shape 11"/>
          <p:cNvSpPr/>
          <p:nvPr/>
        </p:nvSpPr>
        <p:spPr>
          <a:xfrm rot="10800000">
            <a:off x="5318350" y="32667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Shape 1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Shape 13"/>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Shape 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Shape 54"/>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Shape 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Shape 16"/>
          <p:cNvSpPr/>
          <p:nvPr/>
        </p:nvSpPr>
        <p:spPr>
          <a:xfrm flipH="1">
            <a:off x="7595938" y="4602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Shape 17"/>
          <p:cNvSpPr/>
          <p:nvPr/>
        </p:nvSpPr>
        <p:spPr>
          <a:xfrm rot="10800000" flipH="1">
            <a:off x="466425" y="35583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Shape 18"/>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Shape 2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Shape 27"/>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Shape 28"/>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Shape 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Shape 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Shape 35"/>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Shape 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3" name="Shape 43"/>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Shape 44"/>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Shape 45"/>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Shape 4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Shape 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Shape 7"/>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ctrTitle" idx="4294967295"/>
          </p:nvPr>
        </p:nvSpPr>
        <p:spPr>
          <a:xfrm>
            <a:off x="3458125" y="107175"/>
            <a:ext cx="5154900" cy="177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900"/>
              <a:t>A project presentation on </a:t>
            </a:r>
            <a:endParaRPr sz="1900"/>
          </a:p>
          <a:p>
            <a:pPr marL="0" lvl="0" indent="0" algn="ctr" rtl="0">
              <a:spcBef>
                <a:spcPts val="0"/>
              </a:spcBef>
              <a:spcAft>
                <a:spcPts val="0"/>
              </a:spcAft>
              <a:buNone/>
            </a:pPr>
            <a:r>
              <a:rPr lang="en" sz="2900" b="1"/>
              <a:t>Texture Based Image Classification using</a:t>
            </a:r>
            <a:br>
              <a:rPr lang="en" sz="2900" b="1"/>
            </a:br>
            <a:r>
              <a:rPr lang="en" sz="2900" b="1"/>
              <a:t> Gray Level Co-Occurrence Matrix (GLCM)</a:t>
            </a:r>
            <a:endParaRPr sz="2900" b="1"/>
          </a:p>
          <a:p>
            <a:pPr marL="0" lvl="0" indent="0" algn="ctr" rtl="0">
              <a:spcBef>
                <a:spcPts val="0"/>
              </a:spcBef>
              <a:spcAft>
                <a:spcPts val="0"/>
              </a:spcAft>
              <a:buClr>
                <a:schemeClr val="dk1"/>
              </a:buClr>
              <a:buSzPts val="1100"/>
              <a:buFont typeface="Arial"/>
              <a:buNone/>
            </a:pPr>
            <a:r>
              <a:rPr lang="en" sz="2900" b="1"/>
              <a:t>Based Statistical Features</a:t>
            </a:r>
            <a:endParaRPr sz="4700" b="1"/>
          </a:p>
        </p:txBody>
      </p:sp>
      <p:sp>
        <p:nvSpPr>
          <p:cNvPr id="63" name="Shape 63"/>
          <p:cNvSpPr txBox="1">
            <a:spLocks noGrp="1"/>
          </p:cNvSpPr>
          <p:nvPr>
            <p:ph type="subTitle" idx="4294967295"/>
          </p:nvPr>
        </p:nvSpPr>
        <p:spPr>
          <a:xfrm>
            <a:off x="4535650" y="1962150"/>
            <a:ext cx="4140000" cy="2032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dirty="0">
                <a:solidFill>
                  <a:srgbClr val="000000"/>
                </a:solidFill>
              </a:rPr>
              <a:t>Presented </a:t>
            </a:r>
            <a:r>
              <a:rPr lang="en" sz="1800" b="1" dirty="0">
                <a:solidFill>
                  <a:srgbClr val="000000"/>
                </a:solidFill>
              </a:rPr>
              <a:t>By :</a:t>
            </a:r>
            <a:r>
              <a:rPr lang="en" b="1" dirty="0">
                <a:solidFill>
                  <a:srgbClr val="000000"/>
                </a:solidFill>
              </a:rPr>
              <a:t/>
            </a:r>
            <a:br>
              <a:rPr lang="en" b="1" dirty="0">
                <a:solidFill>
                  <a:srgbClr val="000000"/>
                </a:solidFill>
              </a:rPr>
            </a:br>
            <a:r>
              <a:rPr lang="en" b="1" dirty="0">
                <a:solidFill>
                  <a:srgbClr val="000000"/>
                </a:solidFill>
              </a:rPr>
              <a:t>     </a:t>
            </a:r>
            <a:r>
              <a:rPr lang="en" sz="1800" dirty="0">
                <a:solidFill>
                  <a:srgbClr val="000000"/>
                </a:solidFill>
              </a:rPr>
              <a:t>Utkarsh Mani Tripathi</a:t>
            </a:r>
            <a:r>
              <a:rPr lang="en" dirty="0">
                <a:solidFill>
                  <a:srgbClr val="000000"/>
                </a:solidFill>
              </a:rPr>
              <a:t>	(20158027)</a:t>
            </a:r>
            <a:br>
              <a:rPr lang="en" dirty="0">
                <a:solidFill>
                  <a:srgbClr val="000000"/>
                </a:solidFill>
              </a:rPr>
            </a:br>
            <a:r>
              <a:rPr lang="en" dirty="0">
                <a:solidFill>
                  <a:srgbClr val="000000"/>
                </a:solidFill>
              </a:rPr>
              <a:t>           </a:t>
            </a:r>
            <a:r>
              <a:rPr lang="en" sz="1800" dirty="0">
                <a:solidFill>
                  <a:srgbClr val="000000"/>
                </a:solidFill>
              </a:rPr>
              <a:t>Vrinda </a:t>
            </a:r>
            <a:r>
              <a:rPr lang="en" sz="1800" dirty="0" smtClean="0">
                <a:solidFill>
                  <a:srgbClr val="000000"/>
                </a:solidFill>
              </a:rPr>
              <a:t>Agarwal</a:t>
            </a:r>
            <a:r>
              <a:rPr lang="en" dirty="0">
                <a:solidFill>
                  <a:srgbClr val="000000"/>
                </a:solidFill>
              </a:rPr>
              <a:t>	(20158103)</a:t>
            </a:r>
            <a:br>
              <a:rPr lang="en" dirty="0">
                <a:solidFill>
                  <a:srgbClr val="000000"/>
                </a:solidFill>
              </a:rPr>
            </a:br>
            <a:r>
              <a:rPr lang="en" dirty="0">
                <a:solidFill>
                  <a:srgbClr val="000000"/>
                </a:solidFill>
              </a:rPr>
              <a:t>	</a:t>
            </a:r>
            <a:r>
              <a:rPr lang="en" sz="1800" dirty="0" smtClean="0">
                <a:solidFill>
                  <a:srgbClr val="000000"/>
                </a:solidFill>
              </a:rPr>
              <a:t>Ankit Garg	(20153069</a:t>
            </a:r>
            <a:r>
              <a:rPr lang="en" sz="1800" dirty="0">
                <a:solidFill>
                  <a:srgbClr val="000000"/>
                </a:solidFill>
              </a:rPr>
              <a:t>)</a:t>
            </a:r>
            <a:r>
              <a:rPr lang="en" dirty="0">
                <a:solidFill>
                  <a:srgbClr val="000000"/>
                </a:solidFill>
              </a:rPr>
              <a:t/>
            </a:r>
            <a:br>
              <a:rPr lang="en" dirty="0">
                <a:solidFill>
                  <a:srgbClr val="000000"/>
                </a:solidFill>
              </a:rPr>
            </a:br>
            <a:r>
              <a:rPr lang="en" sz="1800" dirty="0">
                <a:solidFill>
                  <a:srgbClr val="000000"/>
                </a:solidFill>
              </a:rPr>
              <a:t> </a:t>
            </a:r>
            <a:r>
              <a:rPr lang="en" sz="1800" dirty="0" smtClean="0">
                <a:solidFill>
                  <a:srgbClr val="000000"/>
                </a:solidFill>
              </a:rPr>
              <a:t>         Vivek </a:t>
            </a:r>
            <a:r>
              <a:rPr lang="en" sz="1800" dirty="0">
                <a:solidFill>
                  <a:srgbClr val="000000"/>
                </a:solidFill>
              </a:rPr>
              <a:t>Kumar Jha</a:t>
            </a:r>
            <a:r>
              <a:rPr lang="en" dirty="0">
                <a:solidFill>
                  <a:srgbClr val="000000"/>
                </a:solidFill>
              </a:rPr>
              <a:t>        (</a:t>
            </a:r>
            <a:r>
              <a:rPr lang="en" sz="1800" dirty="0">
                <a:solidFill>
                  <a:srgbClr val="000000"/>
                </a:solidFill>
              </a:rPr>
              <a:t>20158073)</a:t>
            </a:r>
            <a:br>
              <a:rPr lang="en" sz="1800" dirty="0">
                <a:solidFill>
                  <a:srgbClr val="000000"/>
                </a:solidFill>
              </a:rPr>
            </a:br>
            <a:r>
              <a:rPr lang="en" sz="1800" dirty="0" smtClean="0">
                <a:solidFill>
                  <a:srgbClr val="000000"/>
                </a:solidFill>
              </a:rPr>
              <a:t>         Kushagra </a:t>
            </a:r>
            <a:r>
              <a:rPr lang="en" sz="1800" dirty="0">
                <a:solidFill>
                  <a:srgbClr val="000000"/>
                </a:solidFill>
              </a:rPr>
              <a:t>Shukla        (20158075)</a:t>
            </a:r>
            <a:br>
              <a:rPr lang="en" sz="1800" dirty="0">
                <a:solidFill>
                  <a:srgbClr val="000000"/>
                </a:solidFill>
              </a:rPr>
            </a:br>
            <a:r>
              <a:rPr lang="en" sz="800" dirty="0">
                <a:solidFill>
                  <a:srgbClr val="000000"/>
                </a:solidFill>
              </a:rPr>
              <a:t/>
            </a:r>
            <a:br>
              <a:rPr lang="en" sz="800" dirty="0">
                <a:solidFill>
                  <a:srgbClr val="000000"/>
                </a:solidFill>
              </a:rPr>
            </a:br>
            <a:endParaRPr>
              <a:solidFill>
                <a:srgbClr val="000000"/>
              </a:solidFill>
            </a:endParaRPr>
          </a:p>
        </p:txBody>
      </p:sp>
      <p:sp>
        <p:nvSpPr>
          <p:cNvPr id="64" name="Shape 64"/>
          <p:cNvSpPr txBox="1"/>
          <p:nvPr/>
        </p:nvSpPr>
        <p:spPr>
          <a:xfrm>
            <a:off x="179125" y="2793525"/>
            <a:ext cx="4594200" cy="203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latin typeface="Comfortaa"/>
                <a:ea typeface="Comfortaa"/>
                <a:cs typeface="Comfortaa"/>
                <a:sym typeface="Comfortaa"/>
              </a:rPr>
              <a:t>COMPUTER SCIENCE AND ENGINEERING DEPARTMENT </a:t>
            </a:r>
            <a:r>
              <a:rPr lang="en" sz="1600" dirty="0"/>
              <a:t>   </a:t>
            </a:r>
            <a:br>
              <a:rPr lang="en" sz="1600" dirty="0"/>
            </a:br>
            <a:r>
              <a:rPr lang="en" sz="1600" dirty="0"/>
              <a:t/>
            </a:r>
            <a:br>
              <a:rPr lang="en" sz="1600" dirty="0"/>
            </a:br>
            <a:r>
              <a:rPr lang="en" sz="1600" b="1" dirty="0">
                <a:latin typeface="Comfortaa"/>
                <a:ea typeface="Comfortaa"/>
                <a:cs typeface="Comfortaa"/>
                <a:sym typeface="Comfortaa"/>
              </a:rPr>
              <a:t>MOTILAL NEHRU NATIONAL  INSTITUTE OF TECHNOLOGY </a:t>
            </a:r>
            <a:br>
              <a:rPr lang="en" sz="1600" b="1" dirty="0">
                <a:latin typeface="Comfortaa"/>
                <a:ea typeface="Comfortaa"/>
                <a:cs typeface="Comfortaa"/>
                <a:sym typeface="Comfortaa"/>
              </a:rPr>
            </a:br>
            <a:r>
              <a:rPr lang="en" sz="1600" b="1" dirty="0">
                <a:latin typeface="Comfortaa"/>
                <a:ea typeface="Comfortaa"/>
                <a:cs typeface="Comfortaa"/>
                <a:sym typeface="Comfortaa"/>
              </a:rPr>
              <a:t>ALLAHABAD                                   </a:t>
            </a:r>
            <a:endParaRPr sz="1600" b="1">
              <a:latin typeface="Comfortaa"/>
              <a:ea typeface="Comfortaa"/>
              <a:cs typeface="Comfortaa"/>
              <a:sym typeface="Comfortaa"/>
            </a:endParaRPr>
          </a:p>
          <a:p>
            <a:pPr marL="0" lvl="0" indent="0" algn="ctr" rtl="0">
              <a:spcBef>
                <a:spcPts val="0"/>
              </a:spcBef>
              <a:spcAft>
                <a:spcPts val="0"/>
              </a:spcAft>
              <a:buNone/>
            </a:pPr>
            <a:endParaRPr sz="800" b="1">
              <a:latin typeface="Comfortaa"/>
              <a:ea typeface="Comfortaa"/>
              <a:cs typeface="Comfortaa"/>
              <a:sym typeface="Comfortaa"/>
            </a:endParaRPr>
          </a:p>
          <a:p>
            <a:pPr marL="0" lvl="0" indent="0" algn="ctr" rtl="0">
              <a:spcBef>
                <a:spcPts val="0"/>
              </a:spcBef>
              <a:spcAft>
                <a:spcPts val="0"/>
              </a:spcAft>
              <a:buNone/>
            </a:pPr>
            <a:r>
              <a:rPr lang="en" sz="1600" b="1" dirty="0">
                <a:latin typeface="Comfortaa"/>
                <a:ea typeface="Comfortaa"/>
                <a:cs typeface="Comfortaa"/>
                <a:sym typeface="Comfortaa"/>
              </a:rPr>
              <a:t>April, 2018</a:t>
            </a:r>
            <a:endParaRPr sz="1600" b="1">
              <a:latin typeface="Comfortaa"/>
              <a:ea typeface="Comfortaa"/>
              <a:cs typeface="Comfortaa"/>
              <a:sym typeface="Comfortaa"/>
            </a:endParaRPr>
          </a:p>
        </p:txBody>
      </p:sp>
      <p:sp>
        <p:nvSpPr>
          <p:cNvPr id="65" name="Shape 65"/>
          <p:cNvSpPr txBox="1"/>
          <p:nvPr/>
        </p:nvSpPr>
        <p:spPr>
          <a:xfrm>
            <a:off x="4447425" y="4143475"/>
            <a:ext cx="4594200" cy="109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1800" b="1" dirty="0">
                <a:solidFill>
                  <a:schemeClr val="dk1"/>
                </a:solidFill>
                <a:latin typeface="Open Sans"/>
                <a:ea typeface="Open Sans"/>
                <a:cs typeface="Open Sans"/>
                <a:sym typeface="Open Sans"/>
              </a:rPr>
              <a:t>Group 11 </a:t>
            </a:r>
            <a:r>
              <a:rPr lang="en" sz="1800" dirty="0">
                <a:solidFill>
                  <a:schemeClr val="dk1"/>
                </a:solidFill>
                <a:latin typeface="Open Sans"/>
                <a:ea typeface="Open Sans"/>
                <a:cs typeface="Open Sans"/>
                <a:sym typeface="Open Sans"/>
              </a:rPr>
              <a:t>(Information Technology)</a:t>
            </a:r>
            <a:br>
              <a:rPr lang="en" sz="1800" dirty="0">
                <a:solidFill>
                  <a:schemeClr val="dk1"/>
                </a:solidFill>
                <a:latin typeface="Open Sans"/>
                <a:ea typeface="Open Sans"/>
                <a:cs typeface="Open Sans"/>
                <a:sym typeface="Open Sans"/>
              </a:rPr>
            </a:br>
            <a:r>
              <a:rPr lang="en" sz="1800" dirty="0">
                <a:solidFill>
                  <a:schemeClr val="dk1"/>
                </a:solidFill>
                <a:latin typeface="Open Sans"/>
                <a:ea typeface="Open Sans"/>
                <a:cs typeface="Open Sans"/>
                <a:sym typeface="Open Sans"/>
              </a:rPr>
              <a:t>B.Tech 6th Semester</a:t>
            </a:r>
            <a:endParaRPr sz="1800">
              <a:solidFill>
                <a:schemeClr val="dk1"/>
              </a:solidFill>
              <a:latin typeface="Open Sans"/>
              <a:ea typeface="Open Sans"/>
              <a:cs typeface="Open Sans"/>
              <a:sym typeface="Open Sans"/>
            </a:endParaRPr>
          </a:p>
          <a:p>
            <a:pPr marL="0" lvl="0" indent="0">
              <a:spcBef>
                <a:spcPts val="1600"/>
              </a:spcBef>
              <a:spcAft>
                <a:spcPts val="0"/>
              </a:spcAft>
              <a:buNone/>
            </a:pPr>
            <a:endParaRPr/>
          </a:p>
        </p:txBody>
      </p:sp>
      <p:pic>
        <p:nvPicPr>
          <p:cNvPr id="66" name="Shape 66"/>
          <p:cNvPicPr preferRelativeResize="0"/>
          <p:nvPr/>
        </p:nvPicPr>
        <p:blipFill>
          <a:blip r:embed="rId3">
            <a:alphaModFix/>
          </a:blip>
          <a:stretch>
            <a:fillRect/>
          </a:stretch>
        </p:blipFill>
        <p:spPr>
          <a:xfrm>
            <a:off x="1219200" y="228600"/>
            <a:ext cx="1909746" cy="248872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4410775" y="468325"/>
            <a:ext cx="4492200" cy="80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Creating the GLCM Matrix</a:t>
            </a:r>
            <a:endParaRPr/>
          </a:p>
        </p:txBody>
      </p:sp>
      <p:sp>
        <p:nvSpPr>
          <p:cNvPr id="130" name="Shape 130"/>
          <p:cNvSpPr txBox="1"/>
          <p:nvPr/>
        </p:nvSpPr>
        <p:spPr>
          <a:xfrm>
            <a:off x="36150" y="436950"/>
            <a:ext cx="4183500" cy="45444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 dirty="0">
                <a:sym typeface="Open Sans"/>
              </a:rPr>
              <a:t>To create a GLCM, we used the graycomatrix function in Python 3. The function creates a gray-level co-occurrence matrix (GLCM) by calculating how often a pixel with the intensity (gray-level) value i occurs in a specific spatial relationship to a pixel with the value j.</a:t>
            </a:r>
            <a:endParaRPr>
              <a:sym typeface="Open Sans"/>
            </a:endParaRPr>
          </a:p>
          <a:p>
            <a:pPr marL="0" lvl="0" indent="0">
              <a:spcBef>
                <a:spcPts val="0"/>
              </a:spcBef>
              <a:spcAft>
                <a:spcPts val="0"/>
              </a:spcAft>
              <a:buNone/>
            </a:pPr>
            <a:endParaRPr>
              <a:sym typeface="Open Sans"/>
            </a:endParaRPr>
          </a:p>
          <a:p>
            <a:pPr marL="0" lvl="0" indent="0">
              <a:spcBef>
                <a:spcPts val="0"/>
              </a:spcBef>
              <a:spcAft>
                <a:spcPts val="0"/>
              </a:spcAft>
              <a:buNone/>
            </a:pPr>
            <a:r>
              <a:rPr lang="en" dirty="0">
                <a:sym typeface="Open Sans"/>
              </a:rPr>
              <a:t>Each element (i,j) in the resultant glcm is simply the sum of the number of times that the pixel with value i occurred in the specified spatial relationship to a pixel with value j in the input image. This is later normalized to probabilities.</a:t>
            </a:r>
            <a:endParaRPr>
              <a:sym typeface="Open Sans"/>
            </a:endParaRPr>
          </a:p>
          <a:p>
            <a:pPr marL="0" lvl="0" indent="0">
              <a:spcBef>
                <a:spcPts val="0"/>
              </a:spcBef>
              <a:spcAft>
                <a:spcPts val="0"/>
              </a:spcAft>
              <a:buNone/>
            </a:pPr>
            <a:endParaRPr>
              <a:sym typeface="Open Sans"/>
            </a:endParaRPr>
          </a:p>
          <a:p>
            <a:pPr marL="0" lvl="0" indent="0" rtl="0">
              <a:spcBef>
                <a:spcPts val="0"/>
              </a:spcBef>
              <a:spcAft>
                <a:spcPts val="0"/>
              </a:spcAft>
              <a:buNone/>
            </a:pPr>
            <a:r>
              <a:rPr lang="en" dirty="0">
                <a:sym typeface="Open Sans"/>
              </a:rPr>
              <a:t>The gray-level co-occurrence matrix can reveal certain properties about the spatial distribution of the gray levels in the texture image. For example, if most of the entries in the GLCM are concentrated along the diagonal, the texture is coarse with respect to the specified offset. You can also derive several statistical measures from the GLCM. </a:t>
            </a:r>
            <a:endParaRPr>
              <a:sym typeface="Open Sans"/>
            </a:endParaRPr>
          </a:p>
        </p:txBody>
      </p:sp>
      <p:pic>
        <p:nvPicPr>
          <p:cNvPr id="131" name="Shape 131"/>
          <p:cNvPicPr preferRelativeResize="0"/>
          <p:nvPr/>
        </p:nvPicPr>
        <p:blipFill>
          <a:blip r:embed="rId3">
            <a:alphaModFix/>
          </a:blip>
          <a:stretch>
            <a:fillRect/>
          </a:stretch>
        </p:blipFill>
        <p:spPr>
          <a:xfrm>
            <a:off x="4145675" y="1804275"/>
            <a:ext cx="4898900" cy="2495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
              <a:t>FEATURE EXTRACTION </a:t>
            </a:r>
            <a:endParaRPr/>
          </a:p>
        </p:txBody>
      </p:sp>
      <p:pic>
        <p:nvPicPr>
          <p:cNvPr id="137" name="Shape 137"/>
          <p:cNvPicPr preferRelativeResize="0"/>
          <p:nvPr/>
        </p:nvPicPr>
        <p:blipFill>
          <a:blip r:embed="rId3">
            <a:alphaModFix/>
          </a:blip>
          <a:stretch>
            <a:fillRect/>
          </a:stretch>
        </p:blipFill>
        <p:spPr>
          <a:xfrm>
            <a:off x="3760525" y="1147225"/>
            <a:ext cx="4652379" cy="3691475"/>
          </a:xfrm>
          <a:prstGeom prst="rect">
            <a:avLst/>
          </a:prstGeom>
          <a:noFill/>
          <a:ln>
            <a:noFill/>
          </a:ln>
        </p:spPr>
      </p:pic>
      <p:sp>
        <p:nvSpPr>
          <p:cNvPr id="138" name="Shape 138"/>
          <p:cNvSpPr txBox="1"/>
          <p:nvPr/>
        </p:nvSpPr>
        <p:spPr>
          <a:xfrm>
            <a:off x="235500" y="1256300"/>
            <a:ext cx="2984100" cy="3200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400"/>
              <a:t>We have extracted </a:t>
            </a:r>
            <a:r>
              <a:rPr lang="en" sz="2400" b="1"/>
              <a:t>six </a:t>
            </a:r>
            <a:r>
              <a:rPr lang="en" sz="2400"/>
              <a:t>major features from the Gray Level Co-Occurence Matrix (GLCM) </a:t>
            </a:r>
            <a:br>
              <a:rPr lang="en" sz="2400"/>
            </a:br>
            <a:r>
              <a:rPr lang="en" sz="2400"/>
              <a:t>to create the feature Vector Database for Image Classification</a:t>
            </a:r>
            <a:endParaRPr sz="2400"/>
          </a:p>
        </p:txBody>
      </p:sp>
      <p:sp>
        <p:nvSpPr>
          <p:cNvPr id="139" name="Shape 139"/>
          <p:cNvSpPr/>
          <p:nvPr/>
        </p:nvSpPr>
        <p:spPr>
          <a:xfrm>
            <a:off x="2397925" y="2637000"/>
            <a:ext cx="1295400" cy="498900"/>
          </a:xfrm>
          <a:prstGeom prst="curvedUpArrow">
            <a:avLst>
              <a:gd name="adj1" fmla="val 25000"/>
              <a:gd name="adj2" fmla="val 85859"/>
              <a:gd name="adj3" fmla="val 5385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
              <a:t>Energy</a:t>
            </a:r>
            <a:endParaRPr/>
          </a:p>
        </p:txBody>
      </p:sp>
      <p:sp>
        <p:nvSpPr>
          <p:cNvPr id="145" name="Shape 145"/>
          <p:cNvSpPr txBox="1"/>
          <p:nvPr/>
        </p:nvSpPr>
        <p:spPr>
          <a:xfrm>
            <a:off x="453875" y="1147225"/>
            <a:ext cx="7859100" cy="3704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b="1" u="sng"/>
          </a:p>
          <a:p>
            <a:pPr marL="0" lvl="0" indent="0" rtl="0">
              <a:spcBef>
                <a:spcPts val="0"/>
              </a:spcBef>
              <a:spcAft>
                <a:spcPts val="0"/>
              </a:spcAft>
              <a:buNone/>
            </a:pPr>
            <a:endParaRPr b="1" u="sng"/>
          </a:p>
          <a:p>
            <a:pPr marL="0" lvl="0" indent="0" rtl="0">
              <a:spcBef>
                <a:spcPts val="0"/>
              </a:spcBef>
              <a:spcAft>
                <a:spcPts val="0"/>
              </a:spcAft>
              <a:buNone/>
            </a:pPr>
            <a:endParaRPr b="1"/>
          </a:p>
          <a:p>
            <a:pPr marL="0" lvl="0" indent="0" rtl="0">
              <a:spcBef>
                <a:spcPts val="0"/>
              </a:spcBef>
              <a:spcAft>
                <a:spcPts val="0"/>
              </a:spcAft>
              <a:buNone/>
            </a:pPr>
            <a:endParaRPr b="1"/>
          </a:p>
          <a:p>
            <a:pPr marL="0" lvl="0" indent="0" rtl="0">
              <a:spcBef>
                <a:spcPts val="0"/>
              </a:spcBef>
              <a:spcAft>
                <a:spcPts val="0"/>
              </a:spcAft>
              <a:buNone/>
            </a:pPr>
            <a:endParaRPr b="1"/>
          </a:p>
          <a:p>
            <a:pPr marL="0" lvl="0" indent="0">
              <a:spcBef>
                <a:spcPts val="0"/>
              </a:spcBef>
              <a:spcAft>
                <a:spcPts val="0"/>
              </a:spcAft>
              <a:buNone/>
            </a:pPr>
            <a:r>
              <a:rPr lang="en" b="1"/>
              <a:t>       </a:t>
            </a:r>
            <a:endParaRPr/>
          </a:p>
          <a:p>
            <a:pPr marL="0" lvl="0" indent="0">
              <a:spcBef>
                <a:spcPts val="0"/>
              </a:spcBef>
              <a:spcAft>
                <a:spcPts val="0"/>
              </a:spcAft>
              <a:buNone/>
            </a:pPr>
            <a:r>
              <a:rPr lang="en" b="1"/>
              <a:t>        </a:t>
            </a:r>
            <a:endParaRPr b="1"/>
          </a:p>
          <a:p>
            <a:pPr marL="0" lvl="0" indent="0">
              <a:spcBef>
                <a:spcPts val="0"/>
              </a:spcBef>
              <a:spcAft>
                <a:spcPts val="0"/>
              </a:spcAft>
              <a:buNone/>
            </a:pPr>
            <a:r>
              <a:rPr lang="en" b="1"/>
              <a:t> </a:t>
            </a:r>
            <a:endParaRPr b="1"/>
          </a:p>
          <a:p>
            <a:pPr marL="0" lvl="0" indent="0">
              <a:spcBef>
                <a:spcPts val="0"/>
              </a:spcBef>
              <a:spcAft>
                <a:spcPts val="0"/>
              </a:spcAft>
              <a:buNone/>
            </a:pPr>
            <a:r>
              <a:rPr lang="en" b="1"/>
              <a:t> </a:t>
            </a:r>
            <a:endParaRPr b="1" u="sng"/>
          </a:p>
          <a:p>
            <a:pPr marL="0" lvl="0" indent="0">
              <a:spcBef>
                <a:spcPts val="0"/>
              </a:spcBef>
              <a:spcAft>
                <a:spcPts val="0"/>
              </a:spcAft>
              <a:buNone/>
            </a:pPr>
            <a:endParaRPr b="1" u="sng"/>
          </a:p>
          <a:p>
            <a:pPr marL="0" lvl="0" indent="0" rtl="0">
              <a:spcBef>
                <a:spcPts val="0"/>
              </a:spcBef>
              <a:spcAft>
                <a:spcPts val="0"/>
              </a:spcAft>
              <a:buNone/>
            </a:pPr>
            <a:endParaRPr b="1" u="sng"/>
          </a:p>
          <a:p>
            <a:pPr marL="0" lvl="0" indent="0" rtl="0">
              <a:spcBef>
                <a:spcPts val="0"/>
              </a:spcBef>
              <a:spcAft>
                <a:spcPts val="0"/>
              </a:spcAft>
              <a:buNone/>
            </a:pPr>
            <a:endParaRPr b="1" u="sng"/>
          </a:p>
          <a:p>
            <a:pPr marL="0" lvl="0" indent="0" rtl="0">
              <a:spcBef>
                <a:spcPts val="0"/>
              </a:spcBef>
              <a:spcAft>
                <a:spcPts val="0"/>
              </a:spcAft>
              <a:buNone/>
            </a:pPr>
            <a:endParaRPr/>
          </a:p>
          <a:p>
            <a:pPr marL="0" lvl="0" indent="0">
              <a:spcBef>
                <a:spcPts val="0"/>
              </a:spcBef>
              <a:spcAft>
                <a:spcPts val="0"/>
              </a:spcAft>
              <a:buNone/>
            </a:pPr>
            <a:endParaRPr/>
          </a:p>
          <a:p>
            <a:pPr marL="0" lvl="0" indent="0">
              <a:spcBef>
                <a:spcPts val="0"/>
              </a:spcBef>
              <a:spcAft>
                <a:spcPts val="0"/>
              </a:spcAft>
              <a:buNone/>
            </a:pPr>
            <a:endParaRPr/>
          </a:p>
          <a:p>
            <a:pPr marL="0" lvl="0" indent="0">
              <a:spcBef>
                <a:spcPts val="0"/>
              </a:spcBef>
              <a:spcAft>
                <a:spcPts val="0"/>
              </a:spcAft>
              <a:buNone/>
            </a:pPr>
            <a:r>
              <a:rPr lang="en" b="1"/>
              <a:t> </a:t>
            </a:r>
            <a:endParaRPr b="1"/>
          </a:p>
          <a:p>
            <a:pPr marL="0" lvl="0" indent="0">
              <a:spcBef>
                <a:spcPts val="0"/>
              </a:spcBef>
              <a:spcAft>
                <a:spcPts val="0"/>
              </a:spcAft>
              <a:buNone/>
            </a:pPr>
            <a:endParaRPr b="1"/>
          </a:p>
          <a:p>
            <a:pPr marL="0" lvl="0" indent="0">
              <a:spcBef>
                <a:spcPts val="0"/>
              </a:spcBef>
              <a:spcAft>
                <a:spcPts val="0"/>
              </a:spcAft>
              <a:buNone/>
            </a:pPr>
            <a:endParaRPr b="1"/>
          </a:p>
          <a:p>
            <a:pPr marL="0" lvl="0" indent="0" rtl="0">
              <a:spcBef>
                <a:spcPts val="0"/>
              </a:spcBef>
              <a:spcAft>
                <a:spcPts val="0"/>
              </a:spcAft>
              <a:buNone/>
            </a:pPr>
            <a:r>
              <a:rPr lang="en"/>
              <a:t>   </a:t>
            </a:r>
            <a:endParaRPr/>
          </a:p>
        </p:txBody>
      </p:sp>
      <p:sp>
        <p:nvSpPr>
          <p:cNvPr id="146" name="Shape 146"/>
          <p:cNvSpPr txBox="1"/>
          <p:nvPr/>
        </p:nvSpPr>
        <p:spPr>
          <a:xfrm>
            <a:off x="237200" y="1221625"/>
            <a:ext cx="8595000" cy="930300"/>
          </a:xfrm>
          <a:prstGeom prst="rect">
            <a:avLst/>
          </a:prstGeom>
          <a:solidFill>
            <a:srgbClr val="F3F3F3"/>
          </a:solidFill>
          <a:ln>
            <a:noFill/>
          </a:ln>
        </p:spPr>
        <p:txBody>
          <a:bodyPr spcFirstLastPara="1" wrap="square" lIns="91425" tIns="91425" rIns="91425" bIns="91425" anchor="t" anchorCtr="0">
            <a:noAutofit/>
          </a:bodyPr>
          <a:lstStyle/>
          <a:p>
            <a:pPr marL="0" lvl="0" indent="0">
              <a:spcBef>
                <a:spcPts val="0"/>
              </a:spcBef>
              <a:spcAft>
                <a:spcPts val="0"/>
              </a:spcAft>
              <a:buNone/>
            </a:pPr>
            <a:r>
              <a:rPr lang="en" sz="1500"/>
              <a:t>The texture energy measures are considered as one of the first filtering approaches to texture analysis. Energy can be defined as the measure of the </a:t>
            </a:r>
            <a:r>
              <a:rPr lang="en" sz="1500" b="1"/>
              <a:t>extent of pixel pair repetitions</a:t>
            </a:r>
            <a:r>
              <a:rPr lang="en" sz="1500"/>
              <a:t>. It </a:t>
            </a:r>
            <a:r>
              <a:rPr lang="en" sz="1500" b="1"/>
              <a:t>measures the uniformity of an image.</a:t>
            </a:r>
            <a:endParaRPr sz="1500" b="1"/>
          </a:p>
        </p:txBody>
      </p:sp>
      <p:pic>
        <p:nvPicPr>
          <p:cNvPr id="147" name="Shape 147"/>
          <p:cNvPicPr preferRelativeResize="0"/>
          <p:nvPr/>
        </p:nvPicPr>
        <p:blipFill>
          <a:blip r:embed="rId3">
            <a:alphaModFix/>
          </a:blip>
          <a:stretch>
            <a:fillRect/>
          </a:stretch>
        </p:blipFill>
        <p:spPr>
          <a:xfrm>
            <a:off x="902750" y="2243475"/>
            <a:ext cx="7415625" cy="211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Contrast</a:t>
            </a:r>
            <a:endParaRPr/>
          </a:p>
        </p:txBody>
      </p:sp>
      <p:sp>
        <p:nvSpPr>
          <p:cNvPr id="153" name="Shape 153"/>
          <p:cNvSpPr txBox="1"/>
          <p:nvPr/>
        </p:nvSpPr>
        <p:spPr>
          <a:xfrm>
            <a:off x="199750" y="1361175"/>
            <a:ext cx="8632500" cy="831300"/>
          </a:xfrm>
          <a:prstGeom prst="rect">
            <a:avLst/>
          </a:prstGeom>
          <a:solidFill>
            <a:srgbClr val="F3F3F3"/>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500"/>
              <a:t>Contrast reflects the </a:t>
            </a:r>
            <a:r>
              <a:rPr lang="en" sz="1500" b="1"/>
              <a:t>sharpness of images</a:t>
            </a:r>
            <a:r>
              <a:rPr lang="en" sz="1500"/>
              <a:t> and the depth of texture grooves. Contrast is determined by the </a:t>
            </a:r>
            <a:r>
              <a:rPr lang="en" sz="1500" b="1"/>
              <a:t>difference in the colour and brightness of the object</a:t>
            </a:r>
            <a:r>
              <a:rPr lang="en" sz="1500"/>
              <a:t> and other objects within the same field of view.</a:t>
            </a:r>
            <a:endParaRPr sz="1500"/>
          </a:p>
          <a:p>
            <a:pPr marL="0" lvl="0" indent="0" rtl="0">
              <a:spcBef>
                <a:spcPts val="0"/>
              </a:spcBef>
              <a:spcAft>
                <a:spcPts val="0"/>
              </a:spcAft>
              <a:buNone/>
            </a:pPr>
            <a:endParaRPr sz="1600"/>
          </a:p>
        </p:txBody>
      </p:sp>
      <p:pic>
        <p:nvPicPr>
          <p:cNvPr id="154" name="Shape 154"/>
          <p:cNvPicPr preferRelativeResize="0"/>
          <p:nvPr/>
        </p:nvPicPr>
        <p:blipFill>
          <a:blip r:embed="rId3">
            <a:alphaModFix/>
          </a:blip>
          <a:stretch>
            <a:fillRect/>
          </a:stretch>
        </p:blipFill>
        <p:spPr>
          <a:xfrm>
            <a:off x="940750" y="2529650"/>
            <a:ext cx="7372201" cy="1360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Correlation</a:t>
            </a:r>
            <a:endParaRPr/>
          </a:p>
        </p:txBody>
      </p:sp>
      <p:sp>
        <p:nvSpPr>
          <p:cNvPr id="160" name="Shape 160"/>
          <p:cNvSpPr txBox="1"/>
          <p:nvPr/>
        </p:nvSpPr>
        <p:spPr>
          <a:xfrm>
            <a:off x="311700" y="1127575"/>
            <a:ext cx="8520600" cy="831300"/>
          </a:xfrm>
          <a:prstGeom prst="rect">
            <a:avLst/>
          </a:prstGeom>
          <a:solidFill>
            <a:srgbClr val="F3F3F3"/>
          </a:solid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500">
                <a:solidFill>
                  <a:schemeClr val="dk1"/>
                </a:solidFill>
                <a:latin typeface="Open Sans"/>
                <a:ea typeface="Open Sans"/>
                <a:cs typeface="Open Sans"/>
                <a:sym typeface="Open Sans"/>
              </a:rPr>
              <a:t>Correlation measures the </a:t>
            </a:r>
            <a:r>
              <a:rPr lang="en" sz="1500" b="1">
                <a:solidFill>
                  <a:schemeClr val="dk1"/>
                </a:solidFill>
                <a:latin typeface="Open Sans"/>
                <a:ea typeface="Open Sans"/>
                <a:cs typeface="Open Sans"/>
                <a:sym typeface="Open Sans"/>
              </a:rPr>
              <a:t>linear dependency of grey levels of neighboring pixels</a:t>
            </a:r>
            <a:r>
              <a:rPr lang="en" sz="1500">
                <a:solidFill>
                  <a:schemeClr val="dk1"/>
                </a:solidFill>
                <a:latin typeface="Open Sans"/>
                <a:ea typeface="Open Sans"/>
                <a:cs typeface="Open Sans"/>
                <a:sym typeface="Open Sans"/>
              </a:rPr>
              <a:t>.  This is often used to measure deformation, displacement, strain and optical flow, but it is widely applied in many areas of science and engineering.</a:t>
            </a:r>
            <a:endParaRPr sz="1500">
              <a:solidFill>
                <a:schemeClr val="dk1"/>
              </a:solidFill>
              <a:latin typeface="Open Sans"/>
              <a:ea typeface="Open Sans"/>
              <a:cs typeface="Open Sans"/>
              <a:sym typeface="Open Sans"/>
            </a:endParaRPr>
          </a:p>
          <a:p>
            <a:pPr marL="0" lvl="0" indent="0" rtl="0">
              <a:spcBef>
                <a:spcPts val="0"/>
              </a:spcBef>
              <a:spcAft>
                <a:spcPts val="0"/>
              </a:spcAft>
              <a:buNone/>
            </a:pPr>
            <a:endParaRPr sz="1500"/>
          </a:p>
        </p:txBody>
      </p:sp>
      <p:pic>
        <p:nvPicPr>
          <p:cNvPr id="161" name="Shape 161"/>
          <p:cNvPicPr preferRelativeResize="0"/>
          <p:nvPr/>
        </p:nvPicPr>
        <p:blipFill>
          <a:blip r:embed="rId3">
            <a:alphaModFix/>
          </a:blip>
          <a:stretch>
            <a:fillRect/>
          </a:stretch>
        </p:blipFill>
        <p:spPr>
          <a:xfrm>
            <a:off x="2438400" y="4106850"/>
            <a:ext cx="1948859" cy="731850"/>
          </a:xfrm>
          <a:prstGeom prst="rect">
            <a:avLst/>
          </a:prstGeom>
          <a:noFill/>
          <a:ln>
            <a:noFill/>
          </a:ln>
        </p:spPr>
      </p:pic>
      <p:pic>
        <p:nvPicPr>
          <p:cNvPr id="162" name="Shape 162"/>
          <p:cNvPicPr preferRelativeResize="0"/>
          <p:nvPr/>
        </p:nvPicPr>
        <p:blipFill>
          <a:blip r:embed="rId4">
            <a:alphaModFix/>
          </a:blip>
          <a:stretch>
            <a:fillRect/>
          </a:stretch>
        </p:blipFill>
        <p:spPr>
          <a:xfrm>
            <a:off x="4920659" y="4106850"/>
            <a:ext cx="2057790" cy="731850"/>
          </a:xfrm>
          <a:prstGeom prst="rect">
            <a:avLst/>
          </a:prstGeom>
          <a:noFill/>
          <a:ln>
            <a:noFill/>
          </a:ln>
        </p:spPr>
      </p:pic>
      <p:pic>
        <p:nvPicPr>
          <p:cNvPr id="163" name="Shape 163"/>
          <p:cNvPicPr preferRelativeResize="0"/>
          <p:nvPr/>
        </p:nvPicPr>
        <p:blipFill>
          <a:blip r:embed="rId5">
            <a:alphaModFix/>
          </a:blip>
          <a:stretch>
            <a:fillRect/>
          </a:stretch>
        </p:blipFill>
        <p:spPr>
          <a:xfrm>
            <a:off x="786500" y="2034925"/>
            <a:ext cx="7652751" cy="1355975"/>
          </a:xfrm>
          <a:prstGeom prst="rect">
            <a:avLst/>
          </a:prstGeom>
          <a:noFill/>
          <a:ln>
            <a:noFill/>
          </a:ln>
        </p:spPr>
      </p:pic>
      <p:pic>
        <p:nvPicPr>
          <p:cNvPr id="164" name="Shape 164"/>
          <p:cNvPicPr preferRelativeResize="0"/>
          <p:nvPr/>
        </p:nvPicPr>
        <p:blipFill>
          <a:blip r:embed="rId6">
            <a:alphaModFix/>
          </a:blip>
          <a:stretch>
            <a:fillRect/>
          </a:stretch>
        </p:blipFill>
        <p:spPr>
          <a:xfrm>
            <a:off x="732950" y="3405200"/>
            <a:ext cx="7793775" cy="731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Correlation (cond.)</a:t>
            </a:r>
            <a:endParaRPr/>
          </a:p>
        </p:txBody>
      </p:sp>
      <p:pic>
        <p:nvPicPr>
          <p:cNvPr id="170" name="Shape 170"/>
          <p:cNvPicPr preferRelativeResize="0"/>
          <p:nvPr/>
        </p:nvPicPr>
        <p:blipFill>
          <a:blip r:embed="rId3">
            <a:alphaModFix/>
          </a:blip>
          <a:stretch>
            <a:fillRect/>
          </a:stretch>
        </p:blipFill>
        <p:spPr>
          <a:xfrm>
            <a:off x="528649" y="1248599"/>
            <a:ext cx="4295173" cy="1080275"/>
          </a:xfrm>
          <a:prstGeom prst="rect">
            <a:avLst/>
          </a:prstGeom>
          <a:noFill/>
          <a:ln>
            <a:noFill/>
          </a:ln>
        </p:spPr>
      </p:pic>
      <p:pic>
        <p:nvPicPr>
          <p:cNvPr id="171" name="Shape 171"/>
          <p:cNvPicPr preferRelativeResize="0"/>
          <p:nvPr/>
        </p:nvPicPr>
        <p:blipFill>
          <a:blip r:embed="rId4">
            <a:alphaModFix/>
          </a:blip>
          <a:stretch>
            <a:fillRect/>
          </a:stretch>
        </p:blipFill>
        <p:spPr>
          <a:xfrm>
            <a:off x="533400" y="2176474"/>
            <a:ext cx="5457825" cy="2476500"/>
          </a:xfrm>
          <a:prstGeom prst="rect">
            <a:avLst/>
          </a:prstGeom>
          <a:noFill/>
          <a:ln>
            <a:noFill/>
          </a:ln>
        </p:spPr>
      </p:pic>
      <p:sp>
        <p:nvSpPr>
          <p:cNvPr id="172" name="Shape 172"/>
          <p:cNvSpPr txBox="1"/>
          <p:nvPr/>
        </p:nvSpPr>
        <p:spPr>
          <a:xfrm>
            <a:off x="6129750" y="1299625"/>
            <a:ext cx="2871600" cy="3399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600" b="1" dirty="0">
                <a:latin typeface="Open Sans"/>
                <a:ea typeface="Open Sans"/>
                <a:cs typeface="Open Sans"/>
                <a:sym typeface="Open Sans"/>
              </a:rPr>
              <a:t>First-order statistics</a:t>
            </a:r>
            <a:r>
              <a:rPr lang="en" sz="1600" dirty="0">
                <a:latin typeface="Open Sans"/>
                <a:ea typeface="Open Sans"/>
                <a:cs typeface="Open Sans"/>
                <a:sym typeface="Open Sans"/>
              </a:rPr>
              <a:t> </a:t>
            </a:r>
            <a:r>
              <a:rPr lang="en" sz="1600" dirty="0">
                <a:solidFill>
                  <a:schemeClr val="dk1"/>
                </a:solidFill>
                <a:latin typeface="Open Sans"/>
                <a:ea typeface="Open Sans"/>
                <a:cs typeface="Open Sans"/>
                <a:sym typeface="Open Sans"/>
              </a:rPr>
              <a:t> (e.g. Mean and Variance)</a:t>
            </a:r>
            <a:r>
              <a:rPr lang="en" sz="1600" dirty="0">
                <a:latin typeface="Open Sans"/>
                <a:ea typeface="Open Sans"/>
                <a:cs typeface="Open Sans"/>
                <a:sym typeface="Open Sans"/>
              </a:rPr>
              <a:t> estimate properties of </a:t>
            </a:r>
            <a:r>
              <a:rPr lang="en" sz="1600" i="1" dirty="0">
                <a:latin typeface="Open Sans"/>
                <a:ea typeface="Open Sans"/>
                <a:cs typeface="Open Sans"/>
                <a:sym typeface="Open Sans"/>
              </a:rPr>
              <a:t>individual pixel values, </a:t>
            </a:r>
            <a:r>
              <a:rPr lang="en" sz="1600" dirty="0">
                <a:latin typeface="Open Sans"/>
                <a:ea typeface="Open Sans"/>
                <a:cs typeface="Open Sans"/>
                <a:sym typeface="Open Sans"/>
              </a:rPr>
              <a:t>ignoring the spatial interaction between image pixels, whereas </a:t>
            </a:r>
            <a:r>
              <a:rPr lang="en" sz="1600" b="1" dirty="0" smtClean="0">
                <a:latin typeface="Open Sans"/>
                <a:ea typeface="Open Sans"/>
                <a:cs typeface="Open Sans"/>
                <a:sym typeface="Open Sans"/>
              </a:rPr>
              <a:t>second order </a:t>
            </a:r>
            <a:r>
              <a:rPr lang="en" sz="1600" b="1" dirty="0">
                <a:latin typeface="Open Sans"/>
                <a:ea typeface="Open Sans"/>
                <a:cs typeface="Open Sans"/>
                <a:sym typeface="Open Sans"/>
              </a:rPr>
              <a:t>and higher-order statistics </a:t>
            </a:r>
            <a:r>
              <a:rPr lang="en" sz="1600" dirty="0">
                <a:latin typeface="Open Sans"/>
                <a:ea typeface="Open Sans"/>
                <a:cs typeface="Open Sans"/>
                <a:sym typeface="Open Sans"/>
              </a:rPr>
              <a:t>estimate properties of two or more </a:t>
            </a:r>
            <a:r>
              <a:rPr lang="en" sz="1600" i="1" dirty="0">
                <a:latin typeface="Open Sans"/>
                <a:ea typeface="Open Sans"/>
                <a:cs typeface="Open Sans"/>
                <a:sym typeface="Open Sans"/>
              </a:rPr>
              <a:t>pixel values occurring at specific locations relative to each other. </a:t>
            </a:r>
            <a:endParaRPr sz="1600" i="1">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Homogeneity</a:t>
            </a:r>
            <a:endParaRPr/>
          </a:p>
        </p:txBody>
      </p:sp>
      <p:pic>
        <p:nvPicPr>
          <p:cNvPr id="178" name="Shape 178"/>
          <p:cNvPicPr preferRelativeResize="0"/>
          <p:nvPr/>
        </p:nvPicPr>
        <p:blipFill>
          <a:blip r:embed="rId3">
            <a:alphaModFix/>
          </a:blip>
          <a:stretch>
            <a:fillRect/>
          </a:stretch>
        </p:blipFill>
        <p:spPr>
          <a:xfrm>
            <a:off x="761550" y="2671225"/>
            <a:ext cx="7715250" cy="1400750"/>
          </a:xfrm>
          <a:prstGeom prst="rect">
            <a:avLst/>
          </a:prstGeom>
          <a:noFill/>
          <a:ln>
            <a:noFill/>
          </a:ln>
        </p:spPr>
      </p:pic>
      <p:sp>
        <p:nvSpPr>
          <p:cNvPr id="179" name="Shape 179"/>
          <p:cNvSpPr txBox="1"/>
          <p:nvPr/>
        </p:nvSpPr>
        <p:spPr>
          <a:xfrm>
            <a:off x="224725" y="1199375"/>
            <a:ext cx="8701500" cy="1147500"/>
          </a:xfrm>
          <a:prstGeom prst="rect">
            <a:avLst/>
          </a:prstGeom>
          <a:solidFill>
            <a:srgbClr val="F3F3F3"/>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500">
                <a:latin typeface="Open Sans"/>
                <a:ea typeface="Open Sans"/>
                <a:cs typeface="Open Sans"/>
                <a:sym typeface="Open Sans"/>
              </a:rPr>
              <a:t>Homogeneity measures the </a:t>
            </a:r>
            <a:r>
              <a:rPr lang="en" sz="1500" b="1">
                <a:latin typeface="Open Sans"/>
                <a:ea typeface="Open Sans"/>
                <a:cs typeface="Open Sans"/>
                <a:sym typeface="Open Sans"/>
              </a:rPr>
              <a:t>closeness of the distribution of elements in the gray level matrix</a:t>
            </a:r>
            <a:r>
              <a:rPr lang="en" sz="1700"/>
              <a:t>. </a:t>
            </a:r>
            <a:r>
              <a:rPr lang="en" sz="1500">
                <a:latin typeface="Open Sans"/>
                <a:ea typeface="Open Sans"/>
                <a:cs typeface="Open Sans"/>
                <a:sym typeface="Open Sans"/>
              </a:rPr>
              <a:t>The image is </a:t>
            </a:r>
            <a:r>
              <a:rPr lang="en" sz="1500" i="1">
                <a:latin typeface="Open Sans"/>
                <a:ea typeface="Open Sans"/>
                <a:cs typeface="Open Sans"/>
                <a:sym typeface="Open Sans"/>
              </a:rPr>
              <a:t>thus partitioned into a set of homogeneous texture regions</a:t>
            </a:r>
            <a:r>
              <a:rPr lang="en" sz="1500">
                <a:latin typeface="Open Sans"/>
                <a:ea typeface="Open Sans"/>
                <a:cs typeface="Open Sans"/>
                <a:sym typeface="Open Sans"/>
              </a:rPr>
              <a:t>, and then the texture features associated with the regions are indexed in the image data. GLCM Homogeneity are calculated for </a:t>
            </a:r>
            <a:r>
              <a:rPr lang="en" sz="1500" b="1">
                <a:latin typeface="Open Sans"/>
                <a:ea typeface="Open Sans"/>
                <a:cs typeface="Open Sans"/>
                <a:sym typeface="Open Sans"/>
              </a:rPr>
              <a:t>four directions (i.e. = 0 ◦ , 45 ◦ , 90 ◦ or 135 ◦ )</a:t>
            </a:r>
            <a:r>
              <a:rPr lang="en" sz="1700"/>
              <a:t>. </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Angular Second Moment (ASM)</a:t>
            </a:r>
            <a:endParaRPr/>
          </a:p>
        </p:txBody>
      </p:sp>
      <p:sp>
        <p:nvSpPr>
          <p:cNvPr id="185" name="Shape 185"/>
          <p:cNvSpPr txBox="1"/>
          <p:nvPr/>
        </p:nvSpPr>
        <p:spPr>
          <a:xfrm>
            <a:off x="237200" y="1386100"/>
            <a:ext cx="8595000" cy="831300"/>
          </a:xfrm>
          <a:prstGeom prst="rect">
            <a:avLst/>
          </a:prstGeom>
          <a:solidFill>
            <a:srgbClr val="F3F3F3"/>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500">
                <a:latin typeface="Open Sans"/>
                <a:ea typeface="Open Sans"/>
                <a:cs typeface="Open Sans"/>
                <a:sym typeface="Open Sans"/>
              </a:rPr>
              <a:t>Angular Second Moment  (also known as Uniformity) is the sum of squares of pixel entities in the GLCM. Angular Second Moment (ASM) is </a:t>
            </a:r>
            <a:r>
              <a:rPr lang="en" sz="1500" b="1">
                <a:latin typeface="Open Sans"/>
                <a:ea typeface="Open Sans"/>
                <a:cs typeface="Open Sans"/>
                <a:sym typeface="Open Sans"/>
              </a:rPr>
              <a:t>closely related to image homogeneity</a:t>
            </a:r>
            <a:r>
              <a:rPr lang="en" sz="1500">
                <a:latin typeface="Open Sans"/>
                <a:ea typeface="Open Sans"/>
                <a:cs typeface="Open Sans"/>
                <a:sym typeface="Open Sans"/>
              </a:rPr>
              <a:t>. Energy is the square root of ASM.</a:t>
            </a:r>
            <a:endParaRPr sz="1500">
              <a:latin typeface="Open Sans"/>
              <a:ea typeface="Open Sans"/>
              <a:cs typeface="Open Sans"/>
              <a:sym typeface="Open Sans"/>
            </a:endParaRPr>
          </a:p>
        </p:txBody>
      </p:sp>
      <p:pic>
        <p:nvPicPr>
          <p:cNvPr id="186" name="Shape 186"/>
          <p:cNvPicPr preferRelativeResize="0"/>
          <p:nvPr/>
        </p:nvPicPr>
        <p:blipFill>
          <a:blip r:embed="rId3">
            <a:alphaModFix/>
          </a:blip>
          <a:stretch>
            <a:fillRect/>
          </a:stretch>
        </p:blipFill>
        <p:spPr>
          <a:xfrm>
            <a:off x="2819400" y="2411200"/>
            <a:ext cx="2838450" cy="990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Dissimilarity</a:t>
            </a:r>
            <a:endParaRPr/>
          </a:p>
        </p:txBody>
      </p:sp>
      <p:sp>
        <p:nvSpPr>
          <p:cNvPr id="192" name="Shape 192"/>
          <p:cNvSpPr txBox="1"/>
          <p:nvPr/>
        </p:nvSpPr>
        <p:spPr>
          <a:xfrm>
            <a:off x="311700" y="1147225"/>
            <a:ext cx="8520600" cy="1074900"/>
          </a:xfrm>
          <a:prstGeom prst="rect">
            <a:avLst/>
          </a:prstGeom>
          <a:solidFill>
            <a:srgbClr val="F3F3F3"/>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500">
                <a:latin typeface="Open Sans"/>
                <a:ea typeface="Open Sans"/>
                <a:cs typeface="Open Sans"/>
                <a:sym typeface="Open Sans"/>
              </a:rPr>
              <a:t>The measure of dissimilarity allows </a:t>
            </a:r>
            <a:r>
              <a:rPr lang="en" sz="1500" b="1">
                <a:latin typeface="Open Sans"/>
                <a:ea typeface="Open Sans"/>
                <a:cs typeface="Open Sans"/>
                <a:sym typeface="Open Sans"/>
              </a:rPr>
              <a:t>principled comparisons between segments</a:t>
            </a:r>
            <a:r>
              <a:rPr lang="en" sz="1500">
                <a:latin typeface="Open Sans"/>
                <a:ea typeface="Open Sans"/>
                <a:cs typeface="Open Sans"/>
                <a:sym typeface="Open Sans"/>
              </a:rPr>
              <a:t> created by different algorithms, as well as the segmentation on different images. Texture features are used on the basis of dissimilarity </a:t>
            </a:r>
            <a:r>
              <a:rPr lang="en" sz="1500" b="1">
                <a:latin typeface="Open Sans"/>
                <a:ea typeface="Open Sans"/>
                <a:cs typeface="Open Sans"/>
                <a:sym typeface="Open Sans"/>
              </a:rPr>
              <a:t>between the two feature vectors</a:t>
            </a:r>
            <a:r>
              <a:rPr lang="en" sz="1500">
                <a:latin typeface="Open Sans"/>
                <a:ea typeface="Open Sans"/>
                <a:cs typeface="Open Sans"/>
                <a:sym typeface="Open Sans"/>
              </a:rPr>
              <a:t> which represents </a:t>
            </a:r>
            <a:r>
              <a:rPr lang="en" sz="1500" b="1">
                <a:latin typeface="Open Sans"/>
                <a:ea typeface="Open Sans"/>
                <a:cs typeface="Open Sans"/>
                <a:sym typeface="Open Sans"/>
              </a:rPr>
              <a:t>relative frequency distribution</a:t>
            </a:r>
            <a:r>
              <a:rPr lang="en" sz="1500">
                <a:latin typeface="Open Sans"/>
                <a:ea typeface="Open Sans"/>
                <a:cs typeface="Open Sans"/>
                <a:sym typeface="Open Sans"/>
              </a:rPr>
              <a:t>.</a:t>
            </a:r>
            <a:endParaRPr sz="1500">
              <a:latin typeface="Open Sans"/>
              <a:ea typeface="Open Sans"/>
              <a:cs typeface="Open Sans"/>
              <a:sym typeface="Open Sans"/>
            </a:endParaRPr>
          </a:p>
        </p:txBody>
      </p:sp>
      <p:pic>
        <p:nvPicPr>
          <p:cNvPr id="193" name="Shape 193"/>
          <p:cNvPicPr preferRelativeResize="0"/>
          <p:nvPr/>
        </p:nvPicPr>
        <p:blipFill>
          <a:blip r:embed="rId3">
            <a:alphaModFix/>
          </a:blip>
          <a:stretch>
            <a:fillRect/>
          </a:stretch>
        </p:blipFill>
        <p:spPr>
          <a:xfrm>
            <a:off x="732500" y="2468525"/>
            <a:ext cx="7419600" cy="141205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
              <a:t>FEATURE EXTRACTION STAGE</a:t>
            </a:r>
            <a:endParaRPr/>
          </a:p>
        </p:txBody>
      </p:sp>
      <p:pic>
        <p:nvPicPr>
          <p:cNvPr id="199" name="Shape 199"/>
          <p:cNvPicPr preferRelativeResize="0"/>
          <p:nvPr/>
        </p:nvPicPr>
        <p:blipFill>
          <a:blip r:embed="rId3">
            <a:alphaModFix/>
          </a:blip>
          <a:stretch>
            <a:fillRect/>
          </a:stretch>
        </p:blipFill>
        <p:spPr>
          <a:xfrm>
            <a:off x="228600" y="1299625"/>
            <a:ext cx="8586551" cy="3675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INDEX</a:t>
            </a:r>
            <a:endParaRPr/>
          </a:p>
        </p:txBody>
      </p:sp>
      <p:sp>
        <p:nvSpPr>
          <p:cNvPr id="72" name="Shape 72"/>
          <p:cNvSpPr txBox="1">
            <a:spLocks noGrp="1"/>
          </p:cNvSpPr>
          <p:nvPr>
            <p:ph type="body" idx="1"/>
          </p:nvPr>
        </p:nvSpPr>
        <p:spPr>
          <a:xfrm>
            <a:off x="1700975" y="1236900"/>
            <a:ext cx="5636400" cy="2969100"/>
          </a:xfrm>
          <a:prstGeom prst="rect">
            <a:avLst/>
          </a:prstGeom>
        </p:spPr>
        <p:txBody>
          <a:bodyPr spcFirstLastPara="1" wrap="square" lIns="91425" tIns="91425" rIns="91425" bIns="91425" anchor="t" anchorCtr="0">
            <a:noAutofit/>
          </a:bodyPr>
          <a:lstStyle/>
          <a:p>
            <a:pPr marL="457200" lvl="0" indent="-336550" algn="just" rtl="0">
              <a:lnSpc>
                <a:spcPct val="100000"/>
              </a:lnSpc>
              <a:spcBef>
                <a:spcPts val="50"/>
              </a:spcBef>
              <a:spcAft>
                <a:spcPts val="0"/>
              </a:spcAft>
              <a:buSzPts val="1700"/>
              <a:buChar char="●"/>
            </a:pPr>
            <a:r>
              <a:rPr lang="en" sz="1700"/>
              <a:t>Overview</a:t>
            </a:r>
            <a:endParaRPr sz="1700"/>
          </a:p>
          <a:p>
            <a:pPr marL="457200" lvl="0" indent="-336550" algn="just" rtl="0">
              <a:lnSpc>
                <a:spcPct val="100000"/>
              </a:lnSpc>
              <a:spcBef>
                <a:spcPts val="0"/>
              </a:spcBef>
              <a:spcAft>
                <a:spcPts val="0"/>
              </a:spcAft>
              <a:buSzPts val="1700"/>
              <a:buChar char="●"/>
            </a:pPr>
            <a:r>
              <a:rPr lang="en" sz="1700"/>
              <a:t>Introduction</a:t>
            </a:r>
            <a:endParaRPr sz="1700"/>
          </a:p>
          <a:p>
            <a:pPr marL="457200" lvl="0" indent="-336550" algn="just" rtl="0">
              <a:lnSpc>
                <a:spcPct val="100000"/>
              </a:lnSpc>
              <a:spcBef>
                <a:spcPts val="0"/>
              </a:spcBef>
              <a:spcAft>
                <a:spcPts val="0"/>
              </a:spcAft>
              <a:buSzPts val="1700"/>
              <a:buChar char="●"/>
            </a:pPr>
            <a:r>
              <a:rPr lang="en" sz="1700"/>
              <a:t>Motivation</a:t>
            </a:r>
            <a:endParaRPr sz="1700"/>
          </a:p>
          <a:p>
            <a:pPr marL="457200" lvl="0" indent="-336550" algn="just" rtl="0">
              <a:lnSpc>
                <a:spcPct val="100000"/>
              </a:lnSpc>
              <a:spcBef>
                <a:spcPts val="0"/>
              </a:spcBef>
              <a:spcAft>
                <a:spcPts val="0"/>
              </a:spcAft>
              <a:buSzPts val="1700"/>
              <a:buChar char="●"/>
            </a:pPr>
            <a:r>
              <a:rPr lang="en" sz="1700"/>
              <a:t>Related Work</a:t>
            </a:r>
            <a:endParaRPr sz="1700"/>
          </a:p>
          <a:p>
            <a:pPr marL="457200" lvl="0" indent="-336550" algn="just" rtl="0">
              <a:spcBef>
                <a:spcPts val="0"/>
              </a:spcBef>
              <a:spcAft>
                <a:spcPts val="0"/>
              </a:spcAft>
              <a:buSzPts val="1700"/>
              <a:buChar char="●"/>
            </a:pPr>
            <a:r>
              <a:rPr lang="en" sz="1700"/>
              <a:t>Proposed Work</a:t>
            </a:r>
            <a:endParaRPr sz="1700"/>
          </a:p>
          <a:p>
            <a:pPr marL="457200" lvl="0" indent="-336550" algn="just" rtl="0">
              <a:spcBef>
                <a:spcPts val="0"/>
              </a:spcBef>
              <a:spcAft>
                <a:spcPts val="0"/>
              </a:spcAft>
              <a:buSzPts val="1700"/>
              <a:buChar char="●"/>
            </a:pPr>
            <a:r>
              <a:rPr lang="en" sz="1700"/>
              <a:t>Experimental Setup</a:t>
            </a:r>
            <a:endParaRPr sz="1700"/>
          </a:p>
          <a:p>
            <a:pPr marL="457200" lvl="0" indent="-336550" algn="just" rtl="0">
              <a:spcBef>
                <a:spcPts val="0"/>
              </a:spcBef>
              <a:spcAft>
                <a:spcPts val="0"/>
              </a:spcAft>
              <a:buSzPts val="1700"/>
              <a:buChar char="●"/>
            </a:pPr>
            <a:r>
              <a:rPr lang="en" sz="1700"/>
              <a:t>Results Analysis </a:t>
            </a:r>
            <a:endParaRPr sz="1700"/>
          </a:p>
          <a:p>
            <a:pPr marL="457200" lvl="0" indent="-336550" algn="just" rtl="0">
              <a:spcBef>
                <a:spcPts val="0"/>
              </a:spcBef>
              <a:spcAft>
                <a:spcPts val="0"/>
              </a:spcAft>
              <a:buSzPts val="1700"/>
              <a:buChar char="●"/>
            </a:pPr>
            <a:r>
              <a:rPr lang="en" sz="1700"/>
              <a:t>Conclusion</a:t>
            </a:r>
            <a:endParaRPr sz="1700"/>
          </a:p>
          <a:p>
            <a:pPr marL="457200" lvl="0" indent="-336550" algn="just" rtl="0">
              <a:spcBef>
                <a:spcPts val="0"/>
              </a:spcBef>
              <a:spcAft>
                <a:spcPts val="0"/>
              </a:spcAft>
              <a:buSzPts val="1700"/>
              <a:buChar char="●"/>
            </a:pPr>
            <a:r>
              <a:rPr lang="en" sz="1700"/>
              <a:t>Future Work</a:t>
            </a:r>
            <a:endParaRPr sz="1700"/>
          </a:p>
          <a:p>
            <a:pPr marL="457200" lvl="0" indent="-336550" algn="just" rtl="0">
              <a:spcBef>
                <a:spcPts val="0"/>
              </a:spcBef>
              <a:spcAft>
                <a:spcPts val="0"/>
              </a:spcAft>
              <a:buSzPts val="1700"/>
              <a:buChar char="●"/>
            </a:pPr>
            <a:r>
              <a:rPr lang="en" sz="1700"/>
              <a:t>References</a:t>
            </a:r>
            <a:endParaRPr sz="1700"/>
          </a:p>
          <a:p>
            <a:pPr marL="0" lvl="0" indent="0" rtl="0">
              <a:spcBef>
                <a:spcPts val="1600"/>
              </a:spcBef>
              <a:spcAft>
                <a:spcPts val="1600"/>
              </a:spcAft>
              <a:buNone/>
            </a:pPr>
            <a:endParaRPr sz="13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311700" y="162400"/>
            <a:ext cx="8520600" cy="8313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
              <a:t>k-NN CLASSIFIER</a:t>
            </a:r>
            <a:endParaRPr/>
          </a:p>
        </p:txBody>
      </p:sp>
      <p:sp>
        <p:nvSpPr>
          <p:cNvPr id="205" name="Shape 205"/>
          <p:cNvSpPr txBox="1"/>
          <p:nvPr/>
        </p:nvSpPr>
        <p:spPr>
          <a:xfrm>
            <a:off x="475100" y="1299325"/>
            <a:ext cx="4096800" cy="3213600"/>
          </a:xfrm>
          <a:prstGeom prst="rect">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1600">
                <a:solidFill>
                  <a:schemeClr val="dk1"/>
                </a:solidFill>
                <a:latin typeface="Open Sans"/>
                <a:ea typeface="Open Sans"/>
                <a:cs typeface="Open Sans"/>
                <a:sym typeface="Open Sans"/>
              </a:rPr>
              <a:t>In </a:t>
            </a:r>
            <a:r>
              <a:rPr lang="en" sz="1600" b="1">
                <a:solidFill>
                  <a:schemeClr val="dk1"/>
                </a:solidFill>
                <a:latin typeface="Open Sans"/>
                <a:ea typeface="Open Sans"/>
                <a:cs typeface="Open Sans"/>
                <a:sym typeface="Open Sans"/>
              </a:rPr>
              <a:t>k-NN classification</a:t>
            </a:r>
            <a:r>
              <a:rPr lang="en" sz="1600">
                <a:solidFill>
                  <a:schemeClr val="dk1"/>
                </a:solidFill>
                <a:latin typeface="Open Sans"/>
                <a:ea typeface="Open Sans"/>
                <a:cs typeface="Open Sans"/>
                <a:sym typeface="Open Sans"/>
              </a:rPr>
              <a:t>, the output is a class membership. </a:t>
            </a:r>
            <a:endParaRPr sz="1600">
              <a:solidFill>
                <a:schemeClr val="dk1"/>
              </a:solidFill>
              <a:latin typeface="Open Sans"/>
              <a:ea typeface="Open Sans"/>
              <a:cs typeface="Open Sans"/>
              <a:sym typeface="Open Sans"/>
            </a:endParaRPr>
          </a:p>
          <a:p>
            <a:pPr marL="0" lvl="0" indent="0">
              <a:spcBef>
                <a:spcPts val="0"/>
              </a:spcBef>
              <a:spcAft>
                <a:spcPts val="0"/>
              </a:spcAft>
              <a:buClr>
                <a:schemeClr val="dk1"/>
              </a:buClr>
              <a:buSzPts val="1100"/>
              <a:buFont typeface="Arial"/>
              <a:buNone/>
            </a:pPr>
            <a:r>
              <a:rPr lang="en" sz="1600">
                <a:solidFill>
                  <a:schemeClr val="dk1"/>
                </a:solidFill>
                <a:latin typeface="Open Sans"/>
                <a:ea typeface="Open Sans"/>
                <a:cs typeface="Open Sans"/>
                <a:sym typeface="Open Sans"/>
              </a:rPr>
              <a:t>An object is classified by a majority vote of its neighbors, with the object being assigned to the class most common among its k nearest neighbors.</a:t>
            </a:r>
            <a:endParaRPr sz="1600">
              <a:solidFill>
                <a:schemeClr val="dk1"/>
              </a:solidFill>
              <a:latin typeface="Open Sans"/>
              <a:ea typeface="Open Sans"/>
              <a:cs typeface="Open Sans"/>
              <a:sym typeface="Open Sans"/>
            </a:endParaRPr>
          </a:p>
          <a:p>
            <a:pPr marL="0" lvl="0" indent="0">
              <a:spcBef>
                <a:spcPts val="0"/>
              </a:spcBef>
              <a:spcAft>
                <a:spcPts val="0"/>
              </a:spcAft>
              <a:buClr>
                <a:schemeClr val="dk1"/>
              </a:buClr>
              <a:buSzPts val="1100"/>
              <a:buFont typeface="Arial"/>
              <a:buNone/>
            </a:pPr>
            <a:r>
              <a:rPr lang="en" sz="1600">
                <a:solidFill>
                  <a:schemeClr val="dk1"/>
                </a:solidFill>
                <a:latin typeface="Open Sans"/>
                <a:ea typeface="Open Sans"/>
                <a:cs typeface="Open Sans"/>
                <a:sym typeface="Open Sans"/>
              </a:rPr>
              <a:t>If k = 1, then the object is simply assigned to the class of that single nearest neighbor.</a:t>
            </a:r>
            <a:endParaRPr sz="1600">
              <a:solidFill>
                <a:schemeClr val="dk1"/>
              </a:solidFill>
              <a:latin typeface="Open Sans"/>
              <a:ea typeface="Open Sans"/>
              <a:cs typeface="Open Sans"/>
              <a:sym typeface="Open Sans"/>
            </a:endParaRPr>
          </a:p>
          <a:p>
            <a:pPr marL="0" lvl="0" indent="0">
              <a:spcBef>
                <a:spcPts val="0"/>
              </a:spcBef>
              <a:spcAft>
                <a:spcPts val="0"/>
              </a:spcAft>
              <a:buClr>
                <a:schemeClr val="dk1"/>
              </a:buClr>
              <a:buSzPts val="1100"/>
              <a:buFont typeface="Arial"/>
              <a:buNone/>
            </a:pPr>
            <a:r>
              <a:rPr lang="en" sz="1600">
                <a:solidFill>
                  <a:schemeClr val="dk1"/>
                </a:solidFill>
                <a:latin typeface="Open Sans"/>
                <a:ea typeface="Open Sans"/>
                <a:cs typeface="Open Sans"/>
                <a:sym typeface="Open Sans"/>
              </a:rPr>
              <a:t>If k = 2…...</a:t>
            </a:r>
            <a:endParaRPr sz="1600">
              <a:solidFill>
                <a:schemeClr val="dk1"/>
              </a:solidFill>
              <a:latin typeface="Open Sans"/>
              <a:ea typeface="Open Sans"/>
              <a:cs typeface="Open Sans"/>
              <a:sym typeface="Open Sans"/>
            </a:endParaRPr>
          </a:p>
          <a:p>
            <a:pPr marL="0" lvl="0" indent="0">
              <a:spcBef>
                <a:spcPts val="0"/>
              </a:spcBef>
              <a:spcAft>
                <a:spcPts val="0"/>
              </a:spcAft>
              <a:buClr>
                <a:schemeClr val="dk1"/>
              </a:buClr>
              <a:buSzPts val="1100"/>
              <a:buFont typeface="Arial"/>
              <a:buNone/>
            </a:pPr>
            <a:r>
              <a:rPr lang="en" sz="1600">
                <a:solidFill>
                  <a:schemeClr val="dk1"/>
                </a:solidFill>
                <a:latin typeface="Open Sans"/>
                <a:ea typeface="Open Sans"/>
                <a:cs typeface="Open Sans"/>
                <a:sym typeface="Open Sans"/>
              </a:rPr>
              <a:t>If k = 3…….</a:t>
            </a:r>
            <a:endParaRPr sz="1600">
              <a:solidFill>
                <a:schemeClr val="dk1"/>
              </a:solidFill>
              <a:latin typeface="Open Sans"/>
              <a:ea typeface="Open Sans"/>
              <a:cs typeface="Open Sans"/>
              <a:sym typeface="Open Sans"/>
            </a:endParaRPr>
          </a:p>
          <a:p>
            <a:pPr marL="0" lvl="0" indent="0">
              <a:spcBef>
                <a:spcPts val="0"/>
              </a:spcBef>
              <a:spcAft>
                <a:spcPts val="0"/>
              </a:spcAft>
              <a:buClr>
                <a:schemeClr val="dk1"/>
              </a:buClr>
              <a:buSzPts val="1100"/>
              <a:buFont typeface="Arial"/>
              <a:buNone/>
            </a:pPr>
            <a:r>
              <a:rPr lang="en" sz="1600">
                <a:solidFill>
                  <a:schemeClr val="dk1"/>
                </a:solidFill>
                <a:latin typeface="Open Sans"/>
                <a:ea typeface="Open Sans"/>
                <a:cs typeface="Open Sans"/>
                <a:sym typeface="Open Sans"/>
              </a:rPr>
              <a:t>If k = 6…....</a:t>
            </a:r>
            <a:endParaRPr sz="1600">
              <a:solidFill>
                <a:schemeClr val="dk1"/>
              </a:solidFill>
              <a:latin typeface="Open Sans"/>
              <a:ea typeface="Open Sans"/>
              <a:cs typeface="Open Sans"/>
              <a:sym typeface="Open Sans"/>
            </a:endParaRPr>
          </a:p>
          <a:p>
            <a:pPr marL="0" lvl="0" indent="0">
              <a:spcBef>
                <a:spcPts val="0"/>
              </a:spcBef>
              <a:spcAft>
                <a:spcPts val="0"/>
              </a:spcAft>
              <a:buNone/>
            </a:pPr>
            <a:endParaRPr sz="1600"/>
          </a:p>
        </p:txBody>
      </p:sp>
      <p:pic>
        <p:nvPicPr>
          <p:cNvPr id="206" name="Shape 206"/>
          <p:cNvPicPr preferRelativeResize="0"/>
          <p:nvPr/>
        </p:nvPicPr>
        <p:blipFill>
          <a:blip r:embed="rId3">
            <a:alphaModFix/>
          </a:blip>
          <a:stretch>
            <a:fillRect/>
          </a:stretch>
        </p:blipFill>
        <p:spPr>
          <a:xfrm>
            <a:off x="4929500" y="1865375"/>
            <a:ext cx="4024929" cy="2087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162300" y="151625"/>
            <a:ext cx="8876400" cy="86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3400" b="1"/>
              <a:t>IMAGE CLASSIFICATION BASED ON GLCM TEXTURE FEATURES</a:t>
            </a:r>
            <a:endParaRPr sz="3400" b="1"/>
          </a:p>
        </p:txBody>
      </p:sp>
      <p:grpSp>
        <p:nvGrpSpPr>
          <p:cNvPr id="212" name="Shape 212"/>
          <p:cNvGrpSpPr/>
          <p:nvPr/>
        </p:nvGrpSpPr>
        <p:grpSpPr>
          <a:xfrm>
            <a:off x="5632317" y="1189775"/>
            <a:ext cx="3305700" cy="3483050"/>
            <a:chOff x="5632317" y="1189775"/>
            <a:chExt cx="3305700" cy="3483050"/>
          </a:xfrm>
        </p:grpSpPr>
        <p:sp>
          <p:nvSpPr>
            <p:cNvPr id="213" name="Shape 213"/>
            <p:cNvSpPr/>
            <p:nvPr/>
          </p:nvSpPr>
          <p:spPr>
            <a:xfrm>
              <a:off x="5632317" y="1189775"/>
              <a:ext cx="3305700" cy="669000"/>
            </a:xfrm>
            <a:prstGeom prst="chevron">
              <a:avLst>
                <a:gd name="adj" fmla="val 50000"/>
              </a:avLst>
            </a:prstGeom>
            <a:solidFill>
              <a:srgbClr val="D8382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Classification Analysis</a:t>
              </a:r>
              <a:endParaRPr>
                <a:solidFill>
                  <a:srgbClr val="FFFFFF"/>
                </a:solidFill>
                <a:latin typeface="Roboto"/>
                <a:ea typeface="Roboto"/>
                <a:cs typeface="Roboto"/>
                <a:sym typeface="Roboto"/>
              </a:endParaRPr>
            </a:p>
          </p:txBody>
        </p:sp>
        <p:sp>
          <p:nvSpPr>
            <p:cNvPr id="214" name="Shape 214"/>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
                  <a:latin typeface="Roboto"/>
                  <a:ea typeface="Roboto"/>
                  <a:cs typeface="Roboto"/>
                  <a:sym typeface="Roboto"/>
                </a:rPr>
                <a:t>The k-NN Classifier finds the nearest neighbours (in terms of distance)  of the image category for the test image and in the output, a maximum of 2 Image Classification results based on the Distance Threshold are displayed. </a:t>
              </a:r>
              <a:endParaRPr>
                <a:latin typeface="Roboto"/>
                <a:ea typeface="Roboto"/>
                <a:cs typeface="Roboto"/>
                <a:sym typeface="Roboto"/>
              </a:endParaRPr>
            </a:p>
            <a:p>
              <a:pPr marL="0" lvl="0" indent="0" rtl="0">
                <a:lnSpc>
                  <a:spcPct val="115000"/>
                </a:lnSpc>
                <a:spcBef>
                  <a:spcPts val="0"/>
                </a:spcBef>
                <a:spcAft>
                  <a:spcPts val="0"/>
                </a:spcAft>
                <a:buNone/>
              </a:pPr>
              <a:endParaRPr sz="1200">
                <a:latin typeface="Roboto"/>
                <a:ea typeface="Roboto"/>
                <a:cs typeface="Roboto"/>
                <a:sym typeface="Roboto"/>
              </a:endParaRPr>
            </a:p>
          </p:txBody>
        </p:sp>
      </p:grpSp>
      <p:grpSp>
        <p:nvGrpSpPr>
          <p:cNvPr id="215" name="Shape 215"/>
          <p:cNvGrpSpPr/>
          <p:nvPr/>
        </p:nvGrpSpPr>
        <p:grpSpPr>
          <a:xfrm>
            <a:off x="0" y="1189989"/>
            <a:ext cx="3546900" cy="3482836"/>
            <a:chOff x="0" y="1189989"/>
            <a:chExt cx="3546900" cy="3482836"/>
          </a:xfrm>
        </p:grpSpPr>
        <p:sp>
          <p:nvSpPr>
            <p:cNvPr id="216" name="Shape 216"/>
            <p:cNvSpPr/>
            <p:nvPr/>
          </p:nvSpPr>
          <p:spPr>
            <a:xfrm>
              <a:off x="0" y="1189989"/>
              <a:ext cx="3546900" cy="669000"/>
            </a:xfrm>
            <a:prstGeom prst="homePlate">
              <a:avLst>
                <a:gd name="adj" fmla="val 50000"/>
              </a:avLst>
            </a:prstGeom>
            <a:solidFill>
              <a:srgbClr val="8020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            Training the k-NN Classifier</a:t>
              </a:r>
              <a:endParaRPr>
                <a:solidFill>
                  <a:srgbClr val="FFFFFF"/>
                </a:solidFill>
                <a:latin typeface="Roboto"/>
                <a:ea typeface="Roboto"/>
                <a:cs typeface="Roboto"/>
                <a:sym typeface="Roboto"/>
              </a:endParaRPr>
            </a:p>
          </p:txBody>
        </p:sp>
        <p:sp>
          <p:nvSpPr>
            <p:cNvPr id="217" name="Shape 217"/>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
                  <a:latin typeface="Roboto"/>
                  <a:ea typeface="Roboto"/>
                  <a:cs typeface="Roboto"/>
                  <a:sym typeface="Roboto"/>
                </a:rPr>
                <a:t>The k-NN Classifier is fed with the Training Data Set firstly. </a:t>
              </a:r>
              <a:br>
                <a:rPr lang="en">
                  <a:latin typeface="Roboto"/>
                  <a:ea typeface="Roboto"/>
                  <a:cs typeface="Roboto"/>
                  <a:sym typeface="Roboto"/>
                </a:rPr>
              </a:br>
              <a:r>
                <a:rPr lang="en">
                  <a:latin typeface="Roboto"/>
                  <a:ea typeface="Roboto"/>
                  <a:cs typeface="Roboto"/>
                  <a:sym typeface="Roboto"/>
                </a:rPr>
                <a:t>For all the Image categories, it calculates the GLCM for each image in them, and the extracted 6 texture features are stored for each image in each category in the Feature Database. </a:t>
              </a:r>
              <a:endParaRPr>
                <a:latin typeface="Roboto"/>
                <a:ea typeface="Roboto"/>
                <a:cs typeface="Roboto"/>
                <a:sym typeface="Roboto"/>
              </a:endParaRPr>
            </a:p>
            <a:p>
              <a:pPr marL="0" lvl="0" indent="0" rtl="0">
                <a:lnSpc>
                  <a:spcPct val="115000"/>
                </a:lnSpc>
                <a:spcBef>
                  <a:spcPts val="0"/>
                </a:spcBef>
                <a:spcAft>
                  <a:spcPts val="0"/>
                </a:spcAft>
                <a:buNone/>
              </a:pPr>
              <a:endParaRPr sz="1200">
                <a:latin typeface="Roboto"/>
                <a:ea typeface="Roboto"/>
                <a:cs typeface="Roboto"/>
                <a:sym typeface="Roboto"/>
              </a:endParaRPr>
            </a:p>
          </p:txBody>
        </p:sp>
      </p:grpSp>
      <p:grpSp>
        <p:nvGrpSpPr>
          <p:cNvPr id="218" name="Shape 218"/>
          <p:cNvGrpSpPr/>
          <p:nvPr/>
        </p:nvGrpSpPr>
        <p:grpSpPr>
          <a:xfrm>
            <a:off x="2944204" y="1189775"/>
            <a:ext cx="3305700" cy="3483050"/>
            <a:chOff x="2944204" y="1189775"/>
            <a:chExt cx="3305700" cy="3483050"/>
          </a:xfrm>
        </p:grpSpPr>
        <p:sp>
          <p:nvSpPr>
            <p:cNvPr id="219" name="Shape 219"/>
            <p:cNvSpPr/>
            <p:nvPr/>
          </p:nvSpPr>
          <p:spPr>
            <a:xfrm>
              <a:off x="2944204" y="1189775"/>
              <a:ext cx="3305700" cy="669000"/>
            </a:xfrm>
            <a:prstGeom prst="chevron">
              <a:avLst>
                <a:gd name="adj" fmla="val 50000"/>
              </a:avLst>
            </a:prstGeom>
            <a:solidFill>
              <a:srgbClr val="B02C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TESTING : Classification</a:t>
              </a:r>
              <a:endParaRPr>
                <a:solidFill>
                  <a:srgbClr val="FFFFFF"/>
                </a:solidFill>
                <a:latin typeface="Roboto"/>
                <a:ea typeface="Roboto"/>
                <a:cs typeface="Roboto"/>
                <a:sym typeface="Roboto"/>
              </a:endParaRPr>
            </a:p>
          </p:txBody>
        </p:sp>
        <p:sp>
          <p:nvSpPr>
            <p:cNvPr id="220" name="Shape 220"/>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
                  <a:latin typeface="Roboto"/>
                  <a:ea typeface="Roboto"/>
                  <a:cs typeface="Roboto"/>
                  <a:sym typeface="Roboto"/>
                </a:rPr>
                <a:t>The system using a k-NN Classifier is fed with a randomly chosen input test image. Again, for this image GLCM and the corresponding feature vector is obtained, and is then compared to the features stored for each image category, from the Feature Database </a:t>
              </a:r>
              <a:endParaRPr>
                <a:latin typeface="Roboto"/>
                <a:ea typeface="Roboto"/>
                <a:cs typeface="Roboto"/>
                <a:sym typeface="Roboto"/>
              </a:endParaRPr>
            </a:p>
            <a:p>
              <a:pPr marL="0" lvl="0" indent="0" rtl="0">
                <a:lnSpc>
                  <a:spcPct val="115000"/>
                </a:lnSpc>
                <a:spcBef>
                  <a:spcPts val="0"/>
                </a:spcBef>
                <a:spcAft>
                  <a:spcPts val="0"/>
                </a:spcAft>
                <a:buNone/>
              </a:pPr>
              <a:endParaRPr sz="1200">
                <a:latin typeface="Roboto"/>
                <a:ea typeface="Roboto"/>
                <a:cs typeface="Roboto"/>
                <a:sym typeface="Roboto"/>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Shape 225"/>
          <p:cNvPicPr preferRelativeResize="0"/>
          <p:nvPr/>
        </p:nvPicPr>
        <p:blipFill>
          <a:blip r:embed="rId3">
            <a:alphaModFix/>
          </a:blip>
          <a:stretch>
            <a:fillRect/>
          </a:stretch>
        </p:blipFill>
        <p:spPr>
          <a:xfrm>
            <a:off x="817925" y="-162300"/>
            <a:ext cx="7354277" cy="5468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311700" y="163525"/>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Experimental Setup</a:t>
            </a:r>
            <a:endParaRPr/>
          </a:p>
        </p:txBody>
      </p:sp>
      <p:sp>
        <p:nvSpPr>
          <p:cNvPr id="231" name="Shape 231"/>
          <p:cNvSpPr txBox="1"/>
          <p:nvPr/>
        </p:nvSpPr>
        <p:spPr>
          <a:xfrm>
            <a:off x="474400" y="1051375"/>
            <a:ext cx="8357700" cy="3817500"/>
          </a:xfrm>
          <a:prstGeom prst="rect">
            <a:avLst/>
          </a:prstGeom>
          <a:solidFill>
            <a:srgbClr val="F3F3F3"/>
          </a:solid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1500" dirty="0">
                <a:solidFill>
                  <a:schemeClr val="dk1"/>
                </a:solidFill>
                <a:latin typeface="Open Sans"/>
                <a:ea typeface="Open Sans"/>
                <a:cs typeface="Open Sans"/>
                <a:sym typeface="Open Sans"/>
              </a:rPr>
              <a:t>In the classification phase, firstly a set of randomly chosen images (about 40-100 images per category) is used as the Training data set.  </a:t>
            </a:r>
            <a:br>
              <a:rPr lang="en" sz="1500" dirty="0">
                <a:solidFill>
                  <a:schemeClr val="dk1"/>
                </a:solidFill>
                <a:latin typeface="Open Sans"/>
                <a:ea typeface="Open Sans"/>
                <a:cs typeface="Open Sans"/>
                <a:sym typeface="Open Sans"/>
              </a:rPr>
            </a:br>
            <a:r>
              <a:rPr lang="en" sz="1500" dirty="0">
                <a:solidFill>
                  <a:schemeClr val="dk1"/>
                </a:solidFill>
                <a:latin typeface="Open Sans"/>
                <a:ea typeface="Open Sans"/>
                <a:cs typeface="Open Sans"/>
                <a:sym typeface="Open Sans"/>
              </a:rPr>
              <a:t>Each image is of size 640 x 640 pixels with 256 gray levels. </a:t>
            </a:r>
            <a:br>
              <a:rPr lang="en" sz="1500" dirty="0">
                <a:solidFill>
                  <a:schemeClr val="dk1"/>
                </a:solidFill>
                <a:latin typeface="Open Sans"/>
                <a:ea typeface="Open Sans"/>
                <a:cs typeface="Open Sans"/>
                <a:sym typeface="Open Sans"/>
              </a:rPr>
            </a:br>
            <a:r>
              <a:rPr lang="en" sz="1500" dirty="0">
                <a:solidFill>
                  <a:schemeClr val="dk1"/>
                </a:solidFill>
                <a:latin typeface="Open Sans"/>
                <a:ea typeface="Open Sans"/>
                <a:cs typeface="Open Sans"/>
                <a:sym typeface="Open Sans"/>
              </a:rPr>
              <a:t/>
            </a:r>
            <a:br>
              <a:rPr lang="en" sz="1500" dirty="0">
                <a:solidFill>
                  <a:schemeClr val="dk1"/>
                </a:solidFill>
                <a:latin typeface="Open Sans"/>
                <a:ea typeface="Open Sans"/>
                <a:cs typeface="Open Sans"/>
                <a:sym typeface="Open Sans"/>
              </a:rPr>
            </a:br>
            <a:r>
              <a:rPr lang="en" sz="1500" dirty="0">
                <a:solidFill>
                  <a:schemeClr val="dk1"/>
                </a:solidFill>
                <a:latin typeface="Open Sans"/>
                <a:ea typeface="Open Sans"/>
                <a:cs typeface="Open Sans"/>
                <a:sym typeface="Open Sans"/>
              </a:rPr>
              <a:t>We used the </a:t>
            </a:r>
            <a:r>
              <a:rPr lang="en" sz="1500" b="1" dirty="0">
                <a:solidFill>
                  <a:schemeClr val="dk1"/>
                </a:solidFill>
                <a:latin typeface="Open Sans"/>
                <a:ea typeface="Open Sans"/>
                <a:cs typeface="Open Sans"/>
                <a:sym typeface="Open Sans"/>
              </a:rPr>
              <a:t>“Caltech 101 Object Categories” Data </a:t>
            </a:r>
            <a:r>
              <a:rPr lang="en" sz="1500" b="1" dirty="0" smtClean="0">
                <a:solidFill>
                  <a:schemeClr val="dk1"/>
                </a:solidFill>
                <a:latin typeface="Open Sans"/>
                <a:ea typeface="Open Sans"/>
                <a:cs typeface="Open Sans"/>
                <a:sym typeface="Open Sans"/>
              </a:rPr>
              <a:t>Set </a:t>
            </a:r>
            <a:r>
              <a:rPr lang="en" sz="1500" dirty="0" smtClean="0">
                <a:solidFill>
                  <a:schemeClr val="dk1"/>
                </a:solidFill>
                <a:latin typeface="Open Sans"/>
                <a:ea typeface="Open Sans"/>
                <a:cs typeface="Open Sans"/>
                <a:sym typeface="Open Sans"/>
              </a:rPr>
              <a:t>[1] </a:t>
            </a:r>
            <a:r>
              <a:rPr lang="en" sz="1500" dirty="0">
                <a:solidFill>
                  <a:schemeClr val="dk1"/>
                </a:solidFill>
                <a:latin typeface="Open Sans"/>
                <a:ea typeface="Open Sans"/>
                <a:cs typeface="Open Sans"/>
                <a:sym typeface="Open Sans"/>
              </a:rPr>
              <a:t>for the training of our classifier, from where 8 image Categories were chosen from the Training Data Set, which are :</a:t>
            </a:r>
            <a:endParaRPr sz="1500">
              <a:solidFill>
                <a:schemeClr val="dk1"/>
              </a:solidFill>
              <a:latin typeface="Open Sans"/>
              <a:ea typeface="Open Sans"/>
              <a:cs typeface="Open Sans"/>
              <a:sym typeface="Open Sans"/>
            </a:endParaRPr>
          </a:p>
          <a:p>
            <a:pPr marL="0" lvl="0" indent="0">
              <a:spcBef>
                <a:spcPts val="0"/>
              </a:spcBef>
              <a:spcAft>
                <a:spcPts val="0"/>
              </a:spcAft>
              <a:buClr>
                <a:schemeClr val="dk1"/>
              </a:buClr>
              <a:buSzPts val="1100"/>
              <a:buFont typeface="Arial"/>
              <a:buNone/>
            </a:pPr>
            <a:endParaRPr sz="1500">
              <a:solidFill>
                <a:schemeClr val="dk1"/>
              </a:solidFill>
              <a:latin typeface="Open Sans"/>
              <a:ea typeface="Open Sans"/>
              <a:cs typeface="Open Sans"/>
              <a:sym typeface="Open Sans"/>
            </a:endParaRPr>
          </a:p>
          <a:p>
            <a:pPr marL="0" lvl="0" indent="457200">
              <a:spcBef>
                <a:spcPts val="0"/>
              </a:spcBef>
              <a:spcAft>
                <a:spcPts val="0"/>
              </a:spcAft>
              <a:buClr>
                <a:schemeClr val="dk1"/>
              </a:buClr>
              <a:buSzPts val="1100"/>
              <a:buFont typeface="Arial"/>
              <a:buNone/>
            </a:pPr>
            <a:r>
              <a:rPr lang="en" sz="1500" dirty="0">
                <a:solidFill>
                  <a:schemeClr val="dk1"/>
                </a:solidFill>
                <a:latin typeface="Open Sans"/>
                <a:ea typeface="Open Sans"/>
                <a:cs typeface="Open Sans"/>
                <a:sym typeface="Open Sans"/>
              </a:rPr>
              <a:t>1. Ant</a:t>
            </a:r>
            <a:endParaRPr sz="1500">
              <a:solidFill>
                <a:schemeClr val="dk1"/>
              </a:solidFill>
              <a:latin typeface="Open Sans"/>
              <a:ea typeface="Open Sans"/>
              <a:cs typeface="Open Sans"/>
              <a:sym typeface="Open Sans"/>
            </a:endParaRPr>
          </a:p>
          <a:p>
            <a:pPr marL="0" lvl="0" indent="457200">
              <a:spcBef>
                <a:spcPts val="0"/>
              </a:spcBef>
              <a:spcAft>
                <a:spcPts val="0"/>
              </a:spcAft>
              <a:buClr>
                <a:schemeClr val="dk1"/>
              </a:buClr>
              <a:buSzPts val="1100"/>
              <a:buFont typeface="Arial"/>
              <a:buNone/>
            </a:pPr>
            <a:r>
              <a:rPr lang="en" sz="1500" dirty="0">
                <a:solidFill>
                  <a:schemeClr val="dk1"/>
                </a:solidFill>
                <a:latin typeface="Open Sans"/>
                <a:ea typeface="Open Sans"/>
                <a:cs typeface="Open Sans"/>
                <a:sym typeface="Open Sans"/>
              </a:rPr>
              <a:t>2. Butterfly</a:t>
            </a:r>
            <a:endParaRPr sz="1500">
              <a:solidFill>
                <a:schemeClr val="dk1"/>
              </a:solidFill>
              <a:latin typeface="Open Sans"/>
              <a:ea typeface="Open Sans"/>
              <a:cs typeface="Open Sans"/>
              <a:sym typeface="Open Sans"/>
            </a:endParaRPr>
          </a:p>
          <a:p>
            <a:pPr marL="0" lvl="0" indent="457200">
              <a:spcBef>
                <a:spcPts val="0"/>
              </a:spcBef>
              <a:spcAft>
                <a:spcPts val="0"/>
              </a:spcAft>
              <a:buClr>
                <a:schemeClr val="dk1"/>
              </a:buClr>
              <a:buSzPts val="1100"/>
              <a:buFont typeface="Arial"/>
              <a:buNone/>
            </a:pPr>
            <a:r>
              <a:rPr lang="en" sz="1500" dirty="0">
                <a:solidFill>
                  <a:schemeClr val="dk1"/>
                </a:solidFill>
                <a:latin typeface="Open Sans"/>
                <a:ea typeface="Open Sans"/>
                <a:cs typeface="Open Sans"/>
                <a:sym typeface="Open Sans"/>
              </a:rPr>
              <a:t>3. Face</a:t>
            </a:r>
            <a:endParaRPr sz="1500">
              <a:solidFill>
                <a:schemeClr val="dk1"/>
              </a:solidFill>
              <a:latin typeface="Open Sans"/>
              <a:ea typeface="Open Sans"/>
              <a:cs typeface="Open Sans"/>
              <a:sym typeface="Open Sans"/>
            </a:endParaRPr>
          </a:p>
          <a:p>
            <a:pPr marL="0" lvl="0" indent="457200">
              <a:spcBef>
                <a:spcPts val="0"/>
              </a:spcBef>
              <a:spcAft>
                <a:spcPts val="0"/>
              </a:spcAft>
              <a:buClr>
                <a:schemeClr val="dk1"/>
              </a:buClr>
              <a:buSzPts val="1100"/>
              <a:buFont typeface="Arial"/>
              <a:buNone/>
            </a:pPr>
            <a:r>
              <a:rPr lang="en" sz="1500" dirty="0">
                <a:solidFill>
                  <a:schemeClr val="dk1"/>
                </a:solidFill>
                <a:latin typeface="Open Sans"/>
                <a:ea typeface="Open Sans"/>
                <a:cs typeface="Open Sans"/>
                <a:sym typeface="Open Sans"/>
              </a:rPr>
              <a:t>4. Laptop</a:t>
            </a:r>
            <a:endParaRPr sz="1500">
              <a:solidFill>
                <a:schemeClr val="dk1"/>
              </a:solidFill>
              <a:latin typeface="Open Sans"/>
              <a:ea typeface="Open Sans"/>
              <a:cs typeface="Open Sans"/>
              <a:sym typeface="Open Sans"/>
            </a:endParaRPr>
          </a:p>
          <a:p>
            <a:pPr marL="0" lvl="0" indent="457200">
              <a:spcBef>
                <a:spcPts val="0"/>
              </a:spcBef>
              <a:spcAft>
                <a:spcPts val="0"/>
              </a:spcAft>
              <a:buClr>
                <a:schemeClr val="dk1"/>
              </a:buClr>
              <a:buSzPts val="1100"/>
              <a:buFont typeface="Arial"/>
              <a:buNone/>
            </a:pPr>
            <a:r>
              <a:rPr lang="en" sz="1500" dirty="0">
                <a:solidFill>
                  <a:schemeClr val="dk1"/>
                </a:solidFill>
                <a:latin typeface="Open Sans"/>
                <a:ea typeface="Open Sans"/>
                <a:cs typeface="Open Sans"/>
                <a:sym typeface="Open Sans"/>
              </a:rPr>
              <a:t>5. Pigeon</a:t>
            </a:r>
            <a:endParaRPr sz="1500">
              <a:solidFill>
                <a:schemeClr val="dk1"/>
              </a:solidFill>
              <a:latin typeface="Open Sans"/>
              <a:ea typeface="Open Sans"/>
              <a:cs typeface="Open Sans"/>
              <a:sym typeface="Open Sans"/>
            </a:endParaRPr>
          </a:p>
          <a:p>
            <a:pPr marL="0" lvl="0" indent="457200">
              <a:spcBef>
                <a:spcPts val="0"/>
              </a:spcBef>
              <a:spcAft>
                <a:spcPts val="0"/>
              </a:spcAft>
              <a:buClr>
                <a:schemeClr val="dk1"/>
              </a:buClr>
              <a:buSzPts val="1100"/>
              <a:buFont typeface="Arial"/>
              <a:buNone/>
            </a:pPr>
            <a:r>
              <a:rPr lang="en" sz="1500" dirty="0">
                <a:solidFill>
                  <a:schemeClr val="dk1"/>
                </a:solidFill>
                <a:latin typeface="Open Sans"/>
                <a:ea typeface="Open Sans"/>
                <a:cs typeface="Open Sans"/>
                <a:sym typeface="Open Sans"/>
              </a:rPr>
              <a:t>6. Scissors</a:t>
            </a:r>
            <a:endParaRPr sz="1500">
              <a:solidFill>
                <a:schemeClr val="dk1"/>
              </a:solidFill>
              <a:latin typeface="Open Sans"/>
              <a:ea typeface="Open Sans"/>
              <a:cs typeface="Open Sans"/>
              <a:sym typeface="Open Sans"/>
            </a:endParaRPr>
          </a:p>
          <a:p>
            <a:pPr marL="0" lvl="0" indent="457200">
              <a:spcBef>
                <a:spcPts val="0"/>
              </a:spcBef>
              <a:spcAft>
                <a:spcPts val="0"/>
              </a:spcAft>
              <a:buClr>
                <a:schemeClr val="dk1"/>
              </a:buClr>
              <a:buSzPts val="1100"/>
              <a:buFont typeface="Arial"/>
              <a:buNone/>
            </a:pPr>
            <a:r>
              <a:rPr lang="en" sz="1500" dirty="0">
                <a:solidFill>
                  <a:schemeClr val="dk1"/>
                </a:solidFill>
                <a:latin typeface="Open Sans"/>
                <a:ea typeface="Open Sans"/>
                <a:cs typeface="Open Sans"/>
                <a:sym typeface="Open Sans"/>
              </a:rPr>
              <a:t>7. Soccer Ball</a:t>
            </a:r>
            <a:endParaRPr sz="1500">
              <a:solidFill>
                <a:schemeClr val="dk1"/>
              </a:solidFill>
              <a:latin typeface="Open Sans"/>
              <a:ea typeface="Open Sans"/>
              <a:cs typeface="Open Sans"/>
              <a:sym typeface="Open Sans"/>
            </a:endParaRPr>
          </a:p>
          <a:p>
            <a:pPr marL="0" lvl="0" indent="457200">
              <a:spcBef>
                <a:spcPts val="0"/>
              </a:spcBef>
              <a:spcAft>
                <a:spcPts val="0"/>
              </a:spcAft>
              <a:buClr>
                <a:schemeClr val="dk1"/>
              </a:buClr>
              <a:buSzPts val="1100"/>
              <a:buFont typeface="Arial"/>
              <a:buNone/>
            </a:pPr>
            <a:r>
              <a:rPr lang="en" sz="1500" dirty="0">
                <a:solidFill>
                  <a:schemeClr val="dk1"/>
                </a:solidFill>
                <a:latin typeface="Open Sans"/>
                <a:ea typeface="Open Sans"/>
                <a:cs typeface="Open Sans"/>
                <a:sym typeface="Open Sans"/>
              </a:rPr>
              <a:t>8. Starfish</a:t>
            </a:r>
            <a:br>
              <a:rPr lang="en" sz="1500" dirty="0">
                <a:solidFill>
                  <a:schemeClr val="dk1"/>
                </a:solidFill>
                <a:latin typeface="Open Sans"/>
                <a:ea typeface="Open Sans"/>
                <a:cs typeface="Open Sans"/>
                <a:sym typeface="Open Sans"/>
              </a:rPr>
            </a:br>
            <a:endParaRPr sz="1500">
              <a:solidFill>
                <a:schemeClr val="dk1"/>
              </a:solidFill>
              <a:latin typeface="Open Sans"/>
              <a:ea typeface="Open Sans"/>
              <a:cs typeface="Open Sans"/>
              <a:sym typeface="Open Sans"/>
            </a:endParaRPr>
          </a:p>
          <a:p>
            <a:pPr marL="0" lvl="0" indent="0" rtl="0">
              <a:spcBef>
                <a:spcPts val="0"/>
              </a:spcBef>
              <a:spcAft>
                <a:spcPts val="0"/>
              </a:spcAft>
              <a:buNone/>
            </a:pPr>
            <a:endParaRPr sz="17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311700" y="163525"/>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Benefits of The UNKNOWN Image Category</a:t>
            </a:r>
            <a:endParaRPr/>
          </a:p>
        </p:txBody>
      </p:sp>
      <p:sp>
        <p:nvSpPr>
          <p:cNvPr id="237" name="Shape 237"/>
          <p:cNvSpPr txBox="1"/>
          <p:nvPr/>
        </p:nvSpPr>
        <p:spPr>
          <a:xfrm>
            <a:off x="463200" y="1199375"/>
            <a:ext cx="8114700" cy="1372500"/>
          </a:xfrm>
          <a:prstGeom prst="rect">
            <a:avLst/>
          </a:prstGeom>
          <a:solidFill>
            <a:srgbClr val="F3F3F3"/>
          </a:solid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1500">
                <a:latin typeface="Open Sans"/>
                <a:ea typeface="Open Sans"/>
                <a:cs typeface="Open Sans"/>
                <a:sym typeface="Open Sans"/>
              </a:rPr>
              <a:t>Upon successfully training the k-NN classifier, we get the Feature Database, which acts as one of the inputs given to the k-NN classifier, for each of the test images. </a:t>
            </a:r>
            <a:br>
              <a:rPr lang="en" sz="1500">
                <a:latin typeface="Open Sans"/>
                <a:ea typeface="Open Sans"/>
                <a:cs typeface="Open Sans"/>
                <a:sym typeface="Open Sans"/>
              </a:rPr>
            </a:br>
            <a:r>
              <a:rPr lang="en" sz="1500">
                <a:latin typeface="Open Sans"/>
                <a:ea typeface="Open Sans"/>
                <a:cs typeface="Open Sans"/>
                <a:sym typeface="Open Sans"/>
              </a:rPr>
              <a:t>Upon passing a randomly chosen Test Image (not existing in the Training Data Set) to the trained k-NN classifier, classification of the test image into one of the 8 Training Image categories, or simply an “Unknown” image category is achieved.</a:t>
            </a:r>
            <a:endParaRPr sz="1500">
              <a:latin typeface="Open Sans"/>
              <a:ea typeface="Open Sans"/>
              <a:cs typeface="Open Sans"/>
              <a:sym typeface="Open Sans"/>
            </a:endParaRPr>
          </a:p>
          <a:p>
            <a:pPr marL="0" lvl="0" indent="0" rtl="0">
              <a:spcBef>
                <a:spcPts val="0"/>
              </a:spcBef>
              <a:spcAft>
                <a:spcPts val="0"/>
              </a:spcAft>
              <a:buNone/>
            </a:pPr>
            <a:endParaRPr>
              <a:latin typeface="Open Sans"/>
              <a:ea typeface="Open Sans"/>
              <a:cs typeface="Open Sans"/>
              <a:sym typeface="Open Sans"/>
            </a:endParaRPr>
          </a:p>
        </p:txBody>
      </p:sp>
      <p:sp>
        <p:nvSpPr>
          <p:cNvPr id="238" name="Shape 238"/>
          <p:cNvSpPr txBox="1"/>
          <p:nvPr/>
        </p:nvSpPr>
        <p:spPr>
          <a:xfrm>
            <a:off x="463200" y="2799575"/>
            <a:ext cx="8114700" cy="1791900"/>
          </a:xfrm>
          <a:prstGeom prst="rect">
            <a:avLst/>
          </a:prstGeom>
          <a:solidFill>
            <a:srgbClr val="F3F3F3"/>
          </a:solidFill>
          <a:ln>
            <a:noFill/>
          </a:ln>
        </p:spPr>
        <p:txBody>
          <a:bodyPr spcFirstLastPara="1" wrap="square" lIns="91425" tIns="91425" rIns="91425" bIns="91425" anchor="t" anchorCtr="0">
            <a:noAutofit/>
          </a:bodyPr>
          <a:lstStyle/>
          <a:p>
            <a:pPr marL="0" lvl="0" indent="0">
              <a:spcBef>
                <a:spcPts val="0"/>
              </a:spcBef>
              <a:spcAft>
                <a:spcPts val="0"/>
              </a:spcAft>
              <a:buNone/>
            </a:pPr>
            <a:r>
              <a:rPr lang="en" sz="1500">
                <a:latin typeface="Open Sans"/>
                <a:ea typeface="Open Sans"/>
                <a:cs typeface="Open Sans"/>
                <a:sym typeface="Open Sans"/>
              </a:rPr>
              <a:t>It is noteworthy to mention that when the distance approximation for the nearest image category exceeds a chosen “threshold distance" limit, the test image is said to be belonging to the “Unknown" image Category.</a:t>
            </a:r>
            <a:br>
              <a:rPr lang="en" sz="1500">
                <a:latin typeface="Open Sans"/>
                <a:ea typeface="Open Sans"/>
                <a:cs typeface="Open Sans"/>
                <a:sym typeface="Open Sans"/>
              </a:rPr>
            </a:br>
            <a:endParaRPr sz="1500">
              <a:latin typeface="Open Sans"/>
              <a:ea typeface="Open Sans"/>
              <a:cs typeface="Open Sans"/>
              <a:sym typeface="Open Sans"/>
            </a:endParaRPr>
          </a:p>
          <a:p>
            <a:pPr marL="0" lvl="0" indent="0">
              <a:spcBef>
                <a:spcPts val="0"/>
              </a:spcBef>
              <a:spcAft>
                <a:spcPts val="0"/>
              </a:spcAft>
              <a:buNone/>
            </a:pPr>
            <a:r>
              <a:rPr lang="en" sz="1500">
                <a:latin typeface="Open Sans"/>
                <a:ea typeface="Open Sans"/>
                <a:cs typeface="Open Sans"/>
                <a:sym typeface="Open Sans"/>
              </a:rPr>
              <a:t>With the inclusion of the provision of “threshold distance" and and thus another (9th) image Category, the “Unknown" image Category, a Reverse Analysis for each of the 8 Image Categories is also easily done.</a:t>
            </a:r>
            <a:endParaRPr sz="1500">
              <a:latin typeface="Open Sans"/>
              <a:ea typeface="Open Sans"/>
              <a:cs typeface="Open Sans"/>
              <a:sym typeface="Open Sans"/>
            </a:endParaRPr>
          </a:p>
          <a:p>
            <a:pPr marL="0" lvl="0" indent="0" rtl="0">
              <a:spcBef>
                <a:spcPts val="0"/>
              </a:spcBef>
              <a:spcAft>
                <a:spcPts val="0"/>
              </a:spcAft>
              <a:buNone/>
            </a:pPr>
            <a:endParaRPr sz="1500">
              <a:latin typeface="Open Sans"/>
              <a:ea typeface="Open Sans"/>
              <a:cs typeface="Open Sans"/>
              <a:sym typeface="Open Sans"/>
            </a:endParaRPr>
          </a:p>
          <a:p>
            <a:pPr marL="0" lvl="0" indent="0"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107950" y="73720"/>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Results Analysis</a:t>
            </a:r>
            <a:endParaRPr/>
          </a:p>
        </p:txBody>
      </p:sp>
      <p:grpSp>
        <p:nvGrpSpPr>
          <p:cNvPr id="244" name="Shape 244"/>
          <p:cNvGrpSpPr/>
          <p:nvPr/>
        </p:nvGrpSpPr>
        <p:grpSpPr>
          <a:xfrm>
            <a:off x="107950" y="1161025"/>
            <a:ext cx="3059713" cy="3920100"/>
            <a:chOff x="215925" y="1161000"/>
            <a:chExt cx="3059713" cy="3920100"/>
          </a:xfrm>
        </p:grpSpPr>
        <p:sp>
          <p:nvSpPr>
            <p:cNvPr id="245" name="Shape 245"/>
            <p:cNvSpPr txBox="1"/>
            <p:nvPr/>
          </p:nvSpPr>
          <p:spPr>
            <a:xfrm>
              <a:off x="215925" y="1161000"/>
              <a:ext cx="2413800" cy="39201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latin typeface="Open Sans"/>
                  <a:ea typeface="Open Sans"/>
                  <a:cs typeface="Open Sans"/>
                  <a:sym typeface="Open Sans"/>
                </a:rPr>
                <a:t>Upon training the k-NN Classifier with a total of 811 images belonging to the chosen 8 different categories.</a:t>
              </a:r>
              <a:endParaRPr>
                <a:latin typeface="Open Sans"/>
                <a:ea typeface="Open Sans"/>
                <a:cs typeface="Open Sans"/>
                <a:sym typeface="Open Sans"/>
              </a:endParaRPr>
            </a:p>
            <a:p>
              <a:pPr marL="0" lvl="0" indent="0" rtl="0">
                <a:spcBef>
                  <a:spcPts val="0"/>
                </a:spcBef>
                <a:spcAft>
                  <a:spcPts val="0"/>
                </a:spcAft>
                <a:buNone/>
              </a:pPr>
              <a:r>
                <a:rPr lang="en">
                  <a:latin typeface="Open Sans"/>
                  <a:ea typeface="Open Sans"/>
                  <a:cs typeface="Open Sans"/>
                  <a:sym typeface="Open Sans"/>
                </a:rPr>
                <a:t>The feature database obtained was used to </a:t>
              </a:r>
              <a:br>
                <a:rPr lang="en">
                  <a:latin typeface="Open Sans"/>
                  <a:ea typeface="Open Sans"/>
                  <a:cs typeface="Open Sans"/>
                  <a:sym typeface="Open Sans"/>
                </a:rPr>
              </a:br>
              <a:r>
                <a:rPr lang="en">
                  <a:latin typeface="Open Sans"/>
                  <a:ea typeface="Open Sans"/>
                  <a:cs typeface="Open Sans"/>
                  <a:sym typeface="Open Sans"/>
                </a:rPr>
                <a:t>test 100 randomly </a:t>
              </a:r>
              <a:br>
                <a:rPr lang="en">
                  <a:latin typeface="Open Sans"/>
                  <a:ea typeface="Open Sans"/>
                  <a:cs typeface="Open Sans"/>
                  <a:sym typeface="Open Sans"/>
                </a:rPr>
              </a:br>
              <a:r>
                <a:rPr lang="en">
                  <a:latin typeface="Open Sans"/>
                  <a:ea typeface="Open Sans"/>
                  <a:cs typeface="Open Sans"/>
                  <a:sym typeface="Open Sans"/>
                </a:rPr>
                <a:t>chosen images (not belonging in the training set), wherein 10 images from each of the </a:t>
              </a:r>
              <a:r>
                <a:rPr lang="en" b="1">
                  <a:latin typeface="Open Sans"/>
                  <a:ea typeface="Open Sans"/>
                  <a:cs typeface="Open Sans"/>
                  <a:sym typeface="Open Sans"/>
                </a:rPr>
                <a:t>8 image categories</a:t>
              </a:r>
              <a:r>
                <a:rPr lang="en">
                  <a:latin typeface="Open Sans"/>
                  <a:ea typeface="Open Sans"/>
                  <a:cs typeface="Open Sans"/>
                  <a:sym typeface="Open Sans"/>
                </a:rPr>
                <a:t> (10 x 8 = 80 images) along with 20 other images from the </a:t>
              </a:r>
              <a:r>
                <a:rPr lang="en" b="1">
                  <a:latin typeface="Open Sans"/>
                  <a:ea typeface="Open Sans"/>
                  <a:cs typeface="Open Sans"/>
                  <a:sym typeface="Open Sans"/>
                </a:rPr>
                <a:t>“unknown" custom image category</a:t>
              </a:r>
              <a:r>
                <a:rPr lang="en">
                  <a:latin typeface="Open Sans"/>
                  <a:ea typeface="Open Sans"/>
                  <a:cs typeface="Open Sans"/>
                  <a:sym typeface="Open Sans"/>
                </a:rPr>
                <a:t> were fed to the k-NN Classifier for classification analysis.</a:t>
              </a:r>
              <a:endParaRPr>
                <a:latin typeface="Open Sans"/>
                <a:ea typeface="Open Sans"/>
                <a:cs typeface="Open Sans"/>
                <a:sym typeface="Open Sans"/>
              </a:endParaRPr>
            </a:p>
            <a:p>
              <a:pPr marL="0" lvl="0" indent="0" rtl="0">
                <a:spcBef>
                  <a:spcPts val="0"/>
                </a:spcBef>
                <a:spcAft>
                  <a:spcPts val="0"/>
                </a:spcAft>
                <a:buClr>
                  <a:schemeClr val="dk1"/>
                </a:buClr>
                <a:buSzPts val="1100"/>
                <a:buFont typeface="Arial"/>
                <a:buNone/>
              </a:pPr>
              <a:endParaRPr sz="1200" b="1">
                <a:latin typeface="Open Sans"/>
                <a:ea typeface="Open Sans"/>
                <a:cs typeface="Open Sans"/>
                <a:sym typeface="Open Sans"/>
              </a:endParaRPr>
            </a:p>
          </p:txBody>
        </p:sp>
        <p:cxnSp>
          <p:nvCxnSpPr>
            <p:cNvPr id="246" name="Shape 246"/>
            <p:cNvCxnSpPr/>
            <p:nvPr/>
          </p:nvCxnSpPr>
          <p:spPr>
            <a:xfrm flipH="1">
              <a:off x="2401438" y="2647950"/>
              <a:ext cx="874200" cy="8100"/>
            </a:xfrm>
            <a:prstGeom prst="straightConnector1">
              <a:avLst/>
            </a:prstGeom>
            <a:noFill/>
            <a:ln w="9525" cap="flat" cmpd="sng">
              <a:solidFill>
                <a:srgbClr val="D83829"/>
              </a:solidFill>
              <a:prstDash val="solid"/>
              <a:round/>
              <a:headEnd type="none" w="sm" len="sm"/>
              <a:tailEnd type="oval" w="med" len="med"/>
            </a:ln>
          </p:spPr>
        </p:cxnSp>
      </p:grpSp>
      <p:grpSp>
        <p:nvGrpSpPr>
          <p:cNvPr id="247" name="Shape 247"/>
          <p:cNvGrpSpPr/>
          <p:nvPr/>
        </p:nvGrpSpPr>
        <p:grpSpPr>
          <a:xfrm>
            <a:off x="5209838" y="549300"/>
            <a:ext cx="3819838" cy="2328600"/>
            <a:chOff x="5209838" y="549300"/>
            <a:chExt cx="3819838" cy="2328600"/>
          </a:xfrm>
        </p:grpSpPr>
        <p:sp>
          <p:nvSpPr>
            <p:cNvPr id="248" name="Shape 248"/>
            <p:cNvSpPr txBox="1"/>
            <p:nvPr/>
          </p:nvSpPr>
          <p:spPr>
            <a:xfrm>
              <a:off x="6279575" y="549300"/>
              <a:ext cx="2750100" cy="23286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1600"/>
                </a:spcAft>
                <a:buClr>
                  <a:schemeClr val="dk1"/>
                </a:buClr>
                <a:buSzPts val="1100"/>
                <a:buFont typeface="Arial"/>
                <a:buNone/>
              </a:pPr>
              <a:r>
                <a:rPr lang="en">
                  <a:latin typeface="Open Sans"/>
                  <a:ea typeface="Open Sans"/>
                  <a:cs typeface="Open Sans"/>
                  <a:sym typeface="Open Sans"/>
                </a:rPr>
                <a:t>Also, for the 20 images taken from the  Unknown category, </a:t>
              </a:r>
              <a:r>
                <a:rPr lang="en" b="1">
                  <a:latin typeface="Open Sans"/>
                  <a:ea typeface="Open Sans"/>
                  <a:cs typeface="Open Sans"/>
                  <a:sym typeface="Open Sans"/>
                </a:rPr>
                <a:t>13 (i.e. 65%) were correctly classified to be belonging to the “unknown" category</a:t>
              </a:r>
              <a:r>
                <a:rPr lang="en">
                  <a:latin typeface="Open Sans"/>
                  <a:ea typeface="Open Sans"/>
                  <a:cs typeface="Open Sans"/>
                  <a:sym typeface="Open Sans"/>
                </a:rPr>
                <a:t> by the GLCM features based k-NN Classifier, in the first match itself, and the accuracy rose to 75% if we consider the first two image categorizations.</a:t>
              </a:r>
              <a:endParaRPr sz="1000" b="1">
                <a:latin typeface="Open Sans"/>
                <a:ea typeface="Open Sans"/>
                <a:cs typeface="Open Sans"/>
                <a:sym typeface="Open Sans"/>
              </a:endParaRPr>
            </a:p>
          </p:txBody>
        </p:sp>
        <p:cxnSp>
          <p:nvCxnSpPr>
            <p:cNvPr id="249" name="Shape 249"/>
            <p:cNvCxnSpPr/>
            <p:nvPr/>
          </p:nvCxnSpPr>
          <p:spPr>
            <a:xfrm rot="10800000" flipH="1">
              <a:off x="5209838" y="1698000"/>
              <a:ext cx="1019700" cy="7200"/>
            </a:xfrm>
            <a:prstGeom prst="straightConnector1">
              <a:avLst/>
            </a:prstGeom>
            <a:noFill/>
            <a:ln w="9525" cap="flat" cmpd="sng">
              <a:solidFill>
                <a:srgbClr val="802017"/>
              </a:solidFill>
              <a:prstDash val="solid"/>
              <a:round/>
              <a:headEnd type="none" w="sm" len="sm"/>
              <a:tailEnd type="oval" w="med" len="med"/>
            </a:ln>
          </p:spPr>
        </p:cxnSp>
      </p:grpSp>
      <p:grpSp>
        <p:nvGrpSpPr>
          <p:cNvPr id="250" name="Shape 250"/>
          <p:cNvGrpSpPr/>
          <p:nvPr/>
        </p:nvGrpSpPr>
        <p:grpSpPr>
          <a:xfrm>
            <a:off x="5209838" y="3020450"/>
            <a:ext cx="3610650" cy="1289700"/>
            <a:chOff x="5209838" y="3020450"/>
            <a:chExt cx="3610650" cy="1289700"/>
          </a:xfrm>
        </p:grpSpPr>
        <p:sp>
          <p:nvSpPr>
            <p:cNvPr id="251" name="Shape 251"/>
            <p:cNvSpPr txBox="1"/>
            <p:nvPr/>
          </p:nvSpPr>
          <p:spPr>
            <a:xfrm>
              <a:off x="6696488" y="3020450"/>
              <a:ext cx="2124000" cy="12897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1600"/>
                </a:spcAft>
                <a:buNone/>
              </a:pPr>
              <a:endParaRPr sz="800" b="1">
                <a:latin typeface="Roboto"/>
                <a:ea typeface="Roboto"/>
                <a:cs typeface="Roboto"/>
                <a:sym typeface="Roboto"/>
              </a:endParaRPr>
            </a:p>
          </p:txBody>
        </p:sp>
        <p:cxnSp>
          <p:nvCxnSpPr>
            <p:cNvPr id="252" name="Shape 252"/>
            <p:cNvCxnSpPr/>
            <p:nvPr/>
          </p:nvCxnSpPr>
          <p:spPr>
            <a:xfrm>
              <a:off x="5209838" y="3648300"/>
              <a:ext cx="1008300" cy="15600"/>
            </a:xfrm>
            <a:prstGeom prst="straightConnector1">
              <a:avLst/>
            </a:prstGeom>
            <a:noFill/>
            <a:ln w="9525" cap="flat" cmpd="sng">
              <a:solidFill>
                <a:srgbClr val="B02C20"/>
              </a:solidFill>
              <a:prstDash val="solid"/>
              <a:round/>
              <a:headEnd type="none" w="sm" len="sm"/>
              <a:tailEnd type="oval" w="med" len="med"/>
            </a:ln>
          </p:spPr>
        </p:cxnSp>
      </p:grpSp>
      <p:grpSp>
        <p:nvGrpSpPr>
          <p:cNvPr id="253" name="Shape 253"/>
          <p:cNvGrpSpPr/>
          <p:nvPr/>
        </p:nvGrpSpPr>
        <p:grpSpPr>
          <a:xfrm>
            <a:off x="2364875" y="728463"/>
            <a:ext cx="3814835" cy="3790597"/>
            <a:chOff x="2662213" y="676344"/>
            <a:chExt cx="3814835" cy="3790597"/>
          </a:xfrm>
        </p:grpSpPr>
        <p:sp>
          <p:nvSpPr>
            <p:cNvPr id="254" name="Shape 254"/>
            <p:cNvSpPr/>
            <p:nvPr/>
          </p:nvSpPr>
          <p:spPr>
            <a:xfrm rot="3600185">
              <a:off x="3169983" y="1184511"/>
              <a:ext cx="2774659" cy="2774659"/>
            </a:xfrm>
            <a:prstGeom prst="blockArc">
              <a:avLst>
                <a:gd name="adj1" fmla="val 12622480"/>
                <a:gd name="adj2" fmla="val 19781569"/>
                <a:gd name="adj3" fmla="val 20773"/>
              </a:avLst>
            </a:prstGeom>
            <a:solidFill>
              <a:srgbClr val="80201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Shape 255"/>
            <p:cNvSpPr/>
            <p:nvPr/>
          </p:nvSpPr>
          <p:spPr>
            <a:xfrm rot="10800000">
              <a:off x="3183490" y="1163229"/>
              <a:ext cx="2774700" cy="2774700"/>
            </a:xfrm>
            <a:prstGeom prst="blockArc">
              <a:avLst>
                <a:gd name="adj1" fmla="val 12622480"/>
                <a:gd name="adj2" fmla="val 19662822"/>
                <a:gd name="adj3" fmla="val 20729"/>
              </a:avLst>
            </a:prstGeom>
            <a:solidFill>
              <a:srgbClr val="B02C2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rot="-3600185">
              <a:off x="3194618" y="1184114"/>
              <a:ext cx="2774659" cy="2774659"/>
            </a:xfrm>
            <a:prstGeom prst="blockArc">
              <a:avLst>
                <a:gd name="adj1" fmla="val 12622480"/>
                <a:gd name="adj2" fmla="val 19703271"/>
                <a:gd name="adj3" fmla="val 20851"/>
              </a:avLst>
            </a:prstGeom>
            <a:solidFill>
              <a:srgbClr val="D8382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57" name="Shape 257"/>
            <p:cNvGrpSpPr/>
            <p:nvPr/>
          </p:nvGrpSpPr>
          <p:grpSpPr>
            <a:xfrm rot="-7200165">
              <a:off x="3337679" y="2826785"/>
              <a:ext cx="585011" cy="585536"/>
              <a:chOff x="1967628" y="812211"/>
              <a:chExt cx="588000" cy="588000"/>
            </a:xfrm>
          </p:grpSpPr>
          <p:sp>
            <p:nvSpPr>
              <p:cNvPr id="258" name="Shape 258"/>
              <p:cNvSpPr/>
              <p:nvPr/>
            </p:nvSpPr>
            <p:spPr>
              <a:xfrm rot="39023">
                <a:off x="1970909" y="815492"/>
                <a:ext cx="581437" cy="581437"/>
              </a:xfrm>
              <a:prstGeom prst="pie">
                <a:avLst>
                  <a:gd name="adj1" fmla="val 6190354"/>
                  <a:gd name="adj2" fmla="val 14996165"/>
                </a:avLst>
              </a:prstGeom>
              <a:solidFill>
                <a:srgbClr val="D83829"/>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Shape 259"/>
              <p:cNvSpPr/>
              <p:nvPr/>
            </p:nvSpPr>
            <p:spPr>
              <a:xfrm rot="10800000">
                <a:off x="1970875" y="815525"/>
                <a:ext cx="581400" cy="581400"/>
              </a:xfrm>
              <a:prstGeom prst="pie">
                <a:avLst>
                  <a:gd name="adj1" fmla="val 4028252"/>
                  <a:gd name="adj2" fmla="val 17183677"/>
                </a:avLst>
              </a:prstGeom>
              <a:solidFill>
                <a:srgbClr val="D8382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0" name="Shape 260"/>
            <p:cNvGrpSpPr/>
            <p:nvPr/>
          </p:nvGrpSpPr>
          <p:grpSpPr>
            <a:xfrm>
              <a:off x="4264097" y="1180331"/>
              <a:ext cx="585001" cy="585530"/>
              <a:chOff x="1970048" y="811613"/>
              <a:chExt cx="588000" cy="588000"/>
            </a:xfrm>
          </p:grpSpPr>
          <p:sp>
            <p:nvSpPr>
              <p:cNvPr id="261" name="Shape 261"/>
              <p:cNvSpPr/>
              <p:nvPr/>
            </p:nvSpPr>
            <p:spPr>
              <a:xfrm rot="39023">
                <a:off x="1973329" y="814894"/>
                <a:ext cx="581437" cy="581437"/>
              </a:xfrm>
              <a:prstGeom prst="pie">
                <a:avLst>
                  <a:gd name="adj1" fmla="val 6190354"/>
                  <a:gd name="adj2" fmla="val 14996165"/>
                </a:avLst>
              </a:prstGeom>
              <a:solidFill>
                <a:srgbClr val="802017"/>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rot="10800000">
                <a:off x="1973295" y="814927"/>
                <a:ext cx="581400" cy="581400"/>
              </a:xfrm>
              <a:prstGeom prst="pie">
                <a:avLst>
                  <a:gd name="adj1" fmla="val 4028252"/>
                  <a:gd name="adj2" fmla="val 17183677"/>
                </a:avLst>
              </a:prstGeom>
              <a:solidFill>
                <a:srgbClr val="80201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3" name="Shape 263"/>
            <p:cNvGrpSpPr/>
            <p:nvPr/>
          </p:nvGrpSpPr>
          <p:grpSpPr>
            <a:xfrm rot="7200165">
              <a:off x="5229930" y="2804716"/>
              <a:ext cx="585011" cy="585536"/>
              <a:chOff x="1977085" y="811649"/>
              <a:chExt cx="588000" cy="588000"/>
            </a:xfrm>
          </p:grpSpPr>
          <p:sp>
            <p:nvSpPr>
              <p:cNvPr id="264" name="Shape 264"/>
              <p:cNvSpPr/>
              <p:nvPr/>
            </p:nvSpPr>
            <p:spPr>
              <a:xfrm rot="39023">
                <a:off x="1980366" y="814930"/>
                <a:ext cx="581437" cy="581437"/>
              </a:xfrm>
              <a:prstGeom prst="pie">
                <a:avLst>
                  <a:gd name="adj1" fmla="val 6190354"/>
                  <a:gd name="adj2" fmla="val 14996165"/>
                </a:avLst>
              </a:prstGeom>
              <a:solidFill>
                <a:srgbClr val="B02C20"/>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Shape 265"/>
              <p:cNvSpPr/>
              <p:nvPr/>
            </p:nvSpPr>
            <p:spPr>
              <a:xfrm rot="10800000">
                <a:off x="1980332" y="814963"/>
                <a:ext cx="581400" cy="581400"/>
              </a:xfrm>
              <a:prstGeom prst="pie">
                <a:avLst>
                  <a:gd name="adj1" fmla="val 4028252"/>
                  <a:gd name="adj2" fmla="val 17183677"/>
                </a:avLst>
              </a:prstGeom>
              <a:solidFill>
                <a:srgbClr val="B02C2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66" name="Shape 266"/>
            <p:cNvSpPr txBox="1"/>
            <p:nvPr/>
          </p:nvSpPr>
          <p:spPr>
            <a:xfrm>
              <a:off x="4334550" y="1255312"/>
              <a:ext cx="509100" cy="2670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600" b="1">
                  <a:solidFill>
                    <a:srgbClr val="FFFFFF"/>
                  </a:solidFill>
                  <a:latin typeface="Roboto"/>
                  <a:ea typeface="Roboto"/>
                  <a:cs typeface="Roboto"/>
                  <a:sym typeface="Roboto"/>
                </a:rPr>
                <a:t>03 </a:t>
              </a:r>
              <a:endParaRPr sz="1600" b="1">
                <a:solidFill>
                  <a:srgbClr val="FFFFFF"/>
                </a:solidFill>
                <a:latin typeface="Roboto"/>
                <a:ea typeface="Roboto"/>
                <a:cs typeface="Roboto"/>
                <a:sym typeface="Roboto"/>
              </a:endParaRPr>
            </a:p>
          </p:txBody>
        </p:sp>
        <p:sp>
          <p:nvSpPr>
            <p:cNvPr id="267" name="Shape 267"/>
            <p:cNvSpPr txBox="1"/>
            <p:nvPr/>
          </p:nvSpPr>
          <p:spPr>
            <a:xfrm>
              <a:off x="3375648" y="2887440"/>
              <a:ext cx="509100" cy="2670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600" b="1">
                  <a:solidFill>
                    <a:srgbClr val="FFFFFF"/>
                  </a:solidFill>
                  <a:latin typeface="Roboto"/>
                  <a:ea typeface="Roboto"/>
                  <a:cs typeface="Roboto"/>
                  <a:sym typeface="Roboto"/>
                </a:rPr>
                <a:t>01 </a:t>
              </a:r>
              <a:endParaRPr sz="1600" b="1">
                <a:solidFill>
                  <a:srgbClr val="FFFFFF"/>
                </a:solidFill>
                <a:latin typeface="Roboto"/>
                <a:ea typeface="Roboto"/>
                <a:cs typeface="Roboto"/>
                <a:sym typeface="Roboto"/>
              </a:endParaRPr>
            </a:p>
          </p:txBody>
        </p:sp>
        <p:sp>
          <p:nvSpPr>
            <p:cNvPr id="268" name="Shape 268"/>
            <p:cNvSpPr txBox="1"/>
            <p:nvPr/>
          </p:nvSpPr>
          <p:spPr>
            <a:xfrm>
              <a:off x="5281877" y="2857865"/>
              <a:ext cx="509100" cy="2670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600" b="1">
                  <a:solidFill>
                    <a:srgbClr val="FFFFFF"/>
                  </a:solidFill>
                  <a:latin typeface="Roboto"/>
                  <a:ea typeface="Roboto"/>
                  <a:cs typeface="Roboto"/>
                  <a:sym typeface="Roboto"/>
                </a:rPr>
                <a:t>02 </a:t>
              </a:r>
              <a:endParaRPr sz="1600" b="1">
                <a:solidFill>
                  <a:srgbClr val="FFFFFF"/>
                </a:solidFill>
                <a:latin typeface="Roboto"/>
                <a:ea typeface="Roboto"/>
                <a:cs typeface="Roboto"/>
                <a:sym typeface="Roboto"/>
              </a:endParaRPr>
            </a:p>
          </p:txBody>
        </p:sp>
      </p:grpSp>
      <p:sp>
        <p:nvSpPr>
          <p:cNvPr id="269" name="Shape 269"/>
          <p:cNvSpPr txBox="1"/>
          <p:nvPr/>
        </p:nvSpPr>
        <p:spPr>
          <a:xfrm>
            <a:off x="6227850" y="2835750"/>
            <a:ext cx="2916300" cy="2169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latin typeface="Open Sans"/>
                <a:ea typeface="Open Sans"/>
                <a:cs typeface="Open Sans"/>
                <a:sym typeface="Open Sans"/>
              </a:rPr>
              <a:t>Upon classification of 100 images in the Test Data Set, we observed the algorithm</a:t>
            </a:r>
            <a:endParaRPr>
              <a:latin typeface="Open Sans"/>
              <a:ea typeface="Open Sans"/>
              <a:cs typeface="Open Sans"/>
              <a:sym typeface="Open Sans"/>
            </a:endParaRPr>
          </a:p>
          <a:p>
            <a:pPr marL="0" lvl="0" indent="0">
              <a:spcBef>
                <a:spcPts val="0"/>
              </a:spcBef>
              <a:spcAft>
                <a:spcPts val="0"/>
              </a:spcAft>
              <a:buClr>
                <a:schemeClr val="dk1"/>
              </a:buClr>
              <a:buSzPts val="1100"/>
              <a:buFont typeface="Arial"/>
              <a:buNone/>
            </a:pPr>
            <a:r>
              <a:rPr lang="en">
                <a:latin typeface="Open Sans"/>
                <a:ea typeface="Open Sans"/>
                <a:cs typeface="Open Sans"/>
                <a:sym typeface="Open Sans"/>
              </a:rPr>
              <a:t>providing </a:t>
            </a:r>
            <a:r>
              <a:rPr lang="en" b="1">
                <a:latin typeface="Open Sans"/>
                <a:ea typeface="Open Sans"/>
                <a:cs typeface="Open Sans"/>
                <a:sym typeface="Open Sans"/>
              </a:rPr>
              <a:t>an accuracy of 71.667% upon the first classification prediction</a:t>
            </a:r>
            <a:r>
              <a:rPr lang="en">
                <a:latin typeface="Open Sans"/>
                <a:ea typeface="Open Sans"/>
                <a:cs typeface="Open Sans"/>
                <a:sym typeface="Open Sans"/>
              </a:rPr>
              <a:t>, which increases upto an </a:t>
            </a:r>
            <a:r>
              <a:rPr lang="en" b="1">
                <a:latin typeface="Open Sans"/>
                <a:ea typeface="Open Sans"/>
                <a:cs typeface="Open Sans"/>
                <a:sym typeface="Open Sans"/>
              </a:rPr>
              <a:t>accuracy of 89.44% upon considering the first 2 predictions of Image categories.</a:t>
            </a:r>
            <a:endParaRPr b="1">
              <a:latin typeface="Open Sans"/>
              <a:ea typeface="Open Sans"/>
              <a:cs typeface="Open Sans"/>
              <a:sym typeface="Open Sans"/>
            </a:endParaRPr>
          </a:p>
          <a:p>
            <a:pPr marL="0" lvl="0" indent="0">
              <a:spcBef>
                <a:spcPts val="0"/>
              </a:spcBef>
              <a:spcAft>
                <a:spcPts val="0"/>
              </a:spcAft>
              <a:buNone/>
            </a:pPr>
            <a:endParaRPr sz="1200">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107950" y="-18250"/>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Results Analysis</a:t>
            </a:r>
            <a:endParaRPr/>
          </a:p>
        </p:txBody>
      </p:sp>
      <p:pic>
        <p:nvPicPr>
          <p:cNvPr id="275" name="Shape 275"/>
          <p:cNvPicPr preferRelativeResize="0"/>
          <p:nvPr/>
        </p:nvPicPr>
        <p:blipFill>
          <a:blip r:embed="rId3">
            <a:alphaModFix/>
          </a:blip>
          <a:stretch>
            <a:fillRect/>
          </a:stretch>
        </p:blipFill>
        <p:spPr>
          <a:xfrm>
            <a:off x="0" y="762000"/>
            <a:ext cx="9143999" cy="4398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Shape 280"/>
          <p:cNvPicPr preferRelativeResize="0"/>
          <p:nvPr/>
        </p:nvPicPr>
        <p:blipFill>
          <a:blip r:embed="rId3">
            <a:alphaModFix/>
          </a:blip>
          <a:stretch>
            <a:fillRect/>
          </a:stretch>
        </p:blipFill>
        <p:spPr>
          <a:xfrm>
            <a:off x="1252675" y="0"/>
            <a:ext cx="7402339" cy="5143500"/>
          </a:xfrm>
          <a:prstGeom prst="rect">
            <a:avLst/>
          </a:prstGeom>
          <a:noFill/>
          <a:ln>
            <a:noFill/>
          </a:ln>
        </p:spPr>
      </p:pic>
      <p:sp>
        <p:nvSpPr>
          <p:cNvPr id="281" name="Shape 281"/>
          <p:cNvSpPr txBox="1">
            <a:spLocks noGrp="1"/>
          </p:cNvSpPr>
          <p:nvPr>
            <p:ph type="title"/>
          </p:nvPr>
        </p:nvSpPr>
        <p:spPr>
          <a:xfrm>
            <a:off x="-1873250" y="210350"/>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Confusion Matrix</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CONCLUSION</a:t>
            </a:r>
            <a:endParaRPr/>
          </a:p>
        </p:txBody>
      </p:sp>
      <p:sp>
        <p:nvSpPr>
          <p:cNvPr id="287" name="Shape 287"/>
          <p:cNvSpPr txBox="1"/>
          <p:nvPr/>
        </p:nvSpPr>
        <p:spPr>
          <a:xfrm>
            <a:off x="440825" y="1522975"/>
            <a:ext cx="7790100" cy="2484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600" dirty="0">
                <a:latin typeface="Open Sans"/>
                <a:ea typeface="Open Sans"/>
                <a:cs typeface="Open Sans"/>
                <a:sym typeface="Open Sans"/>
              </a:rPr>
              <a:t>Upon Analysis with a properly trained set of 8 Image Categories along with an added Image category, the “unknown" image category, quite accurate classification for the test images was achieved. </a:t>
            </a:r>
            <a:br>
              <a:rPr lang="en" sz="1600" dirty="0">
                <a:latin typeface="Open Sans"/>
                <a:ea typeface="Open Sans"/>
                <a:cs typeface="Open Sans"/>
                <a:sym typeface="Open Sans"/>
              </a:rPr>
            </a:br>
            <a:r>
              <a:rPr lang="en" sz="1600" dirty="0">
                <a:latin typeface="Open Sans"/>
                <a:ea typeface="Open Sans"/>
                <a:cs typeface="Open Sans"/>
                <a:sym typeface="Open Sans"/>
              </a:rPr>
              <a:t>Several improvements in the model were done and finally </a:t>
            </a:r>
            <a:r>
              <a:rPr lang="en" sz="1600" b="1" dirty="0">
                <a:latin typeface="Open Sans"/>
                <a:ea typeface="Open Sans"/>
                <a:cs typeface="Open Sans"/>
                <a:sym typeface="Open Sans"/>
              </a:rPr>
              <a:t>an accuracy of 71.667% upon the first classification prediction</a:t>
            </a:r>
            <a:r>
              <a:rPr lang="en" sz="1600" dirty="0">
                <a:latin typeface="Open Sans"/>
                <a:ea typeface="Open Sans"/>
                <a:cs typeface="Open Sans"/>
                <a:sym typeface="Open Sans"/>
              </a:rPr>
              <a:t> was achieved, which increased upto </a:t>
            </a:r>
            <a:r>
              <a:rPr lang="en" sz="1600" b="1" dirty="0">
                <a:latin typeface="Open Sans"/>
                <a:ea typeface="Open Sans"/>
                <a:cs typeface="Open Sans"/>
                <a:sym typeface="Open Sans"/>
              </a:rPr>
              <a:t>an accuracy of 89.44% upon considering the first 2 predictions</a:t>
            </a:r>
            <a:r>
              <a:rPr lang="en" sz="1600" dirty="0">
                <a:latin typeface="Open Sans"/>
                <a:ea typeface="Open Sans"/>
                <a:cs typeface="Open Sans"/>
                <a:sym typeface="Open Sans"/>
              </a:rPr>
              <a:t> of Image categories.</a:t>
            </a:r>
            <a:endParaRPr sz="1600">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311700" y="307450"/>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FUTURE WORK</a:t>
            </a:r>
            <a:endParaRPr/>
          </a:p>
        </p:txBody>
      </p:sp>
      <p:sp>
        <p:nvSpPr>
          <p:cNvPr id="293" name="Shape 293"/>
          <p:cNvSpPr txBox="1"/>
          <p:nvPr/>
        </p:nvSpPr>
        <p:spPr>
          <a:xfrm>
            <a:off x="563550" y="1202525"/>
            <a:ext cx="8016900" cy="34764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 sz="1500" dirty="0">
                <a:latin typeface="Open Sans"/>
                <a:ea typeface="Open Sans"/>
                <a:cs typeface="Open Sans"/>
                <a:sym typeface="Open Sans"/>
              </a:rPr>
              <a:t>This project of ours is an integral stepping stone towards the development of our final year project, which involves the use of an accurate Image Classifier.</a:t>
            </a:r>
            <a:br>
              <a:rPr lang="en" sz="1500" dirty="0">
                <a:latin typeface="Open Sans"/>
                <a:ea typeface="Open Sans"/>
                <a:cs typeface="Open Sans"/>
                <a:sym typeface="Open Sans"/>
              </a:rPr>
            </a:br>
            <a:r>
              <a:rPr lang="en" sz="1500" dirty="0">
                <a:latin typeface="Open Sans"/>
                <a:ea typeface="Open Sans"/>
                <a:cs typeface="Open Sans"/>
                <a:sym typeface="Open Sans"/>
              </a:rPr>
              <a:t>Once classification of images is successfully done, we can work upon improving its accuracy using a better, modified algorithm and thus getting fast retrieval for content segregation.</a:t>
            </a:r>
            <a:endParaRPr sz="1500">
              <a:latin typeface="Open Sans"/>
              <a:ea typeface="Open Sans"/>
              <a:cs typeface="Open Sans"/>
              <a:sym typeface="Open Sans"/>
            </a:endParaRPr>
          </a:p>
          <a:p>
            <a:pPr marL="0" lvl="0" indent="0">
              <a:spcBef>
                <a:spcPts val="0"/>
              </a:spcBef>
              <a:spcAft>
                <a:spcPts val="0"/>
              </a:spcAft>
              <a:buNone/>
            </a:pPr>
            <a:endParaRPr sz="1500">
              <a:latin typeface="Open Sans"/>
              <a:ea typeface="Open Sans"/>
              <a:cs typeface="Open Sans"/>
              <a:sym typeface="Open Sans"/>
            </a:endParaRPr>
          </a:p>
          <a:p>
            <a:pPr marL="0" lvl="0" indent="0">
              <a:spcBef>
                <a:spcPts val="0"/>
              </a:spcBef>
              <a:spcAft>
                <a:spcPts val="0"/>
              </a:spcAft>
              <a:buNone/>
            </a:pPr>
            <a:r>
              <a:rPr lang="en" sz="1500" dirty="0">
                <a:solidFill>
                  <a:schemeClr val="dk1"/>
                </a:solidFill>
                <a:latin typeface="Open Sans"/>
                <a:ea typeface="Open Sans"/>
                <a:cs typeface="Open Sans"/>
                <a:sym typeface="Open Sans"/>
              </a:rPr>
              <a:t>Although different people may interpret the same image in different ways, we still can build a universal classification for different emotions. The Emotion Based Image Search is a new concept in an innovative field of Image Processing domain. Image processing domain has always proven to be a challenging criterion in field of research and development.</a:t>
            </a:r>
            <a:endParaRPr sz="1500">
              <a:solidFill>
                <a:schemeClr val="dk1"/>
              </a:solidFill>
              <a:latin typeface="Open Sans"/>
              <a:ea typeface="Open Sans"/>
              <a:cs typeface="Open Sans"/>
              <a:sym typeface="Open Sans"/>
            </a:endParaRPr>
          </a:p>
          <a:p>
            <a:pPr marL="0" lvl="0" indent="0">
              <a:spcBef>
                <a:spcPts val="0"/>
              </a:spcBef>
              <a:spcAft>
                <a:spcPts val="0"/>
              </a:spcAft>
              <a:buNone/>
            </a:pPr>
            <a:endParaRPr sz="1500">
              <a:latin typeface="Open Sans"/>
              <a:ea typeface="Open Sans"/>
              <a:cs typeface="Open Sans"/>
              <a:sym typeface="Open Sans"/>
            </a:endParaRPr>
          </a:p>
          <a:p>
            <a:pPr marL="0" lvl="0" indent="0" rtl="0">
              <a:spcBef>
                <a:spcPts val="0"/>
              </a:spcBef>
              <a:spcAft>
                <a:spcPts val="0"/>
              </a:spcAft>
              <a:buNone/>
            </a:pPr>
            <a:r>
              <a:rPr lang="en" sz="1500" dirty="0">
                <a:solidFill>
                  <a:schemeClr val="dk1"/>
                </a:solidFill>
                <a:latin typeface="Open Sans"/>
                <a:ea typeface="Open Sans"/>
                <a:cs typeface="Open Sans"/>
                <a:sym typeface="Open Sans"/>
              </a:rPr>
              <a:t>Our proposed work which is Texture Based Image Classification using Gray Level Co Occurrence Matrix (GLCM) Based Statistical Features is an important subpart of our</a:t>
            </a:r>
            <a:r>
              <a:rPr lang="en" sz="1500" b="1" dirty="0">
                <a:solidFill>
                  <a:schemeClr val="dk1"/>
                </a:solidFill>
                <a:latin typeface="Open Sans"/>
                <a:ea typeface="Open Sans"/>
                <a:cs typeface="Open Sans"/>
                <a:sym typeface="Open Sans"/>
              </a:rPr>
              <a:t> final year</a:t>
            </a:r>
            <a:r>
              <a:rPr lang="en" sz="1500" dirty="0">
                <a:solidFill>
                  <a:schemeClr val="dk1"/>
                </a:solidFill>
                <a:latin typeface="Open Sans"/>
                <a:ea typeface="Open Sans"/>
                <a:cs typeface="Open Sans"/>
                <a:sym typeface="Open Sans"/>
              </a:rPr>
              <a:t> </a:t>
            </a:r>
            <a:r>
              <a:rPr lang="en" sz="1500" b="1" dirty="0">
                <a:solidFill>
                  <a:schemeClr val="dk1"/>
                </a:solidFill>
                <a:latin typeface="Open Sans"/>
                <a:ea typeface="Open Sans"/>
                <a:cs typeface="Open Sans"/>
                <a:sym typeface="Open Sans"/>
              </a:rPr>
              <a:t>project</a:t>
            </a:r>
            <a:r>
              <a:rPr lang="en" sz="1500" dirty="0">
                <a:solidFill>
                  <a:schemeClr val="dk1"/>
                </a:solidFill>
                <a:latin typeface="Open Sans"/>
                <a:ea typeface="Open Sans"/>
                <a:cs typeface="Open Sans"/>
                <a:sym typeface="Open Sans"/>
              </a:rPr>
              <a:t> which is</a:t>
            </a:r>
            <a:r>
              <a:rPr lang="en" sz="1500" b="1" dirty="0">
                <a:solidFill>
                  <a:schemeClr val="dk1"/>
                </a:solidFill>
                <a:latin typeface="Open Sans"/>
                <a:ea typeface="Open Sans"/>
                <a:cs typeface="Open Sans"/>
                <a:sym typeface="Open Sans"/>
              </a:rPr>
              <a:t> Emotion based Image Search System</a:t>
            </a:r>
            <a:r>
              <a:rPr lang="en" sz="1500" dirty="0">
                <a:solidFill>
                  <a:schemeClr val="dk1"/>
                </a:solidFill>
                <a:latin typeface="Open Sans"/>
                <a:ea typeface="Open Sans"/>
                <a:cs typeface="Open Sans"/>
                <a:sym typeface="Open Sans"/>
              </a:rPr>
              <a:t>. </a:t>
            </a:r>
            <a:endParaRPr sz="1500">
              <a:latin typeface="Open Sans"/>
              <a:ea typeface="Open Sans"/>
              <a:cs typeface="Open Sans"/>
              <a:sym typeface="Open Sans"/>
            </a:endParaRPr>
          </a:p>
        </p:txBody>
      </p:sp>
      <p:sp>
        <p:nvSpPr>
          <p:cNvPr id="294" name="Shape 294"/>
          <p:cNvSpPr txBox="1"/>
          <p:nvPr/>
        </p:nvSpPr>
        <p:spPr>
          <a:xfrm>
            <a:off x="627600" y="4340725"/>
            <a:ext cx="8204700" cy="1170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526450" y="549300"/>
            <a:ext cx="8050200" cy="7491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
              <a:t>OVERVIEW</a:t>
            </a:r>
            <a:endParaRPr/>
          </a:p>
        </p:txBody>
      </p:sp>
      <p:sp>
        <p:nvSpPr>
          <p:cNvPr id="78" name="Shape 78"/>
          <p:cNvSpPr txBox="1">
            <a:spLocks noGrp="1"/>
          </p:cNvSpPr>
          <p:nvPr>
            <p:ph type="body" idx="4294967295"/>
          </p:nvPr>
        </p:nvSpPr>
        <p:spPr>
          <a:xfrm>
            <a:off x="526450" y="1499650"/>
            <a:ext cx="8122500" cy="27963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sz="1500" dirty="0"/>
              <a:t>In this Project, a texture classification system based on Gray Level Co-occurrence Matrix (GLCM) is presented. </a:t>
            </a:r>
            <a:br>
              <a:rPr lang="en" sz="1500" dirty="0"/>
            </a:br>
            <a:r>
              <a:rPr lang="en" sz="1500" dirty="0"/>
              <a:t/>
            </a:r>
            <a:br>
              <a:rPr lang="en" sz="1500" dirty="0"/>
            </a:br>
            <a:r>
              <a:rPr lang="en" sz="1500" dirty="0" smtClean="0"/>
              <a:t>Classification </a:t>
            </a:r>
            <a:r>
              <a:rPr lang="en" sz="1500" dirty="0"/>
              <a:t>of images into various categories is being realized by extracting six statistical features, namely - Contrast, Correlation, Energy, Dissimilarity, </a:t>
            </a:r>
            <a:r>
              <a:rPr lang="en" sz="1500" dirty="0" smtClean="0"/>
              <a:t> ASM </a:t>
            </a:r>
            <a:r>
              <a:rPr lang="en" sz="1500" dirty="0"/>
              <a:t>and Homogeneity from each image and using this feature database to train the K Nearest Neighbor (k-NN) classifier. </a:t>
            </a:r>
            <a:br>
              <a:rPr lang="en" sz="1500" dirty="0"/>
            </a:br>
            <a:r>
              <a:rPr lang="en" sz="1500" dirty="0"/>
              <a:t/>
            </a:r>
            <a:br>
              <a:rPr lang="en" sz="1500" dirty="0"/>
            </a:br>
            <a:r>
              <a:rPr lang="en" sz="1500" dirty="0" smtClean="0"/>
              <a:t>Upon </a:t>
            </a:r>
            <a:r>
              <a:rPr lang="en" sz="1500" dirty="0"/>
              <a:t>feeding the trained k-NN classifier with the Test Images from various categories, a decent classification accuracy was achieved.</a:t>
            </a:r>
            <a:endParaRPr sz="15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311700" y="307450"/>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REFERENCES</a:t>
            </a:r>
            <a:endParaRPr/>
          </a:p>
        </p:txBody>
      </p:sp>
      <p:sp>
        <p:nvSpPr>
          <p:cNvPr id="300" name="Shape 300"/>
          <p:cNvSpPr txBox="1"/>
          <p:nvPr/>
        </p:nvSpPr>
        <p:spPr>
          <a:xfrm>
            <a:off x="563550" y="1202525"/>
            <a:ext cx="8437500" cy="34764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en" sz="1500" dirty="0">
                <a:latin typeface="Open Sans"/>
                <a:ea typeface="Open Sans"/>
                <a:cs typeface="Open Sans"/>
                <a:sym typeface="Open Sans"/>
              </a:rPr>
              <a:t>[</a:t>
            </a:r>
            <a:r>
              <a:rPr lang="en" sz="1500" dirty="0" smtClean="0">
                <a:latin typeface="Open Sans"/>
                <a:ea typeface="Open Sans"/>
                <a:cs typeface="Open Sans"/>
                <a:sym typeface="Open Sans"/>
              </a:rPr>
              <a:t>1]     </a:t>
            </a:r>
            <a:r>
              <a:rPr lang="en" sz="1500" b="1" i="1" dirty="0" smtClean="0">
                <a:latin typeface="Open Sans"/>
                <a:ea typeface="Open Sans"/>
                <a:cs typeface="Open Sans"/>
                <a:sym typeface="Open Sans"/>
              </a:rPr>
              <a:t>Data </a:t>
            </a:r>
            <a:r>
              <a:rPr lang="en" sz="1500" b="1" i="1" dirty="0">
                <a:latin typeface="Open Sans"/>
                <a:ea typeface="Open Sans"/>
                <a:cs typeface="Open Sans"/>
                <a:sym typeface="Open Sans"/>
              </a:rPr>
              <a:t>Set Used :</a:t>
            </a:r>
            <a:r>
              <a:rPr lang="en" sz="1500" i="1" dirty="0">
                <a:latin typeface="Open Sans"/>
                <a:ea typeface="Open Sans"/>
                <a:cs typeface="Open Sans"/>
                <a:sym typeface="Open Sans"/>
              </a:rPr>
              <a:t> </a:t>
            </a:r>
            <a:r>
              <a:rPr lang="en" sz="1500" dirty="0">
                <a:latin typeface="Open Sans"/>
                <a:ea typeface="Open Sans"/>
                <a:cs typeface="Open Sans"/>
                <a:sym typeface="Open Sans"/>
              </a:rPr>
              <a:t>Caltech 101 “101 ObjectCategories.tar.gz" (131Mbytes) :</a:t>
            </a:r>
            <a:endParaRPr sz="1500">
              <a:latin typeface="Open Sans"/>
              <a:ea typeface="Open Sans"/>
              <a:cs typeface="Open Sans"/>
              <a:sym typeface="Open Sans"/>
            </a:endParaRPr>
          </a:p>
          <a:p>
            <a:pPr marL="457200" lvl="0" indent="0">
              <a:spcBef>
                <a:spcPts val="0"/>
              </a:spcBef>
              <a:spcAft>
                <a:spcPts val="0"/>
              </a:spcAft>
              <a:buNone/>
            </a:pPr>
            <a:r>
              <a:rPr lang="en" sz="1500" dirty="0" smtClean="0">
                <a:latin typeface="Open Sans"/>
                <a:ea typeface="Open Sans"/>
                <a:cs typeface="Open Sans"/>
                <a:sym typeface="Open Sans"/>
              </a:rPr>
              <a:t>http</a:t>
            </a:r>
            <a:r>
              <a:rPr lang="en" sz="1500" dirty="0">
                <a:latin typeface="Open Sans"/>
                <a:ea typeface="Open Sans"/>
                <a:cs typeface="Open Sans"/>
                <a:sym typeface="Open Sans"/>
              </a:rPr>
              <a:t>://www.vision.caltech.edu/Image Datasets/Caltech101/101 ObjectCategories.tar.gz</a:t>
            </a:r>
            <a:endParaRPr sz="1500">
              <a:latin typeface="Open Sans"/>
              <a:ea typeface="Open Sans"/>
              <a:cs typeface="Open Sans"/>
              <a:sym typeface="Open Sans"/>
            </a:endParaRPr>
          </a:p>
          <a:p>
            <a:pPr marL="0" lvl="0" indent="0">
              <a:spcBef>
                <a:spcPts val="0"/>
              </a:spcBef>
              <a:spcAft>
                <a:spcPts val="0"/>
              </a:spcAft>
              <a:buNone/>
            </a:pPr>
            <a:endParaRPr sz="1500">
              <a:latin typeface="Open Sans"/>
              <a:ea typeface="Open Sans"/>
              <a:cs typeface="Open Sans"/>
              <a:sym typeface="Open Sans"/>
            </a:endParaRPr>
          </a:p>
          <a:p>
            <a:pPr marL="0" lvl="0" indent="0">
              <a:spcBef>
                <a:spcPts val="0"/>
              </a:spcBef>
              <a:spcAft>
                <a:spcPts val="0"/>
              </a:spcAft>
              <a:buNone/>
            </a:pPr>
            <a:r>
              <a:rPr lang="en" sz="1500" dirty="0">
                <a:latin typeface="Open Sans"/>
                <a:ea typeface="Open Sans"/>
                <a:cs typeface="Open Sans"/>
                <a:sym typeface="Open Sans"/>
              </a:rPr>
              <a:t>[</a:t>
            </a:r>
            <a:r>
              <a:rPr lang="en" sz="1500" dirty="0" smtClean="0">
                <a:latin typeface="Open Sans"/>
                <a:ea typeface="Open Sans"/>
                <a:cs typeface="Open Sans"/>
                <a:sym typeface="Open Sans"/>
              </a:rPr>
              <a:t>2]     A</a:t>
            </a:r>
            <a:r>
              <a:rPr lang="en" sz="1500" dirty="0">
                <a:latin typeface="Open Sans"/>
                <a:ea typeface="Open Sans"/>
                <a:cs typeface="Open Sans"/>
                <a:sym typeface="Open Sans"/>
              </a:rPr>
              <a:t>. Suresh and K. L. Shunmuganathan, “Image Classification using GLCM Based </a:t>
            </a:r>
            <a:r>
              <a:rPr lang="en" sz="1500" dirty="0" smtClean="0">
                <a:latin typeface="Open Sans"/>
                <a:ea typeface="Open Sans"/>
                <a:cs typeface="Open Sans"/>
                <a:sym typeface="Open Sans"/>
              </a:rPr>
              <a:t/>
            </a:r>
            <a:br>
              <a:rPr lang="en" sz="1500" dirty="0" smtClean="0">
                <a:latin typeface="Open Sans"/>
                <a:ea typeface="Open Sans"/>
                <a:cs typeface="Open Sans"/>
                <a:sym typeface="Open Sans"/>
              </a:rPr>
            </a:br>
            <a:r>
              <a:rPr lang="en" sz="1500" dirty="0" smtClean="0">
                <a:latin typeface="Open Sans"/>
                <a:ea typeface="Open Sans"/>
                <a:cs typeface="Open Sans"/>
                <a:sym typeface="Open Sans"/>
              </a:rPr>
              <a:t>          Texture Features</a:t>
            </a:r>
            <a:r>
              <a:rPr lang="en" sz="1500" dirty="0">
                <a:latin typeface="Open Sans"/>
                <a:ea typeface="Open Sans"/>
                <a:cs typeface="Open Sans"/>
                <a:sym typeface="Open Sans"/>
              </a:rPr>
              <a:t>”, European Journal of Scientific Research, Vol.75 No.4 (2012), </a:t>
            </a:r>
            <a:r>
              <a:rPr lang="en" sz="1500" dirty="0" smtClean="0">
                <a:latin typeface="Open Sans"/>
                <a:ea typeface="Open Sans"/>
                <a:cs typeface="Open Sans"/>
                <a:sym typeface="Open Sans"/>
              </a:rPr>
              <a:t>pp.</a:t>
            </a:r>
            <a:r>
              <a:rPr lang="en" sz="1500" dirty="0" smtClean="0">
                <a:latin typeface="Open Sans"/>
                <a:ea typeface="Open Sans"/>
                <a:cs typeface="Open Sans"/>
                <a:sym typeface="Open Sans"/>
              </a:rPr>
              <a:t/>
            </a:r>
            <a:br>
              <a:rPr lang="en" sz="1500" dirty="0" smtClean="0">
                <a:latin typeface="Open Sans"/>
                <a:ea typeface="Open Sans"/>
                <a:cs typeface="Open Sans"/>
                <a:sym typeface="Open Sans"/>
              </a:rPr>
            </a:br>
            <a:r>
              <a:rPr lang="en" sz="1500" dirty="0" smtClean="0">
                <a:latin typeface="Open Sans"/>
                <a:ea typeface="Open Sans"/>
                <a:cs typeface="Open Sans"/>
                <a:sym typeface="Open Sans"/>
              </a:rPr>
              <a:t> </a:t>
            </a:r>
            <a:r>
              <a:rPr lang="en" sz="1500" dirty="0" smtClean="0">
                <a:latin typeface="Open Sans"/>
                <a:ea typeface="Open Sans"/>
                <a:cs typeface="Open Sans"/>
                <a:sym typeface="Open Sans"/>
              </a:rPr>
              <a:t>         </a:t>
            </a:r>
            <a:r>
              <a:rPr lang="en" sz="1500" dirty="0" smtClean="0">
                <a:latin typeface="Open Sans"/>
                <a:ea typeface="Open Sans"/>
                <a:cs typeface="Open Sans"/>
                <a:sym typeface="Open Sans"/>
              </a:rPr>
              <a:t>591-597</a:t>
            </a:r>
            <a:endParaRPr sz="1500">
              <a:latin typeface="Open Sans"/>
              <a:ea typeface="Open Sans"/>
              <a:cs typeface="Open Sans"/>
              <a:sym typeface="Open Sans"/>
            </a:endParaRPr>
          </a:p>
          <a:p>
            <a:pPr marL="0" lvl="0" indent="0">
              <a:spcBef>
                <a:spcPts val="0"/>
              </a:spcBef>
              <a:spcAft>
                <a:spcPts val="0"/>
              </a:spcAft>
              <a:buNone/>
            </a:pPr>
            <a:endParaRPr sz="1500">
              <a:latin typeface="Open Sans"/>
              <a:ea typeface="Open Sans"/>
              <a:cs typeface="Open Sans"/>
              <a:sym typeface="Open Sans"/>
            </a:endParaRPr>
          </a:p>
          <a:p>
            <a:pPr marL="0" lvl="0" indent="0" rtl="0">
              <a:spcBef>
                <a:spcPts val="0"/>
              </a:spcBef>
              <a:spcAft>
                <a:spcPts val="0"/>
              </a:spcAft>
              <a:buClr>
                <a:schemeClr val="dk1"/>
              </a:buClr>
              <a:buSzPts val="1100"/>
              <a:buFont typeface="Arial"/>
              <a:buNone/>
            </a:pPr>
            <a:r>
              <a:rPr lang="en" sz="1500" dirty="0">
                <a:latin typeface="Open Sans"/>
                <a:ea typeface="Open Sans"/>
                <a:cs typeface="Open Sans"/>
                <a:sym typeface="Open Sans"/>
              </a:rPr>
              <a:t>[</a:t>
            </a:r>
            <a:r>
              <a:rPr lang="en" sz="1500" dirty="0" smtClean="0">
                <a:latin typeface="Open Sans"/>
                <a:ea typeface="Open Sans"/>
                <a:cs typeface="Open Sans"/>
                <a:sym typeface="Open Sans"/>
              </a:rPr>
              <a:t>3]     Mansi </a:t>
            </a:r>
            <a:r>
              <a:rPr lang="en" sz="1500" dirty="0">
                <a:latin typeface="Open Sans"/>
                <a:ea typeface="Open Sans"/>
                <a:cs typeface="Open Sans"/>
                <a:sym typeface="Open Sans"/>
              </a:rPr>
              <a:t>Saraswat, Anil Kumar Goswami and Aastha Tiwari, “Object Recognition </a:t>
            </a:r>
            <a:r>
              <a:rPr lang="en" sz="1500" dirty="0" smtClean="0">
                <a:latin typeface="Open Sans"/>
                <a:ea typeface="Open Sans"/>
                <a:cs typeface="Open Sans"/>
                <a:sym typeface="Open Sans"/>
              </a:rPr>
              <a:t/>
            </a:r>
            <a:br>
              <a:rPr lang="en" sz="1500" dirty="0" smtClean="0">
                <a:latin typeface="Open Sans"/>
                <a:ea typeface="Open Sans"/>
                <a:cs typeface="Open Sans"/>
                <a:sym typeface="Open Sans"/>
              </a:rPr>
            </a:br>
            <a:r>
              <a:rPr lang="en" sz="1500" dirty="0" smtClean="0">
                <a:latin typeface="Open Sans"/>
                <a:ea typeface="Open Sans"/>
                <a:cs typeface="Open Sans"/>
                <a:sym typeface="Open Sans"/>
              </a:rPr>
              <a:t>          </a:t>
            </a:r>
            <a:r>
              <a:rPr lang="en" sz="1500" dirty="0" smtClean="0">
                <a:latin typeface="Open Sans"/>
                <a:ea typeface="Open Sans"/>
                <a:cs typeface="Open Sans"/>
                <a:sym typeface="Open Sans"/>
              </a:rPr>
              <a:t>Using Texture </a:t>
            </a:r>
            <a:r>
              <a:rPr lang="en" sz="1500" dirty="0">
                <a:latin typeface="Open Sans"/>
                <a:ea typeface="Open Sans"/>
                <a:cs typeface="Open Sans"/>
                <a:sym typeface="Open Sans"/>
              </a:rPr>
              <a:t>Based Analysis”, (IJCSIT) International Journal of Computer Science </a:t>
            </a:r>
            <a:r>
              <a:rPr lang="en" sz="1500" dirty="0" smtClean="0">
                <a:latin typeface="Open Sans"/>
                <a:ea typeface="Open Sans"/>
                <a:cs typeface="Open Sans"/>
                <a:sym typeface="Open Sans"/>
              </a:rPr>
              <a:t>and</a:t>
            </a:r>
            <a:br>
              <a:rPr lang="en" sz="1500" dirty="0" smtClean="0">
                <a:latin typeface="Open Sans"/>
                <a:ea typeface="Open Sans"/>
                <a:cs typeface="Open Sans"/>
                <a:sym typeface="Open Sans"/>
              </a:rPr>
            </a:br>
            <a:r>
              <a:rPr lang="en" sz="1500" dirty="0" smtClean="0">
                <a:latin typeface="Open Sans"/>
                <a:ea typeface="Open Sans"/>
                <a:cs typeface="Open Sans"/>
                <a:sym typeface="Open Sans"/>
              </a:rPr>
              <a:t>          Information </a:t>
            </a:r>
            <a:r>
              <a:rPr lang="en" sz="1500" dirty="0">
                <a:latin typeface="Open Sans"/>
                <a:ea typeface="Open Sans"/>
                <a:cs typeface="Open Sans"/>
                <a:sym typeface="Open Sans"/>
              </a:rPr>
              <a:t>Technologies, Vol. 4 (6) , 2013, 775-782</a:t>
            </a:r>
            <a:endParaRPr sz="1500">
              <a:latin typeface="Open Sans"/>
              <a:ea typeface="Open Sans"/>
              <a:cs typeface="Open Sans"/>
              <a:sym typeface="Open Sans"/>
            </a:endParaRPr>
          </a:p>
        </p:txBody>
      </p:sp>
      <p:sp>
        <p:nvSpPr>
          <p:cNvPr id="301" name="Shape 301"/>
          <p:cNvSpPr txBox="1"/>
          <p:nvPr/>
        </p:nvSpPr>
        <p:spPr>
          <a:xfrm>
            <a:off x="627600" y="4340725"/>
            <a:ext cx="8204700" cy="1170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p:nvPr/>
        </p:nvSpPr>
        <p:spPr>
          <a:xfrm>
            <a:off x="669425" y="1370575"/>
            <a:ext cx="7790100" cy="248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200" dirty="0">
                <a:latin typeface="Comfortaa"/>
                <a:ea typeface="Comfortaa"/>
                <a:cs typeface="Comfortaa"/>
                <a:sym typeface="Comfortaa"/>
              </a:rPr>
              <a:t>THANK YOU </a:t>
            </a:r>
            <a:endParaRPr sz="7200">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84" name="Shape 84"/>
          <p:cNvPicPr preferRelativeResize="0"/>
          <p:nvPr/>
        </p:nvPicPr>
        <p:blipFill rotWithShape="1">
          <a:blip r:embed="rId3">
            <a:alphaModFix/>
          </a:blip>
          <a:srcRect l="-3769" r="1884"/>
          <a:stretch/>
        </p:blipFill>
        <p:spPr>
          <a:xfrm>
            <a:off x="115175" y="200575"/>
            <a:ext cx="8674850" cy="4742350"/>
          </a:xfrm>
          <a:prstGeom prst="rect">
            <a:avLst/>
          </a:prstGeom>
          <a:noFill/>
          <a:ln>
            <a:noFill/>
          </a:ln>
        </p:spPr>
      </p:pic>
      <p:sp>
        <p:nvSpPr>
          <p:cNvPr id="85" name="Shape 85"/>
          <p:cNvSpPr txBox="1"/>
          <p:nvPr/>
        </p:nvSpPr>
        <p:spPr>
          <a:xfrm>
            <a:off x="338375" y="2157200"/>
            <a:ext cx="4644000" cy="681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800" b="1">
                <a:solidFill>
                  <a:srgbClr val="FF0000"/>
                </a:solidFill>
                <a:latin typeface="Economica"/>
                <a:ea typeface="Economica"/>
                <a:cs typeface="Economica"/>
                <a:sym typeface="Economica"/>
              </a:rPr>
              <a:t>APPLICATIONS OF TEXTURE ANALYSIS</a:t>
            </a:r>
            <a:endParaRPr sz="2800" b="1">
              <a:solidFill>
                <a:srgbClr val="FF0000"/>
              </a:solidFill>
              <a:latin typeface="Economica"/>
              <a:ea typeface="Economica"/>
              <a:cs typeface="Economica"/>
              <a:sym typeface="Economica"/>
            </a:endParaRPr>
          </a:p>
        </p:txBody>
      </p:sp>
      <p:sp>
        <p:nvSpPr>
          <p:cNvPr id="86" name="Shape 86"/>
          <p:cNvSpPr txBox="1"/>
          <p:nvPr/>
        </p:nvSpPr>
        <p:spPr>
          <a:xfrm>
            <a:off x="6295025" y="2876900"/>
            <a:ext cx="2235900" cy="431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 b="1">
                <a:solidFill>
                  <a:schemeClr val="dk1"/>
                </a:solidFill>
              </a:rPr>
              <a:t>Global information system (GIS) (for land, etc. analysis</a:t>
            </a:r>
            <a:endParaRPr sz="1200"/>
          </a:p>
        </p:txBody>
      </p:sp>
      <p:pic>
        <p:nvPicPr>
          <p:cNvPr id="87" name="Shape 87"/>
          <p:cNvPicPr preferRelativeResize="0"/>
          <p:nvPr/>
        </p:nvPicPr>
        <p:blipFill>
          <a:blip r:embed="rId4">
            <a:alphaModFix/>
          </a:blip>
          <a:stretch>
            <a:fillRect/>
          </a:stretch>
        </p:blipFill>
        <p:spPr>
          <a:xfrm>
            <a:off x="1078600" y="3202400"/>
            <a:ext cx="1656275" cy="1651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 sz="4300"/>
              <a:t>INTRODUCTION</a:t>
            </a:r>
            <a:endParaRPr sz="4300"/>
          </a:p>
        </p:txBody>
      </p:sp>
      <p:sp>
        <p:nvSpPr>
          <p:cNvPr id="93" name="Shape 93"/>
          <p:cNvSpPr txBox="1">
            <a:spLocks noGrp="1"/>
          </p:cNvSpPr>
          <p:nvPr>
            <p:ph type="body" idx="1"/>
          </p:nvPr>
        </p:nvSpPr>
        <p:spPr>
          <a:xfrm>
            <a:off x="540300" y="1301425"/>
            <a:ext cx="3999900" cy="335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100" b="1">
                <a:latin typeface="Economica"/>
                <a:ea typeface="Economica"/>
                <a:cs typeface="Economica"/>
                <a:sym typeface="Economica"/>
              </a:rPr>
              <a:t>WHAT IS TEXTURE?</a:t>
            </a:r>
            <a:endParaRPr sz="2100" b="1">
              <a:solidFill>
                <a:schemeClr val="dk1"/>
              </a:solidFill>
              <a:latin typeface="Economica"/>
              <a:ea typeface="Economica"/>
              <a:cs typeface="Economica"/>
              <a:sym typeface="Economica"/>
            </a:endParaRPr>
          </a:p>
          <a:p>
            <a:pPr marL="0" lvl="0" indent="0">
              <a:spcBef>
                <a:spcPts val="1600"/>
              </a:spcBef>
              <a:spcAft>
                <a:spcPts val="1200"/>
              </a:spcAft>
              <a:buNone/>
            </a:pPr>
            <a:r>
              <a:rPr lang="en" sz="1600"/>
              <a:t>Texture is that inborn property of all surfaces that describes visual patterns and contains important information about its arrangement. It describes the distinctive physical composition of a surface. Since an image is made up of pixels, </a:t>
            </a:r>
            <a:r>
              <a:rPr lang="en" sz="1600" b="1"/>
              <a:t>texture can be defined as an entity consisting of mutually related pixels and group of pixels.</a:t>
            </a:r>
            <a:endParaRPr sz="1600" b="1"/>
          </a:p>
        </p:txBody>
      </p:sp>
      <p:sp>
        <p:nvSpPr>
          <p:cNvPr id="94" name="Shape 94"/>
          <p:cNvSpPr txBox="1">
            <a:spLocks noGrp="1"/>
          </p:cNvSpPr>
          <p:nvPr>
            <p:ph type="body" idx="2"/>
          </p:nvPr>
        </p:nvSpPr>
        <p:spPr>
          <a:xfrm>
            <a:off x="4832400" y="1225225"/>
            <a:ext cx="3999900" cy="3543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2"/>
              </a:buClr>
              <a:buSzPts val="1100"/>
              <a:buNone/>
            </a:pPr>
            <a:r>
              <a:rPr lang="en" sz="2100" b="1">
                <a:latin typeface="Economica"/>
                <a:ea typeface="Economica"/>
                <a:cs typeface="Economica"/>
                <a:sym typeface="Economica"/>
              </a:rPr>
              <a:t>IT’S IMPORTANCE</a:t>
            </a:r>
            <a:endParaRPr sz="2100" b="1">
              <a:solidFill>
                <a:schemeClr val="dk1"/>
              </a:solidFill>
              <a:latin typeface="Economica"/>
              <a:ea typeface="Economica"/>
              <a:cs typeface="Economica"/>
              <a:sym typeface="Economica"/>
            </a:endParaRPr>
          </a:p>
          <a:p>
            <a:pPr marL="0" lvl="0" indent="0">
              <a:spcBef>
                <a:spcPts val="1600"/>
              </a:spcBef>
              <a:spcAft>
                <a:spcPts val="1200"/>
              </a:spcAft>
              <a:buNone/>
            </a:pPr>
            <a:r>
              <a:rPr lang="en" sz="1600"/>
              <a:t>Texture is a prominent and crucial feature for content-based image retrieval applications, image shape identification and image segmentation through pattern recognition and similarity matching. Periodicity, scalability, coarseness, inherent direction and pattern complexity are considered as the most perceptually distinct properties of texture.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300"/>
              <a:t>INTRODUCTION</a:t>
            </a:r>
            <a:endParaRPr sz="4300"/>
          </a:p>
        </p:txBody>
      </p:sp>
      <p:sp>
        <p:nvSpPr>
          <p:cNvPr id="100" name="Shape 100"/>
          <p:cNvSpPr txBox="1">
            <a:spLocks noGrp="1"/>
          </p:cNvSpPr>
          <p:nvPr>
            <p:ph type="body" idx="1"/>
          </p:nvPr>
        </p:nvSpPr>
        <p:spPr>
          <a:xfrm>
            <a:off x="540300" y="1309900"/>
            <a:ext cx="7614600" cy="3421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a:t>Since an image is made up of pixels, texture can be defined as an entity consisting of mutually related pixels and group of pixels. This group of pixels is called as texture primitives or texture elements. Texture depends on the distribution of intensity over the image rather than being defined for a separate pixel. Hence, texture based techniques can be applied only on a group of pixels and not a single pixel.</a:t>
            </a:r>
            <a:endParaRPr sz="1500"/>
          </a:p>
          <a:p>
            <a:pPr marL="0" lvl="0" indent="0" rtl="0">
              <a:spcBef>
                <a:spcPts val="1600"/>
              </a:spcBef>
              <a:spcAft>
                <a:spcPts val="1600"/>
              </a:spcAft>
              <a:buNone/>
            </a:pPr>
            <a:r>
              <a:rPr lang="en" sz="1500"/>
              <a:t>A lot of work has been done on analysis, classification and segmentation of texture but still it is considered as an active research topic. Numerous algorithms are being developed based on different techniques of image classification, and a lot of research is ongoing to improve their accuracy or in developing better, hybrid algorithms for image classification.</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MOTIVATION</a:t>
            </a:r>
            <a:endParaRPr/>
          </a:p>
        </p:txBody>
      </p:sp>
      <p:sp>
        <p:nvSpPr>
          <p:cNvPr id="106" name="Shape 106"/>
          <p:cNvSpPr txBox="1"/>
          <p:nvPr/>
        </p:nvSpPr>
        <p:spPr>
          <a:xfrm>
            <a:off x="580750" y="1371600"/>
            <a:ext cx="8358000" cy="35721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500">
                <a:latin typeface="Open Sans"/>
                <a:ea typeface="Open Sans"/>
                <a:cs typeface="Open Sans"/>
                <a:sym typeface="Open Sans"/>
              </a:rPr>
              <a:t>Texture is very important cue in region based segmentation of images. Texture features play a very important role in computer vision, pattern recognition. Apart from these, texture has been widely involved in many real life applications such as Remote Sensing, Biomedical Image Processing, Content-based Image Retrieval, and Rock and Wood Species Classification.</a:t>
            </a:r>
            <a:endParaRPr sz="1500">
              <a:latin typeface="Open Sans"/>
              <a:ea typeface="Open Sans"/>
              <a:cs typeface="Open Sans"/>
              <a:sym typeface="Open Sans"/>
            </a:endParaRPr>
          </a:p>
          <a:p>
            <a:pPr marL="0" lvl="0" indent="0" rtl="0">
              <a:spcBef>
                <a:spcPts val="0"/>
              </a:spcBef>
              <a:spcAft>
                <a:spcPts val="0"/>
              </a:spcAft>
              <a:buNone/>
            </a:pPr>
            <a:endParaRPr sz="1500">
              <a:latin typeface="Open Sans"/>
              <a:ea typeface="Open Sans"/>
              <a:cs typeface="Open Sans"/>
              <a:sym typeface="Open Sans"/>
            </a:endParaRPr>
          </a:p>
          <a:p>
            <a:pPr marL="0" lvl="0" indent="0" rtl="0">
              <a:spcBef>
                <a:spcPts val="0"/>
              </a:spcBef>
              <a:spcAft>
                <a:spcPts val="0"/>
              </a:spcAft>
              <a:buNone/>
            </a:pPr>
            <a:r>
              <a:rPr lang="en" sz="1500" b="1">
                <a:latin typeface="Open Sans"/>
                <a:ea typeface="Open Sans"/>
                <a:cs typeface="Open Sans"/>
                <a:sym typeface="Open Sans"/>
              </a:rPr>
              <a:t>It is essential to find a set of texture features with good discriminating power to design an effective algorithm for texture Classification.</a:t>
            </a:r>
            <a:r>
              <a:rPr lang="en" sz="1500">
                <a:latin typeface="Open Sans"/>
                <a:ea typeface="Open Sans"/>
                <a:cs typeface="Open Sans"/>
                <a:sym typeface="Open Sans"/>
              </a:rPr>
              <a:t> Although there are various texture analysis methods, </a:t>
            </a:r>
            <a:r>
              <a:rPr lang="en" sz="1500" b="1">
                <a:latin typeface="Open Sans"/>
                <a:ea typeface="Open Sans"/>
                <a:cs typeface="Open Sans"/>
                <a:sym typeface="Open Sans"/>
              </a:rPr>
              <a:t>Gray Level Co-occurrence Matrix (GLCM)</a:t>
            </a:r>
            <a:r>
              <a:rPr lang="en" sz="1500">
                <a:latin typeface="Open Sans"/>
                <a:ea typeface="Open Sans"/>
                <a:cs typeface="Open Sans"/>
                <a:sym typeface="Open Sans"/>
              </a:rPr>
              <a:t> Algorithm (1986) is the most commonly adopted, among them all.</a:t>
            </a:r>
            <a:endParaRPr sz="1500">
              <a:latin typeface="Open Sans"/>
              <a:ea typeface="Open Sans"/>
              <a:cs typeface="Open Sans"/>
              <a:sym typeface="Open Sans"/>
            </a:endParaRPr>
          </a:p>
          <a:p>
            <a:pPr marL="0" lvl="0" indent="0" rtl="0">
              <a:spcBef>
                <a:spcPts val="0"/>
              </a:spcBef>
              <a:spcAft>
                <a:spcPts val="0"/>
              </a:spcAft>
              <a:buNone/>
            </a:pPr>
            <a:endParaRPr sz="1500">
              <a:latin typeface="Open Sans"/>
              <a:ea typeface="Open Sans"/>
              <a:cs typeface="Open Sans"/>
              <a:sym typeface="Open Sans"/>
            </a:endParaRPr>
          </a:p>
          <a:p>
            <a:pPr marL="0" lvl="0" indent="0" rtl="0">
              <a:spcBef>
                <a:spcPts val="0"/>
              </a:spcBef>
              <a:spcAft>
                <a:spcPts val="0"/>
              </a:spcAft>
              <a:buNone/>
            </a:pPr>
            <a:r>
              <a:rPr lang="en" sz="1500">
                <a:latin typeface="Open Sans"/>
                <a:ea typeface="Open Sans"/>
                <a:cs typeface="Open Sans"/>
                <a:sym typeface="Open Sans"/>
              </a:rPr>
              <a:t>GLCM is very suitable for finding texture information in images of natural scenes and performs well in classification. </a:t>
            </a:r>
            <a:r>
              <a:rPr lang="en" sz="1500" b="1">
                <a:latin typeface="Open Sans"/>
                <a:ea typeface="Open Sans"/>
                <a:cs typeface="Open Sans"/>
                <a:sym typeface="Open Sans"/>
              </a:rPr>
              <a:t>Various features can be extracted from the GLCM</a:t>
            </a:r>
            <a:r>
              <a:rPr lang="en" sz="1500">
                <a:latin typeface="Open Sans"/>
                <a:ea typeface="Open Sans"/>
                <a:cs typeface="Open Sans"/>
                <a:sym typeface="Open Sans"/>
              </a:rPr>
              <a:t> and with a suitably chosen set of features to be extracted, texture classification with satisfactory accuracy can be easily achieved.</a:t>
            </a:r>
            <a:endParaRPr sz="1500">
              <a:latin typeface="Open Sans"/>
              <a:ea typeface="Open Sans"/>
              <a:cs typeface="Open Sans"/>
              <a:sym typeface="Open Sans"/>
            </a:endParaRPr>
          </a:p>
          <a:p>
            <a:pPr marL="0" lvl="0" indent="0" rtl="0">
              <a:spcBef>
                <a:spcPts val="0"/>
              </a:spcBef>
              <a:spcAft>
                <a:spcPts val="0"/>
              </a:spcAft>
              <a:buNone/>
            </a:pPr>
            <a:endParaRPr sz="15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163525"/>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PROPOSED WORK</a:t>
            </a:r>
            <a:endParaRPr/>
          </a:p>
        </p:txBody>
      </p:sp>
      <p:sp>
        <p:nvSpPr>
          <p:cNvPr id="118" name="Shape 118"/>
          <p:cNvSpPr txBox="1">
            <a:spLocks noGrp="1"/>
          </p:cNvSpPr>
          <p:nvPr>
            <p:ph type="body" idx="1"/>
          </p:nvPr>
        </p:nvSpPr>
        <p:spPr>
          <a:xfrm>
            <a:off x="438725" y="1158625"/>
            <a:ext cx="8520600" cy="3354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100" b="1"/>
              <a:t>A texture based Image classification system using Gray Level Co-Occurrence Matrix (GLCM) based Statistical Features</a:t>
            </a:r>
            <a:endParaRPr sz="2100" b="1">
              <a:solidFill>
                <a:schemeClr val="dk1"/>
              </a:solidFill>
            </a:endParaRPr>
          </a:p>
          <a:p>
            <a:pPr marL="457200" lvl="0" indent="-330200" rtl="0">
              <a:spcBef>
                <a:spcPts val="1600"/>
              </a:spcBef>
              <a:spcAft>
                <a:spcPts val="0"/>
              </a:spcAft>
              <a:buSzPts val="1600"/>
              <a:buChar char="●"/>
            </a:pPr>
            <a:r>
              <a:rPr lang="en" sz="1600"/>
              <a:t>Using GLCM  as an input to the K Nearest Neighbor (k-NN) Classifier.</a:t>
            </a:r>
            <a:endParaRPr sz="1600"/>
          </a:p>
          <a:p>
            <a:pPr marL="457200" lvl="0" indent="-330200" rtl="0">
              <a:spcBef>
                <a:spcPts val="0"/>
              </a:spcBef>
              <a:spcAft>
                <a:spcPts val="0"/>
              </a:spcAft>
              <a:buSzPts val="1600"/>
              <a:buChar char="●"/>
            </a:pPr>
            <a:r>
              <a:rPr lang="en" sz="1600"/>
              <a:t>Extraction of six statistical features, namely - Correlation, Contrast, Energy, Dissimilarity, Angular Second Moment (ASM) and Homogeneity from each image of each category in the Training Data Set.</a:t>
            </a:r>
            <a:endParaRPr sz="1600"/>
          </a:p>
          <a:p>
            <a:pPr marL="457200" lvl="0" indent="-330200" rtl="0">
              <a:spcBef>
                <a:spcPts val="0"/>
              </a:spcBef>
              <a:spcAft>
                <a:spcPts val="0"/>
              </a:spcAft>
              <a:buSzPts val="1600"/>
              <a:buChar char="●"/>
            </a:pPr>
            <a:r>
              <a:rPr lang="en" sz="1600"/>
              <a:t>Training the  k-NN Classifier  with these feature vectors from the Training Data Set.</a:t>
            </a:r>
            <a:br>
              <a:rPr lang="en" sz="1600"/>
            </a:br>
            <a:endParaRPr sz="1600"/>
          </a:p>
          <a:p>
            <a:pPr marL="457200" lvl="0" indent="-330200" rtl="0">
              <a:spcBef>
                <a:spcPts val="0"/>
              </a:spcBef>
              <a:spcAft>
                <a:spcPts val="0"/>
              </a:spcAft>
              <a:buSzPts val="1600"/>
              <a:buChar char="●"/>
            </a:pPr>
            <a:r>
              <a:rPr lang="en" sz="1600"/>
              <a:t>Feeding the classifier with the GLCM of each test difference image</a:t>
            </a:r>
            <a:endParaRPr sz="1600"/>
          </a:p>
          <a:p>
            <a:pPr marL="457200" lvl="0" indent="-330200" rtl="0">
              <a:spcBef>
                <a:spcPts val="0"/>
              </a:spcBef>
              <a:spcAft>
                <a:spcPts val="0"/>
              </a:spcAft>
              <a:buSzPts val="1600"/>
              <a:buChar char="●"/>
            </a:pPr>
            <a:r>
              <a:rPr lang="en" sz="1600"/>
              <a:t>Classification into trained image category, finding nearest 2 neighbours.</a:t>
            </a:r>
            <a:endParaRPr sz="1600"/>
          </a:p>
          <a:p>
            <a:pPr marL="457200" lvl="0" indent="-330200" rtl="0">
              <a:spcBef>
                <a:spcPts val="0"/>
              </a:spcBef>
              <a:spcAft>
                <a:spcPts val="0"/>
              </a:spcAft>
              <a:buSzPts val="1600"/>
              <a:buChar char="●"/>
            </a:pPr>
            <a:r>
              <a:rPr lang="en" sz="1600"/>
              <a:t>Improving the achieved accuracy of classification.</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
              <a:t>Gray Level Co-Occurrence Matrix (GLCM)</a:t>
            </a:r>
            <a:endParaRPr/>
          </a:p>
        </p:txBody>
      </p:sp>
      <p:sp>
        <p:nvSpPr>
          <p:cNvPr id="124" name="Shape 12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The Gray Level Co-occurrence Matrix (GLCM) is a </a:t>
            </a:r>
            <a:r>
              <a:rPr lang="en" b="1"/>
              <a:t>square matrix,</a:t>
            </a:r>
            <a:r>
              <a:rPr lang="en"/>
              <a:t> with dimension Ng, where Ng is the </a:t>
            </a:r>
            <a:r>
              <a:rPr lang="en" i="1"/>
              <a:t>number of gray levels</a:t>
            </a:r>
            <a:r>
              <a:rPr lang="en"/>
              <a:t> in the image.</a:t>
            </a:r>
            <a:endParaRPr/>
          </a:p>
          <a:p>
            <a:pPr marL="457200" lvl="0" indent="-342900" rtl="0">
              <a:spcBef>
                <a:spcPts val="0"/>
              </a:spcBef>
              <a:spcAft>
                <a:spcPts val="0"/>
              </a:spcAft>
              <a:buSzPts val="1800"/>
              <a:buChar char="●"/>
            </a:pPr>
            <a:r>
              <a:rPr lang="en"/>
              <a:t>GLCM paves the way of </a:t>
            </a:r>
            <a:r>
              <a:rPr lang="en" b="1"/>
              <a:t>extracting second order statistical texture features</a:t>
            </a:r>
            <a:r>
              <a:rPr lang="en"/>
              <a:t>, which can be used in Image Classification.</a:t>
            </a:r>
            <a:endParaRPr/>
          </a:p>
          <a:p>
            <a:pPr marL="457200" lvl="0" indent="-342900" rtl="0">
              <a:spcBef>
                <a:spcPts val="0"/>
              </a:spcBef>
              <a:spcAft>
                <a:spcPts val="0"/>
              </a:spcAft>
              <a:buSzPts val="1800"/>
              <a:buChar char="●"/>
            </a:pPr>
            <a:r>
              <a:rPr lang="en"/>
              <a:t>Element [i,j] of the GLCM matrix is generated by counting the number of times a pixel with value i is adjacent to a pixel with value j and then </a:t>
            </a:r>
            <a:r>
              <a:rPr lang="en" i="1"/>
              <a:t>dividing the entire matrix by the total number of such comparisons made.</a:t>
            </a:r>
            <a:endParaRPr i="1"/>
          </a:p>
          <a:p>
            <a:pPr marL="457200" lvl="0" indent="-342900">
              <a:spcBef>
                <a:spcPts val="0"/>
              </a:spcBef>
              <a:spcAft>
                <a:spcPts val="0"/>
              </a:spcAft>
              <a:buSzPts val="1800"/>
              <a:buChar char="●"/>
            </a:pPr>
            <a:r>
              <a:rPr lang="en"/>
              <a:t>Each entry is therefore considered to be the probability P(i,j) that represents the probability of occurrence of a pixel with value i adjacent to a pixel of value j.</a:t>
            </a:r>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1777</Words>
  <PresentationFormat>On-screen Show (16:9)</PresentationFormat>
  <Paragraphs>148</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Economica</vt:lpstr>
      <vt:lpstr>Open Sans</vt:lpstr>
      <vt:lpstr>Comfortaa</vt:lpstr>
      <vt:lpstr>Roboto</vt:lpstr>
      <vt:lpstr>Luxe</vt:lpstr>
      <vt:lpstr>A project presentation on  Texture Based Image Classification using  Gray Level Co-Occurrence Matrix (GLCM) Based Statistical Features</vt:lpstr>
      <vt:lpstr>INDEX</vt:lpstr>
      <vt:lpstr>OVERVIEW</vt:lpstr>
      <vt:lpstr>Slide 4</vt:lpstr>
      <vt:lpstr>INTRODUCTION</vt:lpstr>
      <vt:lpstr>INTRODUCTION</vt:lpstr>
      <vt:lpstr>MOTIVATION</vt:lpstr>
      <vt:lpstr>PROPOSED WORK</vt:lpstr>
      <vt:lpstr>Gray Level Co-Occurrence Matrix (GLCM)</vt:lpstr>
      <vt:lpstr>Creating the GLCM Matrix</vt:lpstr>
      <vt:lpstr>FEATURE EXTRACTION </vt:lpstr>
      <vt:lpstr>Energy</vt:lpstr>
      <vt:lpstr>Contrast</vt:lpstr>
      <vt:lpstr>Correlation</vt:lpstr>
      <vt:lpstr>Correlation (cond.)</vt:lpstr>
      <vt:lpstr>Homogeneity</vt:lpstr>
      <vt:lpstr>Angular Second Moment (ASM)</vt:lpstr>
      <vt:lpstr>Dissimilarity</vt:lpstr>
      <vt:lpstr>FEATURE EXTRACTION STAGE</vt:lpstr>
      <vt:lpstr>k-NN CLASSIFIER</vt:lpstr>
      <vt:lpstr>IMAGE CLASSIFICATION BASED ON GLCM TEXTURE FEATURES</vt:lpstr>
      <vt:lpstr>Slide 22</vt:lpstr>
      <vt:lpstr>Experimental Setup</vt:lpstr>
      <vt:lpstr>Benefits of The UNKNOWN Image Category</vt:lpstr>
      <vt:lpstr>Results Analysis</vt:lpstr>
      <vt:lpstr>Results Analysis</vt:lpstr>
      <vt:lpstr>Confusion Matrix</vt:lpstr>
      <vt:lpstr>CONCLUSION</vt:lpstr>
      <vt:lpstr>FUTURE WORK</vt:lpstr>
      <vt:lpstr>REFERENCES</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presentation on  Texture Based Image Classification using  Gray Level Co-Occurrence Matrix (GLCM) Based Statistical Features</dc:title>
  <cp:lastModifiedBy>Utkarsh</cp:lastModifiedBy>
  <cp:revision>13</cp:revision>
  <dcterms:modified xsi:type="dcterms:W3CDTF">2018-05-01T10:04:50Z</dcterms:modified>
</cp:coreProperties>
</file>