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65" r:id="rId6"/>
    <p:sldId id="260" r:id="rId7"/>
    <p:sldId id="287" r:id="rId8"/>
    <p:sldId id="282" r:id="rId9"/>
    <p:sldId id="286" r:id="rId10"/>
    <p:sldId id="288" r:id="rId11"/>
    <p:sldId id="289" r:id="rId12"/>
    <p:sldId id="290" r:id="rId13"/>
    <p:sldId id="291" r:id="rId14"/>
    <p:sldId id="292" r:id="rId15"/>
    <p:sldId id="294" r:id="rId16"/>
    <p:sldId id="284" r:id="rId17"/>
    <p:sldId id="295" r:id="rId18"/>
    <p:sldId id="296" r:id="rId19"/>
    <p:sldId id="297" r:id="rId20"/>
    <p:sldId id="298" r:id="rId21"/>
    <p:sldId id="285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Bodoni" panose="020B0604020202020204" charset="0"/>
      <p:regular r:id="rId28"/>
      <p:bold r:id="rId29"/>
      <p:italic r:id="rId30"/>
      <p:boldItalic r:id="rId31"/>
    </p:embeddedFont>
    <p:embeddedFont>
      <p:font typeface="Ubuntu" panose="020B0604020202020204" charset="0"/>
      <p:regular r:id="rId32"/>
      <p:bold r:id="rId33"/>
      <p:italic r:id="rId34"/>
      <p:boldItalic r:id="rId35"/>
    </p:embeddedFont>
    <p:embeddedFont>
      <p:font typeface="Ubuntu Light" panose="020B0604020202020204" charset="0"/>
      <p:regular r:id="rId36"/>
      <p:bold r:id="rId37"/>
      <p:italic r:id="rId38"/>
      <p:boldItalic r:id="rId39"/>
    </p:embeddedFont>
    <p:embeddedFont>
      <p:font typeface="Ubuntu Medium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07CCD-DD4F-4058-91B7-2DEFDB67191A}">
  <a:tblStyle styleId="{69A07CCD-DD4F-4058-91B7-2DEFDB671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09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2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0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4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97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442eb61d9d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442eb61d9d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1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574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17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511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50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96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9" r:id="rId6"/>
    <p:sldLayoutId id="2147483662" r:id="rId7"/>
    <p:sldLayoutId id="2147483664" r:id="rId8"/>
    <p:sldLayoutId id="2147483665" r:id="rId9"/>
    <p:sldLayoutId id="2147483670" r:id="rId10"/>
    <p:sldLayoutId id="2147483673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2242973" y="1368055"/>
            <a:ext cx="7312151" cy="1566531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ru-RU" sz="3100" dirty="0" err="1"/>
              <a:t>Інформаційно-пошукова</a:t>
            </a:r>
            <a:r>
              <a:rPr lang="ru-RU" sz="3100" dirty="0"/>
              <a:t> система: </a:t>
            </a:r>
            <a:br>
              <a:rPr lang="ru-RU" sz="3100" dirty="0"/>
            </a:br>
            <a:r>
              <a:rPr lang="ru-RU" sz="3100" dirty="0" err="1"/>
              <a:t>поліклініка</a:t>
            </a:r>
            <a:r>
              <a:rPr lang="ru-RU" sz="3100" dirty="0"/>
              <a:t> (</a:t>
            </a:r>
            <a:r>
              <a:rPr lang="ru-RU" sz="3100" dirty="0" err="1"/>
              <a:t>регістратура</a:t>
            </a:r>
            <a:r>
              <a:rPr lang="ru-RU" sz="3100" dirty="0"/>
              <a:t>)</a:t>
            </a:r>
            <a:endParaRPr sz="3100"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2384741" y="112068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uk-UA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презентація до курсового проекту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55EEDC-A0C6-403D-9E37-2E6902B3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50000"/>
          <a:stretch/>
        </p:blipFill>
        <p:spPr>
          <a:xfrm>
            <a:off x="0" y="371305"/>
            <a:ext cx="2136649" cy="427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18823-AA4B-4E37-A79E-696EF58204ED}"/>
              </a:ext>
            </a:extLst>
          </p:cNvPr>
          <p:cNvSpPr txBox="1"/>
          <p:nvPr/>
        </p:nvSpPr>
        <p:spPr>
          <a:xfrm>
            <a:off x="2544726" y="3905940"/>
            <a:ext cx="329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студента І курсу групи ІПЗ-19-1</a:t>
            </a:r>
            <a:endParaRPr lang="en-US" dirty="0"/>
          </a:p>
          <a:p>
            <a:pPr algn="just"/>
            <a:r>
              <a:rPr lang="uk-UA" dirty="0"/>
              <a:t>с</a:t>
            </a:r>
            <a:r>
              <a:rPr lang="ru-RU" dirty="0" err="1"/>
              <a:t>пеціальн</a:t>
            </a:r>
            <a:r>
              <a:rPr lang="uk-UA" dirty="0"/>
              <a:t>ості </a:t>
            </a:r>
            <a:r>
              <a:rPr lang="ru-RU" dirty="0"/>
              <a:t>121 </a:t>
            </a:r>
          </a:p>
          <a:p>
            <a:pPr algn="just"/>
            <a:r>
              <a:rPr lang="uk-UA" dirty="0" err="1"/>
              <a:t>Маковської</a:t>
            </a:r>
            <a:r>
              <a:rPr lang="uk-UA" dirty="0"/>
              <a:t> Ольги-Марії Юріївни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ECE1F-86EC-4D92-B195-976F17AE2D97}"/>
              </a:ext>
            </a:extLst>
          </p:cNvPr>
          <p:cNvSpPr txBox="1"/>
          <p:nvPr/>
        </p:nvSpPr>
        <p:spPr>
          <a:xfrm>
            <a:off x="5741581" y="3884676"/>
            <a:ext cx="2842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керівник </a:t>
            </a:r>
          </a:p>
          <a:p>
            <a:r>
              <a:rPr lang="uk-UA" dirty="0"/>
              <a:t>старший викладач кафедри ІПЗ </a:t>
            </a:r>
          </a:p>
          <a:p>
            <a:r>
              <a:rPr lang="uk-UA" dirty="0" err="1"/>
              <a:t>Чижмотря</a:t>
            </a:r>
            <a:r>
              <a:rPr lang="uk-UA" dirty="0"/>
              <a:t> О.В.   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630866" y="1594884"/>
            <a:ext cx="2464428" cy="166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список всіх</a:t>
            </a:r>
            <a:br>
              <a:rPr lang="uk-UA" dirty="0"/>
            </a:br>
            <a:r>
              <a:rPr lang="uk-UA" dirty="0"/>
              <a:t>пацієнтів</a:t>
            </a:r>
            <a:endParaRPr dirty="0"/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859583F0-4356-4059-BF56-C1F9754A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12" y="825426"/>
            <a:ext cx="5859224" cy="367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8637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063257" y="1878419"/>
            <a:ext cx="2464428" cy="166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детальна інформація про пацієнта </a:t>
            </a:r>
            <a:endParaRPr dirty="0"/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D75734D9-214B-41B1-ACCD-F44BB45D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78" y="646630"/>
            <a:ext cx="52070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308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063257" y="1878419"/>
            <a:ext cx="2464428" cy="166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детальна інформація про пацієнта </a:t>
            </a:r>
            <a:endParaRPr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74B2B1A0-069D-45C5-B941-9938A70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980" y="667740"/>
            <a:ext cx="5268913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5110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063257" y="1878419"/>
            <a:ext cx="2464428" cy="166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детальна інформація про запис </a:t>
            </a:r>
            <a:endParaRPr dirty="0"/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1D4D0E4C-EC9D-4933-9A65-A5A827F6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5" y="502640"/>
            <a:ext cx="5459413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834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326066" y="1814624"/>
            <a:ext cx="2464428" cy="166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додання нового пацієнта</a:t>
            </a:r>
            <a:endParaRPr dirty="0"/>
          </a:p>
        </p:txBody>
      </p:sp>
      <p:pic>
        <p:nvPicPr>
          <p:cNvPr id="9218" name="Picture 1">
            <a:extLst>
              <a:ext uri="{FF2B5EF4-FFF2-40B4-BE49-F238E27FC236}">
                <a16:creationId xmlns:a16="http://schemas.microsoft.com/office/drawing/2014/main" id="{183F62D6-2DE9-4DC4-B925-9D48E5FB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29" y="1348483"/>
            <a:ext cx="6121400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5305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326066" y="1814624"/>
            <a:ext cx="2464428" cy="166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додання нового </a:t>
            </a:r>
            <a:br>
              <a:rPr lang="uk-UA" dirty="0"/>
            </a:br>
            <a:r>
              <a:rPr lang="uk-UA" dirty="0"/>
              <a:t>запису</a:t>
            </a:r>
            <a:endParaRPr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007F553-EFDF-4FEC-910B-131CFA65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27" y="695226"/>
            <a:ext cx="545147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1951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58"/>
          <p:cNvGrpSpPr/>
          <p:nvPr/>
        </p:nvGrpSpPr>
        <p:grpSpPr>
          <a:xfrm>
            <a:off x="1448820" y="1893682"/>
            <a:ext cx="876646" cy="872307"/>
            <a:chOff x="-55202750" y="3198925"/>
            <a:chExt cx="318225" cy="316650"/>
          </a:xfrm>
        </p:grpSpPr>
        <p:sp>
          <p:nvSpPr>
            <p:cNvPr id="869" name="Google Shape;869;p58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70" name="Google Shape;870;p58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871" name="Google Shape;871;p58"/>
          <p:cNvSpPr txBox="1"/>
          <p:nvPr/>
        </p:nvSpPr>
        <p:spPr>
          <a:xfrm>
            <a:off x="1155649" y="3770126"/>
            <a:ext cx="15075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Обрання декількох записів</a:t>
            </a:r>
            <a:endParaRPr sz="9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5" name="Google Shape;905;p5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906" name="Google Shape;906;p58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uk-UA" sz="2000" dirty="0"/>
              <a:t>Тестування роботи </a:t>
            </a:r>
            <a:endParaRPr sz="2000" dirty="0"/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0D1DFCC2-36AD-40EE-ACC6-73E51BDE5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3" t="33596" r="48867" b="-816"/>
          <a:stretch/>
        </p:blipFill>
        <p:spPr bwMode="auto">
          <a:xfrm>
            <a:off x="1094162" y="1211524"/>
            <a:ext cx="1576835" cy="232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4" name="Google Shape;864;p58"/>
          <p:cNvSpPr/>
          <p:nvPr/>
        </p:nvSpPr>
        <p:spPr>
          <a:xfrm>
            <a:off x="1119000" y="1049674"/>
            <a:ext cx="1536300" cy="3557768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69" name="Picture 1">
            <a:extLst>
              <a:ext uri="{FF2B5EF4-FFF2-40B4-BE49-F238E27FC236}">
                <a16:creationId xmlns:a16="http://schemas.microsoft.com/office/drawing/2014/main" id="{F9ED2E62-568C-4B6C-BCEC-AB152E0D6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55212" r="12331"/>
          <a:stretch/>
        </p:blipFill>
        <p:spPr bwMode="auto">
          <a:xfrm>
            <a:off x="4160874" y="1015100"/>
            <a:ext cx="4240850" cy="105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5" name="Google Shape;865;p58"/>
          <p:cNvSpPr/>
          <p:nvPr/>
        </p:nvSpPr>
        <p:spPr>
          <a:xfrm rot="5400000">
            <a:off x="5193672" y="-1166602"/>
            <a:ext cx="1012762" cy="5403344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71;p58">
            <a:extLst>
              <a:ext uri="{FF2B5EF4-FFF2-40B4-BE49-F238E27FC236}">
                <a16:creationId xmlns:a16="http://schemas.microsoft.com/office/drawing/2014/main" id="{7E70DD37-8092-41B0-A2C7-E7D3B5ED3FCE}"/>
              </a:ext>
            </a:extLst>
          </p:cNvPr>
          <p:cNvSpPr txBox="1"/>
          <p:nvPr/>
        </p:nvSpPr>
        <p:spPr>
          <a:xfrm>
            <a:off x="2825878" y="1259429"/>
            <a:ext cx="1507500" cy="58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Некоректні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текстові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значення</a:t>
            </a:r>
            <a:endParaRPr sz="9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270" name="Picture 1">
            <a:extLst>
              <a:ext uri="{FF2B5EF4-FFF2-40B4-BE49-F238E27FC236}">
                <a16:creationId xmlns:a16="http://schemas.microsoft.com/office/drawing/2014/main" id="{DDF43CB3-48AB-44CE-87CA-3F694CE95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47374" r="3665" b="7097"/>
          <a:stretch/>
        </p:blipFill>
        <p:spPr bwMode="auto">
          <a:xfrm>
            <a:off x="4160872" y="2254102"/>
            <a:ext cx="4240851" cy="10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Google Shape;871;p58">
            <a:extLst>
              <a:ext uri="{FF2B5EF4-FFF2-40B4-BE49-F238E27FC236}">
                <a16:creationId xmlns:a16="http://schemas.microsoft.com/office/drawing/2014/main" id="{AD1B5606-4A3F-49BF-BD7E-88E87603E6A0}"/>
              </a:ext>
            </a:extLst>
          </p:cNvPr>
          <p:cNvSpPr txBox="1"/>
          <p:nvPr/>
        </p:nvSpPr>
        <p:spPr>
          <a:xfrm>
            <a:off x="2854954" y="2460643"/>
            <a:ext cx="1507500" cy="58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Некоректні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значення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часу</a:t>
            </a:r>
            <a:endParaRPr sz="9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271" name="Picture 1">
            <a:extLst>
              <a:ext uri="{FF2B5EF4-FFF2-40B4-BE49-F238E27FC236}">
                <a16:creationId xmlns:a16="http://schemas.microsoft.com/office/drawing/2014/main" id="{E1EE2482-8622-4D3C-90A1-E778DE1B0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t="3880" r="13677" b="26929"/>
          <a:stretch/>
        </p:blipFill>
        <p:spPr bwMode="auto">
          <a:xfrm>
            <a:off x="4152546" y="3452037"/>
            <a:ext cx="4240851" cy="115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Google Shape;865;p58">
            <a:extLst>
              <a:ext uri="{FF2B5EF4-FFF2-40B4-BE49-F238E27FC236}">
                <a16:creationId xmlns:a16="http://schemas.microsoft.com/office/drawing/2014/main" id="{A8ECC859-2222-4905-A5C5-98BD42B4D65F}"/>
              </a:ext>
            </a:extLst>
          </p:cNvPr>
          <p:cNvSpPr/>
          <p:nvPr/>
        </p:nvSpPr>
        <p:spPr>
          <a:xfrm rot="5400000">
            <a:off x="5125968" y="1324450"/>
            <a:ext cx="1148170" cy="5403344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65;p58">
            <a:extLst>
              <a:ext uri="{FF2B5EF4-FFF2-40B4-BE49-F238E27FC236}">
                <a16:creationId xmlns:a16="http://schemas.microsoft.com/office/drawing/2014/main" id="{A00D143F-530C-4F13-BBAA-5A944E35AEE7}"/>
              </a:ext>
            </a:extLst>
          </p:cNvPr>
          <p:cNvSpPr/>
          <p:nvPr/>
        </p:nvSpPr>
        <p:spPr>
          <a:xfrm rot="5400000">
            <a:off x="5193672" y="58811"/>
            <a:ext cx="1012762" cy="5403344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71;p58">
            <a:extLst>
              <a:ext uri="{FF2B5EF4-FFF2-40B4-BE49-F238E27FC236}">
                <a16:creationId xmlns:a16="http://schemas.microsoft.com/office/drawing/2014/main" id="{878E2FD2-CAF2-4627-A9BB-B3D67E93E7DA}"/>
              </a:ext>
            </a:extLst>
          </p:cNvPr>
          <p:cNvSpPr txBox="1"/>
          <p:nvPr/>
        </p:nvSpPr>
        <p:spPr>
          <a:xfrm>
            <a:off x="2854954" y="3686056"/>
            <a:ext cx="1507500" cy="58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Однакові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значення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у списку</a:t>
            </a:r>
            <a:endParaRPr sz="9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2;p59">
            <a:extLst>
              <a:ext uri="{FF2B5EF4-FFF2-40B4-BE49-F238E27FC236}">
                <a16:creationId xmlns:a16="http://schemas.microsoft.com/office/drawing/2014/main" id="{F834BB72-3522-4EB5-B1B7-A9A9628416D7}"/>
              </a:ext>
            </a:extLst>
          </p:cNvPr>
          <p:cNvSpPr/>
          <p:nvPr/>
        </p:nvSpPr>
        <p:spPr>
          <a:xfrm>
            <a:off x="2958539" y="1141763"/>
            <a:ext cx="5466921" cy="361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ВИСНОВКИ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376269" y="188925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Інтерфейс: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72437" y="2481502"/>
            <a:ext cx="5669953" cy="118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uk-UA" dirty="0"/>
              <a:t>Вивчено методи візуалізації даних, для полегшеного сприйняття </a:t>
            </a:r>
          </a:p>
          <a:p>
            <a:pPr algn="just"/>
            <a:r>
              <a:rPr lang="uk-UA" dirty="0"/>
              <a:t>Покращенні навички у прогнозуванні людської поведінки </a:t>
            </a:r>
          </a:p>
          <a:p>
            <a:pPr algn="just"/>
            <a:r>
              <a:rPr lang="uk-UA" dirty="0"/>
              <a:t>	для створення зрозумілого інтерфейсу </a:t>
            </a:r>
          </a:p>
          <a:p>
            <a:pPr algn="just"/>
            <a:r>
              <a:rPr lang="uk-UA" dirty="0"/>
              <a:t>	для запобігання можливих помилок та при записі даних у 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6016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2;p59">
            <a:extLst>
              <a:ext uri="{FF2B5EF4-FFF2-40B4-BE49-F238E27FC236}">
                <a16:creationId xmlns:a16="http://schemas.microsoft.com/office/drawing/2014/main" id="{F834BB72-3522-4EB5-B1B7-A9A9628416D7}"/>
              </a:ext>
            </a:extLst>
          </p:cNvPr>
          <p:cNvSpPr/>
          <p:nvPr/>
        </p:nvSpPr>
        <p:spPr>
          <a:xfrm>
            <a:off x="2958539" y="1141763"/>
            <a:ext cx="5466921" cy="361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ВИСНОВКИ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376269" y="188925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Інформаційна система: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72437" y="2481502"/>
            <a:ext cx="5669953" cy="118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/>
              <a:t>Розроблена інформаційної система для реєстраційного пункту поліклініки. </a:t>
            </a:r>
          </a:p>
          <a:p>
            <a:r>
              <a:rPr lang="uk-UA" dirty="0"/>
              <a:t>Визначенні основні напрямки для створення пошукової системи для обробки, класифікації інформації та здійснення пошуку за обраними даними.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5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2;p59">
            <a:extLst>
              <a:ext uri="{FF2B5EF4-FFF2-40B4-BE49-F238E27FC236}">
                <a16:creationId xmlns:a16="http://schemas.microsoft.com/office/drawing/2014/main" id="{F834BB72-3522-4EB5-B1B7-A9A9628416D7}"/>
              </a:ext>
            </a:extLst>
          </p:cNvPr>
          <p:cNvSpPr/>
          <p:nvPr/>
        </p:nvSpPr>
        <p:spPr>
          <a:xfrm>
            <a:off x="2958539" y="1141763"/>
            <a:ext cx="5466921" cy="361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68685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ВИСНОВКИ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376269" y="188925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База даних: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72437" y="2481502"/>
            <a:ext cx="5669953" cy="118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r>
              <a:rPr lang="uk-UA" dirty="0"/>
              <a:t>Вивчені основні принципи проектування, побудови, управління БД на основі </a:t>
            </a:r>
            <a:r>
              <a:rPr lang="en-US" dirty="0"/>
              <a:t>SQLite</a:t>
            </a:r>
            <a:r>
              <a:rPr lang="uk-UA" dirty="0"/>
              <a:t>.</a:t>
            </a:r>
          </a:p>
          <a:p>
            <a:r>
              <a:rPr lang="uk-UA" dirty="0"/>
              <a:t>Досягнення максимальної організованості структури даних, їх надійного збереження та полегшеного доступу для зміни і обробки взаємозалежної інформації великих обсягів.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87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ВСТУП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3" y="109976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Об’єкт дослідження: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572000" y="2769092"/>
            <a:ext cx="3852434" cy="72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Вивчення архітектури і принципу побудови </a:t>
            </a: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пошукової системи на С#, реалізація обробки </a:t>
            </a: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даних, управління базою даних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3" y="222723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Предмет дослідження: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572000" y="1608260"/>
            <a:ext cx="4401134" cy="799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Інформаційно-пошукова система,  а також </a:t>
            </a:r>
          </a:p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прогнозування поведінки користувача, </a:t>
            </a:r>
          </a:p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для створення зрозумілого інтерфейсу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3" y="3851064"/>
            <a:ext cx="3781469" cy="93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Створення пошукової системи для класифікації інформації та пошуку за даними, створення інтерфейсу та БД для взаємодії з системою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3" y="331923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Мета дослідження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2;p59">
            <a:extLst>
              <a:ext uri="{FF2B5EF4-FFF2-40B4-BE49-F238E27FC236}">
                <a16:creationId xmlns:a16="http://schemas.microsoft.com/office/drawing/2014/main" id="{F834BB72-3522-4EB5-B1B7-A9A9628416D7}"/>
              </a:ext>
            </a:extLst>
          </p:cNvPr>
          <p:cNvSpPr/>
          <p:nvPr/>
        </p:nvSpPr>
        <p:spPr>
          <a:xfrm>
            <a:off x="2958539" y="1141763"/>
            <a:ext cx="5466921" cy="361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68685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ВИСНОВКИ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3376269" y="188925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Як результат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72437" y="2481502"/>
            <a:ext cx="5669953" cy="118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/>
              <a:t>Було розроблене робоче програмне забезпечення на С</a:t>
            </a:r>
            <a:r>
              <a:rPr lang="ru-RU" dirty="0"/>
              <a:t>#</a:t>
            </a:r>
            <a:r>
              <a:rPr lang="uk-UA" dirty="0"/>
              <a:t> з використанням бібліотеки класів, </a:t>
            </a:r>
            <a:r>
              <a:rPr lang="en-US" dirty="0"/>
              <a:t>Windows Forms</a:t>
            </a:r>
            <a:r>
              <a:rPr lang="uk-UA" dirty="0"/>
              <a:t>, БД, запитів до неї, регулярними виразами та базовими методами візуалізації даних.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756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299935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21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122800" y="1769400"/>
            <a:ext cx="2955900" cy="1348152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3600" dirty="0"/>
              <a:t>Дякую за увагу</a:t>
            </a:r>
            <a:endParaRPr i="1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15931"/>
            <a:ext cx="822662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dirty="0"/>
              <a:t>інформаційно-пошукова система</a:t>
            </a:r>
            <a:endParaRPr sz="32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439478" y="2201209"/>
            <a:ext cx="6953694" cy="1364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Розробка певного програмного продукту, що працює з наявними даними, </a:t>
            </a:r>
          </a:p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значно полегшить роботу та запобіжить виникненню механічних помилок. </a:t>
            </a:r>
          </a:p>
          <a:p>
            <a:pPr algn="just"/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Швидкість і коректність необхідні якості у медичній сфері.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669;p48">
            <a:extLst>
              <a:ext uri="{FF2B5EF4-FFF2-40B4-BE49-F238E27FC236}">
                <a16:creationId xmlns:a16="http://schemas.microsoft.com/office/drawing/2014/main" id="{C666960E-5E69-485E-B309-08D17D5D110F}"/>
              </a:ext>
            </a:extLst>
          </p:cNvPr>
          <p:cNvGrpSpPr/>
          <p:nvPr/>
        </p:nvGrpSpPr>
        <p:grpSpPr>
          <a:xfrm>
            <a:off x="959709" y="1644201"/>
            <a:ext cx="5328973" cy="2793092"/>
            <a:chOff x="1907514" y="1611245"/>
            <a:chExt cx="5328973" cy="2793092"/>
          </a:xfrm>
        </p:grpSpPr>
        <p:sp>
          <p:nvSpPr>
            <p:cNvPr id="27" name="Google Shape;670;p48">
              <a:extLst>
                <a:ext uri="{FF2B5EF4-FFF2-40B4-BE49-F238E27FC236}">
                  <a16:creationId xmlns:a16="http://schemas.microsoft.com/office/drawing/2014/main" id="{D19E2944-6438-44CF-A311-819DEB8043DD}"/>
                </a:ext>
              </a:extLst>
            </p:cNvPr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1;p48">
              <a:extLst>
                <a:ext uri="{FF2B5EF4-FFF2-40B4-BE49-F238E27FC236}">
                  <a16:creationId xmlns:a16="http://schemas.microsoft.com/office/drawing/2014/main" id="{895B9858-375E-41B3-BC53-1F3066833236}"/>
                </a:ext>
              </a:extLst>
            </p:cNvPr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2;p48">
              <a:extLst>
                <a:ext uri="{FF2B5EF4-FFF2-40B4-BE49-F238E27FC236}">
                  <a16:creationId xmlns:a16="http://schemas.microsoft.com/office/drawing/2014/main" id="{9D9D5D32-1E1E-43DC-9FF7-CF02DAC8A447}"/>
                </a:ext>
              </a:extLst>
            </p:cNvPr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3;p48">
              <a:extLst>
                <a:ext uri="{FF2B5EF4-FFF2-40B4-BE49-F238E27FC236}">
                  <a16:creationId xmlns:a16="http://schemas.microsoft.com/office/drawing/2014/main" id="{014A90F5-E935-44CF-A784-ECCE4A172230}"/>
                </a:ext>
              </a:extLst>
            </p:cNvPr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4;p48">
              <a:extLst>
                <a:ext uri="{FF2B5EF4-FFF2-40B4-BE49-F238E27FC236}">
                  <a16:creationId xmlns:a16="http://schemas.microsoft.com/office/drawing/2014/main" id="{C9A47B87-7E8E-4505-AFB3-BB55AA8A5E90}"/>
                </a:ext>
              </a:extLst>
            </p:cNvPr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5;p48">
              <a:extLst>
                <a:ext uri="{FF2B5EF4-FFF2-40B4-BE49-F238E27FC236}">
                  <a16:creationId xmlns:a16="http://schemas.microsoft.com/office/drawing/2014/main" id="{1CD199F1-DB7E-4610-A14D-90DD75C78EE8}"/>
                </a:ext>
              </a:extLst>
            </p:cNvPr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6;p48">
              <a:extLst>
                <a:ext uri="{FF2B5EF4-FFF2-40B4-BE49-F238E27FC236}">
                  <a16:creationId xmlns:a16="http://schemas.microsoft.com/office/drawing/2014/main" id="{D301CFE2-1C4D-4CB0-8EC1-0F6753B91B30}"/>
                </a:ext>
              </a:extLst>
            </p:cNvPr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7;p48">
              <a:extLst>
                <a:ext uri="{FF2B5EF4-FFF2-40B4-BE49-F238E27FC236}">
                  <a16:creationId xmlns:a16="http://schemas.microsoft.com/office/drawing/2014/main" id="{DD5DF705-CA43-4453-BC3B-E704AEA4F3ED}"/>
                </a:ext>
              </a:extLst>
            </p:cNvPr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8;p48">
              <a:extLst>
                <a:ext uri="{FF2B5EF4-FFF2-40B4-BE49-F238E27FC236}">
                  <a16:creationId xmlns:a16="http://schemas.microsoft.com/office/drawing/2014/main" id="{885F6882-E48A-43C7-B366-255A96765F23}"/>
                </a:ext>
              </a:extLst>
            </p:cNvPr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9;p48">
              <a:extLst>
                <a:ext uri="{FF2B5EF4-FFF2-40B4-BE49-F238E27FC236}">
                  <a16:creationId xmlns:a16="http://schemas.microsoft.com/office/drawing/2014/main" id="{A6D5C78A-A5B2-4951-8DAE-83BC6B245ACF}"/>
                </a:ext>
              </a:extLst>
            </p:cNvPr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0;p48">
              <a:extLst>
                <a:ext uri="{FF2B5EF4-FFF2-40B4-BE49-F238E27FC236}">
                  <a16:creationId xmlns:a16="http://schemas.microsoft.com/office/drawing/2014/main" id="{22F595CE-63D3-41B2-BF66-CE49DB31EB2E}"/>
                </a:ext>
              </a:extLst>
            </p:cNvPr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48"/>
          <p:cNvGrpSpPr/>
          <p:nvPr/>
        </p:nvGrpSpPr>
        <p:grpSpPr>
          <a:xfrm>
            <a:off x="3022675" y="1648758"/>
            <a:ext cx="5328973" cy="2793092"/>
            <a:chOff x="1907514" y="1611245"/>
            <a:chExt cx="5328973" cy="2793092"/>
          </a:xfrm>
        </p:grpSpPr>
        <p:sp>
          <p:nvSpPr>
            <p:cNvPr id="670" name="Google Shape;670;p48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0" y="19496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Аналіз задачі</a:t>
            </a:r>
            <a:endParaRPr dirty="0"/>
          </a:p>
        </p:txBody>
      </p:sp>
      <p:sp>
        <p:nvSpPr>
          <p:cNvPr id="682" name="Google Shape;682;p48"/>
          <p:cNvSpPr txBox="1">
            <a:spLocks noGrp="1"/>
          </p:cNvSpPr>
          <p:nvPr>
            <p:ph type="body" idx="4294967295"/>
          </p:nvPr>
        </p:nvSpPr>
        <p:spPr>
          <a:xfrm>
            <a:off x="942035" y="1729563"/>
            <a:ext cx="1115150" cy="98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uk-UA" sz="1200" dirty="0" err="1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Спроектувти</a:t>
            </a: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 та заповнити базу даних</a:t>
            </a:r>
            <a:endParaRPr sz="9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  <a:ea typeface="Ubuntu"/>
              <a:cs typeface="Ubuntu"/>
              <a:sym typeface="Ubuntu"/>
            </a:endParaRPr>
          </a:p>
        </p:txBody>
      </p:sp>
      <p:sp>
        <p:nvSpPr>
          <p:cNvPr id="686" name="Google Shape;686;p48"/>
          <p:cNvSpPr txBox="1">
            <a:spLocks noGrp="1"/>
          </p:cNvSpPr>
          <p:nvPr>
            <p:ph type="body" idx="4294967295"/>
          </p:nvPr>
        </p:nvSpPr>
        <p:spPr>
          <a:xfrm>
            <a:off x="1877936" y="3566893"/>
            <a:ext cx="1185093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buNone/>
            </a:pP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Створити основні класи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4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8" name="Google Shape;686;p48">
            <a:extLst>
              <a:ext uri="{FF2B5EF4-FFF2-40B4-BE49-F238E27FC236}">
                <a16:creationId xmlns:a16="http://schemas.microsoft.com/office/drawing/2014/main" id="{D71598AB-1C2B-452F-8B75-E43EC2BAA33D}"/>
              </a:ext>
            </a:extLst>
          </p:cNvPr>
          <p:cNvSpPr txBox="1">
            <a:spLocks/>
          </p:cNvSpPr>
          <p:nvPr/>
        </p:nvSpPr>
        <p:spPr>
          <a:xfrm>
            <a:off x="2909560" y="1743313"/>
            <a:ext cx="1186488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lvl="0" indent="0" algn="ctr">
              <a:buNone/>
            </a:pP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Створити головну структуру інтерфейсу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  <p:sp>
        <p:nvSpPr>
          <p:cNvPr id="39" name="Google Shape;686;p48">
            <a:extLst>
              <a:ext uri="{FF2B5EF4-FFF2-40B4-BE49-F238E27FC236}">
                <a16:creationId xmlns:a16="http://schemas.microsoft.com/office/drawing/2014/main" id="{8490BEDA-F142-49C2-9AC0-BEA87B4D12F5}"/>
              </a:ext>
            </a:extLst>
          </p:cNvPr>
          <p:cNvSpPr txBox="1">
            <a:spLocks/>
          </p:cNvSpPr>
          <p:nvPr/>
        </p:nvSpPr>
        <p:spPr>
          <a:xfrm>
            <a:off x="3929609" y="3459995"/>
            <a:ext cx="1186488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Font typeface="Ubuntu Light"/>
              <a:buNone/>
            </a:pP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Введення та виведення даних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  <p:sp>
        <p:nvSpPr>
          <p:cNvPr id="40" name="Google Shape;686;p48">
            <a:extLst>
              <a:ext uri="{FF2B5EF4-FFF2-40B4-BE49-F238E27FC236}">
                <a16:creationId xmlns:a16="http://schemas.microsoft.com/office/drawing/2014/main" id="{B0CA5929-038C-417C-8E19-48CE98FA4432}"/>
              </a:ext>
            </a:extLst>
          </p:cNvPr>
          <p:cNvSpPr txBox="1">
            <a:spLocks/>
          </p:cNvSpPr>
          <p:nvPr/>
        </p:nvSpPr>
        <p:spPr>
          <a:xfrm>
            <a:off x="4986839" y="1753230"/>
            <a:ext cx="1186488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Font typeface="Ubuntu Light"/>
              <a:buNone/>
            </a:pP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Пошук записів за параметрами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  <p:sp>
        <p:nvSpPr>
          <p:cNvPr id="41" name="Google Shape;686;p48">
            <a:extLst>
              <a:ext uri="{FF2B5EF4-FFF2-40B4-BE49-F238E27FC236}">
                <a16:creationId xmlns:a16="http://schemas.microsoft.com/office/drawing/2014/main" id="{FA7866DD-625C-4720-8669-1FCB48CBD706}"/>
              </a:ext>
            </a:extLst>
          </p:cNvPr>
          <p:cNvSpPr txBox="1">
            <a:spLocks/>
          </p:cNvSpPr>
          <p:nvPr/>
        </p:nvSpPr>
        <p:spPr>
          <a:xfrm>
            <a:off x="5933397" y="3566893"/>
            <a:ext cx="1285742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Font typeface="Ubuntu Light"/>
              <a:buNone/>
            </a:pP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Збереження нового запису</a:t>
            </a:r>
          </a:p>
        </p:txBody>
      </p:sp>
      <p:sp>
        <p:nvSpPr>
          <p:cNvPr id="42" name="Google Shape;686;p48">
            <a:extLst>
              <a:ext uri="{FF2B5EF4-FFF2-40B4-BE49-F238E27FC236}">
                <a16:creationId xmlns:a16="http://schemas.microsoft.com/office/drawing/2014/main" id="{26023CF6-92A5-4934-8D15-1ACF88A8B6F2}"/>
              </a:ext>
            </a:extLst>
          </p:cNvPr>
          <p:cNvSpPr txBox="1">
            <a:spLocks/>
          </p:cNvSpPr>
          <p:nvPr/>
        </p:nvSpPr>
        <p:spPr>
          <a:xfrm>
            <a:off x="7056327" y="1918771"/>
            <a:ext cx="1186488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Font typeface="Ubuntu Light"/>
              <a:buNone/>
            </a:pP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Видалення даних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uk-UA" dirty="0"/>
              <a:t>Аналіз існуючого програмного забезпечення </a:t>
            </a:r>
            <a:endParaRPr sz="2400" dirty="0"/>
          </a:p>
        </p:txBody>
      </p:sp>
      <p:cxnSp>
        <p:nvCxnSpPr>
          <p:cNvPr id="266" name="Google Shape;266;p3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ctrTitle" idx="2"/>
          </p:nvPr>
        </p:nvSpPr>
        <p:spPr>
          <a:xfrm>
            <a:off x="1075526" y="18309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</a:t>
            </a:r>
            <a:r>
              <a:rPr lang="uk-UA" dirty="0" err="1"/>
              <a:t>edpoisk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341624" y="2457007"/>
            <a:ext cx="3113302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uk-UA" dirty="0"/>
              <a:t>+ велика кількість даних </a:t>
            </a:r>
          </a:p>
          <a:p>
            <a:pPr algn="l"/>
            <a:endParaRPr lang="uk-UA" dirty="0"/>
          </a:p>
          <a:p>
            <a:pPr algn="l">
              <a:buFontTx/>
              <a:buChar char="-"/>
            </a:pPr>
            <a:r>
              <a:rPr lang="uk-UA" dirty="0"/>
              <a:t>перенавантажений інтерфейс</a:t>
            </a:r>
          </a:p>
          <a:p>
            <a:pPr algn="l">
              <a:buFontTx/>
              <a:buChar char="-"/>
            </a:pPr>
            <a:r>
              <a:rPr lang="uk-UA" dirty="0"/>
              <a:t>БД не підтримується</a:t>
            </a:r>
          </a:p>
          <a:p>
            <a:pPr algn="l">
              <a:buFontTx/>
              <a:buChar char="-"/>
            </a:pPr>
            <a:r>
              <a:rPr lang="uk-UA" dirty="0"/>
              <a:t>ніякої перевірки даних.</a:t>
            </a:r>
            <a:endParaRPr lang="en-US"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ctrTitle" idx="3"/>
          </p:nvPr>
        </p:nvSpPr>
        <p:spPr>
          <a:xfrm>
            <a:off x="3503400" y="18309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Clinic365 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3600349" y="2459654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/>
              <a:t>+ різноманітні данні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/>
              <a:t>+ підтримка БД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uk-U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uk-UA" dirty="0"/>
              <a:t>негативні відгуки</a:t>
            </a:r>
          </a:p>
          <a:p>
            <a:pPr marL="285750" indent="-285750" algn="l">
              <a:buClr>
                <a:schemeClr val="dk1"/>
              </a:buClr>
              <a:buSzPts val="1100"/>
              <a:buFontTx/>
              <a:buChar char="-"/>
            </a:pPr>
            <a:r>
              <a:rPr lang="uk-UA" dirty="0"/>
              <a:t>перенавантажений інтерфейс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uk-U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/>
          </a:p>
        </p:txBody>
      </p:sp>
      <p:sp>
        <p:nvSpPr>
          <p:cNvPr id="273" name="Google Shape;273;p39"/>
          <p:cNvSpPr txBox="1">
            <a:spLocks noGrp="1"/>
          </p:cNvSpPr>
          <p:nvPr>
            <p:ph type="ctrTitle" idx="5"/>
          </p:nvPr>
        </p:nvSpPr>
        <p:spPr>
          <a:xfrm>
            <a:off x="5925151" y="1769779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 err="1"/>
              <a:t>Dental</a:t>
            </a:r>
            <a:r>
              <a:rPr lang="en-US" dirty="0"/>
              <a:t>T</a:t>
            </a:r>
            <a:r>
              <a:rPr lang="uk-UA" dirty="0" err="1"/>
              <a:t>ap</a:t>
            </a:r>
            <a:endParaRPr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5857851" y="2414479"/>
            <a:ext cx="2474569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/>
              <a:t>+ лаконічний інтерфейс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/>
              <a:t>+ широкий функціонал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uk-U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/>
              <a:t>- Вузька направленість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chemeClr val="bg2">
                    <a:lumMod val="40000"/>
                    <a:lumOff val="60000"/>
                  </a:schemeClr>
                </a:solidFill>
              </a:rPr>
              <a:t>6</a:t>
            </a:fld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FCABF-563F-4FFC-9DE2-19B44E5A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7573"/>
            <a:ext cx="9337081" cy="369200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chemeClr val="bg2">
                    <a:lumMod val="40000"/>
                    <a:lumOff val="60000"/>
                  </a:schemeClr>
                </a:solidFill>
              </a:rPr>
              <a:t>7</a:t>
            </a:fld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DF11B-72E7-440B-B7C6-9B3322F2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538"/>
            <a:ext cx="9144000" cy="47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11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123250" y="2143664"/>
            <a:ext cx="356235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головне функціональне меню </a:t>
            </a:r>
            <a:endParaRPr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4C4B3259-3650-4C59-B1AF-57C0664F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600" y="431653"/>
            <a:ext cx="356235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630866" y="1594884"/>
            <a:ext cx="2464428" cy="1663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список всіх</a:t>
            </a:r>
            <a:br>
              <a:rPr lang="uk-UA" dirty="0"/>
            </a:br>
            <a:r>
              <a:rPr lang="uk-UA" dirty="0"/>
              <a:t>пацієнтів</a:t>
            </a:r>
            <a:endParaRPr dirty="0"/>
          </a:p>
        </p:txBody>
      </p:sp>
      <p:pic>
        <p:nvPicPr>
          <p:cNvPr id="4100" name="Picture 1">
            <a:extLst>
              <a:ext uri="{FF2B5EF4-FFF2-40B4-BE49-F238E27FC236}">
                <a16:creationId xmlns:a16="http://schemas.microsoft.com/office/drawing/2014/main" id="{521899C8-B3A1-4AC7-B145-AFF664C9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93" y="809071"/>
            <a:ext cx="58959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7175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364</Words>
  <Application>Microsoft Office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Bodoni</vt:lpstr>
      <vt:lpstr>Arvo</vt:lpstr>
      <vt:lpstr>Ubuntu Light</vt:lpstr>
      <vt:lpstr>Arial</vt:lpstr>
      <vt:lpstr>Ubuntu</vt:lpstr>
      <vt:lpstr>Ubuntu Medium</vt:lpstr>
      <vt:lpstr>Minimal Charm</vt:lpstr>
      <vt:lpstr>Інформаційно-пошукова система:  поліклініка (регістратура)</vt:lpstr>
      <vt:lpstr>ВСТУП</vt:lpstr>
      <vt:lpstr>інформаційно-пошукова система</vt:lpstr>
      <vt:lpstr>Аналіз задачі</vt:lpstr>
      <vt:lpstr>Аналіз існуючого програмного забезпечення </vt:lpstr>
      <vt:lpstr>PowerPoint Presentation</vt:lpstr>
      <vt:lpstr>PowerPoint Presentation</vt:lpstr>
      <vt:lpstr>головне функціональне меню </vt:lpstr>
      <vt:lpstr>список всіх пацієнтів</vt:lpstr>
      <vt:lpstr>список всіх пацієнтів</vt:lpstr>
      <vt:lpstr>детальна інформація про пацієнта </vt:lpstr>
      <vt:lpstr>детальна інформація про пацієнта </vt:lpstr>
      <vt:lpstr>детальна інформація про запис </vt:lpstr>
      <vt:lpstr>додання нового пацієнта</vt:lpstr>
      <vt:lpstr>додання нового  запису</vt:lpstr>
      <vt:lpstr>Тестування роботи </vt:lpstr>
      <vt:lpstr>ВИСНОВКИ</vt:lpstr>
      <vt:lpstr>ВИСНОВКИ</vt:lpstr>
      <vt:lpstr>ВИСНОВКИ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Інформаційно-пошукова система:  поліклініка (регістратура)</dc:title>
  <cp:lastModifiedBy>avrora758@gmail.com</cp:lastModifiedBy>
  <cp:revision>23</cp:revision>
  <dcterms:modified xsi:type="dcterms:W3CDTF">2020-06-11T03:21:23Z</dcterms:modified>
</cp:coreProperties>
</file>