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736598"/>
            <a:ext cx="7157720" cy="58928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CREDITS: Jimmy Lin (</a:t>
            </a:r>
            <a:r>
              <a:rPr lang="en-US" b="0">
                <a:latin typeface="Arial" pitchFamily="34" charset="0"/>
                <a:cs typeface="Arial" pitchFamily="34" charset="0"/>
              </a:rPr>
              <a:t>University of Maryland)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5EC4-E519-47C9-8ADC-361E002E6EE4}" type="datetimeFigureOut">
              <a:rPr lang="en-US"/>
              <a:pPr>
                <a:defRPr/>
              </a:pPr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3F32D-B411-4341-A71A-1B1DAA0F9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CREDITS: Jimmy Lin (</a:t>
            </a:r>
            <a:r>
              <a:rPr lang="en-US" b="0">
                <a:latin typeface="Arial" pitchFamily="34" charset="0"/>
                <a:cs typeface="Arial" pitchFamily="34" charset="0"/>
              </a:rPr>
              <a:t>University of Maryland)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32E7-52E6-4C5B-8EA5-B4B4070EC0A2}" type="datetimeFigureOut">
              <a:rPr lang="en-US"/>
              <a:pPr>
                <a:defRPr/>
              </a:pPr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650D40-02E4-416F-BF44-5C3C4294A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CREDITS: Jimmy Lin (</a:t>
            </a:r>
            <a:r>
              <a:rPr lang="en-US" b="0">
                <a:latin typeface="Arial" pitchFamily="34" charset="0"/>
                <a:cs typeface="Arial" pitchFamily="34" charset="0"/>
              </a:rPr>
              <a:t>University of Maryland)</a:t>
            </a:r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0094B-614B-4CFA-ACCC-CCA71D994A59}" type="datetimeFigureOut">
              <a:rPr lang="en-US"/>
              <a:pPr>
                <a:defRPr/>
              </a:pPr>
              <a:t>6/4/2021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B2397-968B-42EA-90D4-21A0D6583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CREDITS: Jimmy Lin (</a:t>
            </a:r>
            <a:r>
              <a:rPr lang="en-US" b="0">
                <a:latin typeface="Arial" pitchFamily="34" charset="0"/>
                <a:cs typeface="Arial" pitchFamily="34" charset="0"/>
              </a:rPr>
              <a:t>University of Maryland)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C6A50-D6E0-4936-828B-84E519E675AC}" type="datetimeFigureOut">
              <a:rPr lang="en-US"/>
              <a:pPr>
                <a:defRPr/>
              </a:pPr>
              <a:t>6/4/2021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F73450-7C6A-4D66-B749-38604CD65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0" y="0"/>
            <a:ext cx="912018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63500" y="66675"/>
            <a:ext cx="9017000" cy="669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g object 18"/>
          <p:cNvSpPr/>
          <p:nvPr/>
        </p:nvSpPr>
        <p:spPr>
          <a:xfrm>
            <a:off x="65088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860"/>
                </a:moveTo>
                <a:lnTo>
                  <a:pt x="3576" y="281115"/>
                </a:lnTo>
                <a:lnTo>
                  <a:pt x="13965" y="234592"/>
                </a:lnTo>
                <a:lnTo>
                  <a:pt x="30657" y="190799"/>
                </a:lnTo>
                <a:lnTo>
                  <a:pt x="53142" y="150247"/>
                </a:lnTo>
                <a:lnTo>
                  <a:pt x="80908" y="113447"/>
                </a:lnTo>
                <a:lnTo>
                  <a:pt x="113447" y="80909"/>
                </a:lnTo>
                <a:lnTo>
                  <a:pt x="150247" y="53142"/>
                </a:lnTo>
                <a:lnTo>
                  <a:pt x="190798" y="30657"/>
                </a:lnTo>
                <a:lnTo>
                  <a:pt x="234591" y="13965"/>
                </a:lnTo>
                <a:lnTo>
                  <a:pt x="281115" y="3576"/>
                </a:lnTo>
                <a:lnTo>
                  <a:pt x="329859" y="0"/>
                </a:lnTo>
                <a:lnTo>
                  <a:pt x="8683514" y="0"/>
                </a:lnTo>
                <a:lnTo>
                  <a:pt x="8732260" y="3576"/>
                </a:lnTo>
                <a:lnTo>
                  <a:pt x="8778784" y="13965"/>
                </a:lnTo>
                <a:lnTo>
                  <a:pt x="8822577" y="30657"/>
                </a:lnTo>
                <a:lnTo>
                  <a:pt x="8863128" y="53142"/>
                </a:lnTo>
                <a:lnTo>
                  <a:pt x="8899928" y="80909"/>
                </a:lnTo>
                <a:lnTo>
                  <a:pt x="8932467" y="113447"/>
                </a:lnTo>
                <a:lnTo>
                  <a:pt x="8960233" y="150247"/>
                </a:lnTo>
                <a:lnTo>
                  <a:pt x="8982717" y="190799"/>
                </a:lnTo>
                <a:lnTo>
                  <a:pt x="8999409" y="234592"/>
                </a:lnTo>
                <a:lnTo>
                  <a:pt x="9009798" y="281115"/>
                </a:lnTo>
                <a:lnTo>
                  <a:pt x="9013375" y="329860"/>
                </a:lnTo>
                <a:lnTo>
                  <a:pt x="9013375" y="6362343"/>
                </a:lnTo>
                <a:lnTo>
                  <a:pt x="9009798" y="6411088"/>
                </a:lnTo>
                <a:lnTo>
                  <a:pt x="8999409" y="6457612"/>
                </a:lnTo>
                <a:lnTo>
                  <a:pt x="8982717" y="6501405"/>
                </a:lnTo>
                <a:lnTo>
                  <a:pt x="8960233" y="6541957"/>
                </a:lnTo>
                <a:lnTo>
                  <a:pt x="8932467" y="6578757"/>
                </a:lnTo>
                <a:lnTo>
                  <a:pt x="8899928" y="6611295"/>
                </a:lnTo>
                <a:lnTo>
                  <a:pt x="8863128" y="6639062"/>
                </a:lnTo>
                <a:lnTo>
                  <a:pt x="8822577" y="6661546"/>
                </a:lnTo>
                <a:lnTo>
                  <a:pt x="8778784" y="6678238"/>
                </a:lnTo>
                <a:lnTo>
                  <a:pt x="8732260" y="6688627"/>
                </a:lnTo>
                <a:lnTo>
                  <a:pt x="8683514" y="6692203"/>
                </a:lnTo>
                <a:lnTo>
                  <a:pt x="329859" y="6692203"/>
                </a:lnTo>
                <a:lnTo>
                  <a:pt x="281115" y="6688627"/>
                </a:lnTo>
                <a:lnTo>
                  <a:pt x="234591" y="6678238"/>
                </a:lnTo>
                <a:lnTo>
                  <a:pt x="190798" y="6661546"/>
                </a:lnTo>
                <a:lnTo>
                  <a:pt x="150247" y="6639062"/>
                </a:lnTo>
                <a:lnTo>
                  <a:pt x="113447" y="6611295"/>
                </a:lnTo>
                <a:lnTo>
                  <a:pt x="80908" y="6578757"/>
                </a:lnTo>
                <a:lnTo>
                  <a:pt x="53142" y="6541957"/>
                </a:lnTo>
                <a:lnTo>
                  <a:pt x="30657" y="6501405"/>
                </a:lnTo>
                <a:lnTo>
                  <a:pt x="13965" y="6457612"/>
                </a:lnTo>
                <a:lnTo>
                  <a:pt x="3576" y="6411088"/>
                </a:lnTo>
                <a:lnTo>
                  <a:pt x="0" y="6362343"/>
                </a:lnTo>
                <a:lnTo>
                  <a:pt x="0" y="32986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g object 19"/>
          <p:cNvSpPr/>
          <p:nvPr/>
        </p:nvSpPr>
        <p:spPr>
          <a:xfrm>
            <a:off x="63500" y="2112963"/>
            <a:ext cx="9021763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9021530" y="0"/>
                </a:moveTo>
                <a:lnTo>
                  <a:pt x="0" y="0"/>
                </a:lnTo>
                <a:lnTo>
                  <a:pt x="0" y="120573"/>
                </a:lnTo>
                <a:lnTo>
                  <a:pt x="9021530" y="120573"/>
                </a:lnTo>
                <a:lnTo>
                  <a:pt x="9021530" y="0"/>
                </a:lnTo>
                <a:close/>
              </a:path>
            </a:pathLst>
          </a:custGeom>
          <a:solidFill>
            <a:srgbClr val="E6B1AB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g object 20"/>
          <p:cNvSpPr/>
          <p:nvPr/>
        </p:nvSpPr>
        <p:spPr>
          <a:xfrm>
            <a:off x="63500" y="3692525"/>
            <a:ext cx="9021763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9021530" y="0"/>
                </a:moveTo>
                <a:lnTo>
                  <a:pt x="0" y="0"/>
                </a:lnTo>
                <a:lnTo>
                  <a:pt x="0" y="110528"/>
                </a:lnTo>
                <a:lnTo>
                  <a:pt x="9021530" y="110528"/>
                </a:lnTo>
                <a:lnTo>
                  <a:pt x="902153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CREDITS: Jimmy Lin (</a:t>
            </a:r>
            <a:r>
              <a:rPr lang="en-US" b="0">
                <a:latin typeface="Arial" pitchFamily="34" charset="0"/>
                <a:cs typeface="Arial" pitchFamily="34" charset="0"/>
              </a:rPr>
              <a:t>University of Maryland)</a:t>
            </a:r>
          </a:p>
        </p:txBody>
      </p:sp>
      <p:sp>
        <p:nvSpPr>
          <p:cNvPr id="8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F33451-9D9E-4C49-B938-B1732BE6A482}" type="datetimeFigureOut">
              <a:rPr lang="en-US"/>
              <a:pPr>
                <a:defRPr/>
              </a:pPr>
              <a:t>6/4/2021</a:t>
            </a:fld>
            <a:endParaRPr lang="en-US"/>
          </a:p>
        </p:txBody>
      </p:sp>
      <p:sp>
        <p:nvSpPr>
          <p:cNvPr id="9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4351FB-15D4-4955-89C8-373755E42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9"/>
                </a:moveTo>
                <a:lnTo>
                  <a:pt x="3577" y="281166"/>
                </a:lnTo>
                <a:lnTo>
                  <a:pt x="13968" y="234634"/>
                </a:lnTo>
                <a:lnTo>
                  <a:pt x="30663" y="190833"/>
                </a:lnTo>
                <a:lnTo>
                  <a:pt x="53152" y="150274"/>
                </a:lnTo>
                <a:lnTo>
                  <a:pt x="80923" y="113468"/>
                </a:lnTo>
                <a:lnTo>
                  <a:pt x="113468" y="80923"/>
                </a:lnTo>
                <a:lnTo>
                  <a:pt x="150274" y="53152"/>
                </a:lnTo>
                <a:lnTo>
                  <a:pt x="190833" y="30663"/>
                </a:lnTo>
                <a:lnTo>
                  <a:pt x="234634" y="13968"/>
                </a:lnTo>
                <a:lnTo>
                  <a:pt x="281166" y="3577"/>
                </a:lnTo>
                <a:lnTo>
                  <a:pt x="329919" y="0"/>
                </a:lnTo>
                <a:lnTo>
                  <a:pt x="8683454" y="0"/>
                </a:lnTo>
                <a:lnTo>
                  <a:pt x="8732208" y="3577"/>
                </a:lnTo>
                <a:lnTo>
                  <a:pt x="8778740" y="13968"/>
                </a:lnTo>
                <a:lnTo>
                  <a:pt x="8822541" y="30663"/>
                </a:lnTo>
                <a:lnTo>
                  <a:pt x="8863100" y="53152"/>
                </a:lnTo>
                <a:lnTo>
                  <a:pt x="8899906" y="80923"/>
                </a:lnTo>
                <a:lnTo>
                  <a:pt x="8932451" y="113468"/>
                </a:lnTo>
                <a:lnTo>
                  <a:pt x="8960223" y="150274"/>
                </a:lnTo>
                <a:lnTo>
                  <a:pt x="8982711" y="190833"/>
                </a:lnTo>
                <a:lnTo>
                  <a:pt x="8999406" y="234634"/>
                </a:lnTo>
                <a:lnTo>
                  <a:pt x="9009797" y="281166"/>
                </a:lnTo>
                <a:lnTo>
                  <a:pt x="9013375" y="329919"/>
                </a:lnTo>
                <a:lnTo>
                  <a:pt x="9013375" y="6363493"/>
                </a:lnTo>
                <a:lnTo>
                  <a:pt x="9009797" y="6412246"/>
                </a:lnTo>
                <a:lnTo>
                  <a:pt x="8999406" y="6458779"/>
                </a:lnTo>
                <a:lnTo>
                  <a:pt x="8982711" y="6502579"/>
                </a:lnTo>
                <a:lnTo>
                  <a:pt x="8960223" y="6543138"/>
                </a:lnTo>
                <a:lnTo>
                  <a:pt x="8932451" y="6579945"/>
                </a:lnTo>
                <a:lnTo>
                  <a:pt x="8899906" y="6612490"/>
                </a:lnTo>
                <a:lnTo>
                  <a:pt x="8863100" y="6640261"/>
                </a:lnTo>
                <a:lnTo>
                  <a:pt x="8822541" y="6662750"/>
                </a:lnTo>
                <a:lnTo>
                  <a:pt x="8778740" y="6679445"/>
                </a:lnTo>
                <a:lnTo>
                  <a:pt x="8732208" y="6689836"/>
                </a:lnTo>
                <a:lnTo>
                  <a:pt x="8683454" y="6693413"/>
                </a:lnTo>
                <a:lnTo>
                  <a:pt x="329919" y="6693413"/>
                </a:lnTo>
                <a:lnTo>
                  <a:pt x="281166" y="6689836"/>
                </a:lnTo>
                <a:lnTo>
                  <a:pt x="234634" y="6679445"/>
                </a:lnTo>
                <a:lnTo>
                  <a:pt x="190833" y="6662750"/>
                </a:lnTo>
                <a:lnTo>
                  <a:pt x="150274" y="6640261"/>
                </a:lnTo>
                <a:lnTo>
                  <a:pt x="113468" y="6612490"/>
                </a:lnTo>
                <a:lnTo>
                  <a:pt x="80923" y="6579945"/>
                </a:lnTo>
                <a:lnTo>
                  <a:pt x="53152" y="6543138"/>
                </a:lnTo>
                <a:lnTo>
                  <a:pt x="30663" y="6502579"/>
                </a:lnTo>
                <a:lnTo>
                  <a:pt x="13968" y="6458779"/>
                </a:lnTo>
                <a:lnTo>
                  <a:pt x="3577" y="6412246"/>
                </a:lnTo>
                <a:lnTo>
                  <a:pt x="0" y="6363493"/>
                </a:lnTo>
                <a:lnTo>
                  <a:pt x="0" y="3299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981075" y="796925"/>
            <a:ext cx="71818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657225" y="1417638"/>
            <a:ext cx="782955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6175" y="6592888"/>
            <a:ext cx="3228975" cy="228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25"/>
              </a:lnSpc>
              <a:defRPr sz="1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CREDITS: Jimmy Lin (University of Maryland)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5D5668-EF21-4B4A-B544-F11E0D2D4262}" type="datetimeFigureOut">
              <a:rPr lang="en-US"/>
              <a:pPr>
                <a:defRPr/>
              </a:pPr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9713" y="6340475"/>
            <a:ext cx="269875" cy="2095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13"/>
              </a:spcBef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B0AE4D-2FCB-4DD2-A26B-82FE9DEAF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500" y="2233613"/>
            <a:ext cx="9021763" cy="1460500"/>
          </a:xfrm>
          <a:prstGeom prst="rect">
            <a:avLst/>
          </a:prstGeom>
          <a:solidFill>
            <a:srgbClr val="D34817"/>
          </a:solidFill>
        </p:spPr>
        <p:txBody>
          <a:bodyPr lIns="0" tIns="124460" rIns="0" bIns="0">
            <a:spAutoFit/>
          </a:bodyPr>
          <a:lstStyle/>
          <a:p>
            <a:pPr algn="ctr" fontAlgn="auto">
              <a:lnSpc>
                <a:spcPts val="4430"/>
              </a:lnSpc>
              <a:spcBef>
                <a:spcPts val="980"/>
              </a:spcBef>
              <a:spcAft>
                <a:spcPts val="0"/>
              </a:spcAft>
              <a:defRPr/>
            </a:pPr>
            <a:r>
              <a:rPr sz="3700" spc="-315" dirty="0">
                <a:solidFill>
                  <a:srgbClr val="FFFFFF"/>
                </a:solidFill>
                <a:latin typeface="Arial"/>
                <a:cs typeface="Arial"/>
              </a:rPr>
              <a:t>NoSQL</a:t>
            </a:r>
            <a:r>
              <a:rPr sz="37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30" dirty="0">
                <a:solidFill>
                  <a:srgbClr val="FFFFFF"/>
                </a:solidFill>
                <a:latin typeface="Arial"/>
                <a:cs typeface="Arial"/>
              </a:rPr>
              <a:t>systems:</a:t>
            </a:r>
            <a:endParaRPr sz="3700">
              <a:latin typeface="Arial"/>
              <a:cs typeface="Arial"/>
            </a:endParaRPr>
          </a:p>
          <a:p>
            <a:pPr algn="ctr" fontAlgn="auto">
              <a:lnSpc>
                <a:spcPts val="44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700" spc="-95" dirty="0">
                <a:solidFill>
                  <a:srgbClr val="FFFFFF"/>
                </a:solidFill>
                <a:latin typeface="Arial"/>
                <a:cs typeface="Arial"/>
              </a:rPr>
              <a:t>sharding, </a:t>
            </a:r>
            <a:r>
              <a:rPr sz="3700" spc="-50" dirty="0">
                <a:solidFill>
                  <a:srgbClr val="FFFFFF"/>
                </a:solidFill>
                <a:latin typeface="Arial"/>
                <a:cs typeface="Arial"/>
              </a:rPr>
              <a:t>replication </a:t>
            </a:r>
            <a:r>
              <a:rPr sz="37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7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10" dirty="0">
                <a:solidFill>
                  <a:srgbClr val="FFFFFF"/>
                </a:solidFill>
                <a:latin typeface="Arial"/>
                <a:cs typeface="Arial"/>
              </a:rPr>
              <a:t>consistency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775" y="736600"/>
            <a:ext cx="2603500" cy="588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200" dirty="0">
                <a:solidFill>
                  <a:srgbClr val="002060"/>
                </a:solidFill>
                <a:latin typeface="Arial"/>
                <a:cs typeface="Arial"/>
              </a:rPr>
              <a:t>Read</a:t>
            </a:r>
            <a:r>
              <a:rPr sz="3700"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002060"/>
                </a:solidFill>
                <a:latin typeface="Arial"/>
                <a:cs typeface="Arial"/>
              </a:rPr>
              <a:t>conflict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75" y="1441450"/>
            <a:ext cx="4557713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855" dirty="0">
                <a:solidFill>
                  <a:srgbClr val="D34817"/>
                </a:solidFill>
                <a:latin typeface="Museum"/>
                <a:cs typeface="Museum"/>
              </a:rPr>
              <a:t></a:t>
            </a:r>
            <a:r>
              <a:rPr sz="2000" spc="365" dirty="0">
                <a:solidFill>
                  <a:srgbClr val="D34817"/>
                </a:solidFill>
                <a:latin typeface="Museum"/>
                <a:cs typeface="Museum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Replication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05" dirty="0">
                <a:latin typeface="Times New Roman"/>
                <a:cs typeface="Times New Roman"/>
              </a:rPr>
              <a:t>source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inconsistency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388" name="object 4"/>
          <p:cNvSpPr>
            <a:spLocks noChangeArrowheads="1"/>
          </p:cNvSpPr>
          <p:nvPr/>
        </p:nvSpPr>
        <p:spPr bwMode="auto">
          <a:xfrm>
            <a:off x="2286000" y="2438400"/>
            <a:ext cx="4343400" cy="327183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object 5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57A5FEB9-F0D9-4802-B812-959F1437367B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10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775" y="736600"/>
            <a:ext cx="3675063" cy="588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145" dirty="0">
                <a:solidFill>
                  <a:srgbClr val="002060"/>
                </a:solidFill>
                <a:latin typeface="Arial"/>
                <a:cs typeface="Arial"/>
              </a:rPr>
              <a:t>Read-write</a:t>
            </a:r>
            <a:r>
              <a:rPr sz="3700" spc="-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002060"/>
                </a:solidFill>
                <a:latin typeface="Arial"/>
                <a:cs typeface="Arial"/>
              </a:rPr>
              <a:t>conflict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75" y="1441450"/>
            <a:ext cx="5900738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855" dirty="0">
                <a:solidFill>
                  <a:srgbClr val="D34817"/>
                </a:solidFill>
                <a:latin typeface="Museum"/>
                <a:cs typeface="Museum"/>
              </a:rPr>
              <a:t></a:t>
            </a:r>
            <a:r>
              <a:rPr sz="2000" spc="355" dirty="0">
                <a:solidFill>
                  <a:srgbClr val="D34817"/>
                </a:solidFill>
                <a:latin typeface="Museum"/>
                <a:cs typeface="Museum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A </a:t>
            </a:r>
            <a:r>
              <a:rPr sz="2400" spc="-100" dirty="0">
                <a:latin typeface="Times New Roman"/>
                <a:cs typeface="Times New Roman"/>
              </a:rPr>
              <a:t>read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10" dirty="0">
                <a:latin typeface="Times New Roman"/>
                <a:cs typeface="Times New Roman"/>
              </a:rPr>
              <a:t>middle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00" dirty="0">
                <a:latin typeface="Times New Roman"/>
                <a:cs typeface="Times New Roman"/>
              </a:rPr>
              <a:t>two </a:t>
            </a:r>
            <a:r>
              <a:rPr sz="2400" spc="-110" dirty="0">
                <a:latin typeface="Times New Roman"/>
                <a:cs typeface="Times New Roman"/>
              </a:rPr>
              <a:t>logically-related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writes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412" name="object 4"/>
          <p:cNvSpPr>
            <a:spLocks noChangeArrowheads="1"/>
          </p:cNvSpPr>
          <p:nvPr/>
        </p:nvSpPr>
        <p:spPr bwMode="auto">
          <a:xfrm>
            <a:off x="1981200" y="2209800"/>
            <a:ext cx="5181600" cy="365918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3" name="object 5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3EB50793-CA9C-4C16-BCBA-C6CCB35C3278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11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36600"/>
            <a:ext cx="3325813" cy="588963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100" dirty="0"/>
              <a:t>Data</a:t>
            </a:r>
            <a:r>
              <a:rPr sz="3700" spc="-170" dirty="0"/>
              <a:t> </a:t>
            </a:r>
            <a:r>
              <a:rPr sz="3700" spc="-25" dirty="0"/>
              <a:t>distribution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993775" y="1385888"/>
            <a:ext cx="6134100" cy="2838450"/>
          </a:xfrm>
          <a:prstGeom prst="rect">
            <a:avLst/>
          </a:prstGeom>
        </p:spPr>
        <p:txBody>
          <a:bodyPr lIns="0" tIns="67310" rIns="0" bIns="0">
            <a:spAutoFit/>
          </a:bodyPr>
          <a:lstStyle/>
          <a:p>
            <a:pPr marL="266065" indent="-253365" fontAlgn="auto">
              <a:spcBef>
                <a:spcPts val="530"/>
              </a:spcBef>
              <a:spcAft>
                <a:spcPts val="0"/>
              </a:spcAft>
              <a:buClr>
                <a:srgbClr val="D34817"/>
              </a:buClr>
              <a:buSzPct val="83333"/>
              <a:buFont typeface="Museum"/>
              <a:buChar char=""/>
              <a:tabLst>
                <a:tab pos="266065" algn="l"/>
              </a:tabLst>
              <a:defRPr/>
            </a:pPr>
            <a:r>
              <a:rPr sz="2400" spc="-175" dirty="0">
                <a:latin typeface="Times New Roman"/>
                <a:cs typeface="Times New Roman"/>
              </a:rPr>
              <a:t>NoSQL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systems: data </a:t>
            </a:r>
            <a:r>
              <a:rPr sz="2400" spc="-80" dirty="0">
                <a:latin typeface="Times New Roman"/>
                <a:cs typeface="Times New Roman"/>
              </a:rPr>
              <a:t>distributed </a:t>
            </a:r>
            <a:r>
              <a:rPr sz="2400" spc="-125" dirty="0">
                <a:latin typeface="Times New Roman"/>
                <a:cs typeface="Times New Roman"/>
              </a:rPr>
              <a:t>over </a:t>
            </a:r>
            <a:r>
              <a:rPr sz="2400" spc="-114" dirty="0">
                <a:latin typeface="Times New Roman"/>
                <a:cs typeface="Times New Roman"/>
              </a:rPr>
              <a:t>large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clusters</a:t>
            </a:r>
            <a:endParaRPr sz="2400" dirty="0">
              <a:latin typeface="Times New Roman"/>
              <a:cs typeface="Times New Roman"/>
            </a:endParaRPr>
          </a:p>
          <a:p>
            <a:pPr marL="266065" indent="-253365" fontAlgn="auto">
              <a:spcBef>
                <a:spcPts val="530"/>
              </a:spcBef>
              <a:spcAft>
                <a:spcPts val="0"/>
              </a:spcAft>
              <a:buClr>
                <a:srgbClr val="D34817"/>
              </a:buClr>
              <a:buSzPct val="83333"/>
              <a:buFont typeface="Museum"/>
              <a:buChar char=""/>
              <a:tabLst>
                <a:tab pos="266065" algn="l"/>
              </a:tabLst>
              <a:defRPr/>
            </a:pPr>
            <a:r>
              <a:rPr sz="2400" b="1" spc="-130" dirty="0">
                <a:latin typeface="Times New Roman"/>
                <a:cs typeface="Times New Roman"/>
              </a:rPr>
              <a:t>Data </a:t>
            </a:r>
            <a:r>
              <a:rPr sz="2400" b="1" spc="-85" dirty="0">
                <a:latin typeface="Times New Roman"/>
                <a:cs typeface="Times New Roman"/>
              </a:rPr>
              <a:t>distribution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models:</a:t>
            </a:r>
            <a:endParaRPr sz="2400" b="1" dirty="0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320"/>
              </a:spcBef>
              <a:spcAft>
                <a:spcPts val="0"/>
              </a:spcAft>
              <a:buClr>
                <a:srgbClr val="9B2D1F"/>
              </a:buClr>
              <a:buSzPct val="86363"/>
              <a:buFont typeface="Museum"/>
              <a:buChar char=""/>
              <a:tabLst>
                <a:tab pos="518795" algn="l"/>
              </a:tabLst>
              <a:defRPr/>
            </a:pPr>
            <a:r>
              <a:rPr sz="2200" spc="-140" dirty="0">
                <a:latin typeface="Times New Roman"/>
                <a:cs typeface="Times New Roman"/>
              </a:rPr>
              <a:t>Single </a:t>
            </a:r>
            <a:r>
              <a:rPr sz="2200" spc="-70" dirty="0">
                <a:latin typeface="Times New Roman"/>
                <a:cs typeface="Times New Roman"/>
              </a:rPr>
              <a:t>server </a:t>
            </a:r>
            <a:r>
              <a:rPr sz="2200" spc="-110" dirty="0">
                <a:latin typeface="Times New Roman"/>
                <a:cs typeface="Times New Roman"/>
              </a:rPr>
              <a:t>(is </a:t>
            </a:r>
            <a:r>
              <a:rPr sz="2200" spc="-135" dirty="0">
                <a:latin typeface="Times New Roman"/>
                <a:cs typeface="Times New Roman"/>
              </a:rPr>
              <a:t>an </a:t>
            </a:r>
            <a:r>
              <a:rPr sz="2200" spc="-75" dirty="0">
                <a:latin typeface="Times New Roman"/>
                <a:cs typeface="Times New Roman"/>
              </a:rPr>
              <a:t>option for </a:t>
            </a:r>
            <a:r>
              <a:rPr sz="2200" spc="-120" dirty="0">
                <a:latin typeface="Times New Roman"/>
                <a:cs typeface="Times New Roman"/>
              </a:rPr>
              <a:t>some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applications)</a:t>
            </a:r>
            <a:endParaRPr sz="2200" dirty="0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360"/>
              </a:spcBef>
              <a:spcAft>
                <a:spcPts val="0"/>
              </a:spcAft>
              <a:buClr>
                <a:srgbClr val="9B2D1F"/>
              </a:buClr>
              <a:buSzPct val="86363"/>
              <a:buFont typeface="Museum"/>
              <a:buChar char=""/>
              <a:tabLst>
                <a:tab pos="518795" algn="l"/>
              </a:tabLst>
              <a:defRPr/>
            </a:pPr>
            <a:r>
              <a:rPr sz="2200" spc="-95" dirty="0">
                <a:latin typeface="Times New Roman"/>
                <a:cs typeface="Times New Roman"/>
              </a:rPr>
              <a:t>Multiple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servers</a:t>
            </a:r>
            <a:endParaRPr sz="2200" dirty="0">
              <a:latin typeface="Times New Roman"/>
              <a:cs typeface="Times New Roman"/>
            </a:endParaRPr>
          </a:p>
          <a:p>
            <a:pPr marL="266065" indent="-253365" fontAlgn="auto">
              <a:spcBef>
                <a:spcPts val="450"/>
              </a:spcBef>
              <a:spcAft>
                <a:spcPts val="0"/>
              </a:spcAft>
              <a:buClr>
                <a:srgbClr val="D34817"/>
              </a:buClr>
              <a:buSzPct val="83333"/>
              <a:buFont typeface="Museum"/>
              <a:buChar char=""/>
              <a:tabLst>
                <a:tab pos="266065" algn="l"/>
              </a:tabLst>
              <a:defRPr/>
            </a:pPr>
            <a:r>
              <a:rPr lang="en-US" sz="2400" b="1" spc="-140" dirty="0">
                <a:latin typeface="Times New Roman"/>
                <a:cs typeface="Times New Roman"/>
              </a:rPr>
              <a:t>Types </a:t>
            </a:r>
            <a:r>
              <a:rPr sz="2400" b="1" spc="-140" dirty="0">
                <a:latin typeface="Times New Roman"/>
                <a:cs typeface="Times New Roman"/>
              </a:rPr>
              <a:t>of </a:t>
            </a:r>
            <a:r>
              <a:rPr sz="2400" b="1" spc="-120" dirty="0">
                <a:latin typeface="Times New Roman"/>
                <a:cs typeface="Times New Roman"/>
              </a:rPr>
              <a:t>data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distribution:</a:t>
            </a:r>
            <a:endParaRPr sz="2400" b="1" dirty="0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320"/>
              </a:spcBef>
              <a:spcAft>
                <a:spcPts val="0"/>
              </a:spcAft>
              <a:buClr>
                <a:srgbClr val="9B2D1F"/>
              </a:buClr>
              <a:buSzPct val="86363"/>
              <a:buFont typeface="Museum"/>
              <a:buChar char=""/>
              <a:tabLst>
                <a:tab pos="518795" algn="l"/>
              </a:tabLst>
              <a:defRPr/>
            </a:pPr>
            <a:r>
              <a:rPr sz="2200" spc="-110" dirty="0">
                <a:latin typeface="Times New Roman"/>
                <a:cs typeface="Times New Roman"/>
              </a:rPr>
              <a:t>Sharding</a:t>
            </a:r>
            <a:r>
              <a:rPr sz="2200" spc="-110" dirty="0">
                <a:latin typeface="Times New Roman"/>
                <a:cs typeface="Times New Roman"/>
              </a:rPr>
              <a:t>: </a:t>
            </a:r>
            <a:r>
              <a:rPr sz="2200" spc="-85" dirty="0">
                <a:latin typeface="Times New Roman"/>
                <a:cs typeface="Times New Roman"/>
              </a:rPr>
              <a:t>different </a:t>
            </a:r>
            <a:r>
              <a:rPr sz="2200" spc="-105" dirty="0">
                <a:latin typeface="Times New Roman"/>
                <a:cs typeface="Times New Roman"/>
              </a:rPr>
              <a:t>data </a:t>
            </a:r>
            <a:r>
              <a:rPr sz="2200" spc="-90" dirty="0">
                <a:latin typeface="Times New Roman"/>
                <a:cs typeface="Times New Roman"/>
              </a:rPr>
              <a:t>on </a:t>
            </a:r>
            <a:r>
              <a:rPr sz="2200" spc="-85" dirty="0">
                <a:latin typeface="Times New Roman"/>
                <a:cs typeface="Times New Roman"/>
              </a:rPr>
              <a:t>different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nodes</a:t>
            </a:r>
            <a:endParaRPr sz="2200" dirty="0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359"/>
              </a:spcBef>
              <a:spcAft>
                <a:spcPts val="0"/>
              </a:spcAft>
              <a:buClr>
                <a:srgbClr val="9B2D1F"/>
              </a:buClr>
              <a:buSzPct val="86363"/>
              <a:buFont typeface="Museum"/>
              <a:buChar char=""/>
              <a:tabLst>
                <a:tab pos="518795" algn="l"/>
              </a:tabLst>
              <a:defRPr/>
            </a:pPr>
            <a:r>
              <a:rPr sz="2200" spc="-90" dirty="0">
                <a:latin typeface="Times New Roman"/>
                <a:cs typeface="Times New Roman"/>
              </a:rPr>
              <a:t>Replication: </a:t>
            </a:r>
            <a:r>
              <a:rPr sz="2200" spc="-60" dirty="0">
                <a:latin typeface="Times New Roman"/>
                <a:cs typeface="Times New Roman"/>
              </a:rPr>
              <a:t>the </a:t>
            </a:r>
            <a:r>
              <a:rPr sz="2200" spc="-140" dirty="0">
                <a:latin typeface="Times New Roman"/>
                <a:cs typeface="Times New Roman"/>
              </a:rPr>
              <a:t>same </a:t>
            </a:r>
            <a:r>
              <a:rPr sz="2200" spc="-105" dirty="0">
                <a:latin typeface="Times New Roman"/>
                <a:cs typeface="Times New Roman"/>
              </a:rPr>
              <a:t>data </a:t>
            </a:r>
            <a:r>
              <a:rPr sz="2200" spc="-100" dirty="0">
                <a:latin typeface="Times New Roman"/>
                <a:cs typeface="Times New Roman"/>
              </a:rPr>
              <a:t>copied </a:t>
            </a:r>
            <a:r>
              <a:rPr sz="2200" spc="-110" dirty="0">
                <a:latin typeface="Times New Roman"/>
                <a:cs typeface="Times New Roman"/>
              </a:rPr>
              <a:t>over </a:t>
            </a:r>
            <a:r>
              <a:rPr sz="2200" spc="-80" dirty="0">
                <a:latin typeface="Times New Roman"/>
                <a:cs typeface="Times New Roman"/>
              </a:rPr>
              <a:t>multiple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nodes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25" y="6340475"/>
            <a:ext cx="173038" cy="209550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44C31893-0735-40DF-9254-C0BF954E09D6}" type="slidenum">
              <a:rPr sz="1250" spc="65" dirty="0">
                <a:solidFill>
                  <a:srgbClr val="FFFFFF"/>
                </a:solidFill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2</a:t>
            </a:fld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36600"/>
            <a:ext cx="2232025" cy="588963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90" dirty="0"/>
              <a:t>Replication</a:t>
            </a:r>
            <a:endParaRPr sz="3700"/>
          </a:p>
        </p:txBody>
      </p:sp>
      <p:sp>
        <p:nvSpPr>
          <p:cNvPr id="9219" name="object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2293938"/>
            <a:ext cx="2530475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75" dirty="0">
                <a:latin typeface="Times New Roman"/>
                <a:cs typeface="Times New Roman"/>
              </a:rPr>
              <a:t>It </a:t>
            </a:r>
            <a:r>
              <a:rPr sz="2400" spc="-135" dirty="0">
                <a:latin typeface="Times New Roman"/>
                <a:cs typeface="Times New Roman"/>
              </a:rPr>
              <a:t>comes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forms: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21" name="object 5"/>
          <p:cNvSpPr>
            <a:spLocks noChangeArrowheads="1"/>
          </p:cNvSpPr>
          <p:nvPr/>
        </p:nvSpPr>
        <p:spPr bwMode="auto">
          <a:xfrm>
            <a:off x="3657600" y="152400"/>
            <a:ext cx="3524250" cy="2133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2" name="object 6"/>
          <p:cNvSpPr>
            <a:spLocks noChangeArrowheads="1"/>
          </p:cNvSpPr>
          <p:nvPr/>
        </p:nvSpPr>
        <p:spPr bwMode="auto">
          <a:xfrm>
            <a:off x="457200" y="2962275"/>
            <a:ext cx="3524250" cy="27447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3" name="object 7"/>
          <p:cNvSpPr>
            <a:spLocks noChangeArrowheads="1"/>
          </p:cNvSpPr>
          <p:nvPr/>
        </p:nvSpPr>
        <p:spPr bwMode="auto">
          <a:xfrm>
            <a:off x="4438650" y="3254375"/>
            <a:ext cx="4397375" cy="245268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513" y="5707063"/>
            <a:ext cx="13525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b="1" spc="-85" dirty="0">
                <a:latin typeface="Times New Roman"/>
                <a:cs typeface="Times New Roman"/>
              </a:rPr>
              <a:t>ma</a:t>
            </a:r>
            <a:r>
              <a:rPr sz="2000" b="1" spc="-55" dirty="0">
                <a:latin typeface="Times New Roman"/>
                <a:cs typeface="Times New Roman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45" dirty="0">
                <a:latin typeface="Times New Roman"/>
                <a:cs typeface="Times New Roman"/>
              </a:rPr>
              <a:t>e</a:t>
            </a:r>
            <a:r>
              <a:rPr sz="2000" b="1" spc="-80" dirty="0">
                <a:latin typeface="Times New Roman"/>
                <a:cs typeface="Times New Roman"/>
              </a:rPr>
              <a:t>r</a:t>
            </a:r>
            <a:r>
              <a:rPr sz="2000" b="1" spc="50" dirty="0">
                <a:latin typeface="Times New Roman"/>
                <a:cs typeface="Times New Roman"/>
              </a:rPr>
              <a:t>-</a:t>
            </a:r>
            <a:r>
              <a:rPr sz="2000" b="1" spc="-25" dirty="0">
                <a:latin typeface="Times New Roman"/>
                <a:cs typeface="Times New Roman"/>
              </a:rPr>
              <a:t>s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-160" dirty="0">
                <a:latin typeface="Times New Roman"/>
                <a:cs typeface="Times New Roman"/>
              </a:rPr>
              <a:t>a</a:t>
            </a:r>
            <a:r>
              <a:rPr sz="2000" b="1" spc="-45" dirty="0">
                <a:latin typeface="Times New Roman"/>
                <a:cs typeface="Times New Roman"/>
              </a:rPr>
              <a:t>v</a:t>
            </a:r>
            <a:r>
              <a:rPr sz="2000" b="1" spc="5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925" y="6340475"/>
            <a:ext cx="173038" cy="209550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AAB4B418-5791-41F9-9537-A8591A75D7E4}" type="slidenum">
              <a:rPr sz="1250" spc="65" dirty="0">
                <a:solidFill>
                  <a:srgbClr val="FFFFFF"/>
                </a:solidFill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3</a:t>
            </a:fld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83325" y="5692775"/>
            <a:ext cx="1411288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b="1" spc="25" dirty="0">
                <a:latin typeface="Times New Roman"/>
                <a:cs typeface="Times New Roman"/>
              </a:rPr>
              <a:t>peer-to-peer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36600"/>
            <a:ext cx="4895850" cy="588963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150" dirty="0"/>
              <a:t>Master-Slave</a:t>
            </a:r>
            <a:r>
              <a:rPr sz="3700" spc="-145" dirty="0"/>
              <a:t> </a:t>
            </a:r>
            <a:r>
              <a:rPr sz="3700" spc="-90" dirty="0"/>
              <a:t>Replication</a:t>
            </a:r>
            <a:endParaRPr sz="3700"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4527550"/>
            <a:ext cx="5810250" cy="17129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66065" indent="-253365" fontAlgn="auto">
              <a:lnSpc>
                <a:spcPts val="2305"/>
              </a:lnSpc>
              <a:spcBef>
                <a:spcPts val="1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Museum"/>
              <a:buChar char=""/>
              <a:tabLst>
                <a:tab pos="265430" algn="l"/>
                <a:tab pos="266065" algn="l"/>
              </a:tabLst>
              <a:defRPr/>
            </a:pPr>
            <a:r>
              <a:rPr sz="2000" spc="-100" dirty="0">
                <a:latin typeface="Times New Roman"/>
                <a:cs typeface="Times New Roman"/>
              </a:rPr>
              <a:t>Master</a:t>
            </a:r>
            <a:endParaRPr sz="2000" dirty="0">
              <a:latin typeface="Times New Roman"/>
              <a:cs typeface="Times New Roman"/>
            </a:endParaRPr>
          </a:p>
          <a:p>
            <a:pPr marL="518795" lvl="1" indent="-210820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ct val="84210"/>
              <a:buFont typeface="Museum"/>
              <a:buChar char=""/>
              <a:tabLst>
                <a:tab pos="518795" algn="l"/>
              </a:tabLst>
              <a:defRPr/>
            </a:pPr>
            <a:r>
              <a:rPr sz="1900" spc="-120" dirty="0">
                <a:latin typeface="Times New Roman"/>
                <a:cs typeface="Times New Roman"/>
              </a:rPr>
              <a:t>is </a:t>
            </a:r>
            <a:r>
              <a:rPr sz="1900" spc="-60" dirty="0">
                <a:latin typeface="Times New Roman"/>
                <a:cs typeface="Times New Roman"/>
              </a:rPr>
              <a:t>the </a:t>
            </a:r>
            <a:r>
              <a:rPr sz="1900" spc="-75" dirty="0">
                <a:latin typeface="Times New Roman"/>
                <a:cs typeface="Times New Roman"/>
              </a:rPr>
              <a:t>authoritative </a:t>
            </a:r>
            <a:r>
              <a:rPr sz="1900" spc="-85" dirty="0">
                <a:latin typeface="Times New Roman"/>
                <a:cs typeface="Times New Roman"/>
              </a:rPr>
              <a:t>source </a:t>
            </a:r>
            <a:r>
              <a:rPr sz="1900" spc="-70" dirty="0">
                <a:latin typeface="Times New Roman"/>
                <a:cs typeface="Times New Roman"/>
              </a:rPr>
              <a:t>for </a:t>
            </a:r>
            <a:r>
              <a:rPr sz="1900" spc="-60" dirty="0">
                <a:latin typeface="Times New Roman"/>
                <a:cs typeface="Times New Roman"/>
              </a:rPr>
              <a:t>the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  <a:p>
            <a:pPr marL="518795" lvl="1" indent="-210820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ct val="84210"/>
              <a:buFont typeface="Museum"/>
              <a:buChar char=""/>
              <a:tabLst>
                <a:tab pos="518795" algn="l"/>
              </a:tabLst>
              <a:defRPr/>
            </a:pPr>
            <a:r>
              <a:rPr sz="1900" spc="-120" dirty="0">
                <a:latin typeface="Times New Roman"/>
                <a:cs typeface="Times New Roman"/>
              </a:rPr>
              <a:t>is </a:t>
            </a:r>
            <a:r>
              <a:rPr sz="1900" spc="-90" dirty="0">
                <a:latin typeface="Times New Roman"/>
                <a:cs typeface="Times New Roman"/>
              </a:rPr>
              <a:t>responsible </a:t>
            </a:r>
            <a:r>
              <a:rPr sz="1900" spc="-70" dirty="0">
                <a:latin typeface="Times New Roman"/>
                <a:cs typeface="Times New Roman"/>
              </a:rPr>
              <a:t>for </a:t>
            </a:r>
            <a:r>
              <a:rPr sz="1900" spc="-100" dirty="0">
                <a:latin typeface="Times New Roman"/>
                <a:cs typeface="Times New Roman"/>
              </a:rPr>
              <a:t>processing </a:t>
            </a:r>
            <a:r>
              <a:rPr sz="1900" spc="-140" dirty="0">
                <a:latin typeface="Times New Roman"/>
                <a:cs typeface="Times New Roman"/>
              </a:rPr>
              <a:t>any </a:t>
            </a:r>
            <a:r>
              <a:rPr sz="1900" spc="-90" dirty="0">
                <a:latin typeface="Times New Roman"/>
                <a:cs typeface="Times New Roman"/>
              </a:rPr>
              <a:t>updates </a:t>
            </a:r>
            <a:r>
              <a:rPr sz="1900" spc="-35" dirty="0">
                <a:latin typeface="Times New Roman"/>
                <a:cs typeface="Times New Roman"/>
              </a:rPr>
              <a:t>to </a:t>
            </a:r>
            <a:r>
              <a:rPr sz="1900" spc="-60" dirty="0">
                <a:latin typeface="Times New Roman"/>
                <a:cs typeface="Times New Roman"/>
              </a:rPr>
              <a:t>that</a:t>
            </a:r>
            <a:r>
              <a:rPr sz="1900" spc="204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  <a:p>
            <a:pPr marL="518795" lvl="1" indent="-210820" fontAlgn="auto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ct val="84210"/>
              <a:buFont typeface="Museum"/>
              <a:buChar char=""/>
              <a:tabLst>
                <a:tab pos="518795" algn="l"/>
              </a:tabLst>
              <a:defRPr/>
            </a:pPr>
            <a:r>
              <a:rPr sz="1900" spc="-120" dirty="0">
                <a:latin typeface="Times New Roman"/>
                <a:cs typeface="Times New Roman"/>
              </a:rPr>
              <a:t>can </a:t>
            </a:r>
            <a:r>
              <a:rPr sz="1900" spc="-90" dirty="0">
                <a:latin typeface="Times New Roman"/>
                <a:cs typeface="Times New Roman"/>
              </a:rPr>
              <a:t>be </a:t>
            </a:r>
            <a:r>
              <a:rPr sz="1900" spc="-80" dirty="0">
                <a:latin typeface="Times New Roman"/>
                <a:cs typeface="Times New Roman"/>
              </a:rPr>
              <a:t>appointed </a:t>
            </a:r>
            <a:r>
              <a:rPr sz="1900" spc="-114" dirty="0">
                <a:latin typeface="Times New Roman"/>
                <a:cs typeface="Times New Roman"/>
              </a:rPr>
              <a:t>manually </a:t>
            </a:r>
            <a:r>
              <a:rPr sz="1900" spc="-30" dirty="0">
                <a:latin typeface="Times New Roman"/>
                <a:cs typeface="Times New Roman"/>
              </a:rPr>
              <a:t>or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Times New Roman"/>
                <a:cs typeface="Times New Roman"/>
              </a:rPr>
              <a:t>automatically</a:t>
            </a:r>
            <a:endParaRPr sz="1900" dirty="0">
              <a:latin typeface="Times New Roman"/>
              <a:cs typeface="Times New Roman"/>
            </a:endParaRPr>
          </a:p>
          <a:p>
            <a:pPr marL="266065" indent="-253365" fontAlgn="auto">
              <a:lnSpc>
                <a:spcPts val="2305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Museum"/>
              <a:buChar char=""/>
              <a:tabLst>
                <a:tab pos="265430" algn="l"/>
                <a:tab pos="266065" algn="l"/>
              </a:tabLst>
              <a:defRPr/>
            </a:pPr>
            <a:r>
              <a:rPr sz="2000" spc="-170" dirty="0">
                <a:latin typeface="Times New Roman"/>
                <a:cs typeface="Times New Roman"/>
              </a:rPr>
              <a:t>Slaves</a:t>
            </a:r>
            <a:endParaRPr sz="2000" dirty="0">
              <a:latin typeface="Times New Roman"/>
              <a:cs typeface="Times New Roman"/>
            </a:endParaRPr>
          </a:p>
          <a:p>
            <a:pPr marL="518795" lvl="1" indent="-210820" fontAlgn="auto">
              <a:lnSpc>
                <a:spcPts val="222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ct val="84210"/>
              <a:buFont typeface="Museum"/>
              <a:buChar char=""/>
              <a:tabLst>
                <a:tab pos="518795" algn="l"/>
              </a:tabLst>
              <a:defRPr/>
            </a:pPr>
            <a:r>
              <a:rPr sz="1900" spc="-245" dirty="0">
                <a:latin typeface="Times New Roman"/>
                <a:cs typeface="Times New Roman"/>
              </a:rPr>
              <a:t>A </a:t>
            </a:r>
            <a:r>
              <a:rPr lang="en-US" sz="1900" spc="-245" dirty="0">
                <a:latin typeface="Times New Roman"/>
                <a:cs typeface="Times New Roman"/>
              </a:rPr>
              <a:t> </a:t>
            </a:r>
            <a:r>
              <a:rPr sz="1900" spc="-80" dirty="0">
                <a:latin typeface="Times New Roman"/>
                <a:cs typeface="Times New Roman"/>
              </a:rPr>
              <a:t>replication </a:t>
            </a:r>
            <a:r>
              <a:rPr sz="1900" spc="-95" dirty="0">
                <a:latin typeface="Times New Roman"/>
                <a:cs typeface="Times New Roman"/>
              </a:rPr>
              <a:t>process </a:t>
            </a:r>
            <a:r>
              <a:rPr sz="1900" spc="-100" dirty="0">
                <a:latin typeface="Times New Roman"/>
                <a:cs typeface="Times New Roman"/>
              </a:rPr>
              <a:t>synchronizes </a:t>
            </a:r>
            <a:r>
              <a:rPr sz="1900" spc="-60" dirty="0">
                <a:latin typeface="Times New Roman"/>
                <a:cs typeface="Times New Roman"/>
              </a:rPr>
              <a:t>the </a:t>
            </a:r>
            <a:r>
              <a:rPr sz="1900" spc="-140" dirty="0">
                <a:latin typeface="Times New Roman"/>
                <a:cs typeface="Times New Roman"/>
              </a:rPr>
              <a:t>slaves </a:t>
            </a:r>
            <a:r>
              <a:rPr sz="1900" spc="-80" dirty="0">
                <a:latin typeface="Times New Roman"/>
                <a:cs typeface="Times New Roman"/>
              </a:rPr>
              <a:t>with </a:t>
            </a:r>
            <a:r>
              <a:rPr sz="1900" spc="-60" dirty="0">
                <a:latin typeface="Times New Roman"/>
                <a:cs typeface="Times New Roman"/>
              </a:rPr>
              <a:t>the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-75" dirty="0">
                <a:latin typeface="Times New Roman"/>
                <a:cs typeface="Times New Roman"/>
              </a:rPr>
              <a:t>master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0244" name="object 4"/>
          <p:cNvSpPr>
            <a:spLocks noChangeArrowheads="1"/>
          </p:cNvSpPr>
          <p:nvPr/>
        </p:nvSpPr>
        <p:spPr bwMode="auto">
          <a:xfrm>
            <a:off x="2667000" y="1417638"/>
            <a:ext cx="4419600" cy="33972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5" name="object 5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175" y="6235700"/>
            <a:ext cx="7358063" cy="585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5575" fontAlgn="auto">
              <a:lnSpc>
                <a:spcPts val="20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685" dirty="0">
                <a:solidFill>
                  <a:srgbClr val="9B2D1F"/>
                </a:solidFill>
                <a:latin typeface="Museum"/>
                <a:cs typeface="Museum"/>
              </a:rPr>
              <a:t></a:t>
            </a:r>
            <a:r>
              <a:rPr sz="1600" spc="365" dirty="0">
                <a:solidFill>
                  <a:srgbClr val="9B2D1F"/>
                </a:solidFill>
                <a:latin typeface="Museum"/>
                <a:cs typeface="Museum"/>
              </a:rPr>
              <a:t> </a:t>
            </a:r>
            <a:r>
              <a:rPr sz="1900" spc="-90" dirty="0">
                <a:latin typeface="Times New Roman"/>
                <a:cs typeface="Times New Roman"/>
              </a:rPr>
              <a:t>After </a:t>
            </a:r>
            <a:r>
              <a:rPr sz="1900" spc="-150" dirty="0">
                <a:latin typeface="Times New Roman"/>
                <a:cs typeface="Times New Roman"/>
              </a:rPr>
              <a:t>a </a:t>
            </a:r>
            <a:r>
              <a:rPr sz="1900" spc="-90" dirty="0">
                <a:latin typeface="Times New Roman"/>
                <a:cs typeface="Times New Roman"/>
              </a:rPr>
              <a:t>failure </a:t>
            </a:r>
            <a:r>
              <a:rPr sz="1900" spc="-110" dirty="0">
                <a:latin typeface="Times New Roman"/>
                <a:cs typeface="Times New Roman"/>
              </a:rPr>
              <a:t>of </a:t>
            </a:r>
            <a:r>
              <a:rPr sz="1900" spc="-60" dirty="0">
                <a:latin typeface="Times New Roman"/>
                <a:cs typeface="Times New Roman"/>
              </a:rPr>
              <a:t>the </a:t>
            </a:r>
            <a:r>
              <a:rPr sz="1900" spc="-80" dirty="0">
                <a:latin typeface="Times New Roman"/>
                <a:cs typeface="Times New Roman"/>
              </a:rPr>
              <a:t>master, </a:t>
            </a:r>
            <a:r>
              <a:rPr sz="1900" spc="-150" dirty="0">
                <a:latin typeface="Times New Roman"/>
                <a:cs typeface="Times New Roman"/>
              </a:rPr>
              <a:t>a </a:t>
            </a:r>
            <a:r>
              <a:rPr sz="1900" spc="-140" dirty="0">
                <a:latin typeface="Times New Roman"/>
                <a:cs typeface="Times New Roman"/>
              </a:rPr>
              <a:t>slave </a:t>
            </a:r>
            <a:r>
              <a:rPr sz="1900" spc="-120" dirty="0">
                <a:latin typeface="Times New Roman"/>
                <a:cs typeface="Times New Roman"/>
              </a:rPr>
              <a:t>can </a:t>
            </a:r>
            <a:r>
              <a:rPr sz="1900" spc="-90" dirty="0">
                <a:latin typeface="Times New Roman"/>
                <a:cs typeface="Times New Roman"/>
              </a:rPr>
              <a:t>be </a:t>
            </a:r>
            <a:r>
              <a:rPr sz="1900" spc="-80" dirty="0">
                <a:latin typeface="Times New Roman"/>
                <a:cs typeface="Times New Roman"/>
              </a:rPr>
              <a:t>appointed </a:t>
            </a:r>
            <a:r>
              <a:rPr sz="1900" spc="-145" dirty="0">
                <a:latin typeface="Times New Roman"/>
                <a:cs typeface="Times New Roman"/>
              </a:rPr>
              <a:t>as </a:t>
            </a:r>
            <a:r>
              <a:rPr sz="1900" spc="-100" dirty="0">
                <a:latin typeface="Times New Roman"/>
                <a:cs typeface="Times New Roman"/>
              </a:rPr>
              <a:t>new </a:t>
            </a:r>
            <a:r>
              <a:rPr sz="1900" spc="-75" dirty="0">
                <a:latin typeface="Times New Roman"/>
                <a:cs typeface="Times New Roman"/>
              </a:rPr>
              <a:t>master </a:t>
            </a:r>
            <a:r>
              <a:rPr sz="1900" spc="-105" dirty="0">
                <a:latin typeface="Times New Roman"/>
                <a:cs typeface="Times New Roman"/>
              </a:rPr>
              <a:t>very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-110" dirty="0">
                <a:latin typeface="Times New Roman"/>
                <a:cs typeface="Times New Roman"/>
              </a:rPr>
              <a:t>quickly</a:t>
            </a:r>
            <a:endParaRPr sz="1900">
              <a:latin typeface="Times New Roman"/>
              <a:cs typeface="Times New Roman"/>
            </a:endParaRPr>
          </a:p>
          <a:p>
            <a:pPr marL="12700" fontAlgn="auto">
              <a:spcBef>
                <a:spcPts val="620"/>
              </a:spcBef>
              <a:spcAft>
                <a:spcPts val="0"/>
              </a:spcAft>
              <a:defRPr/>
            </a:pPr>
            <a:r>
              <a:rPr sz="14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CREDITS: 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Jimmy 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Lin </a:t>
            </a:r>
            <a:r>
              <a:rPr sz="1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Maryland)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925" y="6340475"/>
            <a:ext cx="173038" cy="209550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DE188905-47ED-4E2B-93C4-9450B4F5C050}" type="slidenum">
              <a:rPr sz="1250" spc="65" dirty="0">
                <a:solidFill>
                  <a:srgbClr val="FFFFFF"/>
                </a:solidFill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4</a:t>
            </a:fld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96925"/>
            <a:ext cx="7423150" cy="528638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70" dirty="0"/>
              <a:t>Pros </a:t>
            </a:r>
            <a:r>
              <a:rPr spc="-70" dirty="0"/>
              <a:t>and </a:t>
            </a:r>
            <a:r>
              <a:rPr spc="-105" dirty="0"/>
              <a:t>cons </a:t>
            </a:r>
            <a:r>
              <a:rPr spc="-30" dirty="0"/>
              <a:t>of </a:t>
            </a:r>
            <a:r>
              <a:rPr spc="-130" dirty="0"/>
              <a:t>Master-Slave</a:t>
            </a:r>
            <a:r>
              <a:rPr spc="-165" dirty="0"/>
              <a:t> </a:t>
            </a:r>
            <a:r>
              <a:rPr spc="-75" dirty="0"/>
              <a:t>Replication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417638"/>
            <a:ext cx="6205538" cy="42751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66065" indent="-253365" fontAlgn="auto">
              <a:spcBef>
                <a:spcPts val="100"/>
              </a:spcBef>
              <a:spcAft>
                <a:spcPts val="0"/>
              </a:spcAft>
              <a:buClr>
                <a:srgbClr val="D34817"/>
              </a:buClr>
              <a:buSzPct val="86363"/>
              <a:buFont typeface="Museum"/>
              <a:buChar char=""/>
              <a:tabLst>
                <a:tab pos="266065" algn="l"/>
              </a:tabLst>
              <a:defRPr/>
            </a:pPr>
            <a:r>
              <a:rPr sz="2200" b="1" spc="-90" dirty="0">
                <a:latin typeface="Times New Roman"/>
                <a:cs typeface="Times New Roman"/>
              </a:rPr>
              <a:t>Pros</a:t>
            </a:r>
            <a:endParaRPr sz="2200" b="1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55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Museum"/>
              <a:buChar char=""/>
              <a:tabLst>
                <a:tab pos="518795" algn="l"/>
              </a:tabLst>
              <a:defRPr/>
            </a:pPr>
            <a:r>
              <a:rPr sz="2000" spc="-100" dirty="0">
                <a:latin typeface="Times New Roman"/>
                <a:cs typeface="Times New Roman"/>
              </a:rPr>
              <a:t>More </a:t>
            </a:r>
            <a:r>
              <a:rPr sz="2000" spc="-80" dirty="0">
                <a:latin typeface="Times New Roman"/>
                <a:cs typeface="Times New Roman"/>
              </a:rPr>
              <a:t>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requests:</a:t>
            </a:r>
            <a:endParaRPr sz="2000">
              <a:latin typeface="Times New Roman"/>
              <a:cs typeface="Times New Roman"/>
            </a:endParaRPr>
          </a:p>
          <a:p>
            <a:pPr marL="772160" lvl="2" indent="-210820" fontAlgn="auto">
              <a:spcBef>
                <a:spcPts val="105"/>
              </a:spcBef>
              <a:spcAft>
                <a:spcPts val="0"/>
              </a:spcAft>
              <a:buClr>
                <a:srgbClr val="E6B1AB"/>
              </a:buClr>
              <a:buSzPct val="82352"/>
              <a:buFont typeface="Museum"/>
              <a:buChar char=""/>
              <a:tabLst>
                <a:tab pos="772160" algn="l"/>
              </a:tabLst>
              <a:defRPr/>
            </a:pPr>
            <a:r>
              <a:rPr sz="1700" spc="-125" dirty="0">
                <a:latin typeface="Times New Roman"/>
                <a:cs typeface="Times New Roman"/>
              </a:rPr>
              <a:t>Add </a:t>
            </a:r>
            <a:r>
              <a:rPr sz="1700" spc="-60" dirty="0">
                <a:latin typeface="Times New Roman"/>
                <a:cs typeface="Times New Roman"/>
              </a:rPr>
              <a:t>more </a:t>
            </a:r>
            <a:r>
              <a:rPr sz="1700" spc="-110" dirty="0">
                <a:latin typeface="Times New Roman"/>
                <a:cs typeface="Times New Roman"/>
              </a:rPr>
              <a:t>slave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90" dirty="0">
                <a:latin typeface="Times New Roman"/>
                <a:cs typeface="Times New Roman"/>
              </a:rPr>
              <a:t>nodes</a:t>
            </a:r>
            <a:endParaRPr sz="1700">
              <a:latin typeface="Times New Roman"/>
              <a:cs typeface="Times New Roman"/>
            </a:endParaRPr>
          </a:p>
          <a:p>
            <a:pPr marL="772160" lvl="2" indent="-210820" fontAlgn="auto">
              <a:lnSpc>
                <a:spcPts val="2020"/>
              </a:lnSpc>
              <a:spcBef>
                <a:spcPts val="145"/>
              </a:spcBef>
              <a:spcAft>
                <a:spcPts val="0"/>
              </a:spcAft>
              <a:buClr>
                <a:srgbClr val="E6B1AB"/>
              </a:buClr>
              <a:buSzPct val="82352"/>
              <a:buFont typeface="Museum"/>
              <a:buChar char=""/>
              <a:tabLst>
                <a:tab pos="772160" algn="l"/>
              </a:tabLst>
              <a:defRPr/>
            </a:pPr>
            <a:r>
              <a:rPr sz="1700" spc="-85" dirty="0">
                <a:latin typeface="Times New Roman"/>
                <a:cs typeface="Times New Roman"/>
              </a:rPr>
              <a:t>Ensure </a:t>
            </a:r>
            <a:r>
              <a:rPr sz="1700" spc="-50" dirty="0">
                <a:latin typeface="Times New Roman"/>
                <a:cs typeface="Times New Roman"/>
              </a:rPr>
              <a:t>that </a:t>
            </a:r>
            <a:r>
              <a:rPr sz="1700" spc="-90" dirty="0">
                <a:latin typeface="Times New Roman"/>
                <a:cs typeface="Times New Roman"/>
              </a:rPr>
              <a:t>all </a:t>
            </a:r>
            <a:r>
              <a:rPr sz="1700" spc="-65" dirty="0">
                <a:latin typeface="Times New Roman"/>
                <a:cs typeface="Times New Roman"/>
              </a:rPr>
              <a:t>read requests </a:t>
            </a:r>
            <a:r>
              <a:rPr sz="1700" spc="-60" dirty="0">
                <a:latin typeface="Times New Roman"/>
                <a:cs typeface="Times New Roman"/>
              </a:rPr>
              <a:t>are </a:t>
            </a:r>
            <a:r>
              <a:rPr sz="1700" spc="-45" dirty="0">
                <a:latin typeface="Times New Roman"/>
                <a:cs typeface="Times New Roman"/>
              </a:rPr>
              <a:t>routed </a:t>
            </a:r>
            <a:r>
              <a:rPr sz="1700" spc="-25" dirty="0">
                <a:latin typeface="Times New Roman"/>
                <a:cs typeface="Times New Roman"/>
              </a:rPr>
              <a:t>to </a:t>
            </a:r>
            <a:r>
              <a:rPr sz="1700" spc="-50" dirty="0">
                <a:latin typeface="Times New Roman"/>
                <a:cs typeface="Times New Roman"/>
              </a:rPr>
              <a:t>the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spc="-114" dirty="0">
                <a:latin typeface="Times New Roman"/>
                <a:cs typeface="Times New Roman"/>
              </a:rPr>
              <a:t>slaves</a:t>
            </a:r>
            <a:endParaRPr sz="1700">
              <a:latin typeface="Times New Roman"/>
              <a:cs typeface="Times New Roman"/>
            </a:endParaRPr>
          </a:p>
          <a:p>
            <a:pPr marL="518795" lvl="1" indent="-210820" fontAlgn="auto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Museum"/>
              <a:buChar char=""/>
              <a:tabLst>
                <a:tab pos="518795" algn="l"/>
              </a:tabLst>
              <a:defRPr/>
            </a:pPr>
            <a:r>
              <a:rPr sz="2000" spc="-130" dirty="0">
                <a:latin typeface="Times New Roman"/>
                <a:cs typeface="Times New Roman"/>
              </a:rPr>
              <a:t>Should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master </a:t>
            </a:r>
            <a:r>
              <a:rPr sz="2000" spc="-85" dirty="0">
                <a:latin typeface="Times New Roman"/>
                <a:cs typeface="Times New Roman"/>
              </a:rPr>
              <a:t>fail,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135" dirty="0">
                <a:latin typeface="Times New Roman"/>
                <a:cs typeface="Times New Roman"/>
              </a:rPr>
              <a:t>slaves </a:t>
            </a:r>
            <a:r>
              <a:rPr sz="2000" spc="-125" dirty="0">
                <a:latin typeface="Times New Roman"/>
                <a:cs typeface="Times New Roman"/>
              </a:rPr>
              <a:t>can </a:t>
            </a:r>
            <a:r>
              <a:rPr sz="2000" spc="-80" dirty="0">
                <a:latin typeface="Times New Roman"/>
                <a:cs typeface="Times New Roman"/>
              </a:rPr>
              <a:t>still </a:t>
            </a:r>
            <a:r>
              <a:rPr sz="2000" spc="-110" dirty="0">
                <a:latin typeface="Times New Roman"/>
                <a:cs typeface="Times New Roman"/>
              </a:rPr>
              <a:t>handle </a:t>
            </a:r>
            <a:r>
              <a:rPr sz="2000" spc="-80" dirty="0">
                <a:latin typeface="Times New Roman"/>
                <a:cs typeface="Times New Roman"/>
              </a:rPr>
              <a:t>read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requests</a:t>
            </a:r>
            <a:endParaRPr sz="2000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95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Museum"/>
              <a:buChar char=""/>
              <a:tabLst>
                <a:tab pos="518795" algn="l"/>
              </a:tabLst>
              <a:defRPr/>
            </a:pPr>
            <a:endParaRPr sz="2000">
              <a:latin typeface="Times New Roman"/>
              <a:cs typeface="Times New Roman"/>
            </a:endParaRPr>
          </a:p>
          <a:p>
            <a:pPr marL="266065" indent="-253365" fontAlgn="auto">
              <a:spcBef>
                <a:spcPts val="210"/>
              </a:spcBef>
              <a:spcAft>
                <a:spcPts val="0"/>
              </a:spcAft>
              <a:buClr>
                <a:srgbClr val="D34817"/>
              </a:buClr>
              <a:buSzPct val="86363"/>
              <a:buFont typeface="Museum"/>
              <a:buChar char=""/>
              <a:tabLst>
                <a:tab pos="266065" algn="l"/>
              </a:tabLst>
              <a:defRPr/>
            </a:pPr>
            <a:r>
              <a:rPr sz="2200" b="1" spc="-120" dirty="0">
                <a:latin typeface="Times New Roman"/>
                <a:cs typeface="Times New Roman"/>
              </a:rPr>
              <a:t>Cons</a:t>
            </a:r>
            <a:endParaRPr sz="2200" b="1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55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Museum"/>
              <a:buChar char=""/>
              <a:tabLst>
                <a:tab pos="518795" algn="l"/>
              </a:tabLst>
              <a:defRPr/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master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bottleneck</a:t>
            </a:r>
            <a:endParaRPr sz="2000">
              <a:latin typeface="Times New Roman"/>
              <a:cs typeface="Times New Roman"/>
            </a:endParaRPr>
          </a:p>
          <a:p>
            <a:pPr marL="772160" lvl="2" indent="-210820" fontAlgn="auto">
              <a:spcBef>
                <a:spcPts val="204"/>
              </a:spcBef>
              <a:spcAft>
                <a:spcPts val="0"/>
              </a:spcAft>
              <a:buClr>
                <a:srgbClr val="E6B1AB"/>
              </a:buClr>
              <a:buSzPct val="82352"/>
              <a:buFont typeface="Museum"/>
              <a:buChar char=""/>
              <a:tabLst>
                <a:tab pos="772160" algn="l"/>
              </a:tabLst>
              <a:defRPr/>
            </a:pPr>
            <a:r>
              <a:rPr sz="1700" spc="-85" dirty="0">
                <a:latin typeface="Times New Roman"/>
                <a:cs typeface="Times New Roman"/>
              </a:rPr>
              <a:t>Limited </a:t>
            </a:r>
            <a:r>
              <a:rPr sz="1700" spc="-114" dirty="0">
                <a:latin typeface="Times New Roman"/>
                <a:cs typeface="Times New Roman"/>
              </a:rPr>
              <a:t>by </a:t>
            </a:r>
            <a:r>
              <a:rPr sz="1700" spc="-65" dirty="0">
                <a:latin typeface="Times New Roman"/>
                <a:cs typeface="Times New Roman"/>
              </a:rPr>
              <a:t>its </a:t>
            </a:r>
            <a:r>
              <a:rPr sz="1700" spc="-85" dirty="0">
                <a:latin typeface="Times New Roman"/>
                <a:cs typeface="Times New Roman"/>
              </a:rPr>
              <a:t>ability </a:t>
            </a:r>
            <a:r>
              <a:rPr sz="1700" spc="-25" dirty="0">
                <a:latin typeface="Times New Roman"/>
                <a:cs typeface="Times New Roman"/>
              </a:rPr>
              <a:t>to </a:t>
            </a:r>
            <a:r>
              <a:rPr sz="1700" spc="-85" dirty="0">
                <a:latin typeface="Times New Roman"/>
                <a:cs typeface="Times New Roman"/>
              </a:rPr>
              <a:t>process </a:t>
            </a:r>
            <a:r>
              <a:rPr sz="1700" spc="-80" dirty="0">
                <a:latin typeface="Times New Roman"/>
                <a:cs typeface="Times New Roman"/>
              </a:rPr>
              <a:t>updates </a:t>
            </a:r>
            <a:r>
              <a:rPr sz="1700" spc="-95" dirty="0">
                <a:latin typeface="Times New Roman"/>
                <a:cs typeface="Times New Roman"/>
              </a:rPr>
              <a:t>and </a:t>
            </a:r>
            <a:r>
              <a:rPr sz="1700" spc="-25" dirty="0">
                <a:latin typeface="Times New Roman"/>
                <a:cs typeface="Times New Roman"/>
              </a:rPr>
              <a:t>to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120" dirty="0">
                <a:latin typeface="Times New Roman"/>
                <a:cs typeface="Times New Roman"/>
              </a:rPr>
              <a:t>pass </a:t>
            </a:r>
            <a:r>
              <a:rPr sz="1700" spc="-70" dirty="0">
                <a:latin typeface="Times New Roman"/>
                <a:cs typeface="Times New Roman"/>
              </a:rPr>
              <a:t>those </a:t>
            </a:r>
            <a:r>
              <a:rPr sz="1700" spc="-80" dirty="0">
                <a:latin typeface="Times New Roman"/>
                <a:cs typeface="Times New Roman"/>
              </a:rPr>
              <a:t>updates </a:t>
            </a:r>
            <a:r>
              <a:rPr sz="1700" spc="-75" dirty="0">
                <a:latin typeface="Times New Roman"/>
                <a:cs typeface="Times New Roman"/>
              </a:rPr>
              <a:t>on</a:t>
            </a:r>
            <a:endParaRPr sz="1700">
              <a:latin typeface="Times New Roman"/>
              <a:cs typeface="Times New Roman"/>
            </a:endParaRPr>
          </a:p>
          <a:p>
            <a:pPr marL="772160" lvl="2" indent="-210820" fontAlgn="auto">
              <a:spcBef>
                <a:spcPts val="50"/>
              </a:spcBef>
              <a:spcAft>
                <a:spcPts val="0"/>
              </a:spcAft>
              <a:buClr>
                <a:srgbClr val="E6B1AB"/>
              </a:buClr>
              <a:buSzPct val="82352"/>
              <a:buFont typeface="Museum"/>
              <a:buChar char=""/>
              <a:tabLst>
                <a:tab pos="772160" algn="l"/>
              </a:tabLst>
              <a:defRPr/>
            </a:pPr>
            <a:r>
              <a:rPr sz="1700" spc="-80" dirty="0">
                <a:latin typeface="Times New Roman"/>
                <a:cs typeface="Times New Roman"/>
              </a:rPr>
              <a:t>Its failure </a:t>
            </a:r>
            <a:r>
              <a:rPr sz="1700" spc="-90" dirty="0">
                <a:latin typeface="Times New Roman"/>
                <a:cs typeface="Times New Roman"/>
              </a:rPr>
              <a:t>does </a:t>
            </a:r>
            <a:r>
              <a:rPr sz="1700" spc="-75" dirty="0">
                <a:latin typeface="Times New Roman"/>
                <a:cs typeface="Times New Roman"/>
              </a:rPr>
              <a:t>eliminate </a:t>
            </a:r>
            <a:r>
              <a:rPr sz="1700" spc="-50" dirty="0">
                <a:latin typeface="Times New Roman"/>
                <a:cs typeface="Times New Roman"/>
              </a:rPr>
              <a:t>the </a:t>
            </a:r>
            <a:r>
              <a:rPr sz="1700" spc="-85" dirty="0">
                <a:latin typeface="Times New Roman"/>
                <a:cs typeface="Times New Roman"/>
              </a:rPr>
              <a:t>ability </a:t>
            </a:r>
            <a:r>
              <a:rPr sz="1700" spc="-25" dirty="0">
                <a:latin typeface="Times New Roman"/>
                <a:cs typeface="Times New Roman"/>
              </a:rPr>
              <a:t>to </a:t>
            </a:r>
            <a:r>
              <a:rPr sz="1700" spc="-90" dirty="0">
                <a:latin typeface="Times New Roman"/>
                <a:cs typeface="Times New Roman"/>
              </a:rPr>
              <a:t>handle </a:t>
            </a:r>
            <a:r>
              <a:rPr sz="1700" spc="-60" dirty="0">
                <a:latin typeface="Times New Roman"/>
                <a:cs typeface="Times New Roman"/>
              </a:rPr>
              <a:t>writes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until:</a:t>
            </a:r>
            <a:endParaRPr sz="1700">
              <a:latin typeface="Times New Roman"/>
              <a:cs typeface="Times New Roman"/>
            </a:endParaRPr>
          </a:p>
          <a:p>
            <a:pPr marL="1025525" lvl="3" indent="-211454" fontAlgn="auto">
              <a:spcBef>
                <a:spcPts val="70"/>
              </a:spcBef>
              <a:spcAft>
                <a:spcPts val="0"/>
              </a:spcAft>
              <a:buClr>
                <a:srgbClr val="A28E6A"/>
              </a:buClr>
              <a:buSzPct val="82352"/>
              <a:buFont typeface="Museum"/>
              <a:buChar char=""/>
              <a:tabLst>
                <a:tab pos="1025525" algn="l"/>
              </a:tabLst>
              <a:defRPr/>
            </a:pPr>
            <a:r>
              <a:rPr sz="1700" spc="-50" dirty="0">
                <a:latin typeface="Times New Roman"/>
                <a:cs typeface="Times New Roman"/>
              </a:rPr>
              <a:t>the </a:t>
            </a:r>
            <a:r>
              <a:rPr sz="1700" spc="-65" dirty="0">
                <a:latin typeface="Times New Roman"/>
                <a:cs typeface="Times New Roman"/>
              </a:rPr>
              <a:t>master </a:t>
            </a:r>
            <a:r>
              <a:rPr sz="1700" spc="-110" dirty="0">
                <a:latin typeface="Times New Roman"/>
                <a:cs typeface="Times New Roman"/>
              </a:rPr>
              <a:t>is </a:t>
            </a:r>
            <a:r>
              <a:rPr sz="1700" spc="-45" dirty="0">
                <a:latin typeface="Times New Roman"/>
                <a:cs typeface="Times New Roman"/>
              </a:rPr>
              <a:t>restored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1025525" lvl="3" indent="-211454" fontAlgn="auto">
              <a:lnSpc>
                <a:spcPts val="2010"/>
              </a:lnSpc>
              <a:spcBef>
                <a:spcPts val="170"/>
              </a:spcBef>
              <a:spcAft>
                <a:spcPts val="0"/>
              </a:spcAft>
              <a:buClr>
                <a:srgbClr val="A28E6A"/>
              </a:buClr>
              <a:buSzPct val="82352"/>
              <a:buFont typeface="Museum"/>
              <a:buChar char=""/>
              <a:tabLst>
                <a:tab pos="1025525" algn="l"/>
              </a:tabLst>
              <a:defRPr/>
            </a:pPr>
            <a:r>
              <a:rPr sz="1700" spc="-135">
                <a:latin typeface="Times New Roman"/>
                <a:cs typeface="Times New Roman"/>
              </a:rPr>
              <a:t>a </a:t>
            </a:r>
            <a:r>
              <a:rPr lang="en-US" sz="1700" spc="-135" dirty="0">
                <a:latin typeface="Times New Roman"/>
                <a:cs typeface="Times New Roman"/>
              </a:rPr>
              <a:t> </a:t>
            </a:r>
            <a:r>
              <a:rPr sz="1700" spc="-80">
                <a:latin typeface="Times New Roman"/>
                <a:cs typeface="Times New Roman"/>
              </a:rPr>
              <a:t>new </a:t>
            </a:r>
            <a:r>
              <a:rPr sz="1700" spc="-65" dirty="0">
                <a:latin typeface="Times New Roman"/>
                <a:cs typeface="Times New Roman"/>
              </a:rPr>
              <a:t>master </a:t>
            </a:r>
            <a:r>
              <a:rPr sz="1700" spc="-110" dirty="0">
                <a:latin typeface="Times New Roman"/>
                <a:cs typeface="Times New Roman"/>
              </a:rPr>
              <a:t>is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Times New Roman"/>
                <a:cs typeface="Times New Roman"/>
              </a:rPr>
              <a:t>appointed</a:t>
            </a:r>
            <a:endParaRPr sz="1700">
              <a:latin typeface="Times New Roman"/>
              <a:cs typeface="Times New Roman"/>
            </a:endParaRPr>
          </a:p>
          <a:p>
            <a:pPr marL="518795" lvl="1" indent="-210820" fontAlgn="auto">
              <a:lnSpc>
                <a:spcPts val="237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Museum"/>
              <a:buChar char=""/>
              <a:tabLst>
                <a:tab pos="518795" algn="l"/>
              </a:tabLst>
              <a:defRPr/>
            </a:pPr>
            <a:r>
              <a:rPr sz="2000" spc="-105" dirty="0">
                <a:latin typeface="Times New Roman"/>
                <a:cs typeface="Times New Roman"/>
              </a:rPr>
              <a:t>Inconsistency </a:t>
            </a:r>
            <a:r>
              <a:rPr sz="2000" spc="-85" dirty="0">
                <a:latin typeface="Times New Roman"/>
                <a:cs typeface="Times New Roman"/>
              </a:rPr>
              <a:t>due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114" dirty="0">
                <a:latin typeface="Times New Roman"/>
                <a:cs typeface="Times New Roman"/>
              </a:rPr>
              <a:t>slow </a:t>
            </a:r>
            <a:r>
              <a:rPr sz="2000" spc="-95" dirty="0">
                <a:latin typeface="Times New Roman"/>
                <a:cs typeface="Times New Roman"/>
              </a:rPr>
              <a:t>propagation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130" dirty="0">
                <a:latin typeface="Times New Roman"/>
                <a:cs typeface="Times New Roman"/>
              </a:rPr>
              <a:t>changes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slaves</a:t>
            </a:r>
            <a:endParaRPr sz="2000">
              <a:latin typeface="Times New Roman"/>
              <a:cs typeface="Times New Roman"/>
            </a:endParaRPr>
          </a:p>
          <a:p>
            <a:pPr marL="518795" lvl="1" indent="-210820" fontAlgn="auto">
              <a:spcBef>
                <a:spcPts val="12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Museum"/>
              <a:buChar char=""/>
              <a:tabLst>
                <a:tab pos="518795" algn="l"/>
              </a:tabLst>
              <a:defRPr/>
            </a:pPr>
            <a:r>
              <a:rPr sz="2000" spc="-190" dirty="0">
                <a:latin typeface="Times New Roman"/>
                <a:cs typeface="Times New Roman"/>
              </a:rPr>
              <a:t>Bad </a:t>
            </a:r>
            <a:r>
              <a:rPr sz="2000" spc="-70" dirty="0">
                <a:latin typeface="Times New Roman"/>
                <a:cs typeface="Times New Roman"/>
              </a:rPr>
              <a:t>for </a:t>
            </a:r>
            <a:r>
              <a:rPr sz="2000" spc="-95" dirty="0">
                <a:latin typeface="Times New Roman"/>
                <a:cs typeface="Times New Roman"/>
              </a:rPr>
              <a:t>datasets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145" dirty="0">
                <a:latin typeface="Times New Roman"/>
                <a:cs typeface="Times New Roman"/>
              </a:rPr>
              <a:t>heavy </a:t>
            </a:r>
            <a:r>
              <a:rPr sz="2000" spc="-50" dirty="0">
                <a:latin typeface="Times New Roman"/>
                <a:cs typeface="Times New Roman"/>
              </a:rPr>
              <a:t>write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traffic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68" name="object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C5E41840-2E5C-4776-9D85-A9FF2F5898AA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5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36600"/>
            <a:ext cx="4748213" cy="588963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195" dirty="0"/>
              <a:t>Peer-to-Peer</a:t>
            </a:r>
            <a:r>
              <a:rPr sz="3700" spc="-140" dirty="0"/>
              <a:t> </a:t>
            </a:r>
            <a:r>
              <a:rPr sz="3700" spc="-90" dirty="0"/>
              <a:t>Replication</a:t>
            </a:r>
            <a:endParaRPr sz="3700"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5111750"/>
            <a:ext cx="7251700" cy="811213"/>
          </a:xfrm>
          <a:prstGeom prst="rect">
            <a:avLst/>
          </a:prstGeom>
        </p:spPr>
        <p:txBody>
          <a:bodyPr lIns="0" tIns="40005" rIns="0" bIns="0">
            <a:spAutoFit/>
          </a:bodyPr>
          <a:lstStyle/>
          <a:p>
            <a:pPr marL="266065" indent="-253365" fontAlgn="auto">
              <a:spcBef>
                <a:spcPts val="315"/>
              </a:spcBef>
              <a:spcAft>
                <a:spcPts val="0"/>
              </a:spcAft>
              <a:buClr>
                <a:srgbClr val="D34817"/>
              </a:buClr>
              <a:buSzPct val="83333"/>
              <a:buFont typeface="Museum"/>
              <a:buChar char=""/>
              <a:tabLst>
                <a:tab pos="266065" algn="l"/>
              </a:tabLst>
              <a:defRPr/>
            </a:pPr>
            <a:r>
              <a:rPr sz="2400" spc="-170" dirty="0">
                <a:latin typeface="Times New Roman"/>
                <a:cs typeface="Times New Roman"/>
              </a:rPr>
              <a:t>All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20" dirty="0">
                <a:latin typeface="Times New Roman"/>
                <a:cs typeface="Times New Roman"/>
              </a:rPr>
              <a:t>replicas </a:t>
            </a:r>
            <a:r>
              <a:rPr sz="2400" spc="-190" dirty="0">
                <a:latin typeface="Times New Roman"/>
                <a:cs typeface="Times New Roman"/>
              </a:rPr>
              <a:t>have </a:t>
            </a:r>
            <a:r>
              <a:rPr sz="2400" spc="-125" dirty="0">
                <a:latin typeface="Times New Roman"/>
                <a:cs typeface="Times New Roman"/>
              </a:rPr>
              <a:t>equal </a:t>
            </a:r>
            <a:r>
              <a:rPr sz="2400" spc="-95" dirty="0">
                <a:latin typeface="Times New Roman"/>
                <a:cs typeface="Times New Roman"/>
              </a:rPr>
              <a:t>weight, </a:t>
            </a:r>
            <a:r>
              <a:rPr sz="2400" spc="-114" dirty="0">
                <a:latin typeface="Times New Roman"/>
                <a:cs typeface="Times New Roman"/>
              </a:rPr>
              <a:t>they </a:t>
            </a:r>
            <a:r>
              <a:rPr sz="2400" spc="-150" dirty="0">
                <a:latin typeface="Times New Roman"/>
                <a:cs typeface="Times New Roman"/>
              </a:rPr>
              <a:t>can </a:t>
            </a:r>
            <a:r>
              <a:rPr sz="2400" spc="-130" dirty="0">
                <a:latin typeface="Times New Roman"/>
                <a:cs typeface="Times New Roman"/>
              </a:rPr>
              <a:t>all </a:t>
            </a:r>
            <a:r>
              <a:rPr sz="2400" spc="-110" dirty="0">
                <a:latin typeface="Times New Roman"/>
                <a:cs typeface="Times New Roman"/>
              </a:rPr>
              <a:t>accept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writes</a:t>
            </a:r>
            <a:endParaRPr sz="2400">
              <a:latin typeface="Times New Roman"/>
              <a:cs typeface="Times New Roman"/>
            </a:endParaRPr>
          </a:p>
          <a:p>
            <a:pPr marL="266065" indent="-253365" fontAlgn="auto">
              <a:spcBef>
                <a:spcPts val="215"/>
              </a:spcBef>
              <a:spcAft>
                <a:spcPts val="0"/>
              </a:spcAft>
              <a:buClr>
                <a:srgbClr val="D34817"/>
              </a:buClr>
              <a:buSzPct val="83333"/>
              <a:buFont typeface="Museum"/>
              <a:buChar char=""/>
              <a:tabLst>
                <a:tab pos="266065" algn="l"/>
              </a:tabLst>
              <a:defRPr/>
            </a:pPr>
            <a:r>
              <a:rPr sz="2400" spc="-125" dirty="0">
                <a:latin typeface="Times New Roman"/>
                <a:cs typeface="Times New Roman"/>
              </a:rPr>
              <a:t>The </a:t>
            </a:r>
            <a:r>
              <a:rPr sz="2400" spc="-145" dirty="0">
                <a:latin typeface="Times New Roman"/>
                <a:cs typeface="Times New Roman"/>
              </a:rPr>
              <a:t>loss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85" dirty="0">
                <a:latin typeface="Times New Roman"/>
                <a:cs typeface="Times New Roman"/>
              </a:rPr>
              <a:t>any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90" dirty="0">
                <a:latin typeface="Times New Roman"/>
                <a:cs typeface="Times New Roman"/>
              </a:rPr>
              <a:t>them </a:t>
            </a:r>
            <a:r>
              <a:rPr sz="2400" spc="-114" dirty="0">
                <a:latin typeface="Times New Roman"/>
                <a:cs typeface="Times New Roman"/>
              </a:rPr>
              <a:t>doesn’t </a:t>
            </a:r>
            <a:r>
              <a:rPr sz="2400" spc="-95" dirty="0">
                <a:latin typeface="Times New Roman"/>
                <a:cs typeface="Times New Roman"/>
              </a:rPr>
              <a:t>prevent </a:t>
            </a:r>
            <a:r>
              <a:rPr sz="2400" spc="-160" dirty="0">
                <a:latin typeface="Times New Roman"/>
                <a:cs typeface="Times New Roman"/>
              </a:rPr>
              <a:t>access </a:t>
            </a: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20" dirty="0">
                <a:latin typeface="Times New Roman"/>
                <a:cs typeface="Times New Roman"/>
              </a:rPr>
              <a:t>data </a:t>
            </a:r>
            <a:r>
              <a:rPr sz="2400" spc="-55" dirty="0">
                <a:latin typeface="Times New Roman"/>
                <a:cs typeface="Times New Roman"/>
              </a:rPr>
              <a:t>store.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292" name="object 4"/>
          <p:cNvSpPr>
            <a:spLocks noChangeArrowheads="1"/>
          </p:cNvSpPr>
          <p:nvPr/>
        </p:nvSpPr>
        <p:spPr bwMode="auto">
          <a:xfrm>
            <a:off x="2286000" y="1414463"/>
            <a:ext cx="4343400" cy="34559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object 5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ED6A493A-3BD0-4635-BF7D-7F27EFDEC090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6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24765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70" dirty="0"/>
              <a:t>Pros </a:t>
            </a:r>
            <a:r>
              <a:rPr spc="-70" dirty="0"/>
              <a:t>and </a:t>
            </a:r>
            <a:r>
              <a:rPr spc="-105" dirty="0"/>
              <a:t>cons </a:t>
            </a:r>
            <a:r>
              <a:rPr spc="-30" dirty="0"/>
              <a:t>of </a:t>
            </a:r>
            <a:r>
              <a:rPr spc="-120" dirty="0"/>
              <a:t>peer-to-peer</a:t>
            </a:r>
            <a:r>
              <a:rPr spc="-114" dirty="0"/>
              <a:t> </a:t>
            </a:r>
            <a:r>
              <a:rPr spc="-40" dirty="0"/>
              <a:t>replication</a:t>
            </a:r>
          </a:p>
        </p:txBody>
      </p:sp>
      <p:sp>
        <p:nvSpPr>
          <p:cNvPr id="13315" name="object 3"/>
          <p:cNvSpPr txBox="1">
            <a:spLocks noChangeArrowheads="1"/>
          </p:cNvSpPr>
          <p:nvPr/>
        </p:nvSpPr>
        <p:spPr bwMode="auto">
          <a:xfrm>
            <a:off x="993775" y="1397000"/>
            <a:ext cx="7351713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7150" rIns="0" bIns="0">
            <a:spAutoFit/>
          </a:bodyPr>
          <a:lstStyle/>
          <a:p>
            <a:pPr marL="265113" indent="-252413">
              <a:spcBef>
                <a:spcPts val="450"/>
              </a:spcBef>
              <a:buClr>
                <a:srgbClr val="D34817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Pros:</a:t>
            </a:r>
          </a:p>
          <a:p>
            <a:pPr marL="517525" lvl="1" indent="-209550">
              <a:spcBef>
                <a:spcPts val="325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you can ride over node failures without losing access to data</a:t>
            </a:r>
          </a:p>
          <a:p>
            <a:pPr marL="517525" lvl="1" indent="-209550">
              <a:spcBef>
                <a:spcPts val="263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you can easily add nodes to improve your performance</a:t>
            </a:r>
          </a:p>
          <a:p>
            <a:pPr marL="265113" indent="-252413">
              <a:spcBef>
                <a:spcPts val="575"/>
              </a:spcBef>
              <a:buClr>
                <a:srgbClr val="D34817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Cons:</a:t>
            </a:r>
          </a:p>
          <a:p>
            <a:pPr marL="517525" lvl="1" indent="-209550">
              <a:spcBef>
                <a:spcPts val="325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Inconsistency!</a:t>
            </a:r>
          </a:p>
          <a:p>
            <a:pPr marL="771525" lvl="2" indent="-209550">
              <a:spcBef>
                <a:spcPts val="350"/>
              </a:spcBef>
              <a:buClr>
                <a:srgbClr val="E6B1AB"/>
              </a:buClr>
              <a:buSzPct val="89000"/>
              <a:buFont typeface="Museum"/>
              <a:buChar char=""/>
              <a:tabLst>
                <a:tab pos="265113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Slow propagation of changes to copies on different nodes</a:t>
            </a:r>
          </a:p>
          <a:p>
            <a:pPr marL="1025525" lvl="3" indent="-211138">
              <a:spcBef>
                <a:spcPts val="338"/>
              </a:spcBef>
              <a:buClr>
                <a:srgbClr val="A28E6A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Inconsistencies on read lead to problems but are relatively transient</a:t>
            </a:r>
          </a:p>
          <a:p>
            <a:pPr marL="771525" lvl="2" indent="-209550">
              <a:lnSpc>
                <a:spcPct val="106000"/>
              </a:lnSpc>
              <a:spcBef>
                <a:spcPts val="238"/>
              </a:spcBef>
              <a:buClr>
                <a:srgbClr val="E6B1AB"/>
              </a:buClr>
              <a:buSzPct val="89000"/>
              <a:buFont typeface="Museum"/>
              <a:buChar char=""/>
              <a:tabLst>
                <a:tab pos="265113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Two people can update different copies of the same record stored on different  nodes at the same time - a </a:t>
            </a:r>
            <a:r>
              <a:rPr lang="en-US" b="1"/>
              <a:t>write-write conflict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25525" lvl="3" indent="-211138">
              <a:spcBef>
                <a:spcPts val="363"/>
              </a:spcBef>
              <a:buClr>
                <a:srgbClr val="A28E6A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Inconsistent writes are forever.</a:t>
            </a:r>
          </a:p>
        </p:txBody>
      </p:sp>
      <p:sp>
        <p:nvSpPr>
          <p:cNvPr id="13316" name="object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374FCD21-FA5E-48AF-9C04-D2216BD38116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7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36600"/>
            <a:ext cx="2386013" cy="588963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390" dirty="0"/>
              <a:t>C</a:t>
            </a:r>
            <a:r>
              <a:rPr sz="3700" spc="-305" dirty="0"/>
              <a:t>o</a:t>
            </a:r>
            <a:r>
              <a:rPr sz="3700" spc="-75" dirty="0"/>
              <a:t>ns</a:t>
            </a:r>
            <a:r>
              <a:rPr sz="3700" spc="-30" dirty="0"/>
              <a:t>i</a:t>
            </a:r>
            <a:r>
              <a:rPr sz="3700" spc="-25" dirty="0"/>
              <a:t>s</a:t>
            </a:r>
            <a:r>
              <a:rPr sz="3700" spc="-75" dirty="0"/>
              <a:t>t</a:t>
            </a:r>
            <a:r>
              <a:rPr sz="3700" spc="-135" dirty="0"/>
              <a:t>e</a:t>
            </a:r>
            <a:r>
              <a:rPr sz="3700" spc="-100" dirty="0"/>
              <a:t>n</a:t>
            </a:r>
            <a:r>
              <a:rPr sz="3700" spc="-85" dirty="0"/>
              <a:t>c</a:t>
            </a:r>
            <a:r>
              <a:rPr sz="3700" spc="-315" dirty="0"/>
              <a:t>y</a:t>
            </a:r>
            <a:endParaRPr sz="3700"/>
          </a:p>
        </p:txBody>
      </p:sp>
      <p:sp>
        <p:nvSpPr>
          <p:cNvPr id="14339" name="object 3"/>
          <p:cNvSpPr txBox="1">
            <a:spLocks noChangeArrowheads="1"/>
          </p:cNvSpPr>
          <p:nvPr/>
        </p:nvSpPr>
        <p:spPr bwMode="auto">
          <a:xfrm>
            <a:off x="993775" y="1441450"/>
            <a:ext cx="741521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1750" rIns="0" bIns="0">
            <a:spAutoFit/>
          </a:bodyPr>
          <a:lstStyle/>
          <a:p>
            <a:pPr marL="265113" indent="-252413">
              <a:lnSpc>
                <a:spcPts val="2813"/>
              </a:lnSpc>
              <a:spcBef>
                <a:spcPts val="250"/>
              </a:spcBef>
              <a:buClr>
                <a:srgbClr val="D34817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Biggest change from a centralized relational database to a cluster-  oriented NoSQL</a:t>
            </a:r>
          </a:p>
          <a:p>
            <a:pPr marL="517525" lvl="1" indent="-209550">
              <a:spcBef>
                <a:spcPts val="325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Relational databases: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strong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consistency</a:t>
            </a:r>
          </a:p>
          <a:p>
            <a:pPr marL="517525" lvl="1" indent="-209550">
              <a:spcBef>
                <a:spcPts val="263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NoSQL systems: mostly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eventual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consistency</a:t>
            </a:r>
          </a:p>
        </p:txBody>
      </p:sp>
      <p:sp>
        <p:nvSpPr>
          <p:cNvPr id="14340" name="object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bject 5"/>
          <p:cNvSpPr>
            <a:spLocks noChangeArrowheads="1"/>
          </p:cNvSpPr>
          <p:nvPr/>
        </p:nvSpPr>
        <p:spPr bwMode="auto">
          <a:xfrm>
            <a:off x="5715000" y="3124200"/>
            <a:ext cx="2543175" cy="33829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bject 6"/>
          <p:cNvSpPr>
            <a:spLocks noChangeArrowheads="1"/>
          </p:cNvSpPr>
          <p:nvPr/>
        </p:nvSpPr>
        <p:spPr bwMode="auto">
          <a:xfrm>
            <a:off x="889000" y="3492500"/>
            <a:ext cx="3932238" cy="24574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811369A9-A537-4752-BEAD-8701BA11E75A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8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736600"/>
            <a:ext cx="1731963" cy="588963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700" spc="-390" dirty="0"/>
              <a:t>C</a:t>
            </a:r>
            <a:r>
              <a:rPr sz="3700" spc="-305" dirty="0"/>
              <a:t>o</a:t>
            </a:r>
            <a:r>
              <a:rPr sz="3700" spc="10" dirty="0"/>
              <a:t>n</a:t>
            </a:r>
            <a:r>
              <a:rPr sz="3700" spc="5" dirty="0"/>
              <a:t>f</a:t>
            </a:r>
            <a:r>
              <a:rPr sz="3700" spc="20" dirty="0"/>
              <a:t>l</a:t>
            </a:r>
            <a:r>
              <a:rPr sz="3700" spc="25" dirty="0"/>
              <a:t>i</a:t>
            </a:r>
            <a:r>
              <a:rPr sz="3700" spc="-130" dirty="0"/>
              <a:t>c</a:t>
            </a:r>
            <a:r>
              <a:rPr sz="3700" spc="110" dirty="0"/>
              <a:t>t</a:t>
            </a:r>
            <a:r>
              <a:rPr sz="3700" spc="-135" dirty="0"/>
              <a:t>s</a:t>
            </a:r>
            <a:endParaRPr sz="3700"/>
          </a:p>
        </p:txBody>
      </p:sp>
      <p:sp>
        <p:nvSpPr>
          <p:cNvPr id="15363" name="object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custGeom>
            <a:avLst/>
            <a:gdLst>
              <a:gd name="T0" fmla="*/ 0 w 457200"/>
              <a:gd name="T1" fmla="*/ 0 h 457200"/>
              <a:gd name="T2" fmla="*/ 457200 w 457200"/>
              <a:gd name="T3" fmla="*/ 457200 h 457200"/>
            </a:gdLst>
            <a:ahLst/>
            <a:cxnLst/>
            <a:rect l="T0" t="T1" r="T2" b="T3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34817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4" name="object 4"/>
          <p:cNvSpPr txBox="1">
            <a:spLocks noChangeArrowheads="1"/>
          </p:cNvSpPr>
          <p:nvPr/>
        </p:nvSpPr>
        <p:spPr bwMode="auto">
          <a:xfrm>
            <a:off x="993775" y="1397000"/>
            <a:ext cx="6494463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7150" rIns="0" bIns="0">
            <a:spAutoFit/>
          </a:bodyPr>
          <a:lstStyle/>
          <a:p>
            <a:pPr marL="265113" indent="-252413">
              <a:spcBef>
                <a:spcPts val="450"/>
              </a:spcBef>
              <a:buClr>
                <a:srgbClr val="D34817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Read-read (or simply read) conflict: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517525" lvl="1" indent="-209550">
              <a:spcBef>
                <a:spcPts val="325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Different people see different data at the same time</a:t>
            </a:r>
          </a:p>
          <a:p>
            <a:pPr marL="517525" lvl="1" indent="-209550">
              <a:spcBef>
                <a:spcPts val="263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Stale data: out of date</a:t>
            </a:r>
          </a:p>
          <a:p>
            <a:pPr marL="265113" indent="-252413">
              <a:spcBef>
                <a:spcPts val="575"/>
              </a:spcBef>
              <a:buClr>
                <a:srgbClr val="D34817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Write-write conflict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517525" lvl="1" indent="-209550">
              <a:spcBef>
                <a:spcPts val="325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Two people updating the same data item at the same time</a:t>
            </a:r>
          </a:p>
          <a:p>
            <a:pPr marL="517525" lvl="1" indent="-209550">
              <a:lnSpc>
                <a:spcPct val="102000"/>
              </a:lnSpc>
              <a:spcBef>
                <a:spcPts val="213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If the server serialize them: one is applied and immediately  overwritten by the other (lost update)</a:t>
            </a:r>
          </a:p>
          <a:p>
            <a:pPr marL="265113" indent="-252413">
              <a:spcBef>
                <a:spcPts val="475"/>
              </a:spcBef>
              <a:buClr>
                <a:srgbClr val="D34817"/>
              </a:buClr>
              <a:buSzPct val="83000"/>
              <a:buFont typeface="Museum"/>
              <a:buChar char=""/>
              <a:tabLst>
                <a:tab pos="265113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Read-write conflict: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517525" lvl="1" indent="-209550">
              <a:spcBef>
                <a:spcPts val="325"/>
              </a:spcBef>
              <a:buClr>
                <a:srgbClr val="9B2D1F"/>
              </a:buClr>
              <a:buSzPct val="86000"/>
              <a:buFont typeface="Museum"/>
              <a:buChar char=""/>
              <a:tabLst>
                <a:tab pos="265113" algn="l"/>
              </a:tabLst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A read in the middle of two logically-related writes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tIns="1905" rtlCol="0"/>
          <a:lstStyle/>
          <a:p>
            <a:pPr marL="38100" fontAlgn="auto">
              <a:spcBef>
                <a:spcPts val="15"/>
              </a:spcBef>
              <a:spcAft>
                <a:spcPts val="0"/>
              </a:spcAft>
              <a:defRPr/>
            </a:pPr>
            <a:fld id="{122E6630-60C4-487A-91B3-F2F93C76B1B7}" type="slidenum">
              <a:rPr sz="1250" spc="65" dirty="0">
                <a:latin typeface="Arial"/>
                <a:cs typeface="Arial"/>
              </a:rPr>
              <a:pPr marL="38100" fontAlgn="auto">
                <a:spcBef>
                  <a:spcPts val="15"/>
                </a:spcBef>
                <a:spcAft>
                  <a:spcPts val="0"/>
                </a:spcAft>
                <a:defRPr/>
              </a:pPr>
              <a:t>9</a:t>
            </a:fld>
            <a:endParaRPr sz="1250" spc="65" dirty="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latin typeface="Times New Roman"/>
                <a:cs typeface="Times New Roman"/>
              </a:rPr>
              <a:t>CREDITS: </a:t>
            </a:r>
            <a:r>
              <a:rPr spc="-45" dirty="0">
                <a:latin typeface="Times New Roman"/>
                <a:cs typeface="Times New Roman"/>
              </a:rPr>
              <a:t>Jimmy </a:t>
            </a:r>
            <a:r>
              <a:rPr spc="-70" dirty="0">
                <a:latin typeface="Times New Roman"/>
                <a:cs typeface="Times New Roman"/>
              </a:rPr>
              <a:t>Lin </a:t>
            </a:r>
            <a:r>
              <a:rPr spc="-75" dirty="0">
                <a:latin typeface="Times New Roman"/>
                <a:cs typeface="Times New Roman"/>
              </a:rPr>
              <a:t>(</a:t>
            </a:r>
            <a:r>
              <a:rPr b="0" spc="-75" dirty="0">
                <a:latin typeface="Arial"/>
                <a:cs typeface="Arial"/>
              </a:rPr>
              <a:t>University </a:t>
            </a:r>
            <a:r>
              <a:rPr b="0" spc="-85" dirty="0">
                <a:latin typeface="Arial"/>
                <a:cs typeface="Arial"/>
              </a:rPr>
              <a:t>of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Maryland)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531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Museum</vt:lpstr>
      <vt:lpstr>Office Theme</vt:lpstr>
      <vt:lpstr>Slide 1</vt:lpstr>
      <vt:lpstr>Data distribution</vt:lpstr>
      <vt:lpstr>Replication</vt:lpstr>
      <vt:lpstr>Master-Slave Replication</vt:lpstr>
      <vt:lpstr>Pros and cons of Master-Slave Replication</vt:lpstr>
      <vt:lpstr>Peer-to-Peer Replication</vt:lpstr>
      <vt:lpstr>Pros and cons of peer-to-peer replication</vt:lpstr>
      <vt:lpstr>Consistency</vt:lpstr>
      <vt:lpstr>Conflicts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ABHISHEK</cp:lastModifiedBy>
  <cp:revision>5</cp:revision>
  <dcterms:created xsi:type="dcterms:W3CDTF">2021-05-24T04:29:57Z</dcterms:created>
  <dcterms:modified xsi:type="dcterms:W3CDTF">2021-06-04T08:59:12Z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2020-06-08T00:00:00Z</vt:filetime>
  </property>
  <property fmtid="{D5CDD505-2E9C-101B-9397-08002B2CF9AE}" pid="3" name="LastSaved">
    <vt:filetime>2021-05-24T00:00:00Z</vt:filetime>
  </property>
</Properties>
</file>