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6" r:id="rId4"/>
    <p:sldId id="293" r:id="rId5"/>
    <p:sldId id="296" r:id="rId6"/>
    <p:sldId id="298" r:id="rId7"/>
    <p:sldId id="274" r:id="rId8"/>
    <p:sldId id="264" r:id="rId9"/>
    <p:sldId id="257" r:id="rId10"/>
    <p:sldId id="263" r:id="rId11"/>
    <p:sldId id="265" r:id="rId12"/>
    <p:sldId id="258" r:id="rId13"/>
    <p:sldId id="300" r:id="rId14"/>
    <p:sldId id="299" r:id="rId15"/>
    <p:sldId id="262" r:id="rId16"/>
    <p:sldId id="29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4585-9326-489E-A8DA-CB364636C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886C2-88E1-4B0B-85B4-26F371967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58DBF-67F4-4C72-BC4D-BF3F4025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CACD-6AA8-4BC3-85FA-1A5BB6201510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BB577-A098-4B98-BB65-CF1C7199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4BF1F-9194-4BC1-9855-7CD79F44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2F7E-F3B9-4A45-AA31-10DBC751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76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2D97-1F7A-47BB-8560-0A8DD309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61C1A-8419-4E8A-84E1-DF992D3D7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57A8D-84D1-4CF1-B8CB-D4573A6A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CACD-6AA8-4BC3-85FA-1A5BB6201510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F4192-3E5D-4296-B95A-C1877196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1B3E-3362-4F2D-A421-A85030A4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2F7E-F3B9-4A45-AA31-10DBC751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23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A6040-C864-42D1-9163-FEAFDFE43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97091-6D2C-4833-8591-5B5E22C12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464AE-D7ED-4B8E-A41D-B6F1B681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CACD-6AA8-4BC3-85FA-1A5BB6201510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595D5-8F4A-44A5-B1BA-0C76273C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6E38F-5861-49E7-A1A5-54FB9F6F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2F7E-F3B9-4A45-AA31-10DBC751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345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966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90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43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74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085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3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67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0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D92B-254C-4E81-80EB-9A05F0C6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012E-4826-4394-B742-A4586952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E82D2-E799-427F-8816-FCC24791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CACD-6AA8-4BC3-85FA-1A5BB6201510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C1270-A0A2-4934-A9CC-AE1EDCE6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C9390-06F9-4DFA-8C85-A0CF2807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2F7E-F3B9-4A45-AA31-10DBC751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970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65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6210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7935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9419455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3942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8113555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76145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451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5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DA53-A256-45F6-A78F-413A818A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3CD86-3251-4DC5-B190-2B1EEEE21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26095-B1B2-4D7B-92DB-DE1B3C51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CACD-6AA8-4BC3-85FA-1A5BB6201510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C5936-86DF-461E-9BAD-96547FCF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91B0E-402F-4599-AE51-A4BEE247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2F7E-F3B9-4A45-AA31-10DBC751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89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3444-4315-43B4-A432-99575A0E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7FFA9-6DB0-4AA8-8256-C6BD03362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0745D-84EE-447F-8D2B-1492D7A85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458CD-5FF3-48AB-82EF-658AF596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CACD-6AA8-4BC3-85FA-1A5BB6201510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990F5-B278-4703-9B1F-90957414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B5847-D831-4448-BC06-369AB67E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2F7E-F3B9-4A45-AA31-10DBC751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12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368E-1AC5-4C6E-9FF9-A64B9F25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51D12-AD02-4A77-8C96-818F199DE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07A46-E827-4DAA-96CF-051267CCF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D2526-F02C-4C20-97E4-51854714D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BAF64-0E15-4519-BC21-0AE050A3E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474EA-CDBB-420E-8BBF-00C502E1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CACD-6AA8-4BC3-85FA-1A5BB6201510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53E72-C6CF-45BE-8221-6275B01F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D8E5E4-F053-41E1-9BD3-02D7CE0D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2F7E-F3B9-4A45-AA31-10DBC751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16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8775-77DE-49F0-A919-8225FCCD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FB02F-E1A4-4933-AFBA-F0340071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CACD-6AA8-4BC3-85FA-1A5BB6201510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66A55-6605-4C29-A5BD-B7405CA1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3D4C9-7F95-4466-98CF-42DCF760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2F7E-F3B9-4A45-AA31-10DBC751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39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37B81-CAC1-4368-BC5F-ABB35FEC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CACD-6AA8-4BC3-85FA-1A5BB6201510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39C80-E4D2-4057-8101-57CC45FF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1A3CF-4655-4DD4-BF65-9FCF2870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2F7E-F3B9-4A45-AA31-10DBC751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09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3DAA-3AA6-40DE-9738-13A1FD882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33FC8-4C96-455E-8299-ACBB39670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ED8C4-FE50-4EF6-A18A-4C0E30C1B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8BA16-EE10-431C-89EB-D72A63B2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CACD-6AA8-4BC3-85FA-1A5BB6201510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B3132-9382-4CF6-A682-7FBA5FF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D2879-2CAE-4FB1-880E-07FC588B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2F7E-F3B9-4A45-AA31-10DBC751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60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CAB5-6F3D-4CB2-BC23-E9A7CECDB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E2DDA-A9EA-4D7F-8383-745AF92AA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AB181-DB65-4417-964F-D1C4C4533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C3471-49B8-4437-AF91-255FA025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CACD-6AA8-4BC3-85FA-1A5BB6201510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553CD-AFF0-43C8-9A3F-E9C3FCCD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A872A-0CE5-44CE-AB4F-1EA7487F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2F7E-F3B9-4A45-AA31-10DBC751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74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612DB-48DE-4C4B-B180-35840BD0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17441-3A04-475E-921E-88D3A3202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17E7C-3B78-4426-92BA-67E5B1D04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5CACD-6AA8-4BC3-85FA-1A5BB6201510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4E094-14FD-4419-9BE6-983AA0B44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0E89A-A967-414C-B665-2B536F05F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02F7E-F3B9-4A45-AA31-10DBC7513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64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32DFD30-2122-4F4A-97B4-D0A849E36C5F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09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05.0312.pdf" TargetMode="External"/><Relationship Id="rId2" Type="http://schemas.openxmlformats.org/officeDocument/2006/relationships/hyperlink" Target="https://arxiv.org/pdf/1901.08204v1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aperswithcode.com/dataset/coco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6000">
              <a:srgbClr val="FF0000"/>
            </a:gs>
            <a:gs pos="24000">
              <a:schemeClr val="tx2">
                <a:lumMod val="75000"/>
              </a:schemeClr>
            </a:gs>
            <a:gs pos="86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BC4794E-A4AC-42E1-A99F-469C912E0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C6429-CCA7-4558-AC07-76B8CB35C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220" y="1284811"/>
            <a:ext cx="5482594" cy="346416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IN" sz="6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 PCB</a:t>
            </a:r>
            <a:r>
              <a:rPr lang="en-IN" sz="6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IN" sz="6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6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br>
              <a:rPr lang="en-IN" sz="6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6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COCO</a:t>
            </a:r>
            <a:r>
              <a:rPr lang="en-IN" sz="6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IN" sz="6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6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Convertor</a:t>
            </a:r>
            <a:endParaRPr lang="en-IN" sz="6800" dirty="0"/>
          </a:p>
        </p:txBody>
      </p:sp>
      <p:sp>
        <p:nvSpPr>
          <p:cNvPr id="137" name="Snip Diagonal Corner Rectangle 6">
            <a:extLst>
              <a:ext uri="{FF2B5EF4-FFF2-40B4-BE49-F238E27FC236}">
                <a16:creationId xmlns:a16="http://schemas.microsoft.com/office/drawing/2014/main" id="{798159DC-A6C4-4AA8-A82F-DF0678B9E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 descr="Textured black wood planks background">
            <a:extLst>
              <a:ext uri="{FF2B5EF4-FFF2-40B4-BE49-F238E27FC236}">
                <a16:creationId xmlns:a16="http://schemas.microsoft.com/office/drawing/2014/main" id="{94F91F1A-CADE-4E88-A7E4-715DD69E8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76" r="-3" b="21759"/>
          <a:stretch/>
        </p:blipFill>
        <p:spPr>
          <a:xfrm>
            <a:off x="797779" y="3513437"/>
            <a:ext cx="4809744" cy="2246151"/>
          </a:xfrm>
          <a:custGeom>
            <a:avLst/>
            <a:gdLst/>
            <a:ahLst/>
            <a:cxnLst/>
            <a:rect l="l" t="t" r="r" b="b"/>
            <a:pathLst>
              <a:path w="4809744" h="2246151">
                <a:moveTo>
                  <a:pt x="0" y="0"/>
                </a:moveTo>
                <a:lnTo>
                  <a:pt x="4809744" y="0"/>
                </a:lnTo>
                <a:lnTo>
                  <a:pt x="4809744" y="1767389"/>
                </a:lnTo>
                <a:lnTo>
                  <a:pt x="4330982" y="2246151"/>
                </a:lnTo>
                <a:lnTo>
                  <a:pt x="0" y="2246151"/>
                </a:lnTo>
                <a:close/>
              </a:path>
            </a:pathLst>
          </a:custGeom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13F1EA3-2BA1-4FF3-9B83-CE9C6C8D2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18C902E-5109-4A69-9174-42EA8E794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BE8D63-622B-4B9D-A2EE-A837D22A6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CD3F5D-A0D5-4035-9B35-6D30C0120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F13DD18-75A1-4A3F-AB15-8F1374835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D39B40C-106C-46CC-A106-B4D292469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5EA4736-9AB5-4F9A-B287-91C6AB385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2" y="1038917"/>
            <a:ext cx="4198411" cy="2246150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8372AD51-F518-4532-A7C2-61DAC81A54AE}"/>
              </a:ext>
            </a:extLst>
          </p:cNvPr>
          <p:cNvSpPr txBox="1">
            <a:spLocks/>
          </p:cNvSpPr>
          <p:nvPr/>
        </p:nvSpPr>
        <p:spPr>
          <a:xfrm>
            <a:off x="974897" y="3905788"/>
            <a:ext cx="4454359" cy="1275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ALLENA VENKATA SAI ABHISHEK</a:t>
            </a:r>
          </a:p>
          <a:p>
            <a:pPr algn="ctr">
              <a:lnSpc>
                <a:spcPct val="110000"/>
              </a:lnSpc>
              <a:spcAft>
                <a:spcPts val="800"/>
              </a:spcAft>
            </a:pP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Dept of Computer Science and Engineering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764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0000">
              <a:srgbClr val="FF0000"/>
            </a:gs>
            <a:gs pos="24000">
              <a:schemeClr val="tx2">
                <a:lumMod val="75000"/>
              </a:schemeClr>
            </a:gs>
            <a:gs pos="8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D24E674-8BE6-4F4F-9BDC-DD1AE619C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499007"/>
            <a:ext cx="10184420" cy="582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9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0000">
              <a:srgbClr val="FF0000"/>
            </a:gs>
            <a:gs pos="24000">
              <a:schemeClr val="tx2">
                <a:lumMod val="75000"/>
              </a:schemeClr>
            </a:gs>
            <a:gs pos="8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FE1480-D4F5-4722-96D1-01FF14CA8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0" y="363466"/>
            <a:ext cx="5230224" cy="6131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A41278-791D-47EF-B99A-F9B393338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61" y="2258437"/>
            <a:ext cx="2606645" cy="196416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4EFD5AA-1603-43A7-BC45-B6EBB5D8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206" y="2921070"/>
            <a:ext cx="2149476" cy="6080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NOTEPAD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834231A-559E-489D-974D-C16BFC7F990B}"/>
              </a:ext>
            </a:extLst>
          </p:cNvPr>
          <p:cNvSpPr txBox="1">
            <a:spLocks/>
          </p:cNvSpPr>
          <p:nvPr/>
        </p:nvSpPr>
        <p:spPr>
          <a:xfrm>
            <a:off x="9903308" y="3351020"/>
            <a:ext cx="1276487" cy="6080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XML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3195746F-3466-4205-A107-0D0FF84E6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75" y="462181"/>
            <a:ext cx="4648200" cy="140017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29117BB-E2F5-4A58-87E8-27ED9252610A}"/>
              </a:ext>
            </a:extLst>
          </p:cNvPr>
          <p:cNvSpPr txBox="1">
            <a:spLocks/>
          </p:cNvSpPr>
          <p:nvPr/>
        </p:nvSpPr>
        <p:spPr>
          <a:xfrm>
            <a:off x="4592055" y="1862356"/>
            <a:ext cx="1628775" cy="6080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EXCEL</a:t>
            </a:r>
            <a:endParaRPr lang="en-IN" b="1" dirty="0"/>
          </a:p>
        </p:txBody>
      </p:sp>
      <p:pic>
        <p:nvPicPr>
          <p:cNvPr id="1026" name="Picture 2" descr="How to Download a Subset of Open Image Dataset v6 (on ubuntu using the  shell) | by Nicolas Windt | Medium">
            <a:extLst>
              <a:ext uri="{FF2B5EF4-FFF2-40B4-BE49-F238E27FC236}">
                <a16:creationId xmlns:a16="http://schemas.microsoft.com/office/drawing/2014/main" id="{56A357B5-41CF-493F-8691-1DBD7ED0C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25" y="4394830"/>
            <a:ext cx="5074756" cy="20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B469DB6-8D51-42D9-84BB-E78EFF7AD905}"/>
              </a:ext>
            </a:extLst>
          </p:cNvPr>
          <p:cNvSpPr txBox="1">
            <a:spLocks/>
          </p:cNvSpPr>
          <p:nvPr/>
        </p:nvSpPr>
        <p:spPr>
          <a:xfrm>
            <a:off x="4890956" y="3833087"/>
            <a:ext cx="1628775" cy="6080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CSV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32808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0000">
              <a:srgbClr val="FF0000"/>
            </a:gs>
            <a:gs pos="24000">
              <a:schemeClr val="tx2">
                <a:lumMod val="75000"/>
              </a:schemeClr>
            </a:gs>
            <a:gs pos="8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29117BB-E2F5-4A58-87E8-27ED9252610A}"/>
              </a:ext>
            </a:extLst>
          </p:cNvPr>
          <p:cNvSpPr txBox="1">
            <a:spLocks/>
          </p:cNvSpPr>
          <p:nvPr/>
        </p:nvSpPr>
        <p:spPr>
          <a:xfrm>
            <a:off x="917038" y="503819"/>
            <a:ext cx="2627351" cy="9243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u="sng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4" name="Picture 3" descr="C:\Users\HP\Desktop\IJREAM paper\ss\JSON output -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38" y="1428206"/>
            <a:ext cx="2871470" cy="467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HP\Desktop\IJREAM paper\ss\JSON output -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345" y="1428206"/>
            <a:ext cx="1977390" cy="47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HP\Desktop\IJREAM paper\ss\JSON output -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572" y="1422401"/>
            <a:ext cx="2572385" cy="47238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834231A-559E-489D-974D-C16BFC7F990B}"/>
              </a:ext>
            </a:extLst>
          </p:cNvPr>
          <p:cNvSpPr txBox="1">
            <a:spLocks/>
          </p:cNvSpPr>
          <p:nvPr/>
        </p:nvSpPr>
        <p:spPr>
          <a:xfrm>
            <a:off x="8962194" y="1209040"/>
            <a:ext cx="2742126" cy="19168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Deep PCB in COCO format ANNOTATION JSON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64631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0000">
              <a:srgbClr val="FF0000"/>
            </a:gs>
            <a:gs pos="24000">
              <a:schemeClr val="tx2">
                <a:lumMod val="75000"/>
              </a:schemeClr>
            </a:gs>
            <a:gs pos="8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834231A-559E-489D-974D-C16BFC7F990B}"/>
              </a:ext>
            </a:extLst>
          </p:cNvPr>
          <p:cNvSpPr txBox="1">
            <a:spLocks/>
          </p:cNvSpPr>
          <p:nvPr/>
        </p:nvSpPr>
        <p:spPr>
          <a:xfrm>
            <a:off x="598626" y="1687459"/>
            <a:ext cx="6858814" cy="3708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cap="none" dirty="0"/>
              <a:t>Information About The Data. It Guides 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cap="none" dirty="0">
                <a:solidFill>
                  <a:schemeClr val="bg1"/>
                </a:solidFill>
              </a:rPr>
              <a:t>Used In Corporate Sector 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cap="none" dirty="0">
                <a:solidFill>
                  <a:schemeClr val="bg1"/>
                </a:solidFill>
              </a:rPr>
              <a:t>It Saves Time And Manpower</a:t>
            </a:r>
            <a:endParaRPr lang="en-IN" b="1" cap="none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29117BB-E2F5-4A58-87E8-27ED9252610A}"/>
              </a:ext>
            </a:extLst>
          </p:cNvPr>
          <p:cNvSpPr txBox="1">
            <a:spLocks/>
          </p:cNvSpPr>
          <p:nvPr/>
        </p:nvSpPr>
        <p:spPr>
          <a:xfrm>
            <a:off x="917038" y="595259"/>
            <a:ext cx="2627351" cy="9243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>
                <a:solidFill>
                  <a:schemeClr val="bg1"/>
                </a:solidFill>
              </a:rPr>
              <a:t>METADATA</a:t>
            </a:r>
            <a:endParaRPr lang="en-IN" b="1" u="sng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7874000" y="223521"/>
            <a:ext cx="3443605" cy="635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99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0000">
              <a:srgbClr val="FF0000"/>
            </a:gs>
            <a:gs pos="24000">
              <a:schemeClr val="tx2">
                <a:lumMod val="75000"/>
              </a:schemeClr>
            </a:gs>
            <a:gs pos="8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9412-3E47-4EC5-9E47-95F1A9BBF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384" y="654803"/>
            <a:ext cx="8534400" cy="1062237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CONCLUSION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2AF13-55A5-48A8-BE07-7FDB00EEB6C5}"/>
              </a:ext>
            </a:extLst>
          </p:cNvPr>
          <p:cNvSpPr txBox="1"/>
          <p:nvPr/>
        </p:nvSpPr>
        <p:spPr>
          <a:xfrm>
            <a:off x="819384" y="1884862"/>
            <a:ext cx="960477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The PCB datasets is converted into COCO format.  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Files are shared throughout the corporate in this format structure </a:t>
            </a:r>
          </a:p>
          <a:p>
            <a:pPr algn="just"/>
            <a:endParaRPr lang="en-US" sz="2400" b="1" dirty="0"/>
          </a:p>
          <a:p>
            <a:pPr marL="457200" indent="-457200" algn="just">
              <a:buAutoNum type="arabicPeriod"/>
            </a:pPr>
            <a:r>
              <a:rPr lang="en-US" sz="2400" b="1" dirty="0"/>
              <a:t>Images ( which has all the images ).</a:t>
            </a:r>
          </a:p>
          <a:p>
            <a:pPr marL="457200" indent="-457200" algn="just">
              <a:buAutoNum type="arabicPeriod"/>
            </a:pPr>
            <a:r>
              <a:rPr lang="en-US" sz="2400" b="1" dirty="0"/>
              <a:t>Annotations ( which has the train and test set COCO </a:t>
            </a:r>
            <a:r>
              <a:rPr lang="en-US" sz="2400" b="1" dirty="0" err="1"/>
              <a:t>Json</a:t>
            </a:r>
            <a:r>
              <a:rPr lang="en-US" sz="2400" b="1" dirty="0"/>
              <a:t> files.</a:t>
            </a:r>
          </a:p>
          <a:p>
            <a:pPr marL="457200" indent="-457200" algn="just">
              <a:buAutoNum type="arabicPeriod"/>
            </a:pPr>
            <a:r>
              <a:rPr lang="en-US" sz="2400" b="1" dirty="0"/>
              <a:t>Metadata</a:t>
            </a:r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C83E7B-668A-4DF3-8CCE-AC16236282E7}"/>
              </a:ext>
            </a:extLst>
          </p:cNvPr>
          <p:cNvSpPr txBox="1">
            <a:spLocks/>
          </p:cNvSpPr>
          <p:nvPr/>
        </p:nvSpPr>
        <p:spPr>
          <a:xfrm>
            <a:off x="819384" y="2861369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187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0000">
              <a:srgbClr val="FF0000"/>
            </a:gs>
            <a:gs pos="24000">
              <a:schemeClr val="tx2">
                <a:lumMod val="75000"/>
              </a:schemeClr>
            </a:gs>
            <a:gs pos="8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9">
            <a:extLst>
              <a:ext uri="{FF2B5EF4-FFF2-40B4-BE49-F238E27FC236}">
                <a16:creationId xmlns:a16="http://schemas.microsoft.com/office/drawing/2014/main" id="{4AF6F73B-41FC-4ABC-899A-B09DCE59BF07}"/>
              </a:ext>
            </a:extLst>
          </p:cNvPr>
          <p:cNvSpPr txBox="1">
            <a:spLocks/>
          </p:cNvSpPr>
          <p:nvPr/>
        </p:nvSpPr>
        <p:spPr>
          <a:xfrm>
            <a:off x="893417" y="358595"/>
            <a:ext cx="4664698" cy="12102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ln w="3175" cmpd="sng"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IN" sz="4800" b="1" u="sng" dirty="0">
                <a:solidFill>
                  <a:schemeClr val="bg1"/>
                </a:solidFill>
                <a:latin typeface="Eras Bold ITC" panose="020B0907030504020204" pitchFamily="34" charset="0"/>
              </a:rPr>
              <a:t>References </a:t>
            </a:r>
            <a:endParaRPr lang="en-IN" sz="4800" b="1" u="sng" dirty="0">
              <a:solidFill>
                <a:schemeClr val="tx1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D203E-F2ED-4295-8B80-CCA5A13B6D85}"/>
              </a:ext>
            </a:extLst>
          </p:cNvPr>
          <p:cNvSpPr txBox="1">
            <a:spLocks/>
          </p:cNvSpPr>
          <p:nvPr/>
        </p:nvSpPr>
        <p:spPr>
          <a:xfrm>
            <a:off x="735941" y="1568822"/>
            <a:ext cx="9017660" cy="46495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100" b="1" dirty="0">
                <a:solidFill>
                  <a:schemeClr val="tx1"/>
                </a:solidFill>
                <a:latin typeface="Century Gothic (Body)"/>
              </a:rPr>
              <a:t>1. A PCB Dataset for Defects Detection and Classification - </a:t>
            </a:r>
            <a:r>
              <a:rPr lang="pl-PL" sz="1100" b="1" dirty="0">
                <a:solidFill>
                  <a:schemeClr val="tx1"/>
                </a:solidFill>
                <a:latin typeface="Century Gothic (Body)"/>
              </a:rPr>
              <a:t>Mateusz Buda, Atsuto Maki, Maciej A. Mazurowski</a:t>
            </a:r>
            <a:r>
              <a:rPr lang="en-US" sz="1100" b="1" dirty="0">
                <a:solidFill>
                  <a:schemeClr val="tx1"/>
                </a:solidFill>
                <a:latin typeface="Century Gothic (Body)"/>
              </a:rPr>
              <a:t> ( </a:t>
            </a:r>
            <a:r>
              <a:rPr lang="en-US" sz="1100" b="1" dirty="0">
                <a:solidFill>
                  <a:schemeClr val="tx1"/>
                </a:solidFill>
                <a:latin typeface="Century Gothic (Body)"/>
                <a:hlinkClick r:id="rId2"/>
              </a:rPr>
              <a:t>https://arxiv.org/pdf/1901.08204v1.pdf</a:t>
            </a:r>
            <a:r>
              <a:rPr lang="en-US" sz="1100" b="1" dirty="0">
                <a:solidFill>
                  <a:schemeClr val="tx1"/>
                </a:solidFill>
                <a:latin typeface="Century Gothic (Body)"/>
              </a:rPr>
              <a:t> </a:t>
            </a:r>
            <a:r>
              <a:rPr lang="en-IN" sz="1100" b="1" dirty="0">
                <a:solidFill>
                  <a:schemeClr val="tx1"/>
                </a:solidFill>
                <a:latin typeface="Century Gothic (Body)"/>
              </a:rPr>
              <a:t>)</a:t>
            </a:r>
          </a:p>
          <a:p>
            <a:pPr marL="342900" indent="-342900" algn="just">
              <a:buAutoNum type="arabicPeriod"/>
            </a:pPr>
            <a:endParaRPr lang="en-IN" sz="1100" b="1" dirty="0">
              <a:solidFill>
                <a:schemeClr val="tx1"/>
              </a:solidFill>
              <a:latin typeface="Century Gothic (Body)"/>
            </a:endParaRPr>
          </a:p>
          <a:p>
            <a:pPr marL="0" indent="0" algn="just">
              <a:buNone/>
            </a:pPr>
            <a:r>
              <a:rPr lang="en-US" sz="1100" b="1" dirty="0">
                <a:solidFill>
                  <a:schemeClr val="tx1"/>
                </a:solidFill>
                <a:latin typeface="Century Gothic (Body)"/>
              </a:rPr>
              <a:t>2. Microsoft COCO: Common Objects in Context  Lin et al. in Microsoft COCO	( </a:t>
            </a:r>
            <a:r>
              <a:rPr lang="en-US" sz="1100" b="1" dirty="0">
                <a:solidFill>
                  <a:schemeClr val="tx1"/>
                </a:solidFill>
                <a:latin typeface="Century Gothic (Body)"/>
                <a:hlinkClick r:id="rId3"/>
              </a:rPr>
              <a:t>https://arxiv.org/pdf/1405.0312.pdf</a:t>
            </a:r>
            <a:r>
              <a:rPr lang="en-US" sz="1100" b="1" dirty="0">
                <a:solidFill>
                  <a:schemeClr val="tx1"/>
                </a:solidFill>
                <a:latin typeface="Century Gothic (Body)"/>
              </a:rPr>
              <a:t> </a:t>
            </a:r>
            <a:r>
              <a:rPr lang="en-IN" sz="1100" b="1" dirty="0">
                <a:solidFill>
                  <a:schemeClr val="tx1"/>
                </a:solidFill>
                <a:latin typeface="Century Gothic (Body)"/>
              </a:rPr>
              <a:t>)</a:t>
            </a:r>
          </a:p>
          <a:p>
            <a:pPr marL="228600" indent="-228600" algn="just">
              <a:buAutoNum type="arabicPeriod" startAt="2"/>
            </a:pPr>
            <a:endParaRPr lang="en-IN" sz="1100" b="1" dirty="0">
              <a:solidFill>
                <a:schemeClr val="tx1"/>
              </a:solidFill>
              <a:latin typeface="Century Gothic (Body)"/>
            </a:endParaRPr>
          </a:p>
          <a:p>
            <a:pPr marL="0" indent="0" algn="just">
              <a:buNone/>
            </a:pPr>
            <a:r>
              <a:rPr lang="en-US" sz="1100" b="1" dirty="0">
                <a:solidFill>
                  <a:schemeClr val="tx1"/>
                </a:solidFill>
                <a:latin typeface="Century Gothic (Body)"/>
              </a:rPr>
              <a:t>3. COCO (Microsoft Common Objects in Context)	Lin et al. in Microsoft COCO ( </a:t>
            </a:r>
            <a:r>
              <a:rPr lang="en-US" sz="1100" b="1" dirty="0">
                <a:solidFill>
                  <a:schemeClr val="tx1"/>
                </a:solidFill>
                <a:latin typeface="Century Gothic (Body)"/>
                <a:hlinkClick r:id="rId4"/>
              </a:rPr>
              <a:t>https://paperswithcode.com/dataset/coco</a:t>
            </a:r>
            <a:r>
              <a:rPr lang="en-US" sz="1100" b="1" dirty="0">
                <a:solidFill>
                  <a:schemeClr val="tx1"/>
                </a:solidFill>
                <a:latin typeface="Century Gothic (Body)"/>
              </a:rPr>
              <a:t> </a:t>
            </a:r>
            <a:r>
              <a:rPr lang="en-IN" sz="1100" b="1" dirty="0">
                <a:solidFill>
                  <a:schemeClr val="tx1"/>
                </a:solidFill>
                <a:latin typeface="Century Gothic (Body)"/>
              </a:rPr>
              <a:t>)</a:t>
            </a:r>
          </a:p>
          <a:p>
            <a:pPr marL="0" indent="0" algn="just">
              <a:buNone/>
            </a:pPr>
            <a:endParaRPr lang="en-IN" sz="1100" b="1" dirty="0">
              <a:solidFill>
                <a:schemeClr val="tx1"/>
              </a:solidFill>
              <a:latin typeface="Century Gothic (Body)"/>
            </a:endParaRPr>
          </a:p>
          <a:p>
            <a:pPr marL="0" indent="0" algn="just">
              <a:buNone/>
            </a:pPr>
            <a:r>
              <a:rPr lang="en-IN" sz="1100" b="1" dirty="0">
                <a:solidFill>
                  <a:schemeClr val="tx1"/>
                </a:solidFill>
                <a:latin typeface="Century Gothic (Body)"/>
              </a:rPr>
              <a:t>4. </a:t>
            </a:r>
            <a:r>
              <a:rPr lang="en-IN" sz="1100" b="1" dirty="0" err="1">
                <a:solidFill>
                  <a:schemeClr val="tx1"/>
                </a:solidFill>
                <a:latin typeface="Century Gothic (Body)"/>
              </a:rPr>
              <a:t>Sanli</a:t>
            </a:r>
            <a:r>
              <a:rPr lang="en-IN" sz="1100" b="1" dirty="0">
                <a:solidFill>
                  <a:schemeClr val="tx1"/>
                </a:solidFill>
                <a:latin typeface="Century Gothic (Body)"/>
              </a:rPr>
              <a:t> Tang, Fan He, </a:t>
            </a:r>
            <a:r>
              <a:rPr lang="en-IN" sz="1100" b="1" dirty="0" err="1">
                <a:solidFill>
                  <a:schemeClr val="tx1"/>
                </a:solidFill>
                <a:latin typeface="Century Gothic (Body)"/>
              </a:rPr>
              <a:t>Xiaolin</a:t>
            </a:r>
            <a:r>
              <a:rPr lang="en-IN" sz="1100" b="1" dirty="0">
                <a:solidFill>
                  <a:schemeClr val="tx1"/>
                </a:solidFill>
                <a:latin typeface="Century Gothic (Body)"/>
              </a:rPr>
              <a:t> Huang, </a:t>
            </a:r>
            <a:r>
              <a:rPr lang="en-IN" sz="1100" b="1" dirty="0" err="1">
                <a:solidFill>
                  <a:schemeClr val="tx1"/>
                </a:solidFill>
                <a:latin typeface="Century Gothic (Body)"/>
              </a:rPr>
              <a:t>Jie</a:t>
            </a:r>
            <a:r>
              <a:rPr lang="en-IN" sz="1100" b="1" dirty="0">
                <a:solidFill>
                  <a:schemeClr val="tx1"/>
                </a:solidFill>
                <a:latin typeface="Century Gothic (Body)"/>
              </a:rPr>
              <a:t> Yang (2019) “Online PCB Defect Detector On A New PCB Defect Dataset” arXiv:1902.06197 [cs.CV] [5] </a:t>
            </a:r>
            <a:r>
              <a:rPr lang="en-IN" sz="1100" b="1" dirty="0" err="1">
                <a:solidFill>
                  <a:schemeClr val="tx1"/>
                </a:solidFill>
                <a:latin typeface="Century Gothic (Body)"/>
              </a:rPr>
              <a:t>Lv</a:t>
            </a:r>
            <a:r>
              <a:rPr lang="en-IN" sz="1100" b="1" dirty="0">
                <a:solidFill>
                  <a:schemeClr val="tx1"/>
                </a:solidFill>
                <a:latin typeface="Century Gothic (Body)"/>
              </a:rPr>
              <a:t>, </a:t>
            </a:r>
            <a:r>
              <a:rPr lang="en-IN" sz="1100" b="1" dirty="0" err="1">
                <a:solidFill>
                  <a:schemeClr val="tx1"/>
                </a:solidFill>
                <a:latin typeface="Century Gothic (Body)"/>
              </a:rPr>
              <a:t>Teng</a:t>
            </a:r>
            <a:r>
              <a:rPr lang="en-IN" sz="1100" b="1" dirty="0">
                <a:solidFill>
                  <a:schemeClr val="tx1"/>
                </a:solidFill>
                <a:latin typeface="Century Gothic (Body)"/>
              </a:rPr>
              <a:t> &amp; Yan, Ping &amp; He, </a:t>
            </a:r>
            <a:r>
              <a:rPr lang="en-IN" sz="1100" b="1" dirty="0" err="1">
                <a:solidFill>
                  <a:schemeClr val="tx1"/>
                </a:solidFill>
                <a:latin typeface="Century Gothic (Body)"/>
              </a:rPr>
              <a:t>Weimin</a:t>
            </a:r>
            <a:r>
              <a:rPr lang="en-IN" sz="1100" b="1" dirty="0">
                <a:solidFill>
                  <a:schemeClr val="tx1"/>
                </a:solidFill>
                <a:latin typeface="Century Gothic (Body)"/>
              </a:rPr>
              <a:t>. (2018). Survey on JSON Data Modelling. Journal of Physics: Conference Series. 1069. 012101. 10.1088/1742-6596/1069/1/012101.</a:t>
            </a:r>
          </a:p>
          <a:p>
            <a:pPr marL="0" indent="0" algn="just">
              <a:buNone/>
            </a:pPr>
            <a:endParaRPr lang="en-IN" sz="1100" b="1" dirty="0">
              <a:solidFill>
                <a:schemeClr val="tx1"/>
              </a:solidFill>
              <a:latin typeface="Century Gothic (Body)"/>
            </a:endParaRPr>
          </a:p>
          <a:p>
            <a:pPr marL="0" indent="0" algn="just">
              <a:buNone/>
            </a:pPr>
            <a:r>
              <a:rPr lang="en-IN" sz="1100" b="1" dirty="0">
                <a:solidFill>
                  <a:schemeClr val="tx1"/>
                </a:solidFill>
                <a:latin typeface="Century Gothic (Body)"/>
              </a:rPr>
              <a:t>5. </a:t>
            </a:r>
            <a:r>
              <a:rPr lang="en-IN" sz="1100" b="1" dirty="0" err="1">
                <a:solidFill>
                  <a:schemeClr val="tx1"/>
                </a:solidFill>
                <a:latin typeface="Century Gothic (Body)"/>
              </a:rPr>
              <a:t>Lv</a:t>
            </a:r>
            <a:r>
              <a:rPr lang="en-IN" sz="1100" b="1" dirty="0">
                <a:solidFill>
                  <a:schemeClr val="tx1"/>
                </a:solidFill>
                <a:latin typeface="Century Gothic (Body)"/>
              </a:rPr>
              <a:t>, </a:t>
            </a:r>
            <a:r>
              <a:rPr lang="en-IN" sz="1100" b="1" dirty="0" err="1">
                <a:solidFill>
                  <a:schemeClr val="tx1"/>
                </a:solidFill>
                <a:latin typeface="Century Gothic (Body)"/>
              </a:rPr>
              <a:t>Teng</a:t>
            </a:r>
            <a:r>
              <a:rPr lang="en-IN" sz="1100" b="1" dirty="0">
                <a:solidFill>
                  <a:schemeClr val="tx1"/>
                </a:solidFill>
                <a:latin typeface="Century Gothic (Body)"/>
              </a:rPr>
              <a:t> &amp; Yan, Ping &amp; He, </a:t>
            </a:r>
            <a:r>
              <a:rPr lang="en-IN" sz="1100" b="1" dirty="0" err="1">
                <a:solidFill>
                  <a:schemeClr val="tx1"/>
                </a:solidFill>
                <a:latin typeface="Century Gothic (Body)"/>
              </a:rPr>
              <a:t>Weimin</a:t>
            </a:r>
            <a:r>
              <a:rPr lang="en-IN" sz="1100" b="1" dirty="0">
                <a:solidFill>
                  <a:schemeClr val="tx1"/>
                </a:solidFill>
                <a:latin typeface="Century Gothic (Body)"/>
              </a:rPr>
              <a:t>. (2018). Survey on JSON Data Modelling. Journal of Physics: Conference Series. 1069. 012101. 10.1088/1742-6596/1069/1/012101.</a:t>
            </a:r>
          </a:p>
          <a:p>
            <a:pPr marL="0" indent="0" algn="just">
              <a:buNone/>
            </a:pPr>
            <a:endParaRPr lang="en-IN" sz="1100" b="1" dirty="0">
              <a:solidFill>
                <a:schemeClr val="tx1"/>
              </a:solidFill>
              <a:latin typeface="Century Gothic (Body)"/>
            </a:endParaRPr>
          </a:p>
          <a:p>
            <a:pPr marL="0" indent="0" algn="just">
              <a:buNone/>
            </a:pPr>
            <a:r>
              <a:rPr lang="en-IN" sz="1100" b="1" dirty="0">
                <a:solidFill>
                  <a:schemeClr val="tx1"/>
                </a:solidFill>
                <a:latin typeface="Century Gothic (Body)"/>
              </a:rPr>
              <a:t>6. Allena Venkata Sai Abhishek, </a:t>
            </a:r>
            <a:r>
              <a:rPr lang="en-IN" sz="1100" b="1" dirty="0" err="1">
                <a:solidFill>
                  <a:schemeClr val="tx1"/>
                </a:solidFill>
                <a:latin typeface="Century Gothic (Body)"/>
              </a:rPr>
              <a:t>Venkateswara</a:t>
            </a:r>
            <a:r>
              <a:rPr lang="en-IN" sz="1100" b="1" dirty="0">
                <a:solidFill>
                  <a:schemeClr val="tx1"/>
                </a:solidFill>
                <a:latin typeface="Century Gothic (Body)"/>
              </a:rPr>
              <a:t> Rao </a:t>
            </a:r>
            <a:r>
              <a:rPr lang="en-IN" sz="1100" b="1" dirty="0" err="1">
                <a:solidFill>
                  <a:schemeClr val="tx1"/>
                </a:solidFill>
                <a:latin typeface="Century Gothic (Body)"/>
              </a:rPr>
              <a:t>Gurrala</a:t>
            </a:r>
            <a:r>
              <a:rPr lang="en-IN" sz="1100" b="1" dirty="0">
                <a:solidFill>
                  <a:schemeClr val="tx1"/>
                </a:solidFill>
                <a:latin typeface="Century Gothic (Body)"/>
              </a:rPr>
              <a:t> "</a:t>
            </a:r>
            <a:r>
              <a:rPr lang="en-IN" sz="1100" b="1" dirty="0" err="1">
                <a:solidFill>
                  <a:schemeClr val="tx1"/>
                </a:solidFill>
                <a:latin typeface="Century Gothic (Body)"/>
              </a:rPr>
              <a:t>AugStatic</a:t>
            </a:r>
            <a:r>
              <a:rPr lang="en-IN" sz="1100" b="1" dirty="0">
                <a:solidFill>
                  <a:schemeClr val="tx1"/>
                </a:solidFill>
                <a:latin typeface="Century Gothic (Body)"/>
              </a:rPr>
              <a:t> - A Light-Weight Image Augmentation Library", International Journal of Emerging Technologies and Innovative Research (www.jetir.org), ISSN: 2349-5162, Vol.9, Issue 5, page no.b735-b742, May-2022, Available :http://www.jetir.org/papers/JETIR2205199.pdf </a:t>
            </a:r>
          </a:p>
          <a:p>
            <a:pPr marL="342900" indent="-342900" algn="just">
              <a:buFont typeface="Wingdings 3" panose="05040102010807070707" pitchFamily="18" charset="2"/>
              <a:buAutoNum type="arabicPeriod" startAt="3"/>
            </a:pPr>
            <a:endParaRPr lang="en-IN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48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0000">
              <a:srgbClr val="FF0000"/>
            </a:gs>
            <a:gs pos="24000">
              <a:schemeClr val="tx2">
                <a:lumMod val="75000"/>
              </a:schemeClr>
            </a:gs>
            <a:gs pos="8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5E66-6C23-4B8C-B1F5-DC087621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083" y="2539263"/>
            <a:ext cx="8534400" cy="1507067"/>
          </a:xfrm>
        </p:spPr>
        <p:txBody>
          <a:bodyPr>
            <a:normAutofit/>
          </a:bodyPr>
          <a:lstStyle/>
          <a:p>
            <a:r>
              <a:rPr lang="en-US" sz="8800" b="1" dirty="0"/>
              <a:t>THANK YOU</a:t>
            </a:r>
            <a:endParaRPr lang="en-IN" sz="8800" b="1" dirty="0"/>
          </a:p>
        </p:txBody>
      </p:sp>
    </p:spTree>
    <p:extLst>
      <p:ext uri="{BB962C8B-B14F-4D97-AF65-F5344CB8AC3E}">
        <p14:creationId xmlns:p14="http://schemas.microsoft.com/office/powerpoint/2010/main" val="344106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0000">
              <a:srgbClr val="FF0000"/>
            </a:gs>
            <a:gs pos="24000">
              <a:schemeClr val="tx2">
                <a:lumMod val="75000"/>
              </a:schemeClr>
            </a:gs>
            <a:gs pos="8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06C96-43AC-44BB-B2DF-2133258B1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46" y="1246795"/>
            <a:ext cx="9692756" cy="51353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The MS COCO (Microsoft Common Objects in Context) dataset is a large-scale object detection, segmentation, key-point detection, and captioning dataset. It is widely used for various models.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The dataset consists of 328K images. Coco defines 91 classes but the data </a:t>
            </a:r>
            <a:r>
              <a:rPr lang="en-US" b="1" dirty="0">
                <a:solidFill>
                  <a:schemeClr val="bg1"/>
                </a:solidFill>
              </a:rPr>
              <a:t>only uses 80 classes. So, we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are tryi</a:t>
            </a:r>
            <a:r>
              <a:rPr lang="en-US" b="1" dirty="0">
                <a:solidFill>
                  <a:schemeClr val="tx1"/>
                </a:solidFill>
              </a:rPr>
              <a:t>ng to convert the other dataset format </a:t>
            </a:r>
            <a:r>
              <a:rPr lang="en-US" b="1" dirty="0">
                <a:solidFill>
                  <a:schemeClr val="bg1"/>
                </a:solidFill>
              </a:rPr>
              <a:t>into COCO format.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Deep PCB is a manufacturing defect data set. It has 1500 image pairs. Each has a template image &amp; a test image. The template image has no defects &amp; corresponding test image that has some defects with the annotations in a text file.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We are trying to convert the deep PCB Manufacturing defect into MS </a:t>
            </a:r>
            <a:r>
              <a:rPr lang="en-US" b="1" dirty="0">
                <a:solidFill>
                  <a:schemeClr val="tx1"/>
                </a:solidFill>
              </a:rPr>
              <a:t>COCO Format and create meta</a:t>
            </a:r>
            <a:r>
              <a:rPr lang="en-US" b="1" dirty="0">
                <a:solidFill>
                  <a:schemeClr val="bg1"/>
                </a:solidFill>
              </a:rPr>
              <a:t>data about the converted dataset COCO </a:t>
            </a:r>
            <a:r>
              <a:rPr lang="en-US" b="1" dirty="0">
                <a:solidFill>
                  <a:schemeClr val="tx1"/>
                </a:solidFill>
              </a:rPr>
              <a:t>format..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Subtitle 29">
            <a:extLst>
              <a:ext uri="{FF2B5EF4-FFF2-40B4-BE49-F238E27FC236}">
                <a16:creationId xmlns:a16="http://schemas.microsoft.com/office/drawing/2014/main" id="{184A6D54-507C-4C06-BF69-B3E50FAB74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7884" y="456717"/>
            <a:ext cx="8910487" cy="1097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600" b="1" u="sng" dirty="0">
                <a:solidFill>
                  <a:schemeClr val="tx1"/>
                </a:solidFill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321746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0000">
              <a:srgbClr val="FF0000"/>
            </a:gs>
            <a:gs pos="24000">
              <a:schemeClr val="tx2">
                <a:lumMod val="75000"/>
              </a:schemeClr>
            </a:gs>
            <a:gs pos="8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87BD5E-2DDE-47AF-8D80-47DCDB593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092756"/>
              </p:ext>
            </p:extLst>
          </p:nvPr>
        </p:nvGraphicFramePr>
        <p:xfrm>
          <a:off x="373782" y="1062036"/>
          <a:ext cx="11570568" cy="531187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13075">
                  <a:extLst>
                    <a:ext uri="{9D8B030D-6E8A-4147-A177-3AD203B41FA5}">
                      <a16:colId xmlns:a16="http://schemas.microsoft.com/office/drawing/2014/main" val="3027281519"/>
                    </a:ext>
                  </a:extLst>
                </a:gridCol>
                <a:gridCol w="1712716">
                  <a:extLst>
                    <a:ext uri="{9D8B030D-6E8A-4147-A177-3AD203B41FA5}">
                      <a16:colId xmlns:a16="http://schemas.microsoft.com/office/drawing/2014/main" val="2104570401"/>
                    </a:ext>
                  </a:extLst>
                </a:gridCol>
                <a:gridCol w="2617732">
                  <a:extLst>
                    <a:ext uri="{9D8B030D-6E8A-4147-A177-3AD203B41FA5}">
                      <a16:colId xmlns:a16="http://schemas.microsoft.com/office/drawing/2014/main" val="597629408"/>
                    </a:ext>
                  </a:extLst>
                </a:gridCol>
                <a:gridCol w="2296598">
                  <a:extLst>
                    <a:ext uri="{9D8B030D-6E8A-4147-A177-3AD203B41FA5}">
                      <a16:colId xmlns:a16="http://schemas.microsoft.com/office/drawing/2014/main" val="561573385"/>
                    </a:ext>
                  </a:extLst>
                </a:gridCol>
                <a:gridCol w="4330447">
                  <a:extLst>
                    <a:ext uri="{9D8B030D-6E8A-4147-A177-3AD203B41FA5}">
                      <a16:colId xmlns:a16="http://schemas.microsoft.com/office/drawing/2014/main" val="1364888855"/>
                    </a:ext>
                  </a:extLst>
                </a:gridCol>
              </a:tblGrid>
              <a:tr h="80216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IN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Journal Type and year</a:t>
                      </a:r>
                      <a:endParaRPr lang="en-IN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Authors</a:t>
                      </a:r>
                      <a:endParaRPr lang="en-IN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IN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Summary</a:t>
                      </a:r>
                      <a:endParaRPr lang="en-IN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827454"/>
                  </a:ext>
                </a:extLst>
              </a:tr>
              <a:tr h="1616026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solidFill>
                            <a:schemeClr val="bg1"/>
                          </a:solidFill>
                        </a:rPr>
                        <a:t>IEEE, 2019</a:t>
                      </a:r>
                      <a:endParaRPr lang="en-IN" sz="13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300" dirty="0">
                          <a:solidFill>
                            <a:schemeClr val="bg1"/>
                          </a:solidFill>
                          <a:effectLst/>
                        </a:rPr>
                        <a:t>Weibo Huang, Peng Wei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A PCB Dataset for Defects Detection and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 Given the brief introduction about the Deep PCB Manufacturing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</a:rPr>
                        <a:t>Defectdataset</a:t>
                      </a:r>
                      <a:endParaRPr lang="en-IN" sz="13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408806"/>
                  </a:ext>
                </a:extLst>
              </a:tr>
              <a:tr h="1514961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IEEE, 2015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en-IN" sz="13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Tsung-Yi Lin Michael Maire Serge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Belongie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Lubomir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Bourdev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 Ross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Girshick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, James Hays Pietro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Perona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 Deva Ramanan C. Lawrence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Zitnick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 Piotr Dollar</a:t>
                      </a:r>
                      <a:endParaRPr lang="en-IN" sz="13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Microsoft COCO: Common Objects in Context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Gathered images of complex</a:t>
                      </a:r>
                    </a:p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everyday scenes containing common objects in their natural context &amp; made the COCO dataset. Dataset contains photos of 91 objects types that would be easily recognizable by a 4-year-old. With a total of 2.5 million labeled instances in 328k images.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315215"/>
                  </a:ext>
                </a:extLst>
              </a:tr>
              <a:tr h="13787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3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IEEE, 2017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Lin et al. in Microsoft COCO: Common Objects in Context</a:t>
                      </a:r>
                      <a:endParaRPr lang="en-IN" sz="13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COCO (Microsoft Common Objects in Context)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The COCO dataset format was explained in this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696779"/>
                  </a:ext>
                </a:extLst>
              </a:tr>
            </a:tbl>
          </a:graphicData>
        </a:graphic>
      </p:graphicFrame>
      <p:sp>
        <p:nvSpPr>
          <p:cNvPr id="5" name="Subtitle 29">
            <a:extLst>
              <a:ext uri="{FF2B5EF4-FFF2-40B4-BE49-F238E27FC236}">
                <a16:creationId xmlns:a16="http://schemas.microsoft.com/office/drawing/2014/main" id="{F36EEDF3-49BD-4F7D-840D-0361E0D73322}"/>
              </a:ext>
            </a:extLst>
          </p:cNvPr>
          <p:cNvSpPr txBox="1">
            <a:spLocks/>
          </p:cNvSpPr>
          <p:nvPr/>
        </p:nvSpPr>
        <p:spPr>
          <a:xfrm>
            <a:off x="550179" y="-194382"/>
            <a:ext cx="10756039" cy="16110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ln w="3175" cmpd="sng"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sz="5400" b="1" u="sng" cap="all" dirty="0">
                <a:solidFill>
                  <a:schemeClr val="tx1"/>
                </a:solidFill>
                <a:latin typeface="Berlin Sans FB Demi" panose="020E0802020502020306" pitchFamily="34" charset="0"/>
                <a:ea typeface="+mj-ea"/>
                <a:cs typeface="+mj-cs"/>
              </a:rPr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188285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0000">
              <a:srgbClr val="FF0000"/>
            </a:gs>
            <a:gs pos="24000">
              <a:schemeClr val="tx2">
                <a:lumMod val="75000"/>
              </a:schemeClr>
            </a:gs>
            <a:gs pos="8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9">
            <a:extLst>
              <a:ext uri="{FF2B5EF4-FFF2-40B4-BE49-F238E27FC236}">
                <a16:creationId xmlns:a16="http://schemas.microsoft.com/office/drawing/2014/main" id="{43CA6E28-8C19-4034-8F87-439E2DDE4B3A}"/>
              </a:ext>
            </a:extLst>
          </p:cNvPr>
          <p:cNvSpPr txBox="1">
            <a:spLocks/>
          </p:cNvSpPr>
          <p:nvPr/>
        </p:nvSpPr>
        <p:spPr>
          <a:xfrm>
            <a:off x="717578" y="939007"/>
            <a:ext cx="10501248" cy="14146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ln w="3175" cmpd="sng"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6000" b="1" u="sng" dirty="0">
                <a:solidFill>
                  <a:schemeClr val="bg1"/>
                </a:solidFill>
                <a:latin typeface="Eras Bold ITC" panose="020B0907030504020204" pitchFamily="34" charset="0"/>
              </a:rPr>
              <a:t>Existing</a:t>
            </a:r>
            <a:r>
              <a:rPr lang="en-US" sz="6000" b="1" u="sng" dirty="0">
                <a:solidFill>
                  <a:schemeClr val="tx1"/>
                </a:solidFill>
                <a:latin typeface="Eras Bold ITC" panose="020B0907030504020204" pitchFamily="34" charset="0"/>
              </a:rPr>
              <a:t> System</a:t>
            </a:r>
            <a:endParaRPr lang="en-US" sz="6000" b="1" u="sng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8" name="Subtitle 29">
            <a:extLst>
              <a:ext uri="{FF2B5EF4-FFF2-40B4-BE49-F238E27FC236}">
                <a16:creationId xmlns:a16="http://schemas.microsoft.com/office/drawing/2014/main" id="{E14FB4EE-70BD-4C1F-A96F-B6F3B78F7622}"/>
              </a:ext>
            </a:extLst>
          </p:cNvPr>
          <p:cNvSpPr txBox="1">
            <a:spLocks/>
          </p:cNvSpPr>
          <p:nvPr/>
        </p:nvSpPr>
        <p:spPr>
          <a:xfrm>
            <a:off x="955406" y="3251665"/>
            <a:ext cx="9332620" cy="33090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ln w="3175" cmpd="sng"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algn="just">
              <a:spcBef>
                <a:spcPts val="0"/>
              </a:spcBef>
              <a:spcAft>
                <a:spcPts val="0"/>
              </a:spcAft>
            </a:pPr>
            <a:endParaRPr lang="en-IN" sz="1400" b="1" dirty="0">
              <a:effectLst/>
            </a:endParaRPr>
          </a:p>
        </p:txBody>
      </p:sp>
      <p:sp>
        <p:nvSpPr>
          <p:cNvPr id="7" name="Subtitle 29">
            <a:extLst>
              <a:ext uri="{FF2B5EF4-FFF2-40B4-BE49-F238E27FC236}">
                <a16:creationId xmlns:a16="http://schemas.microsoft.com/office/drawing/2014/main" id="{CEAAAF2A-A366-419B-A9B4-B22C4D59C4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616" y="2184472"/>
            <a:ext cx="10058231" cy="3893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Deep PCB Manufacturing </a:t>
            </a:r>
            <a:r>
              <a:rPr lang="en-US" sz="3200" b="1">
                <a:solidFill>
                  <a:schemeClr val="tx1"/>
                </a:solidFill>
              </a:rPr>
              <a:t>defect dataset </a:t>
            </a:r>
            <a:r>
              <a:rPr lang="en-US" sz="3200" b="1" dirty="0">
                <a:solidFill>
                  <a:schemeClr val="tx1"/>
                </a:solidFill>
              </a:rPr>
              <a:t>is an existing dataset.</a:t>
            </a:r>
            <a:br>
              <a:rPr lang="en-US" sz="3200" b="1" dirty="0">
                <a:solidFill>
                  <a:schemeClr val="tx1"/>
                </a:solidFill>
              </a:rPr>
            </a:b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MS COCO Format is an existing dataset format.</a:t>
            </a:r>
            <a:br>
              <a:rPr lang="en-US" sz="3200" b="1" dirty="0">
                <a:solidFill>
                  <a:schemeClr val="bg1"/>
                </a:solidFill>
              </a:rPr>
            </a:b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Reading a text file using python </a:t>
            </a:r>
          </a:p>
        </p:txBody>
      </p:sp>
    </p:spTree>
    <p:extLst>
      <p:ext uri="{BB962C8B-B14F-4D97-AF65-F5344CB8AC3E}">
        <p14:creationId xmlns:p14="http://schemas.microsoft.com/office/powerpoint/2010/main" val="414953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0000">
              <a:srgbClr val="FF0000"/>
            </a:gs>
            <a:gs pos="24000">
              <a:schemeClr val="tx2">
                <a:lumMod val="75000"/>
              </a:schemeClr>
            </a:gs>
            <a:gs pos="8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9">
            <a:extLst>
              <a:ext uri="{FF2B5EF4-FFF2-40B4-BE49-F238E27FC236}">
                <a16:creationId xmlns:a16="http://schemas.microsoft.com/office/drawing/2014/main" id="{43CA6E28-8C19-4034-8F87-439E2DDE4B3A}"/>
              </a:ext>
            </a:extLst>
          </p:cNvPr>
          <p:cNvSpPr txBox="1">
            <a:spLocks/>
          </p:cNvSpPr>
          <p:nvPr/>
        </p:nvSpPr>
        <p:spPr>
          <a:xfrm>
            <a:off x="717578" y="563087"/>
            <a:ext cx="10501248" cy="14146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ln w="3175" cmpd="sng"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Proposed</a:t>
            </a:r>
            <a:r>
              <a:rPr kumimoji="0" lang="en-US" sz="6000" b="1" i="0" u="sng" strike="noStrike" kern="1200" cap="none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 System</a:t>
            </a:r>
            <a:endParaRPr kumimoji="0" lang="en-US" sz="6000" b="1" i="0" u="sng" strike="noStrike" kern="1200" cap="none" spc="0" normalizeH="0" baseline="0" noProof="0" dirty="0">
              <a:ln w="3175" cmpd="sng">
                <a:noFill/>
              </a:ln>
              <a:solidFill>
                <a:prstClr val="black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8" name="Subtitle 29">
            <a:extLst>
              <a:ext uri="{FF2B5EF4-FFF2-40B4-BE49-F238E27FC236}">
                <a16:creationId xmlns:a16="http://schemas.microsoft.com/office/drawing/2014/main" id="{E14FB4EE-70BD-4C1F-A96F-B6F3B78F7622}"/>
              </a:ext>
            </a:extLst>
          </p:cNvPr>
          <p:cNvSpPr txBox="1">
            <a:spLocks/>
          </p:cNvSpPr>
          <p:nvPr/>
        </p:nvSpPr>
        <p:spPr>
          <a:xfrm>
            <a:off x="955406" y="3251665"/>
            <a:ext cx="9332620" cy="33090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ln w="3175" cmpd="sng"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endParaRPr kumimoji="0" lang="en-IN" sz="1400" b="1" i="0" u="none" strike="noStrike" kern="1200" cap="none" spc="0" normalizeH="0" baseline="0" noProof="0" dirty="0">
              <a:ln w="3175" cmpd="sng">
                <a:noFill/>
              </a:ln>
              <a:solidFill>
                <a:srgbClr val="146194">
                  <a:lumMod val="75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ubtitle 29">
            <a:extLst>
              <a:ext uri="{FF2B5EF4-FFF2-40B4-BE49-F238E27FC236}">
                <a16:creationId xmlns:a16="http://schemas.microsoft.com/office/drawing/2014/main" id="{CEAAAF2A-A366-419B-A9B4-B22C4D59C4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616" y="2063451"/>
            <a:ext cx="10058231" cy="1553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200" b="1" dirty="0">
                <a:solidFill>
                  <a:schemeClr val="tx1"/>
                </a:solidFill>
              </a:rPr>
              <a:t>Converting the Deep PCB manufacturing defect dataset into MS COCO format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76440" y="3525520"/>
            <a:ext cx="6025319" cy="275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0000">
              <a:srgbClr val="FF0000"/>
            </a:gs>
            <a:gs pos="24000">
              <a:schemeClr val="tx2">
                <a:lumMod val="75000"/>
              </a:schemeClr>
            </a:gs>
            <a:gs pos="8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9">
            <a:extLst>
              <a:ext uri="{FF2B5EF4-FFF2-40B4-BE49-F238E27FC236}">
                <a16:creationId xmlns:a16="http://schemas.microsoft.com/office/drawing/2014/main" id="{43CA6E28-8C19-4034-8F87-439E2DDE4B3A}"/>
              </a:ext>
            </a:extLst>
          </p:cNvPr>
          <p:cNvSpPr txBox="1">
            <a:spLocks/>
          </p:cNvSpPr>
          <p:nvPr/>
        </p:nvSpPr>
        <p:spPr>
          <a:xfrm>
            <a:off x="717578" y="939007"/>
            <a:ext cx="10501248" cy="14146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ln w="3175" cmpd="sng"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6000" b="1" u="sng" dirty="0">
                <a:solidFill>
                  <a:schemeClr val="bg1"/>
                </a:solidFill>
                <a:latin typeface="Eras Bold ITC" panose="020B0907030504020204" pitchFamily="34" charset="0"/>
              </a:rPr>
              <a:t>Problem Definition</a:t>
            </a:r>
          </a:p>
        </p:txBody>
      </p:sp>
      <p:sp>
        <p:nvSpPr>
          <p:cNvPr id="8" name="Subtitle 29">
            <a:extLst>
              <a:ext uri="{FF2B5EF4-FFF2-40B4-BE49-F238E27FC236}">
                <a16:creationId xmlns:a16="http://schemas.microsoft.com/office/drawing/2014/main" id="{E14FB4EE-70BD-4C1F-A96F-B6F3B78F7622}"/>
              </a:ext>
            </a:extLst>
          </p:cNvPr>
          <p:cNvSpPr txBox="1">
            <a:spLocks/>
          </p:cNvSpPr>
          <p:nvPr/>
        </p:nvSpPr>
        <p:spPr>
          <a:xfrm>
            <a:off x="955406" y="3251665"/>
            <a:ext cx="9332620" cy="33090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ln w="3175" cmpd="sng"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algn="just">
              <a:spcBef>
                <a:spcPts val="0"/>
              </a:spcBef>
              <a:spcAft>
                <a:spcPts val="0"/>
              </a:spcAft>
            </a:pPr>
            <a:endParaRPr lang="en-IN" sz="1400" b="1" dirty="0">
              <a:effectLst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359DA6A-49A0-4EBA-A2FF-C74B6F46F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792344"/>
              </p:ext>
            </p:extLst>
          </p:nvPr>
        </p:nvGraphicFramePr>
        <p:xfrm>
          <a:off x="955406" y="2554942"/>
          <a:ext cx="8511988" cy="2447365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511988">
                  <a:extLst>
                    <a:ext uri="{9D8B030D-6E8A-4147-A177-3AD203B41FA5}">
                      <a16:colId xmlns:a16="http://schemas.microsoft.com/office/drawing/2014/main" val="3771876790"/>
                    </a:ext>
                  </a:extLst>
                </a:gridCol>
              </a:tblGrid>
              <a:tr h="124557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Input: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Deep PCB Dataset - 1. Image directories , 2. Annotation Text files 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534476"/>
                  </a:ext>
                </a:extLst>
              </a:tr>
              <a:tr h="120179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Output: 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 COCO JSON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endParaRPr lang="en-IN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002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4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0000">
              <a:srgbClr val="FF0000"/>
            </a:gs>
            <a:gs pos="24000">
              <a:schemeClr val="tx2">
                <a:lumMod val="75000"/>
              </a:schemeClr>
            </a:gs>
            <a:gs pos="8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7CF5F52A-F881-4F29-BA7C-1C9F250BF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53" y="1437513"/>
            <a:ext cx="2971800" cy="2247900"/>
          </a:xfr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7650B563-00FD-4BAC-8E65-C2DB7AEA6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79" y="3076892"/>
            <a:ext cx="6582664" cy="1549254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40B678B-72FC-471C-B593-DCA25A04A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79" y="797966"/>
            <a:ext cx="8053541" cy="2057907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6B4E1B73-5A3B-412F-B823-EB66A6EE9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50" y="4845020"/>
            <a:ext cx="7966163" cy="166793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3941F6-7A7D-4D78-9EA5-D7718D22F078}"/>
              </a:ext>
            </a:extLst>
          </p:cNvPr>
          <p:cNvCxnSpPr>
            <a:cxnSpLocks/>
          </p:cNvCxnSpPr>
          <p:nvPr/>
        </p:nvCxnSpPr>
        <p:spPr>
          <a:xfrm>
            <a:off x="2043953" y="3786188"/>
            <a:ext cx="0" cy="98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3FAAAD-28A0-4D6E-B3AA-2C21D380356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546662" y="3685413"/>
            <a:ext cx="314617" cy="166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D0CD50-5254-4CA7-9936-DC7B2EE3D970}"/>
              </a:ext>
            </a:extLst>
          </p:cNvPr>
          <p:cNvCxnSpPr>
            <a:cxnSpLocks/>
          </p:cNvCxnSpPr>
          <p:nvPr/>
        </p:nvCxnSpPr>
        <p:spPr>
          <a:xfrm flipV="1">
            <a:off x="3529853" y="1071439"/>
            <a:ext cx="331426" cy="366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680E013A-6685-4B77-973A-5AC79AF6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17" y="576081"/>
            <a:ext cx="3842964" cy="5642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COCO FORMAT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3055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0000">
              <a:srgbClr val="FF0000"/>
            </a:gs>
            <a:gs pos="24000">
              <a:schemeClr val="tx2">
                <a:lumMod val="75000"/>
              </a:schemeClr>
            </a:gs>
            <a:gs pos="8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Text, letter&#10;&#10;Description automatically generated">
            <a:extLst>
              <a:ext uri="{FF2B5EF4-FFF2-40B4-BE49-F238E27FC236}">
                <a16:creationId xmlns:a16="http://schemas.microsoft.com/office/drawing/2014/main" id="{B50807B8-8E0A-4DBA-9591-18719F96F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719137"/>
            <a:ext cx="11049254" cy="54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8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0000">
              <a:srgbClr val="FF0000"/>
            </a:gs>
            <a:gs pos="24000">
              <a:schemeClr val="tx2">
                <a:lumMod val="75000"/>
              </a:schemeClr>
            </a:gs>
            <a:gs pos="8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269F67FB-38F0-43B5-AAAA-3CEAF6BF9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00" y="452764"/>
            <a:ext cx="2486025" cy="2486025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pic>
        <p:nvPicPr>
          <p:cNvPr id="16" name="Picture 15" descr="A group of cats and a dog&#10;&#10;Description automatically generated with low confidence">
            <a:extLst>
              <a:ext uri="{FF2B5EF4-FFF2-40B4-BE49-F238E27FC236}">
                <a16:creationId xmlns:a16="http://schemas.microsoft.com/office/drawing/2014/main" id="{B4DDB1BE-5D8B-4812-BA47-922463D3A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734" y="384706"/>
            <a:ext cx="6411852" cy="28728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C231194-D093-4C81-99E4-743A03249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764" y="4007674"/>
            <a:ext cx="2606645" cy="19641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F313266F-311F-4322-A718-345C264A7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00" y="3535508"/>
            <a:ext cx="2701446" cy="2698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" name="Picture 32" descr="Chart, Teams&#10;&#10;Description automatically generated">
            <a:extLst>
              <a:ext uri="{FF2B5EF4-FFF2-40B4-BE49-F238E27FC236}">
                <a16:creationId xmlns:a16="http://schemas.microsoft.com/office/drawing/2014/main" id="{9A9A5B22-19F4-4E19-B6E2-7202D00C36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396" y="3538848"/>
            <a:ext cx="2701447" cy="2694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218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3568</TotalTime>
  <Words>722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Berlin Sans FB Demi</vt:lpstr>
      <vt:lpstr>Calibri</vt:lpstr>
      <vt:lpstr>Calibri Light</vt:lpstr>
      <vt:lpstr>Century Gothic</vt:lpstr>
      <vt:lpstr>Century Gothic (Body)</vt:lpstr>
      <vt:lpstr>Eras Bold ITC</vt:lpstr>
      <vt:lpstr>Times New Roman</vt:lpstr>
      <vt:lpstr>Wingdings</vt:lpstr>
      <vt:lpstr>Wingdings 3</vt:lpstr>
      <vt:lpstr>Office Theme</vt:lpstr>
      <vt:lpstr>Slice</vt:lpstr>
      <vt:lpstr>DEEP PCB  TO  COCO  Convertor</vt:lpstr>
      <vt:lpstr>ABSTRACT</vt:lpstr>
      <vt:lpstr>PowerPoint Presentation</vt:lpstr>
      <vt:lpstr>Deep PCB Manufacturing defect dataset is an existing dataset.  MS COCO Format is an existing dataset format.  Reading a text file using python </vt:lpstr>
      <vt:lpstr>Converting the Deep PCB manufacturing defect dataset into MS COCO format</vt:lpstr>
      <vt:lpstr>PowerPoint Presentation</vt:lpstr>
      <vt:lpstr>COCO FORMAT</vt:lpstr>
      <vt:lpstr>PowerPoint Presentation</vt:lpstr>
      <vt:lpstr>PowerPoint Presentation</vt:lpstr>
      <vt:lpstr>PowerPoint Presentation</vt:lpstr>
      <vt:lpstr>NOTEPAD</vt:lpstr>
      <vt:lpstr>PowerPoint Presentation</vt:lpstr>
      <vt:lpstr>PowerPoint Presentation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 Convertor</dc:title>
  <dc:creator>Sai Abhishek Allena</dc:creator>
  <cp:lastModifiedBy>MSI</cp:lastModifiedBy>
  <cp:revision>77</cp:revision>
  <dcterms:created xsi:type="dcterms:W3CDTF">2021-12-28T15:53:59Z</dcterms:created>
  <dcterms:modified xsi:type="dcterms:W3CDTF">2023-02-25T20:52:22Z</dcterms:modified>
</cp:coreProperties>
</file>