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60"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881" y="2114823"/>
            <a:ext cx="7766936" cy="1646302"/>
          </a:xfrm>
        </p:spPr>
        <p:txBody>
          <a:bodyPr/>
          <a:lstStyle/>
          <a:p>
            <a:r>
              <a:rPr lang="en-US" b="1" dirty="0"/>
              <a:t>Audio Steganography using LSB technique</a:t>
            </a:r>
            <a:r>
              <a:rPr lang="en-IN" b="1" dirty="0"/>
              <a:t/>
            </a:r>
            <a:br>
              <a:rPr lang="en-IN" b="1" dirty="0"/>
            </a:br>
            <a:endParaRPr lang="en-IN" dirty="0"/>
          </a:p>
        </p:txBody>
      </p:sp>
      <p:sp>
        <p:nvSpPr>
          <p:cNvPr id="3" name="Subtitle 2"/>
          <p:cNvSpPr>
            <a:spLocks noGrp="1"/>
          </p:cNvSpPr>
          <p:nvPr>
            <p:ph type="subTitle" idx="1"/>
          </p:nvPr>
        </p:nvSpPr>
        <p:spPr>
          <a:xfrm>
            <a:off x="1507067" y="4050833"/>
            <a:ext cx="7766936" cy="1815813"/>
          </a:xfrm>
        </p:spPr>
        <p:txBody>
          <a:bodyPr>
            <a:noAutofit/>
          </a:bodyPr>
          <a:lstStyle/>
          <a:p>
            <a:pPr algn="l"/>
            <a:r>
              <a:rPr lang="en-US" sz="2000" dirty="0" smtClean="0">
                <a:solidFill>
                  <a:schemeClr val="tx1"/>
                </a:solidFill>
              </a:rPr>
              <a:t>MADE BY:</a:t>
            </a:r>
          </a:p>
          <a:p>
            <a:pPr algn="l"/>
            <a:r>
              <a:rPr lang="en-US" sz="2000" b="1" dirty="0" err="1">
                <a:solidFill>
                  <a:schemeClr val="tx1"/>
                </a:solidFill>
              </a:rPr>
              <a:t>Swapnil</a:t>
            </a:r>
            <a:r>
              <a:rPr lang="en-US" sz="2000" b="1" dirty="0">
                <a:solidFill>
                  <a:schemeClr val="tx1"/>
                </a:solidFill>
              </a:rPr>
              <a:t> </a:t>
            </a:r>
            <a:r>
              <a:rPr lang="en-US" sz="2000" b="1" dirty="0" err="1" smtClean="0">
                <a:solidFill>
                  <a:schemeClr val="tx1"/>
                </a:solidFill>
              </a:rPr>
              <a:t>Satapathy</a:t>
            </a:r>
            <a:r>
              <a:rPr lang="en-US" sz="2000" b="1" dirty="0" smtClean="0">
                <a:solidFill>
                  <a:schemeClr val="tx1"/>
                </a:solidFill>
              </a:rPr>
              <a:t> - 16BCE0548</a:t>
            </a:r>
          </a:p>
          <a:p>
            <a:pPr algn="l"/>
            <a:r>
              <a:rPr lang="en-US" sz="2000" b="1" dirty="0" err="1">
                <a:solidFill>
                  <a:schemeClr val="tx1"/>
                </a:solidFill>
              </a:rPr>
              <a:t>Ishita</a:t>
            </a:r>
            <a:r>
              <a:rPr lang="en-US" sz="2000" b="1" dirty="0">
                <a:solidFill>
                  <a:schemeClr val="tx1"/>
                </a:solidFill>
              </a:rPr>
              <a:t> </a:t>
            </a:r>
            <a:r>
              <a:rPr lang="en-US" sz="2000" b="1" dirty="0" err="1" smtClean="0">
                <a:solidFill>
                  <a:schemeClr val="tx1"/>
                </a:solidFill>
              </a:rPr>
              <a:t>Yadav</a:t>
            </a:r>
            <a:r>
              <a:rPr lang="en-US" sz="2000" b="1" dirty="0" smtClean="0">
                <a:solidFill>
                  <a:schemeClr val="tx1"/>
                </a:solidFill>
              </a:rPr>
              <a:t> - 16BCE0603</a:t>
            </a:r>
          </a:p>
          <a:p>
            <a:pPr algn="l"/>
            <a:r>
              <a:rPr lang="en-US" sz="2000" b="1" dirty="0" smtClean="0">
                <a:solidFill>
                  <a:schemeClr val="tx1"/>
                </a:solidFill>
              </a:rPr>
              <a:t>A. V</a:t>
            </a:r>
            <a:r>
              <a:rPr lang="en-US" sz="2000" b="1" dirty="0">
                <a:solidFill>
                  <a:schemeClr val="tx1"/>
                </a:solidFill>
              </a:rPr>
              <a:t>. S. </a:t>
            </a:r>
            <a:r>
              <a:rPr lang="en-US" sz="2000" b="1" dirty="0" err="1" smtClean="0">
                <a:solidFill>
                  <a:schemeClr val="tx1"/>
                </a:solidFill>
              </a:rPr>
              <a:t>Abhishek</a:t>
            </a:r>
            <a:r>
              <a:rPr lang="en-US" sz="2000" b="1" dirty="0" smtClean="0">
                <a:solidFill>
                  <a:schemeClr val="tx1"/>
                </a:solidFill>
              </a:rPr>
              <a:t> -  </a:t>
            </a:r>
            <a:r>
              <a:rPr lang="en-US" sz="2000" b="1" dirty="0">
                <a:solidFill>
                  <a:schemeClr val="tx1"/>
                </a:solidFill>
              </a:rPr>
              <a:t>16BCE0366</a:t>
            </a:r>
            <a:endParaRPr lang="en-IN" sz="2000" dirty="0">
              <a:solidFill>
                <a:schemeClr val="tx1"/>
              </a:solidFill>
            </a:endParaRPr>
          </a:p>
        </p:txBody>
      </p:sp>
    </p:spTree>
    <p:extLst>
      <p:ext uri="{BB962C8B-B14F-4D97-AF65-F5344CB8AC3E}">
        <p14:creationId xmlns:p14="http://schemas.microsoft.com/office/powerpoint/2010/main" val="2090000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ABSTRACT</a:t>
            </a:r>
            <a:endParaRPr lang="en-IN" sz="3200" dirty="0"/>
          </a:p>
        </p:txBody>
      </p:sp>
      <p:sp>
        <p:nvSpPr>
          <p:cNvPr id="3" name="Content Placeholder 2"/>
          <p:cNvSpPr>
            <a:spLocks noGrp="1"/>
          </p:cNvSpPr>
          <p:nvPr>
            <p:ph idx="1"/>
          </p:nvPr>
        </p:nvSpPr>
        <p:spPr>
          <a:xfrm>
            <a:off x="677333" y="2160589"/>
            <a:ext cx="9399173" cy="4348853"/>
          </a:xfrm>
        </p:spPr>
        <p:txBody>
          <a:bodyPr/>
          <a:lstStyle/>
          <a:p>
            <a:r>
              <a:rPr lang="en-US" sz="2000" dirty="0"/>
              <a:t>In this project, we implement this technique with a small change that enables the user to embed the audio with data not only on the least significant bit but also the seven other bits </a:t>
            </a:r>
            <a:r>
              <a:rPr lang="en-US" sz="2000" dirty="0" err="1"/>
              <a:t>upto</a:t>
            </a:r>
            <a:r>
              <a:rPr lang="en-US" sz="2000" dirty="0"/>
              <a:t> the most significant bit. </a:t>
            </a:r>
            <a:endParaRPr lang="en-US" sz="2000" dirty="0" smtClean="0"/>
          </a:p>
          <a:p>
            <a:r>
              <a:rPr lang="en-US" sz="2000" dirty="0"/>
              <a:t>The purpose behind this is that sometimes using second and third least significant bits can also result in no distortion in the audio sample</a:t>
            </a:r>
            <a:r>
              <a:rPr lang="en-US" sz="2000" dirty="0" smtClean="0"/>
              <a:t>.</a:t>
            </a:r>
          </a:p>
          <a:p>
            <a:r>
              <a:rPr lang="en-US" sz="2000" dirty="0"/>
              <a:t>Also, the user can observe the distortion in the audio sample once the hiding process is complete. </a:t>
            </a:r>
            <a:endParaRPr lang="en-US" sz="2000" dirty="0" smtClean="0"/>
          </a:p>
          <a:p>
            <a:r>
              <a:rPr lang="en-US" sz="2000" dirty="0" smtClean="0"/>
              <a:t>One </a:t>
            </a:r>
            <a:r>
              <a:rPr lang="en-US" sz="2000" dirty="0"/>
              <a:t>can also have a look at the speed of the process using the least significant bit </a:t>
            </a:r>
            <a:r>
              <a:rPr lang="en-US" sz="2000" dirty="0" err="1"/>
              <a:t>upto</a:t>
            </a:r>
            <a:r>
              <a:rPr lang="en-US" sz="2000" dirty="0"/>
              <a:t> the most significant bits.</a:t>
            </a:r>
            <a:endParaRPr lang="en-IN" sz="2000" dirty="0"/>
          </a:p>
          <a:p>
            <a:endParaRPr lang="en-IN" dirty="0"/>
          </a:p>
        </p:txBody>
      </p:sp>
    </p:spTree>
    <p:extLst>
      <p:ext uri="{BB962C8B-B14F-4D97-AF65-F5344CB8AC3E}">
        <p14:creationId xmlns:p14="http://schemas.microsoft.com/office/powerpoint/2010/main" val="1318655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INTRODUCTION</a:t>
            </a:r>
            <a:endParaRPr lang="en-IN" sz="3200" dirty="0"/>
          </a:p>
        </p:txBody>
      </p:sp>
      <p:sp>
        <p:nvSpPr>
          <p:cNvPr id="3" name="Content Placeholder 2"/>
          <p:cNvSpPr>
            <a:spLocks noGrp="1"/>
          </p:cNvSpPr>
          <p:nvPr>
            <p:ph idx="1"/>
          </p:nvPr>
        </p:nvSpPr>
        <p:spPr>
          <a:xfrm>
            <a:off x="677333" y="1930401"/>
            <a:ext cx="9335799" cy="4110962"/>
          </a:xfrm>
        </p:spPr>
        <p:txBody>
          <a:bodyPr>
            <a:normAutofit/>
          </a:bodyPr>
          <a:lstStyle/>
          <a:p>
            <a:r>
              <a:rPr lang="en-US" sz="2000" dirty="0"/>
              <a:t>Audio Steganography is a technique of prime importance in sectors like media database systems, access control systems for Digital Rights </a:t>
            </a:r>
            <a:r>
              <a:rPr lang="en-US" sz="2000" dirty="0" smtClean="0"/>
              <a:t>Management etc.</a:t>
            </a:r>
          </a:p>
          <a:p>
            <a:r>
              <a:rPr lang="en-US" sz="2000" dirty="0" smtClean="0"/>
              <a:t>The </a:t>
            </a:r>
            <a:r>
              <a:rPr lang="en-US" sz="2000" dirty="0"/>
              <a:t>essence of this technique is to secretly send information within an audio file without identifiable changes in the audio file. </a:t>
            </a:r>
            <a:endParaRPr lang="en-US" sz="2000" dirty="0" smtClean="0"/>
          </a:p>
          <a:p>
            <a:r>
              <a:rPr lang="en-US" sz="2000" dirty="0"/>
              <a:t>There will definitely be changes within the audio file but it is the aim of the </a:t>
            </a:r>
            <a:r>
              <a:rPr lang="en-US" sz="2000" dirty="0" smtClean="0"/>
              <a:t>these techniques </a:t>
            </a:r>
            <a:r>
              <a:rPr lang="en-US" sz="2000" dirty="0"/>
              <a:t>to minimize these changes in the audio file so that it can’t be detected both by using algorithmic techniques and mainly by hearing aids.</a:t>
            </a:r>
            <a:endParaRPr lang="en-IN" sz="2000" dirty="0"/>
          </a:p>
        </p:txBody>
      </p:sp>
    </p:spTree>
    <p:extLst>
      <p:ext uri="{BB962C8B-B14F-4D97-AF65-F5344CB8AC3E}">
        <p14:creationId xmlns:p14="http://schemas.microsoft.com/office/powerpoint/2010/main" val="2679667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Calibri" panose="020F0502020204030204" pitchFamily="34" charset="0"/>
                <a:cs typeface="Calibri" panose="020F0502020204030204" pitchFamily="34" charset="0"/>
              </a:rPr>
              <a:t>LEAST SIGNIFICANT BIT TECHNIQUE</a:t>
            </a:r>
            <a:r>
              <a:rPr lang="en-IN" b="1" i="1" dirty="0"/>
              <a:t/>
            </a:r>
            <a:br>
              <a:rPr lang="en-IN" b="1" i="1" dirty="0"/>
            </a:br>
            <a:endParaRPr lang="en-IN" dirty="0"/>
          </a:p>
        </p:txBody>
      </p:sp>
      <p:sp>
        <p:nvSpPr>
          <p:cNvPr id="3" name="Content Placeholder 2"/>
          <p:cNvSpPr>
            <a:spLocks noGrp="1"/>
          </p:cNvSpPr>
          <p:nvPr>
            <p:ph idx="1"/>
          </p:nvPr>
        </p:nvSpPr>
        <p:spPr/>
        <p:txBody>
          <a:bodyPr>
            <a:normAutofit/>
          </a:bodyPr>
          <a:lstStyle/>
          <a:p>
            <a:r>
              <a:rPr lang="en-US" sz="2000" dirty="0"/>
              <a:t>In this technique, </a:t>
            </a:r>
            <a:r>
              <a:rPr lang="en-US" sz="2000" dirty="0" smtClean="0"/>
              <a:t>changes</a:t>
            </a:r>
            <a:r>
              <a:rPr lang="en-IN" sz="2000" dirty="0"/>
              <a:t> </a:t>
            </a:r>
            <a:r>
              <a:rPr lang="en-US" sz="2000" dirty="0" smtClean="0"/>
              <a:t>are </a:t>
            </a:r>
            <a:r>
              <a:rPr lang="en-US" sz="2000" dirty="0"/>
              <a:t>made into the bit stream of the audio file. The audio file is taken in the binary form and then it is searched for the least significant bits in the different samples</a:t>
            </a:r>
            <a:r>
              <a:rPr lang="en-US" sz="2000" dirty="0" smtClean="0"/>
              <a:t>.</a:t>
            </a:r>
          </a:p>
          <a:p>
            <a:r>
              <a:rPr lang="en-US" sz="2000" dirty="0"/>
              <a:t>A text file with the message to be embedded is taken and it is also converted to binary form. </a:t>
            </a:r>
            <a:endParaRPr lang="en-US" sz="2000" dirty="0" smtClean="0"/>
          </a:p>
          <a:p>
            <a:r>
              <a:rPr lang="en-US" sz="2000" dirty="0"/>
              <a:t>Then, the LSB technique takes the input binary data in the text file and embeds(replaces) in each of the least significant bits in the sample </a:t>
            </a:r>
            <a:r>
              <a:rPr lang="en-US" sz="2000" dirty="0" smtClean="0"/>
              <a:t>audio.</a:t>
            </a:r>
            <a:endParaRPr lang="en-US" sz="2000" dirty="0"/>
          </a:p>
        </p:txBody>
      </p:sp>
    </p:spTree>
    <p:extLst>
      <p:ext uri="{BB962C8B-B14F-4D97-AF65-F5344CB8AC3E}">
        <p14:creationId xmlns:p14="http://schemas.microsoft.com/office/powerpoint/2010/main" val="2017317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METHODOLOGY</a:t>
            </a:r>
            <a:endParaRPr lang="en-IN" sz="3200" dirty="0"/>
          </a:p>
        </p:txBody>
      </p:sp>
      <p:sp>
        <p:nvSpPr>
          <p:cNvPr id="3" name="Content Placeholder 2"/>
          <p:cNvSpPr>
            <a:spLocks noGrp="1"/>
          </p:cNvSpPr>
          <p:nvPr>
            <p:ph idx="1"/>
          </p:nvPr>
        </p:nvSpPr>
        <p:spPr>
          <a:xfrm>
            <a:off x="677333" y="2160589"/>
            <a:ext cx="9027981" cy="3880773"/>
          </a:xfrm>
        </p:spPr>
        <p:txBody>
          <a:bodyPr>
            <a:normAutofit/>
          </a:bodyPr>
          <a:lstStyle/>
          <a:p>
            <a:r>
              <a:rPr lang="en-US" sz="2000" dirty="0"/>
              <a:t>The methodology involves functions that can interleave bits in more than one least significant bits. </a:t>
            </a:r>
            <a:endParaRPr lang="en-US" sz="2000" dirty="0" smtClean="0"/>
          </a:p>
          <a:p>
            <a:r>
              <a:rPr lang="en-US" sz="2000" dirty="0"/>
              <a:t>One can first use the least significant bit method on his audio sample and test whether he is successful in embedding his message into the audio sample chosen</a:t>
            </a:r>
            <a:r>
              <a:rPr lang="en-US" sz="2000" dirty="0" smtClean="0"/>
              <a:t>.</a:t>
            </a:r>
          </a:p>
          <a:p>
            <a:r>
              <a:rPr lang="en-US" sz="2000" dirty="0"/>
              <a:t>If the steganography process is suitable for single bit replacement, then one can proceed to replace two least significant bits</a:t>
            </a:r>
            <a:r>
              <a:rPr lang="en-US" sz="2000" dirty="0" smtClean="0"/>
              <a:t>.</a:t>
            </a:r>
          </a:p>
        </p:txBody>
      </p:sp>
    </p:spTree>
    <p:extLst>
      <p:ext uri="{BB962C8B-B14F-4D97-AF65-F5344CB8AC3E}">
        <p14:creationId xmlns:p14="http://schemas.microsoft.com/office/powerpoint/2010/main" val="2296745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9037034" cy="3880773"/>
          </a:xfrm>
        </p:spPr>
        <p:txBody>
          <a:bodyPr>
            <a:normAutofit/>
          </a:bodyPr>
          <a:lstStyle/>
          <a:p>
            <a:r>
              <a:rPr lang="en-US" sz="2000" dirty="0"/>
              <a:t>After doing the same process for two bits, one can check the distortion in the audio sample. If the audio is not distorted to a large extent, one can use two significant bits to hide the data</a:t>
            </a:r>
            <a:r>
              <a:rPr lang="en-US" sz="2000" dirty="0" smtClean="0"/>
              <a:t>.</a:t>
            </a:r>
          </a:p>
          <a:p>
            <a:r>
              <a:rPr lang="en-US" sz="2000" dirty="0" smtClean="0"/>
              <a:t>One </a:t>
            </a:r>
            <a:r>
              <a:rPr lang="en-US" sz="2000" dirty="0"/>
              <a:t>can keep using the next significant bit if the number of significant bits presently used to replace do not generate much distortion</a:t>
            </a:r>
            <a:r>
              <a:rPr lang="en-US" sz="2000" dirty="0" smtClean="0"/>
              <a:t>.</a:t>
            </a:r>
            <a:endParaRPr lang="en-IN" sz="2000" dirty="0"/>
          </a:p>
          <a:p>
            <a:r>
              <a:rPr lang="en-US" sz="2000" dirty="0"/>
              <a:t>So, using this method, the maximum efficiency can be achieved because we try out all the possibilities to decide the maximum amount of data that can be sent using the audio file without distorting it. </a:t>
            </a:r>
            <a:endParaRPr lang="en-IN" sz="2000" dirty="0"/>
          </a:p>
        </p:txBody>
      </p:sp>
      <p:sp>
        <p:nvSpPr>
          <p:cNvPr id="4" name="TextBox 3"/>
          <p:cNvSpPr txBox="1"/>
          <p:nvPr/>
        </p:nvSpPr>
        <p:spPr>
          <a:xfrm>
            <a:off x="3485584" y="679010"/>
            <a:ext cx="4698749" cy="584775"/>
          </a:xfrm>
          <a:prstGeom prst="rect">
            <a:avLst/>
          </a:prstGeom>
          <a:noFill/>
        </p:spPr>
        <p:txBody>
          <a:bodyPr wrap="square" rtlCol="0">
            <a:spAutoFit/>
          </a:bodyPr>
          <a:lstStyle/>
          <a:p>
            <a:r>
              <a:rPr lang="en-US" sz="3200" dirty="0" smtClean="0">
                <a:solidFill>
                  <a:srgbClr val="00B0F0"/>
                </a:solidFill>
              </a:rPr>
              <a:t>METHODOLOGY</a:t>
            </a:r>
            <a:endParaRPr lang="en-IN" sz="3200" dirty="0">
              <a:solidFill>
                <a:srgbClr val="00B0F0"/>
              </a:solidFill>
            </a:endParaRPr>
          </a:p>
        </p:txBody>
      </p:sp>
    </p:spTree>
    <p:extLst>
      <p:ext uri="{BB962C8B-B14F-4D97-AF65-F5344CB8AC3E}">
        <p14:creationId xmlns:p14="http://schemas.microsoft.com/office/powerpoint/2010/main" val="2340626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CONCLUSION</a:t>
            </a:r>
            <a:endParaRPr lang="en-IN" sz="3200" dirty="0"/>
          </a:p>
        </p:txBody>
      </p:sp>
      <p:sp>
        <p:nvSpPr>
          <p:cNvPr id="3" name="Content Placeholder 2"/>
          <p:cNvSpPr>
            <a:spLocks noGrp="1"/>
          </p:cNvSpPr>
          <p:nvPr>
            <p:ph idx="1"/>
          </p:nvPr>
        </p:nvSpPr>
        <p:spPr/>
        <p:txBody>
          <a:bodyPr/>
          <a:lstStyle/>
          <a:p>
            <a:r>
              <a:rPr lang="en-US" dirty="0"/>
              <a:t>In this project we are using the same least significant bit algorithm(LSB) But we have made some changes to the algorithm. </a:t>
            </a:r>
            <a:endParaRPr lang="en-US" dirty="0" smtClean="0"/>
          </a:p>
          <a:p>
            <a:r>
              <a:rPr lang="en-US" dirty="0" smtClean="0"/>
              <a:t>We </a:t>
            </a:r>
            <a:r>
              <a:rPr lang="en-US" dirty="0"/>
              <a:t>have used bit sequence manipulation which provides the ability to quickly interleave the bits of the payload directly in the least significant bit of a carrier bit sequence. </a:t>
            </a:r>
            <a:endParaRPr lang="en-US" dirty="0" smtClean="0"/>
          </a:p>
          <a:p>
            <a:r>
              <a:rPr lang="en-US" dirty="0"/>
              <a:t> </a:t>
            </a:r>
            <a:r>
              <a:rPr lang="en-US" dirty="0" smtClean="0"/>
              <a:t>	</a:t>
            </a:r>
            <a:r>
              <a:rPr lang="en-US" dirty="0"/>
              <a:t>We have specifically used four primary functions which deals with a interleaving and </a:t>
            </a:r>
            <a:r>
              <a:rPr lang="en-US" dirty="0" err="1"/>
              <a:t>deinterleaving</a:t>
            </a:r>
            <a:r>
              <a:rPr lang="en-US" dirty="0"/>
              <a:t> of the bits of payload into and from the </a:t>
            </a:r>
            <a:r>
              <a:rPr lang="en-US" dirty="0" err="1"/>
              <a:t>lsb</a:t>
            </a:r>
            <a:r>
              <a:rPr lang="en-US" dirty="0"/>
              <a:t> of a carrier</a:t>
            </a:r>
            <a:r>
              <a:rPr lang="en-US" dirty="0" smtClean="0"/>
              <a:t>.</a:t>
            </a:r>
          </a:p>
          <a:p>
            <a:endParaRPr lang="en-IN" dirty="0"/>
          </a:p>
        </p:txBody>
      </p:sp>
    </p:spTree>
    <p:extLst>
      <p:ext uri="{BB962C8B-B14F-4D97-AF65-F5344CB8AC3E}">
        <p14:creationId xmlns:p14="http://schemas.microsoft.com/office/powerpoint/2010/main" val="2048574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TotalTime>
  <Words>544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Audio Steganography using LSB technique </vt:lpstr>
      <vt:lpstr>ABSTRACT</vt:lpstr>
      <vt:lpstr>INTRODUCTION</vt:lpstr>
      <vt:lpstr>LEAST SIGNIFICANT BIT TECHNIQUE </vt:lpstr>
      <vt:lpstr>METHODOLOGY</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Steganography using LSB technique </dc:title>
  <dc:creator>Swarnali</dc:creator>
  <cp:lastModifiedBy>Swarnali</cp:lastModifiedBy>
  <cp:revision>17</cp:revision>
  <dcterms:created xsi:type="dcterms:W3CDTF">2019-11-04T03:35:05Z</dcterms:created>
  <dcterms:modified xsi:type="dcterms:W3CDTF">2019-11-04T04:10:41Z</dcterms:modified>
</cp:coreProperties>
</file>