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2.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_rels/presentation.xml.rels" ContentType="application/vnd.openxmlformats-package.relationships+xml"/>
  <Override PartName="/ppt/media/image13.jpeg" ContentType="image/jpeg"/>
  <Override PartName="/ppt/media/image14.png" ContentType="image/png"/>
  <Override PartName="/ppt/media/image9.png" ContentType="image/png"/>
  <Override PartName="/ppt/media/image1.wmf" ContentType="image/x-wmf"/>
  <Override PartName="/ppt/media/image3.png" ContentType="image/png"/>
  <Override PartName="/ppt/media/image4.wmf" ContentType="image/x-wmf"/>
  <Override PartName="/ppt/media/image5.png" ContentType="image/png"/>
  <Override PartName="/ppt/media/image6.png" ContentType="image/png"/>
  <Override PartName="/ppt/media/image2.png" ContentType="image/png"/>
  <Override PartName="/ppt/media/image10.wmf" ContentType="image/x-wmf"/>
  <Override PartName="/ppt/media/image11.png" ContentType="image/png"/>
  <Override PartName="/ppt/media/image8.png" ContentType="image/png"/>
  <Override PartName="/ppt/media/image7.wmf" ContentType="image/x-wmf"/>
  <Override PartName="/ppt/media/image12.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132"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133"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134" name="PlaceHolder 4"/>
          <p:cNvSpPr>
            <a:spLocks noGrp="1"/>
          </p:cNvSpPr>
          <p:nvPr>
            <p:ph type="dt" idx="3"/>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135" name="PlaceHolder 5"/>
          <p:cNvSpPr>
            <a:spLocks noGrp="1"/>
          </p:cNvSpPr>
          <p:nvPr>
            <p:ph type="ftr" idx="4"/>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136" name="PlaceHolder 6"/>
          <p:cNvSpPr>
            <a:spLocks noGrp="1"/>
          </p:cNvSpPr>
          <p:nvPr>
            <p:ph type="sldNum" idx="5"/>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941CCBEB-8589-4B20-ABF8-73A53ED2DCA3}"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sldImg"/>
          </p:nvPr>
        </p:nvSpPr>
        <p:spPr>
          <a:xfrm>
            <a:off x="685800" y="1143000"/>
            <a:ext cx="5485680" cy="3085560"/>
          </a:xfrm>
          <a:prstGeom prst="rect">
            <a:avLst/>
          </a:prstGeom>
          <a:ln w="0">
            <a:noFill/>
          </a:ln>
        </p:spPr>
      </p:sp>
      <p:sp>
        <p:nvSpPr>
          <p:cNvPr id="155"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216000">
              <a:lnSpc>
                <a:spcPct val="100000"/>
              </a:lnSpc>
              <a:buNone/>
              <a:tabLst>
                <a:tab algn="l" pos="0"/>
              </a:tabLst>
            </a:pPr>
            <a:r>
              <a:rPr b="0" lang="en-US" sz="1200" spc="-1" strike="noStrike">
                <a:solidFill>
                  <a:srgbClr val="000000"/>
                </a:solidFill>
                <a:latin typeface="Arial"/>
              </a:rPr>
              <a:t>Avnet is a global technology company with an extensive ecosystem delivering design, product, marketing and supply chain expertise for customers at every stage of the product lifecycle.  We transform ideas into intelligent solutions, reducing the time, cost and complexities of bringing products to market. </a:t>
            </a:r>
            <a:endParaRPr b="0" lang="en-US" sz="1200" spc="-1" strike="noStrike">
              <a:latin typeface="Arial"/>
            </a:endParaRPr>
          </a:p>
          <a:p>
            <a:pPr marL="216000" indent="-216000">
              <a:lnSpc>
                <a:spcPct val="100000"/>
              </a:lnSpc>
              <a:buNone/>
              <a:tabLst>
                <a:tab algn="l" pos="0"/>
              </a:tabLst>
            </a:pPr>
            <a:endParaRPr b="0" lang="en-US" sz="1200" spc="-1" strike="noStrike">
              <a:latin typeface="Arial"/>
            </a:endParaRPr>
          </a:p>
          <a:p>
            <a:pPr marL="216000" indent="-216000">
              <a:lnSpc>
                <a:spcPct val="100000"/>
              </a:lnSpc>
              <a:buNone/>
              <a:tabLst>
                <a:tab algn="l" pos="0"/>
              </a:tabLst>
            </a:pPr>
            <a:r>
              <a:rPr b="0" lang="en-US" sz="2000" spc="-1" strike="noStrike">
                <a:latin typeface="Arial"/>
              </a:rPr>
              <a:t>For nearly 100 years, we have continued to expand the breadth and depth of our capabilities through solid supplier relationships, expansion and acquisition. Today, we are headquartered in Phoenix, Arizona, with 15,000+ employees worldwide, 1,400 technology suppliers and 2.1 million customers across the globe. </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Our 2,500+ engineers and nearly a million engineering community members are here to help anyone turn their idea into a product through education, collaboration and high-quality design services. </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Then, we’ll help you get that product to market by helping you solve your technology sourcing, manufacturing, supply chain and logistics challenges. We work with customers of every size, in every corner of the world, to guide today’s ideas into tomorrow’s technology.  </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
        <p:nvSpPr>
          <p:cNvPr id="156" name="PlaceHolder 3"/>
          <p:cNvSpPr>
            <a:spLocks noGrp="1"/>
          </p:cNvSpPr>
          <p:nvPr>
            <p:ph type="sldNum" idx="8"/>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20E6FE4F-8CC6-437A-BA88-28EAEF733372}" type="slidenum">
              <a:rPr b="0" lang="en-US" sz="1200" spc="-1" strike="noStrike">
                <a:solidFill>
                  <a:srgbClr val="000000"/>
                </a:solidFill>
                <a:latin typeface="Times New Roman"/>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sldImg"/>
          </p:nvPr>
        </p:nvSpPr>
        <p:spPr>
          <a:xfrm>
            <a:off x="685800" y="1143000"/>
            <a:ext cx="5485680" cy="3085560"/>
          </a:xfrm>
          <a:prstGeom prst="rect">
            <a:avLst/>
          </a:prstGeom>
          <a:ln w="0">
            <a:noFill/>
          </a:ln>
        </p:spPr>
      </p:sp>
      <p:sp>
        <p:nvSpPr>
          <p:cNvPr id="158"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US" sz="2000" spc="-1" strike="noStrike">
              <a:latin typeface="Arial"/>
            </a:endParaRPr>
          </a:p>
        </p:txBody>
      </p:sp>
      <p:sp>
        <p:nvSpPr>
          <p:cNvPr id="159" name="PlaceHolder 3"/>
          <p:cNvSpPr>
            <a:spLocks noGrp="1"/>
          </p:cNvSpPr>
          <p:nvPr>
            <p:ph type="sldNum" idx="9"/>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015E2C31-7E8F-4042-B63D-1B112F400006}"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sldImg"/>
          </p:nvPr>
        </p:nvSpPr>
        <p:spPr>
          <a:xfrm>
            <a:off x="685800" y="1143000"/>
            <a:ext cx="5485680" cy="3085560"/>
          </a:xfrm>
          <a:prstGeom prst="rect">
            <a:avLst/>
          </a:prstGeom>
          <a:ln w="0">
            <a:noFill/>
          </a:ln>
        </p:spPr>
      </p:sp>
      <p:sp>
        <p:nvSpPr>
          <p:cNvPr id="161"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US" sz="2000" spc="-1" strike="noStrike">
              <a:latin typeface="Arial"/>
            </a:endParaRPr>
          </a:p>
        </p:txBody>
      </p:sp>
      <p:sp>
        <p:nvSpPr>
          <p:cNvPr id="162" name="PlaceHolder 3"/>
          <p:cNvSpPr>
            <a:spLocks noGrp="1"/>
          </p:cNvSpPr>
          <p:nvPr>
            <p:ph type="sldNum" idx="10"/>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4362C335-F1DC-4A2C-9790-FFD17D0AFDE1}"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sldImg"/>
          </p:nvPr>
        </p:nvSpPr>
        <p:spPr>
          <a:xfrm>
            <a:off x="685800" y="1143000"/>
            <a:ext cx="5485680" cy="3085560"/>
          </a:xfrm>
          <a:prstGeom prst="rect">
            <a:avLst/>
          </a:prstGeom>
          <a:ln w="0">
            <a:noFill/>
          </a:ln>
        </p:spPr>
      </p:sp>
      <p:sp>
        <p:nvSpPr>
          <p:cNvPr id="164"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US" sz="2000" spc="-1" strike="noStrike">
              <a:latin typeface="Arial"/>
            </a:endParaRPr>
          </a:p>
        </p:txBody>
      </p:sp>
      <p:sp>
        <p:nvSpPr>
          <p:cNvPr id="165" name="PlaceHolder 3"/>
          <p:cNvSpPr>
            <a:spLocks noGrp="1"/>
          </p:cNvSpPr>
          <p:nvPr>
            <p:ph type="sldNum" idx="11"/>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9EA0CE74-9F69-4FA7-ACEB-71CEB1B43A1B}"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sldImg"/>
          </p:nvPr>
        </p:nvSpPr>
        <p:spPr>
          <a:xfrm>
            <a:off x="685800" y="1143000"/>
            <a:ext cx="5485680" cy="3085560"/>
          </a:xfrm>
          <a:prstGeom prst="rect">
            <a:avLst/>
          </a:prstGeom>
          <a:ln w="0">
            <a:noFill/>
          </a:ln>
        </p:spPr>
      </p:sp>
      <p:sp>
        <p:nvSpPr>
          <p:cNvPr id="167"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US" sz="2000" spc="-1" strike="noStrike">
              <a:latin typeface="Arial"/>
            </a:endParaRPr>
          </a:p>
        </p:txBody>
      </p:sp>
      <p:sp>
        <p:nvSpPr>
          <p:cNvPr id="168" name="PlaceHolder 3"/>
          <p:cNvSpPr>
            <a:spLocks noGrp="1"/>
          </p:cNvSpPr>
          <p:nvPr>
            <p:ph type="sldNum" idx="12"/>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A07BAB1B-C134-4C8E-B01C-2B77363BD79D}"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sldImg"/>
          </p:nvPr>
        </p:nvSpPr>
        <p:spPr>
          <a:xfrm>
            <a:off x="685800" y="1143000"/>
            <a:ext cx="5485680" cy="3085560"/>
          </a:xfrm>
          <a:prstGeom prst="rect">
            <a:avLst/>
          </a:prstGeom>
          <a:ln w="0">
            <a:noFill/>
          </a:ln>
        </p:spPr>
      </p:sp>
      <p:sp>
        <p:nvSpPr>
          <p:cNvPr id="170"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US" sz="2000" spc="-1" strike="noStrike">
              <a:latin typeface="Arial"/>
            </a:endParaRPr>
          </a:p>
        </p:txBody>
      </p:sp>
      <p:sp>
        <p:nvSpPr>
          <p:cNvPr id="171" name="PlaceHolder 3"/>
          <p:cNvSpPr>
            <a:spLocks noGrp="1"/>
          </p:cNvSpPr>
          <p:nvPr>
            <p:ph type="sldNum" idx="13"/>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2E96FFDE-2618-4D4B-B9E0-75442E40127B}"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EB7EE3C1-1E40-486D-A470-B50857010561}"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AA2F0F86-0980-4192-AD63-EFB9C31DC0A5}"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
          </p:nvPr>
        </p:nvSpPr>
        <p:spPr/>
        <p:txBody>
          <a:bodyPr/>
          <a:p>
            <a:fld id="{C5334FAA-6D60-44A6-B244-1926A50CC0CC}"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0EC166B8-62D2-4267-88AA-2902E536A7FE}"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ldNum" idx="1"/>
          </p:nvPr>
        </p:nvSpPr>
        <p:spPr/>
        <p:txBody>
          <a:bodyPr/>
          <a:p>
            <a:fld id="{57019952-7D00-44BE-B69E-5E9E0173A09D}"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7B3689F6-95DD-4D65-9267-548C2458540F}"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E5BA9659-CF7D-48FC-B8B4-1EE572928EF2}"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6053ABEA-271D-4930-B26E-D2C59AFAB575}"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0FDC9D72-CEA4-4E46-A027-2240CE41982B}"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75C5FB37-C13D-40AE-889D-4106136E4C42}"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
          </p:nvPr>
        </p:nvSpPr>
        <p:spPr/>
        <p:txBody>
          <a:bodyPr/>
          <a:p>
            <a:fld id="{039AD8A8-9D1B-4F05-BC8C-B17139017807}"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
          </p:nvPr>
        </p:nvSpPr>
        <p:spPr/>
        <p:txBody>
          <a:bodyPr/>
          <a:p>
            <a:fld id="{BB1F81F1-82B4-4189-9650-17380680B207}"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94E8C161-7B9C-4631-81F6-755181A907A3}"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2"/>
          </p:nvPr>
        </p:nvSpPr>
        <p:spPr/>
        <p:txBody>
          <a:bodyPr/>
          <a:p>
            <a:fld id="{85D9EAE3-93A1-4007-A91D-6BD5B3ABC1B8}"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2"/>
          </p:nvPr>
        </p:nvSpPr>
        <p:spPr/>
        <p:txBody>
          <a:bodyPr/>
          <a:p>
            <a:fld id="{0D6B021A-1E9D-46D0-918A-594FD9CC53B0}"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2"/>
          </p:nvPr>
        </p:nvSpPr>
        <p:spPr/>
        <p:txBody>
          <a:bodyPr/>
          <a:p>
            <a:fld id="{F3AF9918-ABE3-40DB-9FD5-7C841BD29058}"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ldNum" idx="2"/>
          </p:nvPr>
        </p:nvSpPr>
        <p:spPr/>
        <p:txBody>
          <a:bodyPr/>
          <a:p>
            <a:fld id="{452E1FFE-3555-46B0-B70F-7343B54B222F}"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2"/>
          </p:nvPr>
        </p:nvSpPr>
        <p:spPr/>
        <p:txBody>
          <a:bodyPr/>
          <a:p>
            <a:fld id="{3893B6D8-56B8-4095-A6D6-D4BD9004CFF0}"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E5E6AC49-AF92-40A9-B3A1-A70DDE20D3A0}"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D095F953-944E-4593-8EF8-60F784AAF089}"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FC2CAB69-9D7E-4EF7-BA03-D5FE774C0D37}"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2"/>
          </p:nvPr>
        </p:nvSpPr>
        <p:spPr/>
        <p:txBody>
          <a:bodyPr/>
          <a:p>
            <a:fld id="{98CDA063-674E-4405-A147-2438E7A0AA03}"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2"/>
          </p:nvPr>
        </p:nvSpPr>
        <p:spPr/>
        <p:txBody>
          <a:bodyPr/>
          <a:p>
            <a:fld id="{470E4C53-F8BC-44CD-A31A-6A56A9557687}"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2"/>
          </p:nvPr>
        </p:nvSpPr>
        <p:spPr/>
        <p:txBody>
          <a:bodyPr/>
          <a:p>
            <a:fld id="{9C050E27-EF0F-4AA6-A7FD-7DEE619CD18F}"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wmf"/><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slideLayout" Target="../slideLayouts/slideLayout1.xml"/><Relationship Id="rId9" Type="http://schemas.openxmlformats.org/officeDocument/2006/relationships/slideLayout" Target="../slideLayouts/slideLayout2.xml"/><Relationship Id="rId10" Type="http://schemas.openxmlformats.org/officeDocument/2006/relationships/slideLayout" Target="../slideLayouts/slideLayout3.xml"/><Relationship Id="rId11" Type="http://schemas.openxmlformats.org/officeDocument/2006/relationships/slideLayout" Target="../slideLayouts/slideLayout4.xml"/><Relationship Id="rId12" Type="http://schemas.openxmlformats.org/officeDocument/2006/relationships/slideLayout" Target="../slideLayouts/slideLayout5.xml"/><Relationship Id="rId13" Type="http://schemas.openxmlformats.org/officeDocument/2006/relationships/slideLayout" Target="../slideLayouts/slideLayout6.xml"/><Relationship Id="rId14" Type="http://schemas.openxmlformats.org/officeDocument/2006/relationships/slideLayout" Target="../slideLayouts/slideLayout7.xml"/><Relationship Id="rId15" Type="http://schemas.openxmlformats.org/officeDocument/2006/relationships/slideLayout" Target="../slideLayouts/slideLayout8.xml"/><Relationship Id="rId16" Type="http://schemas.openxmlformats.org/officeDocument/2006/relationships/slideLayout" Target="../slideLayouts/slideLayout9.xml"/><Relationship Id="rId17" Type="http://schemas.openxmlformats.org/officeDocument/2006/relationships/slideLayout" Target="../slideLayouts/slideLayout10.xml"/><Relationship Id="rId18" Type="http://schemas.openxmlformats.org/officeDocument/2006/relationships/slideLayout" Target="../slideLayouts/slideLayout11.xml"/><Relationship Id="rId19"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7.wmf"/><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0.wmf"/><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9" descr=""/>
          <p:cNvPicPr/>
          <p:nvPr/>
        </p:nvPicPr>
        <p:blipFill>
          <a:blip r:embed="rId2"/>
          <a:srcRect l="0" t="74417" r="61165" b="0"/>
          <a:stretch/>
        </p:blipFill>
        <p:spPr>
          <a:xfrm>
            <a:off x="281520" y="254880"/>
            <a:ext cx="341280" cy="660600"/>
          </a:xfrm>
          <a:prstGeom prst="rect">
            <a:avLst/>
          </a:prstGeom>
          <a:ln w="0">
            <a:noFill/>
          </a:ln>
        </p:spPr>
      </p:pic>
      <p:pic>
        <p:nvPicPr>
          <p:cNvPr id="1" name="Picture 11" descr=""/>
          <p:cNvPicPr/>
          <p:nvPr/>
        </p:nvPicPr>
        <p:blipFill>
          <a:blip r:embed="rId3"/>
          <a:stretch/>
        </p:blipFill>
        <p:spPr>
          <a:xfrm>
            <a:off x="10667160" y="246240"/>
            <a:ext cx="1403280" cy="173880"/>
          </a:xfrm>
          <a:prstGeom prst="rect">
            <a:avLst/>
          </a:prstGeom>
          <a:ln w="0">
            <a:noFill/>
          </a:ln>
        </p:spPr>
      </p:pic>
      <p:pic>
        <p:nvPicPr>
          <p:cNvPr id="2" name="Picture 12" descr=""/>
          <p:cNvPicPr/>
          <p:nvPr/>
        </p:nvPicPr>
        <p:blipFill>
          <a:blip r:embed="rId4"/>
          <a:stretch/>
        </p:blipFill>
        <p:spPr>
          <a:xfrm>
            <a:off x="10667160" y="475200"/>
            <a:ext cx="1403280" cy="243000"/>
          </a:xfrm>
          <a:prstGeom prst="rect">
            <a:avLst/>
          </a:prstGeom>
          <a:ln w="0">
            <a:noFill/>
          </a:ln>
        </p:spPr>
      </p:pic>
      <p:sp>
        <p:nvSpPr>
          <p:cNvPr id="3" name="Straight Connector 18"/>
          <p:cNvSpPr/>
          <p:nvPr/>
        </p:nvSpPr>
        <p:spPr>
          <a:xfrm flipH="1">
            <a:off x="10545840" y="811080"/>
            <a:ext cx="1645920" cy="360"/>
          </a:xfrm>
          <a:prstGeom prst="line">
            <a:avLst/>
          </a:prstGeom>
          <a:ln>
            <a:solidFill>
              <a:srgbClr val="000000"/>
            </a:solidFill>
            <a:round/>
          </a:ln>
        </p:spPr>
        <p:style>
          <a:lnRef idx="1">
            <a:schemeClr val="accent1"/>
          </a:lnRef>
          <a:fillRef idx="0">
            <a:schemeClr val="accent1"/>
          </a:fillRef>
          <a:effectRef idx="0">
            <a:schemeClr val="accent1"/>
          </a:effectRef>
          <a:fontRef idx="minor"/>
        </p:style>
      </p:sp>
      <p:pic>
        <p:nvPicPr>
          <p:cNvPr id="4" name="Picture 10" descr=""/>
          <p:cNvPicPr/>
          <p:nvPr/>
        </p:nvPicPr>
        <p:blipFill>
          <a:blip r:embed="rId5"/>
          <a:srcRect l="0" t="74417" r="61165" b="0"/>
          <a:stretch/>
        </p:blipFill>
        <p:spPr>
          <a:xfrm>
            <a:off x="281520" y="254880"/>
            <a:ext cx="341280" cy="660600"/>
          </a:xfrm>
          <a:prstGeom prst="rect">
            <a:avLst/>
          </a:prstGeom>
          <a:ln w="0">
            <a:noFill/>
          </a:ln>
        </p:spPr>
      </p:pic>
      <p:pic>
        <p:nvPicPr>
          <p:cNvPr id="5" name="Picture 9" descr=""/>
          <p:cNvPicPr/>
          <p:nvPr/>
        </p:nvPicPr>
        <p:blipFill>
          <a:blip r:embed="rId6"/>
          <a:stretch/>
        </p:blipFill>
        <p:spPr>
          <a:xfrm>
            <a:off x="9628560" y="1965240"/>
            <a:ext cx="2330280" cy="289080"/>
          </a:xfrm>
          <a:prstGeom prst="rect">
            <a:avLst/>
          </a:prstGeom>
          <a:ln w="0">
            <a:noFill/>
          </a:ln>
        </p:spPr>
      </p:pic>
      <p:pic>
        <p:nvPicPr>
          <p:cNvPr id="6" name="Picture 12" descr=""/>
          <p:cNvPicPr/>
          <p:nvPr/>
        </p:nvPicPr>
        <p:blipFill>
          <a:blip r:embed="rId7"/>
          <a:stretch/>
        </p:blipFill>
        <p:spPr>
          <a:xfrm>
            <a:off x="6939360" y="1874880"/>
            <a:ext cx="2417760" cy="419400"/>
          </a:xfrm>
          <a:prstGeom prst="rect">
            <a:avLst/>
          </a:prstGeom>
          <a:ln w="0">
            <a:noFill/>
          </a:ln>
        </p:spPr>
      </p:pic>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8"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8"/>
    <p:sldLayoutId id="2147483650" r:id="rId9"/>
    <p:sldLayoutId id="2147483651"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 id="2147483660" r:id="rId19"/>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5" name="Picture 9" descr=""/>
          <p:cNvPicPr/>
          <p:nvPr/>
        </p:nvPicPr>
        <p:blipFill>
          <a:blip r:embed="rId2"/>
          <a:srcRect l="0" t="74417" r="61165" b="0"/>
          <a:stretch/>
        </p:blipFill>
        <p:spPr>
          <a:xfrm>
            <a:off x="281520" y="254880"/>
            <a:ext cx="341280" cy="660600"/>
          </a:xfrm>
          <a:prstGeom prst="rect">
            <a:avLst/>
          </a:prstGeom>
          <a:ln w="0">
            <a:noFill/>
          </a:ln>
        </p:spPr>
      </p:pic>
      <p:pic>
        <p:nvPicPr>
          <p:cNvPr id="46" name="Picture 8" descr=""/>
          <p:cNvPicPr/>
          <p:nvPr/>
        </p:nvPicPr>
        <p:blipFill>
          <a:blip r:embed="rId3"/>
          <a:stretch/>
        </p:blipFill>
        <p:spPr>
          <a:xfrm>
            <a:off x="10667160" y="246240"/>
            <a:ext cx="1403280" cy="173880"/>
          </a:xfrm>
          <a:prstGeom prst="rect">
            <a:avLst/>
          </a:prstGeom>
          <a:ln w="0">
            <a:noFill/>
          </a:ln>
        </p:spPr>
      </p:pic>
      <p:pic>
        <p:nvPicPr>
          <p:cNvPr id="47" name="Picture 10" descr=""/>
          <p:cNvPicPr/>
          <p:nvPr/>
        </p:nvPicPr>
        <p:blipFill>
          <a:blip r:embed="rId4"/>
          <a:stretch/>
        </p:blipFill>
        <p:spPr>
          <a:xfrm>
            <a:off x="10667160" y="475200"/>
            <a:ext cx="1403280" cy="243000"/>
          </a:xfrm>
          <a:prstGeom prst="rect">
            <a:avLst/>
          </a:prstGeom>
          <a:ln w="0">
            <a:noFill/>
          </a:ln>
        </p:spPr>
      </p:pic>
      <p:sp>
        <p:nvSpPr>
          <p:cNvPr id="48" name="Straight Connector 12"/>
          <p:cNvSpPr/>
          <p:nvPr/>
        </p:nvSpPr>
        <p:spPr>
          <a:xfrm flipH="1">
            <a:off x="10545840" y="811080"/>
            <a:ext cx="1645920" cy="360"/>
          </a:xfrm>
          <a:prstGeom prst="line">
            <a:avLst/>
          </a:prstGeom>
          <a:ln>
            <a:solidFill>
              <a:srgbClr val="000000"/>
            </a:solidFill>
            <a:round/>
          </a:ln>
        </p:spPr>
        <p:style>
          <a:lnRef idx="1">
            <a:schemeClr val="accent1"/>
          </a:lnRef>
          <a:fillRef idx="0">
            <a:schemeClr val="accent1"/>
          </a:fillRef>
          <a:effectRef idx="0">
            <a:schemeClr val="accent1"/>
          </a:effectRef>
          <a:fontRef idx="minor"/>
        </p:style>
      </p:sp>
      <p:sp>
        <p:nvSpPr>
          <p:cNvPr id="49" name="PlaceHolder 1"/>
          <p:cNvSpPr>
            <a:spLocks noGrp="1"/>
          </p:cNvSpPr>
          <p:nvPr>
            <p:ph type="sldNum" idx="1"/>
          </p:nvPr>
        </p:nvSpPr>
        <p:spPr>
          <a:xfrm>
            <a:off x="187920" y="6521400"/>
            <a:ext cx="328320" cy="162720"/>
          </a:xfrm>
          <a:prstGeom prst="rect">
            <a:avLst/>
          </a:prstGeom>
          <a:noFill/>
          <a:ln w="0">
            <a:noFill/>
          </a:ln>
        </p:spPr>
        <p:txBody>
          <a:bodyPr lIns="0" rIns="0" tIns="0" bIns="0" anchor="t">
            <a:noAutofit/>
          </a:bodyPr>
          <a:lstStyle>
            <a:lvl1pPr>
              <a:lnSpc>
                <a:spcPct val="100000"/>
              </a:lnSpc>
              <a:buNone/>
              <a:defRPr b="0" lang="en-US" sz="1070" spc="-1" strike="noStrike">
                <a:solidFill>
                  <a:srgbClr val="919191"/>
                </a:solidFill>
                <a:latin typeface="Arial"/>
              </a:defRPr>
            </a:lvl1pPr>
          </a:lstStyle>
          <a:p>
            <a:pPr>
              <a:lnSpc>
                <a:spcPct val="100000"/>
              </a:lnSpc>
              <a:buNone/>
            </a:pPr>
            <a:fld id="{D6CD8F45-B563-475A-A192-D7A405B74388}" type="slidenum">
              <a:rPr b="0" lang="en-US" sz="1070" spc="-1" strike="noStrike">
                <a:solidFill>
                  <a:srgbClr val="919191"/>
                </a:solidFill>
                <a:latin typeface="Arial"/>
              </a:rPr>
              <a:t>&lt;number&gt;</a:t>
            </a:fld>
            <a:endParaRPr b="0" lang="en-US" sz="1070" spc="-1" strike="noStrike">
              <a:latin typeface="Times New Roman"/>
            </a:endParaRPr>
          </a:p>
        </p:txBody>
      </p:sp>
      <p:sp>
        <p:nvSpPr>
          <p:cNvPr id="50"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1"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8" name="Picture 9" descr=""/>
          <p:cNvPicPr/>
          <p:nvPr/>
        </p:nvPicPr>
        <p:blipFill>
          <a:blip r:embed="rId2"/>
          <a:srcRect l="0" t="74417" r="61165" b="0"/>
          <a:stretch/>
        </p:blipFill>
        <p:spPr>
          <a:xfrm>
            <a:off x="281520" y="254880"/>
            <a:ext cx="341280" cy="660600"/>
          </a:xfrm>
          <a:prstGeom prst="rect">
            <a:avLst/>
          </a:prstGeom>
          <a:ln w="0">
            <a:noFill/>
          </a:ln>
        </p:spPr>
      </p:pic>
      <p:pic>
        <p:nvPicPr>
          <p:cNvPr id="89" name="Picture 8" descr=""/>
          <p:cNvPicPr/>
          <p:nvPr/>
        </p:nvPicPr>
        <p:blipFill>
          <a:blip r:embed="rId3"/>
          <a:stretch/>
        </p:blipFill>
        <p:spPr>
          <a:xfrm>
            <a:off x="10667160" y="246240"/>
            <a:ext cx="1403280" cy="173880"/>
          </a:xfrm>
          <a:prstGeom prst="rect">
            <a:avLst/>
          </a:prstGeom>
          <a:ln w="0">
            <a:noFill/>
          </a:ln>
        </p:spPr>
      </p:pic>
      <p:pic>
        <p:nvPicPr>
          <p:cNvPr id="90" name="Picture 10" descr=""/>
          <p:cNvPicPr/>
          <p:nvPr/>
        </p:nvPicPr>
        <p:blipFill>
          <a:blip r:embed="rId4"/>
          <a:stretch/>
        </p:blipFill>
        <p:spPr>
          <a:xfrm>
            <a:off x="10667160" y="475200"/>
            <a:ext cx="1403280" cy="243000"/>
          </a:xfrm>
          <a:prstGeom prst="rect">
            <a:avLst/>
          </a:prstGeom>
          <a:ln w="0">
            <a:noFill/>
          </a:ln>
        </p:spPr>
      </p:pic>
      <p:sp>
        <p:nvSpPr>
          <p:cNvPr id="91" name="Straight Connector 12"/>
          <p:cNvSpPr/>
          <p:nvPr/>
        </p:nvSpPr>
        <p:spPr>
          <a:xfrm flipH="1">
            <a:off x="10545840" y="811080"/>
            <a:ext cx="1645920" cy="360"/>
          </a:xfrm>
          <a:prstGeom prst="line">
            <a:avLst/>
          </a:prstGeom>
          <a:ln>
            <a:solidFill>
              <a:srgbClr val="000000"/>
            </a:solidFill>
            <a:round/>
          </a:ln>
        </p:spPr>
        <p:style>
          <a:lnRef idx="1">
            <a:schemeClr val="accent1"/>
          </a:lnRef>
          <a:fillRef idx="0">
            <a:schemeClr val="accent1"/>
          </a:fillRef>
          <a:effectRef idx="0">
            <a:schemeClr val="accent1"/>
          </a:effectRef>
          <a:fontRef idx="minor"/>
        </p:style>
      </p:sp>
      <p:sp>
        <p:nvSpPr>
          <p:cNvPr id="92" name="PlaceHolder 1"/>
          <p:cNvSpPr>
            <a:spLocks noGrp="1"/>
          </p:cNvSpPr>
          <p:nvPr>
            <p:ph type="sldNum" idx="2"/>
          </p:nvPr>
        </p:nvSpPr>
        <p:spPr>
          <a:xfrm>
            <a:off x="187920" y="6521400"/>
            <a:ext cx="328320" cy="162720"/>
          </a:xfrm>
          <a:prstGeom prst="rect">
            <a:avLst/>
          </a:prstGeom>
          <a:noFill/>
          <a:ln w="0">
            <a:noFill/>
          </a:ln>
        </p:spPr>
        <p:txBody>
          <a:bodyPr lIns="0" rIns="0" tIns="0" bIns="0" anchor="t">
            <a:noAutofit/>
          </a:bodyPr>
          <a:lstStyle>
            <a:lvl1pPr>
              <a:lnSpc>
                <a:spcPct val="100000"/>
              </a:lnSpc>
              <a:buNone/>
              <a:defRPr b="0" lang="en-US" sz="1070" spc="-1" strike="noStrike">
                <a:solidFill>
                  <a:srgbClr val="919191"/>
                </a:solidFill>
                <a:latin typeface="Arial"/>
              </a:defRPr>
            </a:lvl1pPr>
          </a:lstStyle>
          <a:p>
            <a:pPr>
              <a:lnSpc>
                <a:spcPct val="100000"/>
              </a:lnSpc>
              <a:buNone/>
            </a:pPr>
            <a:fld id="{CE584150-4013-4040-8383-5087FA8164C1}" type="slidenum">
              <a:rPr b="0" lang="en-US" sz="1070" spc="-1" strike="noStrike">
                <a:solidFill>
                  <a:srgbClr val="919191"/>
                </a:solidFill>
                <a:latin typeface="Arial"/>
              </a:rPr>
              <a:t>&lt;number&gt;</a:t>
            </a:fld>
            <a:endParaRPr b="0" lang="en-US" sz="1070" spc="-1" strike="noStrike">
              <a:latin typeface="Times New Roman"/>
            </a:endParaRPr>
          </a:p>
        </p:txBody>
      </p:sp>
      <p:sp>
        <p:nvSpPr>
          <p:cNvPr id="93"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94"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sldMaster>
</file>

<file path=ppt/slides/_rels/slide1.xml.rels><?xml version="1.0" encoding="UTF-8"?>
<Relationships xmlns="http://schemas.openxmlformats.org/package/2006/relationships"><Relationship Id="rId1" Type="http://schemas.openxmlformats.org/officeDocument/2006/relationships/hyperlink" Target="mailto:michael.hierl@avnet.eu" TargetMode="External"/><Relationship Id="rId2" Type="http://schemas.openxmlformats.org/officeDocument/2006/relationships/image" Target="../media/image13.jpe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624240" y="270000"/>
            <a:ext cx="11490840" cy="715680"/>
          </a:xfrm>
          <a:prstGeom prst="rect">
            <a:avLst/>
          </a:prstGeom>
          <a:noFill/>
          <a:ln w="0">
            <a:noFill/>
          </a:ln>
        </p:spPr>
        <p:txBody>
          <a:bodyPr lIns="0" rIns="0" tIns="0" bIns="0" anchor="t">
            <a:noAutofit/>
          </a:bodyPr>
          <a:p>
            <a:pPr>
              <a:lnSpc>
                <a:spcPct val="85000"/>
              </a:lnSpc>
              <a:buNone/>
            </a:pPr>
            <a:r>
              <a:rPr b="0" lang="en-US" sz="4400" spc="-1" strike="noStrike">
                <a:solidFill>
                  <a:srgbClr val="000000"/>
                </a:solidFill>
                <a:latin typeface="Arial Narrow"/>
              </a:rPr>
              <a:t>TuxPipes</a:t>
            </a:r>
            <a:br>
              <a:rPr sz="3000"/>
            </a:br>
            <a:br>
              <a:rPr sz="3200"/>
            </a:br>
            <a:br>
              <a:rPr sz="3200"/>
            </a:br>
            <a:r>
              <a:rPr b="0" lang="en-US" sz="1600" spc="-1" strike="noStrike">
                <a:solidFill>
                  <a:srgbClr val="c00000"/>
                </a:solidFill>
                <a:latin typeface="Arial Narrow"/>
              </a:rPr>
              <a:t>  </a:t>
            </a:r>
            <a:br>
              <a:rPr sz="3200"/>
            </a:br>
            <a:br>
              <a:rPr sz="3200"/>
            </a:br>
            <a:r>
              <a:rPr b="0" lang="en-US" sz="1800" spc="-1" strike="noStrike" u="sng">
                <a:solidFill>
                  <a:srgbClr val="41c363"/>
                </a:solidFill>
                <a:uFillTx/>
                <a:latin typeface="Arial Narrow"/>
                <a:hlinkClick r:id="rId1"/>
              </a:rPr>
              <a:t>michael.hierl@avnet.eu</a:t>
            </a:r>
            <a:br>
              <a:rPr sz="1800"/>
            </a:br>
            <a:endParaRPr b="0" lang="en-US" sz="1800" spc="-1" strike="noStrike">
              <a:latin typeface="Arial"/>
            </a:endParaRPr>
          </a:p>
        </p:txBody>
      </p:sp>
      <p:sp>
        <p:nvSpPr>
          <p:cNvPr id="138" name="PlaceHolder 2"/>
          <p:cNvSpPr>
            <a:spLocks noGrp="1"/>
          </p:cNvSpPr>
          <p:nvPr>
            <p:ph type="sldNum" idx="6"/>
          </p:nvPr>
        </p:nvSpPr>
        <p:spPr>
          <a:xfrm>
            <a:off x="0" y="6521400"/>
            <a:ext cx="327240" cy="162360"/>
          </a:xfrm>
          <a:prstGeom prst="rect">
            <a:avLst/>
          </a:prstGeom>
          <a:noFill/>
          <a:ln w="0">
            <a:noFill/>
          </a:ln>
        </p:spPr>
        <p:txBody>
          <a:bodyPr lIns="0" rIns="0" tIns="0" bIns="0" anchor="t">
            <a:noAutofit/>
          </a:bodyPr>
          <a:lstStyle>
            <a:lvl1pPr>
              <a:lnSpc>
                <a:spcPct val="100000"/>
              </a:lnSpc>
              <a:buNone/>
              <a:defRPr b="0" lang="en-US" sz="1070" spc="-1" strike="noStrike">
                <a:solidFill>
                  <a:srgbClr val="919191"/>
                </a:solidFill>
                <a:latin typeface="Arial"/>
              </a:defRPr>
            </a:lvl1pPr>
          </a:lstStyle>
          <a:p>
            <a:pPr>
              <a:lnSpc>
                <a:spcPct val="100000"/>
              </a:lnSpc>
              <a:buNone/>
            </a:pPr>
            <a:fld id="{93F11EE0-9D76-4EC4-A90E-342D2DFE7B47}" type="slidenum">
              <a:rPr b="0" lang="en-US" sz="1070" spc="-1" strike="noStrike">
                <a:solidFill>
                  <a:srgbClr val="919191"/>
                </a:solidFill>
                <a:latin typeface="Arial"/>
              </a:rPr>
              <a:t>&lt;number&gt;</a:t>
            </a:fld>
            <a:endParaRPr b="0" lang="en-US" sz="1070" spc="-1" strike="noStrike">
              <a:latin typeface="Times New Roman"/>
            </a:endParaRPr>
          </a:p>
        </p:txBody>
      </p:sp>
      <p:pic>
        <p:nvPicPr>
          <p:cNvPr id="139" name="Bildplatzhalter 3" descr=""/>
          <p:cNvPicPr/>
          <p:nvPr/>
        </p:nvPicPr>
        <p:blipFill>
          <a:blip r:embed="rId2">
            <a:alphaModFix amt="30000"/>
          </a:blip>
          <a:stretch/>
        </p:blipFill>
        <p:spPr>
          <a:xfrm>
            <a:off x="0" y="3459240"/>
            <a:ext cx="12191400" cy="33886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624240" y="357840"/>
            <a:ext cx="9921240" cy="690840"/>
          </a:xfrm>
          <a:prstGeom prst="rect">
            <a:avLst/>
          </a:prstGeom>
          <a:noFill/>
          <a:ln w="0">
            <a:noFill/>
          </a:ln>
        </p:spPr>
        <p:txBody>
          <a:bodyPr lIns="0" rIns="0" tIns="0" bIns="0" anchor="t">
            <a:noAutofit/>
          </a:bodyPr>
          <a:p>
            <a:pPr>
              <a:lnSpc>
                <a:spcPct val="85000"/>
              </a:lnSpc>
              <a:buNone/>
            </a:pPr>
            <a:r>
              <a:rPr b="0" lang="de-DE" sz="3200" spc="-1" strike="noStrike">
                <a:solidFill>
                  <a:srgbClr val="00b050"/>
                </a:solidFill>
                <a:latin typeface="Arial Narrow"/>
              </a:rPr>
              <a:t>What is TuxPipes?</a:t>
            </a:r>
            <a:endParaRPr b="0" lang="en-US" sz="3200" spc="-1" strike="noStrike">
              <a:latin typeface="Arial"/>
            </a:endParaRPr>
          </a:p>
        </p:txBody>
      </p:sp>
      <p:sp>
        <p:nvSpPr>
          <p:cNvPr id="141" name="PlaceHolder 2"/>
          <p:cNvSpPr>
            <a:spLocks noGrp="1"/>
          </p:cNvSpPr>
          <p:nvPr>
            <p:ph/>
          </p:nvPr>
        </p:nvSpPr>
        <p:spPr>
          <a:xfrm>
            <a:off x="996840" y="1305000"/>
            <a:ext cx="10303920" cy="5081760"/>
          </a:xfrm>
          <a:prstGeom prst="rect">
            <a:avLst/>
          </a:prstGeom>
          <a:noFill/>
          <a:ln w="0">
            <a:noFill/>
          </a:ln>
        </p:spPr>
        <p:txBody>
          <a:bodyPr lIns="0" rIns="0" tIns="0" bIns="0" anchor="t">
            <a:noAutofit/>
          </a:bodyPr>
          <a:p>
            <a:pPr marL="74160">
              <a:lnSpc>
                <a:spcPct val="100000"/>
              </a:lnSpc>
              <a:buNone/>
              <a:tabLst>
                <a:tab algn="l" pos="0"/>
              </a:tabLst>
            </a:pPr>
            <a:r>
              <a:rPr b="0" lang="de-DE" sz="2800" spc="-1" strike="noStrike">
                <a:solidFill>
                  <a:srgbClr val="000000"/>
                </a:solidFill>
                <a:latin typeface="Arial"/>
              </a:rPr>
              <a:t>A python script for …</a:t>
            </a:r>
            <a:endParaRPr b="0" lang="en-US" sz="2800" spc="-1" strike="noStrike">
              <a:latin typeface="Arial"/>
            </a:endParaRPr>
          </a:p>
          <a:p>
            <a:pPr lvl="3" marL="1600200" indent="-457200">
              <a:lnSpc>
                <a:spcPct val="100000"/>
              </a:lnSpc>
              <a:spcBef>
                <a:spcPts val="266"/>
              </a:spcBef>
              <a:buClr>
                <a:srgbClr val="000000"/>
              </a:buClr>
              <a:buFont typeface="Wingdings" charset="2"/>
              <a:buChar char=""/>
              <a:tabLst>
                <a:tab algn="l" pos="0"/>
              </a:tabLst>
            </a:pPr>
            <a:r>
              <a:rPr b="0" lang="de-DE" sz="2000" spc="-1" strike="noStrike">
                <a:solidFill>
                  <a:srgbClr val="000000"/>
                </a:solidFill>
                <a:latin typeface="Arial"/>
              </a:rPr>
              <a:t>saving</a:t>
            </a:r>
            <a:endParaRPr b="0" lang="en-US" sz="2000" spc="-1" strike="noStrike">
              <a:latin typeface="Arial"/>
            </a:endParaRPr>
          </a:p>
          <a:p>
            <a:pPr lvl="3" marL="1600200" indent="-457200">
              <a:lnSpc>
                <a:spcPct val="100000"/>
              </a:lnSpc>
              <a:spcBef>
                <a:spcPts val="266"/>
              </a:spcBef>
              <a:buClr>
                <a:srgbClr val="000000"/>
              </a:buClr>
              <a:buFont typeface="Wingdings" charset="2"/>
              <a:buChar char=""/>
              <a:tabLst>
                <a:tab algn="l" pos="0"/>
              </a:tabLst>
            </a:pPr>
            <a:r>
              <a:rPr b="0" lang="de-DE" sz="2000" spc="-1" strike="noStrike">
                <a:solidFill>
                  <a:srgbClr val="000000"/>
                </a:solidFill>
                <a:latin typeface="Arial"/>
              </a:rPr>
              <a:t>editing</a:t>
            </a:r>
            <a:endParaRPr b="0" lang="en-US" sz="2000" spc="-1" strike="noStrike">
              <a:latin typeface="Arial"/>
            </a:endParaRPr>
          </a:p>
          <a:p>
            <a:pPr lvl="3" marL="1600200" indent="-457200">
              <a:lnSpc>
                <a:spcPct val="100000"/>
              </a:lnSpc>
              <a:spcBef>
                <a:spcPts val="266"/>
              </a:spcBef>
              <a:buClr>
                <a:srgbClr val="000000"/>
              </a:buClr>
              <a:buFont typeface="Wingdings" charset="2"/>
              <a:buChar char=""/>
              <a:tabLst>
                <a:tab algn="l" pos="0"/>
              </a:tabLst>
            </a:pPr>
            <a:r>
              <a:rPr b="0" lang="de-DE" sz="2000" spc="-1" strike="noStrike">
                <a:solidFill>
                  <a:srgbClr val="000000"/>
                </a:solidFill>
                <a:latin typeface="Arial"/>
              </a:rPr>
              <a:t>executing</a:t>
            </a:r>
            <a:endParaRPr b="0" lang="en-US" sz="2000" spc="-1" strike="noStrike">
              <a:latin typeface="Arial"/>
            </a:endParaRPr>
          </a:p>
          <a:p>
            <a:pPr marL="74160">
              <a:lnSpc>
                <a:spcPct val="100000"/>
              </a:lnSpc>
              <a:buNone/>
              <a:tabLst>
                <a:tab algn="l" pos="0"/>
              </a:tabLst>
            </a:pPr>
            <a:r>
              <a:rPr b="0" lang="de-DE" sz="2800" spc="-1" strike="noStrike">
                <a:solidFill>
                  <a:srgbClr val="000000"/>
                </a:solidFill>
                <a:latin typeface="Arial"/>
              </a:rPr>
              <a:t>… </a:t>
            </a:r>
            <a:r>
              <a:rPr b="0" lang="de-DE" sz="2800" spc="-1" strike="noStrike">
                <a:solidFill>
                  <a:srgbClr val="000000"/>
                </a:solidFill>
                <a:latin typeface="Arial"/>
              </a:rPr>
              <a:t>complete GStreamer pipelines or just parts of it.</a:t>
            </a:r>
            <a:endParaRPr b="0" lang="en-US" sz="2800" spc="-1" strike="noStrike">
              <a:latin typeface="Arial"/>
            </a:endParaRPr>
          </a:p>
          <a:p>
            <a:pPr marL="74160">
              <a:lnSpc>
                <a:spcPct val="100000"/>
              </a:lnSpc>
              <a:buNone/>
              <a:tabLst>
                <a:tab algn="l" pos="0"/>
              </a:tabLst>
            </a:pPr>
            <a:endParaRPr b="0" lang="en-US" sz="2800" spc="-1" strike="noStrike">
              <a:latin typeface="Arial"/>
            </a:endParaRPr>
          </a:p>
          <a:p>
            <a:pPr marL="74160">
              <a:lnSpc>
                <a:spcPct val="100000"/>
              </a:lnSpc>
              <a:buNone/>
              <a:tabLst>
                <a:tab algn="l" pos="0"/>
              </a:tabLst>
            </a:pPr>
            <a:r>
              <a:rPr b="0" lang="de-DE" sz="2800" spc="-1" strike="noStrike">
                <a:solidFill>
                  <a:srgbClr val="000000"/>
                </a:solidFill>
                <a:latin typeface="Arial"/>
              </a:rPr>
              <a:t>It works like and alias program that …</a:t>
            </a:r>
            <a:endParaRPr b="0" lang="en-US" sz="2800" spc="-1" strike="noStrike">
              <a:latin typeface="Arial"/>
            </a:endParaRPr>
          </a:p>
          <a:p>
            <a:pPr lvl="3" marL="1600200" indent="-457200">
              <a:lnSpc>
                <a:spcPct val="100000"/>
              </a:lnSpc>
              <a:spcBef>
                <a:spcPts val="266"/>
              </a:spcBef>
              <a:buClr>
                <a:srgbClr val="000000"/>
              </a:buClr>
              <a:buFont typeface="Wingdings" charset="2"/>
              <a:buChar char=""/>
              <a:tabLst>
                <a:tab algn="l" pos="0"/>
              </a:tabLst>
            </a:pPr>
            <a:r>
              <a:rPr b="0" lang="de-DE" sz="2000" spc="-1" strike="noStrike">
                <a:solidFill>
                  <a:srgbClr val="000000"/>
                </a:solidFill>
                <a:latin typeface="Arial"/>
              </a:rPr>
              <a:t>gives long pipelines a short name</a:t>
            </a:r>
            <a:endParaRPr b="0" lang="en-US" sz="2000" spc="-1" strike="noStrike">
              <a:latin typeface="Arial"/>
            </a:endParaRPr>
          </a:p>
          <a:p>
            <a:pPr lvl="3" marL="1600200" indent="-457200">
              <a:lnSpc>
                <a:spcPct val="100000"/>
              </a:lnSpc>
              <a:spcBef>
                <a:spcPts val="266"/>
              </a:spcBef>
              <a:buClr>
                <a:srgbClr val="000000"/>
              </a:buClr>
              <a:buFont typeface="Wingdings" charset="2"/>
              <a:buChar char=""/>
              <a:tabLst>
                <a:tab algn="l" pos="0"/>
              </a:tabLst>
            </a:pPr>
            <a:r>
              <a:rPr b="0" lang="de-DE" sz="2000" spc="-1" strike="noStrike">
                <a:solidFill>
                  <a:srgbClr val="000000"/>
                </a:solidFill>
                <a:latin typeface="Arial"/>
              </a:rPr>
              <a:t>can be used with variables and default values</a:t>
            </a:r>
            <a:endParaRPr b="0" lang="en-US" sz="2000" spc="-1" strike="noStrike">
              <a:latin typeface="Arial"/>
            </a:endParaRPr>
          </a:p>
          <a:p>
            <a:pPr lvl="3" marL="1600200" indent="-457200">
              <a:lnSpc>
                <a:spcPct val="100000"/>
              </a:lnSpc>
              <a:spcBef>
                <a:spcPts val="266"/>
              </a:spcBef>
              <a:buClr>
                <a:srgbClr val="000000"/>
              </a:buClr>
              <a:buFont typeface="Wingdings" charset="2"/>
              <a:buChar char=""/>
              <a:tabLst>
                <a:tab algn="l" pos="0"/>
              </a:tabLst>
            </a:pPr>
            <a:r>
              <a:rPr b="0" lang="de-DE" sz="2000" spc="-1" strike="noStrike">
                <a:solidFill>
                  <a:srgbClr val="000000"/>
                </a:solidFill>
                <a:latin typeface="Arial"/>
              </a:rPr>
              <a:t>can combine pipelines</a:t>
            </a:r>
            <a:endParaRPr b="0" lang="en-US" sz="2000" spc="-1" strike="noStrike">
              <a:latin typeface="Arial"/>
            </a:endParaRPr>
          </a:p>
          <a:p>
            <a:pPr marL="74160">
              <a:lnSpc>
                <a:spcPct val="100000"/>
              </a:lnSpc>
              <a:buNone/>
              <a:tabLst>
                <a:tab algn="l" pos="0"/>
              </a:tabLst>
            </a:pPr>
            <a:r>
              <a:rPr b="0" lang="de-DE" sz="2800" spc="-1" strike="noStrike">
                <a:solidFill>
                  <a:srgbClr val="000000"/>
                </a:solidFill>
                <a:latin typeface="Arial"/>
              </a:rPr>
              <a:t>… </a:t>
            </a:r>
            <a:r>
              <a:rPr b="0" lang="de-DE" sz="2800" spc="-1" strike="noStrike">
                <a:solidFill>
                  <a:srgbClr val="000000"/>
                </a:solidFill>
                <a:latin typeface="Arial"/>
              </a:rPr>
              <a:t>to execute a desired GStreamer command.</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41">
                                            <p:txEl>
                                              <p:pRg st="0" end="0"/>
                                            </p:txEl>
                                          </p:spTgt>
                                        </p:tgtEl>
                                        <p:attrNameLst>
                                          <p:attrName>style.visibility</p:attrName>
                                        </p:attrNameLst>
                                      </p:cBhvr>
                                      <p:to>
                                        <p:strVal val="visible"/>
                                      </p:to>
                                    </p:set>
                                  </p:childTnLst>
                                </p:cTn>
                              </p:par>
                            </p:childTnLst>
                          </p:cTn>
                        </p:par>
                        <p:par>
                          <p:cTn id="7" fill="hold">
                            <p:stCondLst>
                              <p:cond delay="0"/>
                            </p:stCondLst>
                            <p:childTnLst>
                              <p:par>
                                <p:cTn id="8" nodeType="afterEffect" fill="hold" presetClass="entr" presetID="1">
                                  <p:stCondLst>
                                    <p:cond delay="500"/>
                                  </p:stCondLst>
                                  <p:childTnLst>
                                    <p:set>
                                      <p:cBhvr>
                                        <p:cTn id="9" dur="1" fill="hold">
                                          <p:stCondLst>
                                            <p:cond delay="0"/>
                                          </p:stCondLst>
                                        </p:cTn>
                                        <p:tgtEl>
                                          <p:spTgt spid="141">
                                            <p:txEl>
                                              <p:pRg st="1" end="1"/>
                                            </p:txEl>
                                          </p:spTgt>
                                        </p:tgtEl>
                                        <p:attrNameLst>
                                          <p:attrName>style.visibility</p:attrName>
                                        </p:attrNameLst>
                                      </p:cBhvr>
                                      <p:to>
                                        <p:strVal val="visible"/>
                                      </p:to>
                                    </p:set>
                                  </p:childTnLst>
                                </p:cTn>
                              </p:par>
                            </p:childTnLst>
                          </p:cTn>
                        </p:par>
                        <p:par>
                          <p:cTn id="10" fill="hold">
                            <p:stCondLst>
                              <p:cond delay="500"/>
                            </p:stCondLst>
                            <p:childTnLst>
                              <p:par>
                                <p:cTn id="11" nodeType="afterEffect" fill="hold" presetClass="entr" presetID="1">
                                  <p:stCondLst>
                                    <p:cond delay="500"/>
                                  </p:stCondLst>
                                  <p:childTnLst>
                                    <p:set>
                                      <p:cBhvr>
                                        <p:cTn id="12" dur="1" fill="hold">
                                          <p:stCondLst>
                                            <p:cond delay="0"/>
                                          </p:stCondLst>
                                        </p:cTn>
                                        <p:tgtEl>
                                          <p:spTgt spid="141">
                                            <p:txEl>
                                              <p:pRg st="2" end="2"/>
                                            </p:txEl>
                                          </p:spTgt>
                                        </p:tgtEl>
                                        <p:attrNameLst>
                                          <p:attrName>style.visibility</p:attrName>
                                        </p:attrNameLst>
                                      </p:cBhvr>
                                      <p:to>
                                        <p:strVal val="visible"/>
                                      </p:to>
                                    </p:set>
                                  </p:childTnLst>
                                </p:cTn>
                              </p:par>
                            </p:childTnLst>
                          </p:cTn>
                        </p:par>
                        <p:par>
                          <p:cTn id="13" fill="hold">
                            <p:stCondLst>
                              <p:cond delay="1000"/>
                            </p:stCondLst>
                            <p:childTnLst>
                              <p:par>
                                <p:cTn id="14" nodeType="afterEffect" fill="hold" presetClass="entr" presetID="1">
                                  <p:stCondLst>
                                    <p:cond delay="500"/>
                                  </p:stCondLst>
                                  <p:childTnLst>
                                    <p:set>
                                      <p:cBhvr>
                                        <p:cTn id="15" dur="1" fill="hold">
                                          <p:stCondLst>
                                            <p:cond delay="0"/>
                                          </p:stCondLst>
                                        </p:cTn>
                                        <p:tgtEl>
                                          <p:spTgt spid="141">
                                            <p:txEl>
                                              <p:pRg st="3" end="3"/>
                                            </p:txEl>
                                          </p:spTgt>
                                        </p:tgtEl>
                                        <p:attrNameLst>
                                          <p:attrName>style.visibility</p:attrName>
                                        </p:attrNameLst>
                                      </p:cBhvr>
                                      <p:to>
                                        <p:strVal val="visible"/>
                                      </p:to>
                                    </p:set>
                                  </p:childTnLst>
                                </p:cTn>
                              </p:par>
                            </p:childTnLst>
                          </p:cTn>
                        </p:par>
                        <p:par>
                          <p:cTn id="16" fill="hold">
                            <p:stCondLst>
                              <p:cond delay="1500"/>
                            </p:stCondLst>
                            <p:childTnLst>
                              <p:par>
                                <p:cTn id="17" nodeType="afterEffect" fill="hold" presetClass="entr" presetID="1">
                                  <p:stCondLst>
                                    <p:cond delay="500"/>
                                  </p:stCondLst>
                                  <p:childTnLst>
                                    <p:set>
                                      <p:cBhvr>
                                        <p:cTn id="18" dur="1" fill="hold">
                                          <p:stCondLst>
                                            <p:cond delay="0"/>
                                          </p:stCondLst>
                                        </p:cTn>
                                        <p:tgtEl>
                                          <p:spTgt spid="14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141">
                                            <p:txEl>
                                              <p:pRg st="6" end="6"/>
                                            </p:txEl>
                                          </p:spTgt>
                                        </p:tgtEl>
                                        <p:attrNameLst>
                                          <p:attrName>style.visibility</p:attrName>
                                        </p:attrNameLst>
                                      </p:cBhvr>
                                      <p:to>
                                        <p:strVal val="visible"/>
                                      </p:to>
                                    </p:set>
                                  </p:childTnLst>
                                </p:cTn>
                              </p:par>
                            </p:childTnLst>
                          </p:cTn>
                        </p:par>
                        <p:par>
                          <p:cTn id="23" fill="hold">
                            <p:stCondLst>
                              <p:cond delay="0"/>
                            </p:stCondLst>
                            <p:childTnLst>
                              <p:par>
                                <p:cTn id="24" nodeType="afterEffect" fill="hold" presetClass="entr" presetID="1">
                                  <p:stCondLst>
                                    <p:cond delay="500"/>
                                  </p:stCondLst>
                                  <p:childTnLst>
                                    <p:set>
                                      <p:cBhvr>
                                        <p:cTn id="25" dur="1" fill="hold">
                                          <p:stCondLst>
                                            <p:cond delay="0"/>
                                          </p:stCondLst>
                                        </p:cTn>
                                        <p:tgtEl>
                                          <p:spTgt spid="141">
                                            <p:txEl>
                                              <p:pRg st="7" end="7"/>
                                            </p:txEl>
                                          </p:spTgt>
                                        </p:tgtEl>
                                        <p:attrNameLst>
                                          <p:attrName>style.visibility</p:attrName>
                                        </p:attrNameLst>
                                      </p:cBhvr>
                                      <p:to>
                                        <p:strVal val="visible"/>
                                      </p:to>
                                    </p:set>
                                  </p:childTnLst>
                                </p:cTn>
                              </p:par>
                            </p:childTnLst>
                          </p:cTn>
                        </p:par>
                        <p:par>
                          <p:cTn id="26" fill="hold">
                            <p:stCondLst>
                              <p:cond delay="500"/>
                            </p:stCondLst>
                            <p:childTnLst>
                              <p:par>
                                <p:cTn id="27" nodeType="afterEffect" fill="hold" presetClass="entr" presetID="1">
                                  <p:stCondLst>
                                    <p:cond delay="500"/>
                                  </p:stCondLst>
                                  <p:childTnLst>
                                    <p:set>
                                      <p:cBhvr>
                                        <p:cTn id="28" dur="1" fill="hold">
                                          <p:stCondLst>
                                            <p:cond delay="0"/>
                                          </p:stCondLst>
                                        </p:cTn>
                                        <p:tgtEl>
                                          <p:spTgt spid="141">
                                            <p:txEl>
                                              <p:pRg st="8" end="8"/>
                                            </p:txEl>
                                          </p:spTgt>
                                        </p:tgtEl>
                                        <p:attrNameLst>
                                          <p:attrName>style.visibility</p:attrName>
                                        </p:attrNameLst>
                                      </p:cBhvr>
                                      <p:to>
                                        <p:strVal val="visible"/>
                                      </p:to>
                                    </p:set>
                                  </p:childTnLst>
                                </p:cTn>
                              </p:par>
                            </p:childTnLst>
                          </p:cTn>
                        </p:par>
                        <p:par>
                          <p:cTn id="29" fill="hold">
                            <p:stCondLst>
                              <p:cond delay="1000"/>
                            </p:stCondLst>
                            <p:childTnLst>
                              <p:par>
                                <p:cTn id="30" nodeType="afterEffect" fill="hold" presetClass="entr" presetID="1">
                                  <p:stCondLst>
                                    <p:cond delay="500"/>
                                  </p:stCondLst>
                                  <p:childTnLst>
                                    <p:set>
                                      <p:cBhvr>
                                        <p:cTn id="31" dur="1" fill="hold">
                                          <p:stCondLst>
                                            <p:cond delay="0"/>
                                          </p:stCondLst>
                                        </p:cTn>
                                        <p:tgtEl>
                                          <p:spTgt spid="141">
                                            <p:txEl>
                                              <p:pRg st="9" end="9"/>
                                            </p:txEl>
                                          </p:spTgt>
                                        </p:tgtEl>
                                        <p:attrNameLst>
                                          <p:attrName>style.visibility</p:attrName>
                                        </p:attrNameLst>
                                      </p:cBhvr>
                                      <p:to>
                                        <p:strVal val="visible"/>
                                      </p:to>
                                    </p:set>
                                  </p:childTnLst>
                                </p:cTn>
                              </p:par>
                            </p:childTnLst>
                          </p:cTn>
                        </p:par>
                        <p:par>
                          <p:cTn id="32" fill="hold">
                            <p:stCondLst>
                              <p:cond delay="1500"/>
                            </p:stCondLst>
                            <p:childTnLst>
                              <p:par>
                                <p:cTn id="33" nodeType="afterEffect" fill="hold" presetClass="entr" presetID="1">
                                  <p:stCondLst>
                                    <p:cond delay="500"/>
                                  </p:stCondLst>
                                  <p:childTnLst>
                                    <p:set>
                                      <p:cBhvr>
                                        <p:cTn id="34" dur="1" fill="hold">
                                          <p:stCondLst>
                                            <p:cond delay="0"/>
                                          </p:stCondLst>
                                        </p:cTn>
                                        <p:tgtEl>
                                          <p:spTgt spid="141">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624240" y="357840"/>
            <a:ext cx="10366560" cy="690840"/>
          </a:xfrm>
          <a:prstGeom prst="rect">
            <a:avLst/>
          </a:prstGeom>
          <a:noFill/>
          <a:ln w="0">
            <a:noFill/>
          </a:ln>
        </p:spPr>
        <p:txBody>
          <a:bodyPr lIns="0" rIns="0" tIns="0" bIns="0" anchor="t">
            <a:noAutofit/>
          </a:bodyPr>
          <a:p>
            <a:pPr>
              <a:lnSpc>
                <a:spcPct val="85000"/>
              </a:lnSpc>
              <a:buNone/>
            </a:pPr>
            <a:r>
              <a:rPr b="0" lang="de-DE" sz="3000" spc="-1" strike="noStrike">
                <a:solidFill>
                  <a:srgbClr val="41c363"/>
                </a:solidFill>
                <a:latin typeface="Arial Narrow"/>
              </a:rPr>
              <a:t>How to use it? – commands </a:t>
            </a:r>
            <a:endParaRPr b="0" lang="en-US" sz="3000" spc="-1" strike="noStrike">
              <a:latin typeface="Arial"/>
            </a:endParaRPr>
          </a:p>
        </p:txBody>
      </p:sp>
      <p:sp>
        <p:nvSpPr>
          <p:cNvPr id="143" name="PlaceHolder 2"/>
          <p:cNvSpPr>
            <a:spLocks noGrp="1"/>
          </p:cNvSpPr>
          <p:nvPr>
            <p:ph type="sldNum" idx="7"/>
          </p:nvPr>
        </p:nvSpPr>
        <p:spPr>
          <a:xfrm>
            <a:off x="187920" y="6521400"/>
            <a:ext cx="328320" cy="162720"/>
          </a:xfrm>
          <a:prstGeom prst="rect">
            <a:avLst/>
          </a:prstGeom>
          <a:noFill/>
          <a:ln w="0">
            <a:noFill/>
          </a:ln>
        </p:spPr>
        <p:txBody>
          <a:bodyPr lIns="0" rIns="0" tIns="0" bIns="0" anchor="t">
            <a:noAutofit/>
          </a:bodyPr>
          <a:lstStyle>
            <a:lvl1pPr>
              <a:lnSpc>
                <a:spcPct val="100000"/>
              </a:lnSpc>
              <a:buNone/>
              <a:defRPr b="0" lang="en-US" sz="1070" spc="-1" strike="noStrike">
                <a:solidFill>
                  <a:srgbClr val="919191"/>
                </a:solidFill>
                <a:latin typeface="Arial"/>
              </a:defRPr>
            </a:lvl1pPr>
          </a:lstStyle>
          <a:p>
            <a:pPr>
              <a:lnSpc>
                <a:spcPct val="100000"/>
              </a:lnSpc>
              <a:buNone/>
            </a:pPr>
            <a:fld id="{5B5B4540-27E3-403D-A4B9-6A353CECD284}" type="slidenum">
              <a:rPr b="0" lang="en-US" sz="1070" spc="-1" strike="noStrike">
                <a:solidFill>
                  <a:srgbClr val="919191"/>
                </a:solidFill>
                <a:latin typeface="Arial"/>
              </a:rPr>
              <a:t>&lt;number&gt;</a:t>
            </a:fld>
            <a:endParaRPr b="0" lang="en-US" sz="1070" spc="-1" strike="noStrike">
              <a:latin typeface="Times New Roman"/>
            </a:endParaRPr>
          </a:p>
        </p:txBody>
      </p:sp>
      <p:sp>
        <p:nvSpPr>
          <p:cNvPr id="144" name="Content Placeholder 2"/>
          <p:cNvSpPr/>
          <p:nvPr/>
        </p:nvSpPr>
        <p:spPr>
          <a:xfrm>
            <a:off x="996840" y="1305000"/>
            <a:ext cx="10303920" cy="5081760"/>
          </a:xfrm>
          <a:prstGeom prst="rect">
            <a:avLst/>
          </a:prstGeom>
          <a:noFill/>
          <a:ln w="0">
            <a:noFill/>
          </a:ln>
        </p:spPr>
        <p:style>
          <a:lnRef idx="0"/>
          <a:fillRef idx="0"/>
          <a:effectRef idx="0"/>
          <a:fontRef idx="minor"/>
        </p:style>
        <p:txBody>
          <a:bodyPr lIns="0" rIns="0" tIns="0" bIns="0" anchor="t">
            <a:noAutofit/>
          </a:bodyPr>
          <a:p>
            <a:pPr lvl="1" marL="531360" indent="-457200">
              <a:lnSpc>
                <a:spcPct val="100000"/>
              </a:lnSpc>
              <a:buClr>
                <a:srgbClr val="000000"/>
              </a:buClr>
              <a:buFont typeface="Arial"/>
              <a:buChar char="•"/>
            </a:pPr>
            <a:r>
              <a:rPr b="0" lang="de-DE" sz="2800" spc="-1" strike="noStrike">
                <a:solidFill>
                  <a:srgbClr val="000000"/>
                </a:solidFill>
                <a:latin typeface="Arial"/>
                <a:ea typeface="DejaVu Sans"/>
              </a:rPr>
              <a:t>Run the script like any other python script</a:t>
            </a:r>
            <a:br>
              <a:rPr sz="2800"/>
            </a:br>
            <a:r>
              <a:rPr b="0" lang="de-DE" sz="2800" spc="-1" strike="noStrike">
                <a:solidFill>
                  <a:srgbClr val="000000"/>
                </a:solidFill>
                <a:latin typeface="Arial"/>
                <a:ea typeface="DejaVu Sans"/>
              </a:rPr>
              <a:t>	</a:t>
            </a:r>
            <a:r>
              <a:rPr b="0" lang="de-DE" sz="2800" spc="-1" strike="noStrike">
                <a:solidFill>
                  <a:srgbClr val="000000"/>
                </a:solidFill>
                <a:latin typeface="Arial"/>
                <a:ea typeface="DejaVu Sans"/>
              </a:rPr>
              <a:t>$ python tuxpipes.py</a:t>
            </a:r>
            <a:endParaRPr b="0" lang="en-US" sz="2800" spc="-1" strike="noStrike">
              <a:latin typeface="Arial"/>
            </a:endParaRPr>
          </a:p>
          <a:p>
            <a:pPr>
              <a:lnSpc>
                <a:spcPct val="100000"/>
              </a:lnSpc>
              <a:buNone/>
            </a:pPr>
            <a:endParaRPr b="0" lang="en-US" sz="2800" spc="-1" strike="noStrike">
              <a:latin typeface="Arial"/>
            </a:endParaRPr>
          </a:p>
          <a:p>
            <a:pPr lvl="1" marL="531360" indent="-457200">
              <a:lnSpc>
                <a:spcPct val="100000"/>
              </a:lnSpc>
              <a:buClr>
                <a:srgbClr val="000000"/>
              </a:buClr>
              <a:buFont typeface="Arial"/>
              <a:buChar char="•"/>
            </a:pPr>
            <a:r>
              <a:rPr b="0" lang="de-DE" sz="2800" spc="-1" strike="noStrike">
                <a:solidFill>
                  <a:srgbClr val="000000"/>
                </a:solidFill>
                <a:latin typeface="Arial"/>
                <a:ea typeface="DejaVu Sans"/>
              </a:rPr>
              <a:t>You can use different command line arguments</a:t>
            </a:r>
            <a:endParaRPr b="0" lang="en-US" sz="2800" spc="-1" strike="noStrike">
              <a:latin typeface="Arial"/>
            </a:endParaRPr>
          </a:p>
          <a:p>
            <a:pPr lvl="2" marL="914400" indent="-457200">
              <a:lnSpc>
                <a:spcPct val="100000"/>
              </a:lnSpc>
              <a:spcBef>
                <a:spcPts val="266"/>
              </a:spcBef>
              <a:buClr>
                <a:srgbClr val="000000"/>
              </a:buClr>
              <a:buSzPct val="65000"/>
              <a:buFont typeface="Courier New"/>
              <a:buChar char="o"/>
            </a:pPr>
            <a:r>
              <a:rPr b="0" lang="de-DE" sz="2530" spc="-1" strike="noStrike">
                <a:solidFill>
                  <a:srgbClr val="000000"/>
                </a:solidFill>
                <a:latin typeface="Arial"/>
                <a:ea typeface="DejaVu Sans"/>
              </a:rPr>
              <a:t>--add</a:t>
            </a:r>
            <a:r>
              <a:rPr b="0" lang="de-DE" sz="2530" spc="-1" strike="noStrike">
                <a:solidFill>
                  <a:srgbClr val="000000"/>
                </a:solidFill>
                <a:latin typeface="Arial"/>
                <a:ea typeface="DejaVu Sans"/>
              </a:rPr>
              <a:t>	</a:t>
            </a:r>
            <a:r>
              <a:rPr b="0" lang="de-DE" sz="2530" spc="-1" strike="noStrike">
                <a:solidFill>
                  <a:srgbClr val="000000"/>
                </a:solidFill>
                <a:latin typeface="Arial"/>
                <a:ea typeface="DejaVu Sans"/>
              </a:rPr>
              <a:t>	</a:t>
            </a:r>
            <a:r>
              <a:rPr b="0" lang="de-DE" sz="2530" spc="-1" strike="noStrike">
                <a:solidFill>
                  <a:srgbClr val="000000"/>
                </a:solidFill>
                <a:latin typeface="Arial"/>
                <a:ea typeface="DejaVu Sans"/>
              </a:rPr>
              <a:t>to add a new pipeline to be used later</a:t>
            </a:r>
            <a:endParaRPr b="0" lang="en-US" sz="2530" spc="-1" strike="noStrike">
              <a:latin typeface="Arial"/>
            </a:endParaRPr>
          </a:p>
          <a:p>
            <a:pPr lvl="2" marL="914400" indent="-457200">
              <a:lnSpc>
                <a:spcPct val="100000"/>
              </a:lnSpc>
              <a:spcBef>
                <a:spcPts val="266"/>
              </a:spcBef>
              <a:buClr>
                <a:srgbClr val="000000"/>
              </a:buClr>
              <a:buSzPct val="65000"/>
              <a:buFont typeface="Courier New"/>
              <a:buChar char="o"/>
            </a:pPr>
            <a:r>
              <a:rPr b="0" lang="de-DE" sz="2530" spc="-1" strike="noStrike">
                <a:solidFill>
                  <a:srgbClr val="000000"/>
                </a:solidFill>
                <a:latin typeface="Arial"/>
                <a:ea typeface="DejaVu Sans"/>
              </a:rPr>
              <a:t>--delete</a:t>
            </a:r>
            <a:r>
              <a:rPr b="0" lang="de-DE" sz="2530" spc="-1" strike="noStrike">
                <a:solidFill>
                  <a:srgbClr val="000000"/>
                </a:solidFill>
                <a:latin typeface="Arial"/>
                <a:ea typeface="DejaVu Sans"/>
              </a:rPr>
              <a:t>	</a:t>
            </a:r>
            <a:r>
              <a:rPr b="0" lang="de-DE" sz="2530" spc="-1" strike="noStrike">
                <a:solidFill>
                  <a:srgbClr val="000000"/>
                </a:solidFill>
                <a:latin typeface="Arial"/>
                <a:ea typeface="DejaVu Sans"/>
              </a:rPr>
              <a:t>will remove a pipeline with a provided name</a:t>
            </a:r>
            <a:endParaRPr b="0" lang="en-US" sz="2530" spc="-1" strike="noStrike">
              <a:latin typeface="Arial"/>
            </a:endParaRPr>
          </a:p>
          <a:p>
            <a:pPr lvl="2" marL="914400" indent="-457200">
              <a:lnSpc>
                <a:spcPct val="100000"/>
              </a:lnSpc>
              <a:spcBef>
                <a:spcPts val="266"/>
              </a:spcBef>
              <a:buClr>
                <a:srgbClr val="000000"/>
              </a:buClr>
              <a:buSzPct val="65000"/>
              <a:buFont typeface="Courier New"/>
              <a:buChar char="o"/>
            </a:pPr>
            <a:r>
              <a:rPr b="0" lang="de-DE" sz="2530" spc="-1" strike="noStrike">
                <a:solidFill>
                  <a:srgbClr val="000000"/>
                </a:solidFill>
                <a:latin typeface="Arial"/>
                <a:ea typeface="DejaVu Sans"/>
              </a:rPr>
              <a:t>--rename  </a:t>
            </a:r>
            <a:r>
              <a:rPr b="0" lang="de-DE" sz="2530" spc="-1" strike="noStrike">
                <a:solidFill>
                  <a:srgbClr val="000000"/>
                </a:solidFill>
                <a:latin typeface="Arial"/>
                <a:ea typeface="DejaVu Sans"/>
              </a:rPr>
              <a:t>	</a:t>
            </a:r>
            <a:r>
              <a:rPr b="0" lang="de-DE" sz="2530" spc="-1" strike="noStrike">
                <a:solidFill>
                  <a:srgbClr val="000000"/>
                </a:solidFill>
                <a:latin typeface="Arial"/>
                <a:ea typeface="DejaVu Sans"/>
              </a:rPr>
              <a:t>will change the name of a pipeline</a:t>
            </a:r>
            <a:endParaRPr b="0" lang="en-US" sz="2530" spc="-1" strike="noStrike">
              <a:latin typeface="Arial"/>
            </a:endParaRPr>
          </a:p>
          <a:p>
            <a:pPr lvl="2" marL="914400" indent="-457200">
              <a:lnSpc>
                <a:spcPct val="100000"/>
              </a:lnSpc>
              <a:spcBef>
                <a:spcPts val="266"/>
              </a:spcBef>
              <a:buClr>
                <a:srgbClr val="000000"/>
              </a:buClr>
              <a:buSzPct val="65000"/>
              <a:buFont typeface="Courier New"/>
              <a:buChar char="o"/>
            </a:pPr>
            <a:r>
              <a:rPr b="0" lang="de-DE" sz="2530" spc="-1" strike="noStrike">
                <a:solidFill>
                  <a:srgbClr val="000000"/>
                </a:solidFill>
                <a:latin typeface="Arial"/>
                <a:ea typeface="DejaVu Sans"/>
              </a:rPr>
              <a:t>--list</a:t>
            </a:r>
            <a:r>
              <a:rPr b="0" lang="de-DE" sz="2530" spc="-1" strike="noStrike">
                <a:solidFill>
                  <a:srgbClr val="000000"/>
                </a:solidFill>
                <a:latin typeface="Arial"/>
                <a:ea typeface="DejaVu Sans"/>
              </a:rPr>
              <a:t>	</a:t>
            </a:r>
            <a:r>
              <a:rPr b="0" lang="de-DE" sz="2530" spc="-1" strike="noStrike">
                <a:solidFill>
                  <a:srgbClr val="000000"/>
                </a:solidFill>
                <a:latin typeface="Arial"/>
                <a:ea typeface="DejaVu Sans"/>
              </a:rPr>
              <a:t>	</a:t>
            </a:r>
            <a:r>
              <a:rPr b="0" lang="de-DE" sz="2530" spc="-1" strike="noStrike">
                <a:solidFill>
                  <a:srgbClr val="000000"/>
                </a:solidFill>
                <a:latin typeface="Arial"/>
                <a:ea typeface="DejaVu Sans"/>
              </a:rPr>
              <a:t>will show all available pipelines (can be filtered)</a:t>
            </a:r>
            <a:endParaRPr b="0" lang="en-US" sz="2530" spc="-1" strike="noStrike">
              <a:latin typeface="Arial"/>
            </a:endParaRPr>
          </a:p>
          <a:p>
            <a:pPr lvl="2" marL="914400" indent="-457200">
              <a:lnSpc>
                <a:spcPct val="100000"/>
              </a:lnSpc>
              <a:spcBef>
                <a:spcPts val="266"/>
              </a:spcBef>
              <a:buClr>
                <a:srgbClr val="000000"/>
              </a:buClr>
              <a:buSzPct val="65000"/>
              <a:buFont typeface="Courier New"/>
              <a:buChar char="o"/>
            </a:pPr>
            <a:r>
              <a:rPr b="0" lang="de-DE" sz="2530" spc="-1" strike="noStrike">
                <a:solidFill>
                  <a:srgbClr val="000000"/>
                </a:solidFill>
                <a:latin typeface="Arial"/>
                <a:ea typeface="DejaVu Sans"/>
              </a:rPr>
              <a:t>pipename</a:t>
            </a:r>
            <a:r>
              <a:rPr b="0" lang="de-DE" sz="2530" spc="-1" strike="noStrike">
                <a:solidFill>
                  <a:srgbClr val="000000"/>
                </a:solidFill>
                <a:latin typeface="Arial"/>
                <a:ea typeface="DejaVu Sans"/>
              </a:rPr>
              <a:t>	</a:t>
            </a:r>
            <a:r>
              <a:rPr b="0" lang="de-DE" sz="2530" spc="-1" strike="noStrike">
                <a:solidFill>
                  <a:srgbClr val="000000"/>
                </a:solidFill>
                <a:latin typeface="Arial"/>
                <a:ea typeface="DejaVu Sans"/>
              </a:rPr>
              <a:t>this will try to execute a pipeline</a:t>
            </a:r>
            <a:endParaRPr b="0" lang="en-US" sz="2530" spc="-1" strike="noStrike">
              <a:latin typeface="Arial"/>
            </a:endParaRPr>
          </a:p>
          <a:p>
            <a:pPr>
              <a:lnSpc>
                <a:spcPct val="100000"/>
              </a:lnSpc>
              <a:spcBef>
                <a:spcPts val="266"/>
              </a:spcBef>
              <a:buNone/>
            </a:pPr>
            <a:endParaRPr b="0" lang="en-US" sz="2530" spc="-1" strike="noStrike">
              <a:latin typeface="Arial"/>
            </a:endParaRPr>
          </a:p>
          <a:p>
            <a:pPr lvl="1" marL="531360" indent="-457200">
              <a:lnSpc>
                <a:spcPct val="100000"/>
              </a:lnSpc>
              <a:buClr>
                <a:srgbClr val="000000"/>
              </a:buClr>
              <a:buFont typeface="Arial"/>
              <a:buChar char="•"/>
            </a:pPr>
            <a:r>
              <a:rPr b="0" lang="de-DE" sz="2800" spc="-1" strike="noStrike">
                <a:solidFill>
                  <a:srgbClr val="000000"/>
                </a:solidFill>
                <a:latin typeface="Arial"/>
                <a:ea typeface="DejaVu Sans"/>
              </a:rPr>
              <a:t>For a complete list, type --help or check the docs.</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childTnLst>
                  <p:par>
                    <p:cTn id="37" fill="hold">
                      <p:stCondLst>
                        <p:cond delay="0"/>
                      </p:stCondLst>
                      <p:childTnLst>
                        <p:par>
                          <p:cTn id="38" fill="hold">
                            <p:stCondLst>
                              <p:cond delay="0"/>
                            </p:stCondLst>
                            <p:childTnLst>
                              <p:par>
                                <p:cTn id="39" nodeType="withEffect" fill="hold" presetClass="entr" presetID="1">
                                  <p:stCondLst>
                                    <p:cond delay="0"/>
                                  </p:stCondLst>
                                  <p:childTnLst>
                                    <p:set>
                                      <p:cBhvr>
                                        <p:cTn id="40" dur="1" fill="hold">
                                          <p:stCondLst>
                                            <p:cond delay="0"/>
                                          </p:stCondLst>
                                        </p:cTn>
                                        <p:tgtEl>
                                          <p:spTgt spid="144">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144">
                                            <p:txEl>
                                              <p:pRg st="2" end="2"/>
                                            </p:txEl>
                                          </p:spTgt>
                                        </p:tgtEl>
                                        <p:attrNameLst>
                                          <p:attrName>style.visibility</p:attrName>
                                        </p:attrNameLst>
                                      </p:cBhvr>
                                      <p:to>
                                        <p:strVal val="visible"/>
                                      </p:to>
                                    </p:set>
                                  </p:childTnLst>
                                </p:cTn>
                              </p:par>
                              <p:par>
                                <p:cTn id="45" nodeType="withEffect" fill="hold" presetClass="entr" presetID="1">
                                  <p:stCondLst>
                                    <p:cond delay="0"/>
                                  </p:stCondLst>
                                  <p:childTnLst>
                                    <p:set>
                                      <p:cBhvr>
                                        <p:cTn id="46" dur="1" fill="hold">
                                          <p:stCondLst>
                                            <p:cond delay="0"/>
                                          </p:stCondLst>
                                        </p:cTn>
                                        <p:tgtEl>
                                          <p:spTgt spid="144">
                                            <p:txEl>
                                              <p:pRg st="3" end="3"/>
                                            </p:txEl>
                                          </p:spTgt>
                                        </p:tgtEl>
                                        <p:attrNameLst>
                                          <p:attrName>style.visibility</p:attrName>
                                        </p:attrNameLst>
                                      </p:cBhvr>
                                      <p:to>
                                        <p:strVal val="visible"/>
                                      </p:to>
                                    </p:set>
                                  </p:childTnLst>
                                </p:cTn>
                              </p:par>
                              <p:par>
                                <p:cTn id="47" nodeType="withEffect" fill="hold" presetClass="entr" presetID="1">
                                  <p:stCondLst>
                                    <p:cond delay="0"/>
                                  </p:stCondLst>
                                  <p:childTnLst>
                                    <p:set>
                                      <p:cBhvr>
                                        <p:cTn id="48" dur="1" fill="hold">
                                          <p:stCondLst>
                                            <p:cond delay="0"/>
                                          </p:stCondLst>
                                        </p:cTn>
                                        <p:tgtEl>
                                          <p:spTgt spid="144">
                                            <p:txEl>
                                              <p:pRg st="4" end="4"/>
                                            </p:txEl>
                                          </p:spTgt>
                                        </p:tgtEl>
                                        <p:attrNameLst>
                                          <p:attrName>style.visibility</p:attrName>
                                        </p:attrNameLst>
                                      </p:cBhvr>
                                      <p:to>
                                        <p:strVal val="visible"/>
                                      </p:to>
                                    </p:set>
                                  </p:childTnLst>
                                </p:cTn>
                              </p:par>
                              <p:par>
                                <p:cTn id="49" nodeType="withEffect" fill="hold" presetClass="entr" presetID="1">
                                  <p:stCondLst>
                                    <p:cond delay="0"/>
                                  </p:stCondLst>
                                  <p:childTnLst>
                                    <p:set>
                                      <p:cBhvr>
                                        <p:cTn id="50" dur="1" fill="hold">
                                          <p:stCondLst>
                                            <p:cond delay="0"/>
                                          </p:stCondLst>
                                        </p:cTn>
                                        <p:tgtEl>
                                          <p:spTgt spid="144">
                                            <p:txEl>
                                              <p:pRg st="5" end="5"/>
                                            </p:txEl>
                                          </p:spTgt>
                                        </p:tgtEl>
                                        <p:attrNameLst>
                                          <p:attrName>style.visibility</p:attrName>
                                        </p:attrNameLst>
                                      </p:cBhvr>
                                      <p:to>
                                        <p:strVal val="visible"/>
                                      </p:to>
                                    </p:set>
                                  </p:childTnLst>
                                </p:cTn>
                              </p:par>
                              <p:par>
                                <p:cTn id="51" nodeType="withEffect" fill="hold" presetClass="entr" presetID="1">
                                  <p:stCondLst>
                                    <p:cond delay="0"/>
                                  </p:stCondLst>
                                  <p:childTnLst>
                                    <p:set>
                                      <p:cBhvr>
                                        <p:cTn id="52" dur="1" fill="hold">
                                          <p:stCondLst>
                                            <p:cond delay="0"/>
                                          </p:stCondLst>
                                        </p:cTn>
                                        <p:tgtEl>
                                          <p:spTgt spid="144">
                                            <p:txEl>
                                              <p:pRg st="6" end="6"/>
                                            </p:txEl>
                                          </p:spTgt>
                                        </p:tgtEl>
                                        <p:attrNameLst>
                                          <p:attrName>style.visibility</p:attrName>
                                        </p:attrNameLst>
                                      </p:cBhvr>
                                      <p:to>
                                        <p:strVal val="visible"/>
                                      </p:to>
                                    </p:set>
                                  </p:childTnLst>
                                </p:cTn>
                              </p:par>
                              <p:par>
                                <p:cTn id="53" nodeType="withEffect" fill="hold" presetClass="entr" presetID="1">
                                  <p:stCondLst>
                                    <p:cond delay="0"/>
                                  </p:stCondLst>
                                  <p:childTnLst>
                                    <p:set>
                                      <p:cBhvr>
                                        <p:cTn id="54" dur="1" fill="hold">
                                          <p:stCondLst>
                                            <p:cond delay="0"/>
                                          </p:stCondLst>
                                        </p:cTn>
                                        <p:tgtEl>
                                          <p:spTgt spid="144">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0"/>
                                          </p:stCondLst>
                                        </p:cTn>
                                        <p:tgtEl>
                                          <p:spTgt spid="144">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624240" y="357840"/>
            <a:ext cx="10366560" cy="690840"/>
          </a:xfrm>
          <a:prstGeom prst="rect">
            <a:avLst/>
          </a:prstGeom>
          <a:noFill/>
          <a:ln w="0">
            <a:noFill/>
          </a:ln>
        </p:spPr>
        <p:txBody>
          <a:bodyPr lIns="0" rIns="0" tIns="0" bIns="0" anchor="t">
            <a:noAutofit/>
          </a:bodyPr>
          <a:p>
            <a:pPr>
              <a:lnSpc>
                <a:spcPct val="85000"/>
              </a:lnSpc>
              <a:buNone/>
            </a:pPr>
            <a:r>
              <a:rPr b="0" lang="de-DE" sz="3200" spc="-1" strike="noStrike">
                <a:solidFill>
                  <a:srgbClr val="00b050"/>
                </a:solidFill>
                <a:latin typeface="Arial Narrow"/>
              </a:rPr>
              <a:t>How to use it? – Add a pipeline (example)</a:t>
            </a:r>
            <a:endParaRPr b="0" lang="en-US" sz="3200" spc="-1" strike="noStrike">
              <a:latin typeface="Arial"/>
            </a:endParaRPr>
          </a:p>
        </p:txBody>
      </p:sp>
      <p:sp>
        <p:nvSpPr>
          <p:cNvPr id="146" name="PlaceHolder 2"/>
          <p:cNvSpPr>
            <a:spLocks noGrp="1"/>
          </p:cNvSpPr>
          <p:nvPr>
            <p:ph/>
          </p:nvPr>
        </p:nvSpPr>
        <p:spPr>
          <a:xfrm>
            <a:off x="624240" y="1198440"/>
            <a:ext cx="10366560" cy="5110560"/>
          </a:xfrm>
          <a:prstGeom prst="rect">
            <a:avLst/>
          </a:prstGeom>
          <a:noFill/>
          <a:ln w="0">
            <a:noFill/>
          </a:ln>
        </p:spPr>
        <p:txBody>
          <a:bodyPr lIns="0" rIns="0" tIns="0" bIns="0" anchor="t">
            <a:noAutofit/>
          </a:bodyPr>
          <a:p>
            <a:pPr marL="457200" indent="-457200">
              <a:lnSpc>
                <a:spcPct val="100000"/>
              </a:lnSpc>
              <a:spcBef>
                <a:spcPts val="266"/>
              </a:spcBef>
              <a:spcAft>
                <a:spcPts val="1599"/>
              </a:spcAft>
              <a:buClr>
                <a:srgbClr val="000000"/>
              </a:buClr>
              <a:buFont typeface="Arial"/>
              <a:buAutoNum type="arabicPeriod"/>
            </a:pPr>
            <a:r>
              <a:rPr b="0" lang="de-DE" sz="1800" spc="-1" strike="noStrike">
                <a:solidFill>
                  <a:srgbClr val="000000"/>
                </a:solidFill>
                <a:latin typeface="Arial"/>
              </a:rPr>
              <a:t>Call the script with the “add“ argument</a:t>
            </a:r>
            <a:br>
              <a:rPr sz="1800"/>
            </a:br>
            <a:br>
              <a:rPr sz="1800"/>
            </a:br>
            <a:r>
              <a:rPr b="0" lang="de-DE" sz="1800" spc="-1" strike="noStrike">
                <a:solidFill>
                  <a:srgbClr val="000000"/>
                </a:solidFill>
                <a:latin typeface="Arial"/>
              </a:rPr>
              <a:t>	</a:t>
            </a:r>
            <a:r>
              <a:rPr b="0" lang="de-DE" sz="1800" spc="-1" strike="noStrike">
                <a:solidFill>
                  <a:srgbClr val="000000"/>
                </a:solidFill>
                <a:latin typeface="Arial"/>
              </a:rPr>
              <a:t>$ python </a:t>
            </a:r>
            <a:r>
              <a:rPr b="0" lang="de-DE" sz="1800" spc="-1" strike="noStrike">
                <a:solidFill>
                  <a:srgbClr val="ff0000"/>
                </a:solidFill>
                <a:latin typeface="Arial"/>
              </a:rPr>
              <a:t>tuxpipes.py --add </a:t>
            </a:r>
            <a:endParaRPr b="0" lang="en-US" sz="1800" spc="-1" strike="noStrike">
              <a:latin typeface="Arial"/>
            </a:endParaRPr>
          </a:p>
          <a:p>
            <a:pPr marL="457200" indent="-457200">
              <a:lnSpc>
                <a:spcPct val="100000"/>
              </a:lnSpc>
              <a:spcBef>
                <a:spcPts val="266"/>
              </a:spcBef>
              <a:spcAft>
                <a:spcPts val="1599"/>
              </a:spcAft>
              <a:buClr>
                <a:srgbClr val="000000"/>
              </a:buClr>
              <a:buFont typeface="Arial"/>
              <a:buAutoNum type="arabicPeriod"/>
            </a:pPr>
            <a:r>
              <a:rPr b="0" lang="de-DE" sz="1800" spc="-1" strike="noStrike">
                <a:solidFill>
                  <a:srgbClr val="000000"/>
                </a:solidFill>
                <a:latin typeface="Arial"/>
              </a:rPr>
              <a:t>Give the new pipeline a name</a:t>
            </a:r>
            <a:br>
              <a:rPr sz="1800"/>
            </a:br>
            <a:br>
              <a:rPr sz="1800"/>
            </a:br>
            <a:r>
              <a:rPr b="0" lang="de-DE" sz="1800" spc="-1" strike="noStrike">
                <a:solidFill>
                  <a:srgbClr val="000000"/>
                </a:solidFill>
                <a:latin typeface="Arial"/>
              </a:rPr>
              <a:t>	</a:t>
            </a:r>
            <a:r>
              <a:rPr b="0" lang="de-DE" sz="1800" spc="-1" strike="noStrike">
                <a:solidFill>
                  <a:srgbClr val="000000"/>
                </a:solidFill>
                <a:latin typeface="Arial"/>
              </a:rPr>
              <a:t>$ python tuxpipes.py --add </a:t>
            </a:r>
            <a:r>
              <a:rPr b="0" lang="de-DE" sz="1800" spc="-1" strike="noStrike">
                <a:solidFill>
                  <a:srgbClr val="ff0000"/>
                </a:solidFill>
                <a:latin typeface="Arial"/>
              </a:rPr>
              <a:t>“gst</a:t>
            </a:r>
            <a:endParaRPr b="0" lang="en-US" sz="1800" spc="-1" strike="noStrike">
              <a:latin typeface="Arial"/>
            </a:endParaRPr>
          </a:p>
          <a:p>
            <a:pPr marL="457200" indent="-457200">
              <a:lnSpc>
                <a:spcPct val="100000"/>
              </a:lnSpc>
              <a:spcBef>
                <a:spcPts val="266"/>
              </a:spcBef>
              <a:spcAft>
                <a:spcPts val="1599"/>
              </a:spcAft>
              <a:buClr>
                <a:srgbClr val="000000"/>
              </a:buClr>
              <a:buFont typeface="Arial"/>
              <a:buAutoNum type="arabicPeriod"/>
            </a:pPr>
            <a:r>
              <a:rPr b="0" lang="de-DE" sz="1800" spc="-1" strike="noStrike">
                <a:solidFill>
                  <a:srgbClr val="000000"/>
                </a:solidFill>
                <a:latin typeface="Arial"/>
              </a:rPr>
              <a:t>Every part of a pipeline is seperated by a single “:“</a:t>
            </a:r>
            <a:br>
              <a:rPr sz="1800"/>
            </a:br>
            <a:br>
              <a:rPr sz="1800"/>
            </a:br>
            <a:r>
              <a:rPr b="0" lang="de-DE" sz="1800" spc="-1" strike="noStrike">
                <a:solidFill>
                  <a:srgbClr val="000000"/>
                </a:solidFill>
                <a:latin typeface="Arial"/>
              </a:rPr>
              <a:t>	</a:t>
            </a:r>
            <a:r>
              <a:rPr b="0" lang="de-DE" sz="1800" spc="-1" strike="noStrike">
                <a:solidFill>
                  <a:srgbClr val="000000"/>
                </a:solidFill>
                <a:latin typeface="Arial"/>
              </a:rPr>
              <a:t>$ python tuxpipes.py --add “gst</a:t>
            </a:r>
            <a:r>
              <a:rPr b="0" lang="de-DE" sz="1800" spc="-1" strike="noStrike">
                <a:solidFill>
                  <a:srgbClr val="ff0000"/>
                </a:solidFill>
                <a:latin typeface="Arial"/>
              </a:rPr>
              <a:t>:gst-launch-1.0 v4l2src device=/dev/video</a:t>
            </a:r>
            <a:endParaRPr b="0" lang="en-US" sz="1800" spc="-1" strike="noStrike">
              <a:latin typeface="Arial"/>
            </a:endParaRPr>
          </a:p>
          <a:p>
            <a:pPr marL="457200" indent="-457200">
              <a:lnSpc>
                <a:spcPct val="100000"/>
              </a:lnSpc>
              <a:spcBef>
                <a:spcPts val="266"/>
              </a:spcBef>
              <a:spcAft>
                <a:spcPts val="1599"/>
              </a:spcAft>
              <a:buClr>
                <a:srgbClr val="000000"/>
              </a:buClr>
              <a:buFont typeface="Arial"/>
              <a:buAutoNum type="arabicPeriod"/>
            </a:pPr>
            <a:r>
              <a:rPr b="0" lang="de-DE" sz="1800" spc="-1" strike="noStrike">
                <a:solidFill>
                  <a:srgbClr val="000000"/>
                </a:solidFill>
                <a:latin typeface="Arial"/>
              </a:rPr>
              <a:t>Variables start with a “#“ followed by the variable name and “=“ and a default value</a:t>
            </a:r>
            <a:br>
              <a:rPr sz="1800"/>
            </a:br>
            <a:br>
              <a:rPr sz="1800"/>
            </a:br>
            <a:r>
              <a:rPr b="0" lang="de-DE" sz="1800" spc="-1" strike="noStrike">
                <a:solidFill>
                  <a:srgbClr val="000000"/>
                </a:solidFill>
                <a:latin typeface="Arial"/>
              </a:rPr>
              <a:t>	</a:t>
            </a:r>
            <a:r>
              <a:rPr b="0" lang="de-DE" sz="1800" spc="-1" strike="noStrike">
                <a:solidFill>
                  <a:srgbClr val="000000"/>
                </a:solidFill>
                <a:latin typeface="Arial"/>
              </a:rPr>
              <a:t>$ python tuxpipes.py --add “gst:gst-launch-1.0 v4l2src device=/dev/video</a:t>
            </a:r>
            <a:r>
              <a:rPr b="0" lang="de-DE" sz="1800" spc="-1" strike="noStrike">
                <a:solidFill>
                  <a:srgbClr val="ff0000"/>
                </a:solidFill>
                <a:latin typeface="Arial"/>
              </a:rPr>
              <a:t>#NUM=0</a:t>
            </a:r>
            <a:br>
              <a:rPr sz="1800"/>
            </a:br>
            <a:br>
              <a:rPr sz="1800"/>
            </a:br>
            <a:r>
              <a:rPr b="0" lang="de-DE" sz="1800" spc="-1" strike="noStrike">
                <a:solidFill>
                  <a:srgbClr val="000000"/>
                </a:solidFill>
                <a:latin typeface="Arial"/>
              </a:rPr>
              <a:t>Note: Default values are not needed.</a:t>
            </a:r>
            <a:endParaRPr b="0" lang="en-US" sz="1800" spc="-1" strike="noStrike">
              <a:latin typeface="Arial"/>
            </a:endParaRPr>
          </a:p>
          <a:p>
            <a:pPr marL="457200" indent="-457200">
              <a:lnSpc>
                <a:spcPct val="100000"/>
              </a:lnSpc>
              <a:spcBef>
                <a:spcPts val="266"/>
              </a:spcBef>
              <a:spcAft>
                <a:spcPts val="1599"/>
              </a:spcAft>
              <a:buClr>
                <a:srgbClr val="000000"/>
              </a:buClr>
              <a:buFont typeface="Arial"/>
              <a:buAutoNum type="arabicPeriod"/>
            </a:pPr>
            <a:r>
              <a:rPr b="0" lang="de-DE" sz="1800" spc="-1" strike="noStrike">
                <a:solidFill>
                  <a:srgbClr val="000000"/>
                </a:solidFill>
                <a:latin typeface="Arial"/>
              </a:rPr>
              <a:t>The pipeline will be stored inside the “pipes.json“ file </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59" dur="indefinite" restart="never" nodeType="tmRoot">
          <p:childTnLst>
            <p:seq>
              <p:cTn id="60" dur="indefinite" nodeType="mainSeq">
                <p:childTnLst>
                  <p:par>
                    <p:cTn id="61" fill="hold">
                      <p:stCondLst>
                        <p:cond delay="indefinite"/>
                      </p:stCondLst>
                      <p:childTnLst>
                        <p:par>
                          <p:cTn id="62" fill="hold">
                            <p:stCondLst>
                              <p:cond delay="0"/>
                            </p:stCondLst>
                            <p:childTnLst>
                              <p:par>
                                <p:cTn id="63" nodeType="clickEffect" fill="hold" presetClass="entr" presetID="1">
                                  <p:stCondLst>
                                    <p:cond delay="0"/>
                                  </p:stCondLst>
                                  <p:childTnLst>
                                    <p:set>
                                      <p:cBhvr>
                                        <p:cTn id="64" dur="1" fill="hold">
                                          <p:stCondLst>
                                            <p:cond delay="0"/>
                                          </p:stCondLst>
                                        </p:cTn>
                                        <p:tgtEl>
                                          <p:spTgt spid="146">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146">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146">
                                            <p:txEl>
                                              <p:pRg st="2" end="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146">
                                            <p:txEl>
                                              <p:pRg st="3" end="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nodeType="clickEffect" fill="hold" presetClass="entr" presetID="1">
                                  <p:stCondLst>
                                    <p:cond delay="0"/>
                                  </p:stCondLst>
                                  <p:childTnLst>
                                    <p:set>
                                      <p:cBhvr>
                                        <p:cTn id="80" dur="1" fill="hold">
                                          <p:stCondLst>
                                            <p:cond delay="0"/>
                                          </p:stCondLst>
                                        </p:cTn>
                                        <p:tgtEl>
                                          <p:spTgt spid="146">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624240" y="357840"/>
            <a:ext cx="10366560" cy="690840"/>
          </a:xfrm>
          <a:prstGeom prst="rect">
            <a:avLst/>
          </a:prstGeom>
          <a:noFill/>
          <a:ln w="0">
            <a:noFill/>
          </a:ln>
        </p:spPr>
        <p:txBody>
          <a:bodyPr lIns="0" rIns="0" tIns="0" bIns="0" anchor="t">
            <a:noAutofit/>
          </a:bodyPr>
          <a:p>
            <a:pPr>
              <a:lnSpc>
                <a:spcPct val="85000"/>
              </a:lnSpc>
              <a:buNone/>
            </a:pPr>
            <a:r>
              <a:rPr b="0" lang="de-DE" sz="3200" spc="-1" strike="noStrike">
                <a:solidFill>
                  <a:srgbClr val="00b050"/>
                </a:solidFill>
                <a:latin typeface="Arial Narrow"/>
              </a:rPr>
              <a:t>How to use it? – Run a pipeline</a:t>
            </a:r>
            <a:endParaRPr b="0" lang="en-US" sz="3200" spc="-1" strike="noStrike">
              <a:latin typeface="Arial"/>
            </a:endParaRPr>
          </a:p>
        </p:txBody>
      </p:sp>
      <p:sp>
        <p:nvSpPr>
          <p:cNvPr id="148" name="PlaceHolder 2"/>
          <p:cNvSpPr>
            <a:spLocks noGrp="1"/>
          </p:cNvSpPr>
          <p:nvPr>
            <p:ph/>
          </p:nvPr>
        </p:nvSpPr>
        <p:spPr>
          <a:xfrm>
            <a:off x="624240" y="1198440"/>
            <a:ext cx="10366560" cy="5110560"/>
          </a:xfrm>
          <a:prstGeom prst="rect">
            <a:avLst/>
          </a:prstGeom>
          <a:noFill/>
          <a:ln w="0">
            <a:noFill/>
          </a:ln>
        </p:spPr>
        <p:txBody>
          <a:bodyPr lIns="0" rIns="0" tIns="0" bIns="0" anchor="t">
            <a:noAutofit/>
          </a:bodyPr>
          <a:p>
            <a:pPr marL="457200" indent="-457200">
              <a:lnSpc>
                <a:spcPct val="100000"/>
              </a:lnSpc>
              <a:spcBef>
                <a:spcPts val="266"/>
              </a:spcBef>
              <a:spcAft>
                <a:spcPts val="1599"/>
              </a:spcAft>
              <a:buClr>
                <a:srgbClr val="000000"/>
              </a:buClr>
              <a:buFont typeface="Arial"/>
              <a:buAutoNum type="arabicPeriod"/>
            </a:pPr>
            <a:r>
              <a:rPr b="0" lang="de-DE" sz="1800" spc="-1" strike="noStrike">
                <a:solidFill>
                  <a:srgbClr val="000000"/>
                </a:solidFill>
                <a:latin typeface="Arial"/>
              </a:rPr>
              <a:t>Calling the script just with pipeline name like “gst“ will try to run it</a:t>
            </a:r>
            <a:br>
              <a:rPr sz="1800"/>
            </a:br>
            <a:br>
              <a:rPr sz="1800"/>
            </a:br>
            <a:r>
              <a:rPr b="0" lang="de-DE" sz="1800" spc="-1" strike="noStrike">
                <a:solidFill>
                  <a:srgbClr val="000000"/>
                </a:solidFill>
                <a:latin typeface="Arial"/>
              </a:rPr>
              <a:t>	</a:t>
            </a:r>
            <a:r>
              <a:rPr b="0" lang="de-DE" sz="1800" spc="-1" strike="noStrike">
                <a:solidFill>
                  <a:srgbClr val="000000"/>
                </a:solidFill>
                <a:latin typeface="Arial"/>
              </a:rPr>
              <a:t>$ python </a:t>
            </a:r>
            <a:r>
              <a:rPr b="0" lang="de-DE" sz="1800" spc="-1" strike="noStrike">
                <a:solidFill>
                  <a:srgbClr val="ff0000"/>
                </a:solidFill>
                <a:latin typeface="Arial"/>
              </a:rPr>
              <a:t>tuxpipes.py “gst</a:t>
            </a:r>
            <a:endParaRPr b="0" lang="en-US" sz="1800" spc="-1" strike="noStrike">
              <a:latin typeface="Arial"/>
            </a:endParaRPr>
          </a:p>
          <a:p>
            <a:pPr marL="457200" indent="-457200">
              <a:lnSpc>
                <a:spcPct val="100000"/>
              </a:lnSpc>
              <a:spcBef>
                <a:spcPts val="266"/>
              </a:spcBef>
              <a:spcAft>
                <a:spcPts val="1599"/>
              </a:spcAft>
              <a:buClr>
                <a:srgbClr val="000000"/>
              </a:buClr>
              <a:buFont typeface="Arial"/>
              <a:buAutoNum type="arabicPeriod"/>
            </a:pPr>
            <a:r>
              <a:rPr b="0" lang="de-DE" sz="1800" spc="-1" strike="noStrike">
                <a:solidFill>
                  <a:srgbClr val="000000"/>
                </a:solidFill>
                <a:latin typeface="Arial"/>
              </a:rPr>
              <a:t>To set the variables of a given pipe, do it as follows</a:t>
            </a:r>
            <a:br>
              <a:rPr sz="1800"/>
            </a:br>
            <a:br>
              <a:rPr sz="1800"/>
            </a:br>
            <a:r>
              <a:rPr b="0" lang="de-DE" sz="1800" spc="-1" strike="noStrike">
                <a:solidFill>
                  <a:srgbClr val="000000"/>
                </a:solidFill>
                <a:latin typeface="Arial"/>
              </a:rPr>
              <a:t>	</a:t>
            </a:r>
            <a:r>
              <a:rPr b="0" lang="de-DE" sz="1800" spc="-1" strike="noStrike">
                <a:solidFill>
                  <a:srgbClr val="000000"/>
                </a:solidFill>
                <a:latin typeface="Arial"/>
              </a:rPr>
              <a:t>$ python tuxpipes.py --run “gst</a:t>
            </a:r>
            <a:r>
              <a:rPr b="0" lang="de-DE" sz="1800" spc="-1" strike="noStrike">
                <a:solidFill>
                  <a:srgbClr val="ff0000"/>
                </a:solidFill>
                <a:latin typeface="Arial"/>
              </a:rPr>
              <a:t>(#NUM=3)</a:t>
            </a:r>
            <a:br>
              <a:rPr sz="1800"/>
            </a:br>
            <a:br>
              <a:rPr sz="1800"/>
            </a:br>
            <a:r>
              <a:rPr b="0" lang="de-DE" sz="1800" spc="-1" strike="noStrike">
                <a:solidFill>
                  <a:srgbClr val="000000"/>
                </a:solidFill>
                <a:latin typeface="Arial"/>
              </a:rPr>
              <a:t>Brackets define a variable element. </a:t>
            </a:r>
            <a:br>
              <a:rPr sz="1800"/>
            </a:br>
            <a:r>
              <a:rPr b="0" lang="de-DE" sz="1800" spc="-1" strike="noStrike">
                <a:solidFill>
                  <a:srgbClr val="000000"/>
                </a:solidFill>
                <a:latin typeface="Arial"/>
              </a:rPr>
              <a:t>Single variables are separated by a comma</a:t>
            </a:r>
            <a:br>
              <a:rPr sz="1800"/>
            </a:br>
            <a:r>
              <a:rPr b="0" lang="de-DE" sz="1800" spc="-1" strike="noStrike">
                <a:solidFill>
                  <a:srgbClr val="000000"/>
                </a:solidFill>
                <a:latin typeface="Arial"/>
              </a:rPr>
              <a:t>You can specify the variable to replace (here: #NUM) or just the “FIFO“ way.</a:t>
            </a:r>
            <a:br>
              <a:rPr sz="1800"/>
            </a:br>
            <a:r>
              <a:rPr b="0" lang="de-DE" sz="1800" spc="-1" strike="noStrike">
                <a:solidFill>
                  <a:srgbClr val="000000"/>
                </a:solidFill>
                <a:latin typeface="Arial"/>
              </a:rPr>
              <a:t>(First variable gets replaced by the first value etc.)</a:t>
            </a:r>
            <a:endParaRPr b="0" lang="en-US" sz="1800" spc="-1" strike="noStrike">
              <a:latin typeface="Arial"/>
            </a:endParaRPr>
          </a:p>
          <a:p>
            <a:pPr marL="457200" indent="-457200">
              <a:lnSpc>
                <a:spcPct val="100000"/>
              </a:lnSpc>
              <a:spcBef>
                <a:spcPts val="266"/>
              </a:spcBef>
              <a:spcAft>
                <a:spcPts val="1599"/>
              </a:spcAft>
              <a:buClr>
                <a:srgbClr val="000000"/>
              </a:buClr>
              <a:buFont typeface="Arial"/>
              <a:buAutoNum type="arabicPeriod"/>
            </a:pPr>
            <a:r>
              <a:rPr b="0" lang="de-DE" sz="1800" spc="-1" strike="noStrike">
                <a:solidFill>
                  <a:srgbClr val="000000"/>
                </a:solidFill>
                <a:latin typeface="Arial"/>
              </a:rPr>
              <a:t>Combine the stored pipeline with needed parts to display the camera stream</a:t>
            </a:r>
            <a:br>
              <a:rPr sz="1800"/>
            </a:br>
            <a:br>
              <a:rPr sz="1800"/>
            </a:br>
            <a:r>
              <a:rPr b="0" lang="de-DE" sz="1800" spc="-1" strike="noStrike">
                <a:solidFill>
                  <a:srgbClr val="000000"/>
                </a:solidFill>
                <a:latin typeface="Arial"/>
              </a:rPr>
              <a:t>	</a:t>
            </a:r>
            <a:r>
              <a:rPr b="0" lang="de-DE" sz="1800" spc="-1" strike="noStrike">
                <a:solidFill>
                  <a:srgbClr val="000000"/>
                </a:solidFill>
                <a:latin typeface="Arial"/>
              </a:rPr>
              <a:t>$ python tuxpipes.py --run “gst(#NUM=3)</a:t>
            </a:r>
            <a:r>
              <a:rPr b="0" lang="de-DE" sz="1800" spc="-1" strike="noStrike">
                <a:solidFill>
                  <a:srgbClr val="ff0000"/>
                </a:solidFill>
                <a:latin typeface="Arial"/>
              </a:rPr>
              <a:t>:videoconvert ! autovideosink“</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81" dur="indefinite" restart="never" nodeType="tmRoot">
          <p:childTnLst>
            <p:seq>
              <p:cTn id="82" dur="indefinite" nodeType="mainSeq">
                <p:childTnLst>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148">
                                            <p:txEl>
                                              <p:pRg st="0" end="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148">
                                            <p:txEl>
                                              <p:pRg st="1" end="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148">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624240" y="357840"/>
            <a:ext cx="10366560" cy="690840"/>
          </a:xfrm>
          <a:prstGeom prst="rect">
            <a:avLst/>
          </a:prstGeom>
          <a:noFill/>
          <a:ln w="0">
            <a:noFill/>
          </a:ln>
        </p:spPr>
        <p:txBody>
          <a:bodyPr lIns="0" rIns="0" tIns="0" bIns="0" anchor="t">
            <a:noAutofit/>
          </a:bodyPr>
          <a:p>
            <a:pPr>
              <a:lnSpc>
                <a:spcPct val="85000"/>
              </a:lnSpc>
              <a:buNone/>
            </a:pPr>
            <a:r>
              <a:rPr b="0" lang="de-DE" sz="3200" spc="-1" strike="noStrike">
                <a:solidFill>
                  <a:srgbClr val="00b050"/>
                </a:solidFill>
                <a:latin typeface="Arial Narrow"/>
              </a:rPr>
              <a:t>How to get it?</a:t>
            </a:r>
            <a:endParaRPr b="0" lang="en-US" sz="3200" spc="-1" strike="noStrike">
              <a:latin typeface="Arial"/>
            </a:endParaRPr>
          </a:p>
        </p:txBody>
      </p:sp>
      <p:sp>
        <p:nvSpPr>
          <p:cNvPr id="150" name="PlaceHolder 2"/>
          <p:cNvSpPr>
            <a:spLocks noGrp="1"/>
          </p:cNvSpPr>
          <p:nvPr>
            <p:ph/>
          </p:nvPr>
        </p:nvSpPr>
        <p:spPr>
          <a:xfrm>
            <a:off x="624240" y="1198440"/>
            <a:ext cx="10366560" cy="5110560"/>
          </a:xfrm>
          <a:prstGeom prst="rect">
            <a:avLst/>
          </a:prstGeom>
          <a:noFill/>
          <a:ln w="0">
            <a:noFill/>
          </a:ln>
        </p:spPr>
        <p:txBody>
          <a:bodyPr lIns="0" rIns="0" tIns="0" bIns="0" anchor="t">
            <a:noAutofit/>
          </a:bodyPr>
          <a:p>
            <a:pPr algn="ctr">
              <a:lnSpc>
                <a:spcPct val="100000"/>
              </a:lnSpc>
              <a:spcBef>
                <a:spcPts val="266"/>
              </a:spcBef>
              <a:spcAft>
                <a:spcPts val="1599"/>
              </a:spcAft>
              <a:buNone/>
              <a:tabLst>
                <a:tab algn="l" pos="0"/>
              </a:tabLst>
            </a:pPr>
            <a:r>
              <a:rPr b="0" lang="en-US" sz="2800" spc="-1" strike="noStrike">
                <a:solidFill>
                  <a:srgbClr val="000000"/>
                </a:solidFill>
                <a:latin typeface="Arial"/>
              </a:rPr>
              <a:t>The project can be found on Github on the Software and Service team's organization account</a:t>
            </a:r>
            <a:endParaRPr b="0" lang="en-US" sz="2800" spc="-1" strike="noStrike">
              <a:latin typeface="Arial"/>
            </a:endParaRPr>
          </a:p>
          <a:p>
            <a:pPr algn="ctr">
              <a:lnSpc>
                <a:spcPct val="100000"/>
              </a:lnSpc>
              <a:spcBef>
                <a:spcPts val="266"/>
              </a:spcBef>
              <a:spcAft>
                <a:spcPts val="1599"/>
              </a:spcAft>
              <a:buNone/>
              <a:tabLst>
                <a:tab algn="l" pos="0"/>
              </a:tabLst>
            </a:pPr>
            <a:r>
              <a:rPr b="0" lang="de-DE" sz="2800" spc="-1" strike="noStrike">
                <a:solidFill>
                  <a:srgbClr val="00b050"/>
                </a:solidFill>
                <a:latin typeface="Arial"/>
              </a:rPr>
              <a:t>https://github.com/Software-and-Services/tuxpipes</a:t>
            </a:r>
            <a:endParaRPr b="0" lang="en-US" sz="2800" spc="-1" strike="noStrike">
              <a:latin typeface="Arial"/>
            </a:endParaRPr>
          </a:p>
        </p:txBody>
      </p:sp>
      <p:pic>
        <p:nvPicPr>
          <p:cNvPr id="151" name="Picture 3" descr=""/>
          <p:cNvPicPr/>
          <p:nvPr/>
        </p:nvPicPr>
        <p:blipFill>
          <a:blip r:embed="rId1"/>
          <a:stretch/>
        </p:blipFill>
        <p:spPr>
          <a:xfrm>
            <a:off x="2947320" y="2880720"/>
            <a:ext cx="5720400" cy="3428280"/>
          </a:xfrm>
          <a:prstGeom prst="rect">
            <a:avLst/>
          </a:prstGeom>
          <a:ln w="0">
            <a:noFill/>
          </a:ln>
        </p:spPr>
      </p:pic>
    </p:spTree>
  </p:cSld>
  <mc:AlternateContent>
    <mc:Choice Requires="p14">
      <p:transition spd="slow" p14:dur="2000"/>
    </mc:Choice>
    <mc:Fallback>
      <p:transition spd="slow"/>
    </mc:Fallback>
  </mc:AlternateContent>
  <p:timing>
    <p:tnLst>
      <p:par>
        <p:cTn id="95" dur="indefinite" restart="never" nodeType="tmRoot">
          <p:childTnLst>
            <p:seq>
              <p:cTn id="96" dur="indefinite" nodeType="mainSeq">
                <p:childTnLst>
                  <p:par>
                    <p:cTn id="97" fill="hold">
                      <p:stCondLst>
                        <p:cond delay="0"/>
                      </p:stCondLst>
                      <p:childTnLst>
                        <p:par>
                          <p:cTn id="98" fill="hold">
                            <p:stCondLst>
                              <p:cond delay="0"/>
                            </p:stCondLst>
                            <p:childTnLst>
                              <p:par>
                                <p:cTn id="99" nodeType="withEffect" fill="hold" presetClass="entr" presetID="1">
                                  <p:stCondLst>
                                    <p:cond delay="0"/>
                                  </p:stCondLst>
                                  <p:childTnLst>
                                    <p:set>
                                      <p:cBhvr>
                                        <p:cTn id="100" dur="1" fill="hold">
                                          <p:stCondLst>
                                            <p:cond delay="0"/>
                                          </p:stCondLst>
                                        </p:cTn>
                                        <p:tgtEl>
                                          <p:spTgt spid="150">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624240" y="357840"/>
            <a:ext cx="10366560" cy="690840"/>
          </a:xfrm>
          <a:prstGeom prst="rect">
            <a:avLst/>
          </a:prstGeom>
          <a:noFill/>
          <a:ln w="0">
            <a:noFill/>
          </a:ln>
        </p:spPr>
        <p:txBody>
          <a:bodyPr lIns="0" rIns="0" tIns="0" bIns="0" anchor="t">
            <a:noAutofit/>
          </a:bodyPr>
          <a:p>
            <a:pPr>
              <a:lnSpc>
                <a:spcPct val="85000"/>
              </a:lnSpc>
              <a:buNone/>
            </a:pPr>
            <a:r>
              <a:rPr b="0" lang="de-DE" sz="3200" spc="-1" strike="noStrike">
                <a:solidFill>
                  <a:srgbClr val="00b050"/>
                </a:solidFill>
                <a:latin typeface="Arial Narrow"/>
              </a:rPr>
              <a:t>Future plans?</a:t>
            </a:r>
            <a:endParaRPr b="0" lang="en-US" sz="3200" spc="-1" strike="noStrike">
              <a:latin typeface="Arial"/>
            </a:endParaRPr>
          </a:p>
        </p:txBody>
      </p:sp>
      <p:sp>
        <p:nvSpPr>
          <p:cNvPr id="153" name="PlaceHolder 2"/>
          <p:cNvSpPr>
            <a:spLocks noGrp="1"/>
          </p:cNvSpPr>
          <p:nvPr>
            <p:ph/>
          </p:nvPr>
        </p:nvSpPr>
        <p:spPr>
          <a:xfrm>
            <a:off x="700560" y="1265040"/>
            <a:ext cx="10366560" cy="5110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tabLst>
                <a:tab algn="l" pos="0"/>
              </a:tabLst>
            </a:pPr>
            <a:r>
              <a:rPr b="0" lang="de-DE" sz="2400" spc="-1" strike="noStrike">
                <a:solidFill>
                  <a:srgbClr val="000000"/>
                </a:solidFill>
                <a:latin typeface="Arial"/>
              </a:rPr>
              <a:t>Config files</a:t>
            </a:r>
            <a:endParaRPr b="0" lang="en-US" sz="2400" spc="-1" strike="noStrike">
              <a:latin typeface="Arial"/>
            </a:endParaRPr>
          </a:p>
          <a:p>
            <a:pPr lvl="1" marL="759960" indent="-457200">
              <a:lnSpc>
                <a:spcPct val="100000"/>
              </a:lnSpc>
              <a:buClr>
                <a:srgbClr val="000000"/>
              </a:buClr>
              <a:buFont typeface="Wingdings" charset="2"/>
              <a:buChar char=""/>
              <a:tabLst>
                <a:tab algn="l" pos="0"/>
              </a:tabLst>
            </a:pPr>
            <a:r>
              <a:rPr b="0" lang="de-DE" sz="2400" spc="-1" strike="noStrike">
                <a:solidFill>
                  <a:srgbClr val="000000"/>
                </a:solidFill>
                <a:latin typeface="Arial"/>
              </a:rPr>
              <a:t>Store settings</a:t>
            </a:r>
            <a:endParaRPr b="0" lang="en-US" sz="2400" spc="-1" strike="noStrike">
              <a:latin typeface="Arial"/>
            </a:endParaRPr>
          </a:p>
          <a:p>
            <a:pPr lvl="1" marL="759960" indent="-457200">
              <a:lnSpc>
                <a:spcPct val="100000"/>
              </a:lnSpc>
              <a:buClr>
                <a:srgbClr val="000000"/>
              </a:buClr>
              <a:buFont typeface="Wingdings" charset="2"/>
              <a:buChar char=""/>
              <a:tabLst>
                <a:tab algn="l" pos="0"/>
              </a:tabLst>
            </a:pPr>
            <a:r>
              <a:rPr b="0" lang="de-DE" sz="2400" spc="-1" strike="noStrike">
                <a:solidFill>
                  <a:srgbClr val="000000"/>
                </a:solidFill>
                <a:latin typeface="Arial"/>
              </a:rPr>
              <a:t>Different sets of pipelines for testing etc.</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tabLst>
                <a:tab algn="l" pos="0"/>
              </a:tabLst>
            </a:pPr>
            <a:r>
              <a:rPr b="0" lang="de-DE" sz="2400" spc="-1" strike="noStrike">
                <a:solidFill>
                  <a:srgbClr val="000000"/>
                </a:solidFill>
                <a:latin typeface="Arial"/>
              </a:rPr>
              <a:t>Add pipeline checks</a:t>
            </a:r>
            <a:endParaRPr b="0" lang="en-US" sz="2400" spc="-1" strike="noStrike">
              <a:latin typeface="Arial"/>
            </a:endParaRPr>
          </a:p>
          <a:p>
            <a:pPr lvl="1" marL="759960" indent="-457200">
              <a:lnSpc>
                <a:spcPct val="100000"/>
              </a:lnSpc>
              <a:spcBef>
                <a:spcPts val="1134"/>
              </a:spcBef>
              <a:buClr>
                <a:srgbClr val="000000"/>
              </a:buClr>
              <a:buFont typeface="Wingdings" charset="2"/>
              <a:buChar char=""/>
              <a:tabLst>
                <a:tab algn="l" pos="0"/>
              </a:tabLst>
            </a:pPr>
            <a:r>
              <a:rPr b="0" lang="de-DE" sz="2400" spc="-1" strike="noStrike">
                <a:solidFill>
                  <a:srgbClr val="000000"/>
                </a:solidFill>
                <a:latin typeface="Arial"/>
              </a:rPr>
              <a:t>Finding errors</a:t>
            </a:r>
            <a:endParaRPr b="0" lang="en-US" sz="2400" spc="-1" strike="noStrike">
              <a:latin typeface="Arial"/>
            </a:endParaRPr>
          </a:p>
          <a:p>
            <a:pPr lvl="1" marL="759960" indent="-457200">
              <a:lnSpc>
                <a:spcPct val="100000"/>
              </a:lnSpc>
              <a:spcBef>
                <a:spcPts val="1134"/>
              </a:spcBef>
              <a:buClr>
                <a:srgbClr val="000000"/>
              </a:buClr>
              <a:buFont typeface="Wingdings" charset="2"/>
              <a:buChar char=""/>
              <a:tabLst>
                <a:tab algn="l" pos="0"/>
              </a:tabLst>
            </a:pPr>
            <a:r>
              <a:rPr b="0" lang="de-DE" sz="2400" spc="-1" strike="noStrike">
                <a:solidFill>
                  <a:srgbClr val="000000"/>
                </a:solidFill>
                <a:latin typeface="Arial"/>
              </a:rPr>
              <a:t>Automatic replacements/insertions</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tabLst>
                <a:tab algn="l" pos="0"/>
              </a:tabLst>
            </a:pPr>
            <a:r>
              <a:rPr b="0" lang="de-DE" sz="2400" spc="-1" strike="noStrike">
                <a:solidFill>
                  <a:srgbClr val="000000"/>
                </a:solidFill>
                <a:latin typeface="Arial"/>
              </a:rPr>
              <a:t>Commandline tutorial (WIP)</a:t>
            </a:r>
            <a:endParaRPr b="0" lang="en-US" sz="2400" spc="-1" strike="noStrike">
              <a:latin typeface="Arial"/>
            </a:endParaRPr>
          </a:p>
          <a:p>
            <a:pPr lvl="1" marL="759960" indent="-457200">
              <a:lnSpc>
                <a:spcPct val="100000"/>
              </a:lnSpc>
              <a:spcBef>
                <a:spcPts val="1134"/>
              </a:spcBef>
              <a:buClr>
                <a:srgbClr val="000000"/>
              </a:buClr>
              <a:buFont typeface="Wingdings" charset="2"/>
              <a:buChar char=""/>
              <a:tabLst>
                <a:tab algn="l" pos="0"/>
              </a:tabLst>
            </a:pPr>
            <a:r>
              <a:rPr b="0" lang="de-DE" sz="2400" spc="-1" strike="noStrike">
                <a:solidFill>
                  <a:srgbClr val="000000"/>
                </a:solidFill>
                <a:latin typeface="Arial"/>
              </a:rPr>
              <a:t>A guided tutorial in a bash script</a:t>
            </a:r>
            <a:endParaRPr b="0" lang="en-US" sz="2400" spc="-1" strike="noStrike">
              <a:latin typeface="Arial"/>
            </a:endParaRPr>
          </a:p>
          <a:p>
            <a:pPr marL="457200" indent="-457200">
              <a:lnSpc>
                <a:spcPct val="100000"/>
              </a:lnSpc>
              <a:spcBef>
                <a:spcPts val="266"/>
              </a:spcBef>
              <a:spcAft>
                <a:spcPts val="1599"/>
              </a:spcAft>
              <a:buNone/>
              <a:tabLst>
                <a:tab algn="l" pos="0"/>
              </a:tabLst>
            </a:pPr>
            <a:endParaRPr b="0" lang="en-US" sz="2400" spc="-1" strike="noStrike">
              <a:latin typeface="Arial"/>
            </a:endParaRPr>
          </a:p>
          <a:p>
            <a:pPr marL="457200" indent="-457200">
              <a:lnSpc>
                <a:spcPct val="100000"/>
              </a:lnSpc>
              <a:spcBef>
                <a:spcPts val="266"/>
              </a:spcBef>
              <a:spcAft>
                <a:spcPts val="1599"/>
              </a:spcAft>
              <a:buNone/>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68748"/>
      </a:dk2>
      <a:lt2>
        <a:srgbClr val="4273b8"/>
      </a:lt2>
      <a:accent1>
        <a:srgbClr val="41c363"/>
      </a:accent1>
      <a:accent2>
        <a:srgbClr val="7dcef1"/>
      </a:accent2>
      <a:accent3>
        <a:srgbClr val="fdb813"/>
      </a:accent3>
      <a:accent4>
        <a:srgbClr val="d2d2d2"/>
      </a:accent4>
      <a:accent5>
        <a:srgbClr val="919191"/>
      </a:accent5>
      <a:accent6>
        <a:srgbClr val="5f6369"/>
      </a:accent6>
      <a:hlink>
        <a:srgbClr val="41c363"/>
      </a:hlink>
      <a:folHlink>
        <a:srgbClr val="41c3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68748"/>
      </a:dk2>
      <a:lt2>
        <a:srgbClr val="4273b8"/>
      </a:lt2>
      <a:accent1>
        <a:srgbClr val="41c363"/>
      </a:accent1>
      <a:accent2>
        <a:srgbClr val="7dcef1"/>
      </a:accent2>
      <a:accent3>
        <a:srgbClr val="fdb813"/>
      </a:accent3>
      <a:accent4>
        <a:srgbClr val="d2d2d2"/>
      </a:accent4>
      <a:accent5>
        <a:srgbClr val="919191"/>
      </a:accent5>
      <a:accent6>
        <a:srgbClr val="5f6369"/>
      </a:accent6>
      <a:hlink>
        <a:srgbClr val="41c363"/>
      </a:hlink>
      <a:folHlink>
        <a:srgbClr val="41c3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68748"/>
      </a:dk2>
      <a:lt2>
        <a:srgbClr val="4273b8"/>
      </a:lt2>
      <a:accent1>
        <a:srgbClr val="41c363"/>
      </a:accent1>
      <a:accent2>
        <a:srgbClr val="7dcef1"/>
      </a:accent2>
      <a:accent3>
        <a:srgbClr val="fdb813"/>
      </a:accent3>
      <a:accent4>
        <a:srgbClr val="d2d2d2"/>
      </a:accent4>
      <a:accent5>
        <a:srgbClr val="919191"/>
      </a:accent5>
      <a:accent6>
        <a:srgbClr val="5f6369"/>
      </a:accent6>
      <a:hlink>
        <a:srgbClr val="41c363"/>
      </a:hlink>
      <a:folHlink>
        <a:srgbClr val="41c3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68748"/>
      </a:dk2>
      <a:lt2>
        <a:srgbClr val="4273b8"/>
      </a:lt2>
      <a:accent1>
        <a:srgbClr val="41c363"/>
      </a:accent1>
      <a:accent2>
        <a:srgbClr val="7dcef1"/>
      </a:accent2>
      <a:accent3>
        <a:srgbClr val="fdb813"/>
      </a:accent3>
      <a:accent4>
        <a:srgbClr val="d2d2d2"/>
      </a:accent4>
      <a:accent5>
        <a:srgbClr val="919191"/>
      </a:accent5>
      <a:accent6>
        <a:srgbClr val="5f6369"/>
      </a:accent6>
      <a:hlink>
        <a:srgbClr val="41c363"/>
      </a:hlink>
      <a:folHlink>
        <a:srgbClr val="41c3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1865b71f-c491-4408-bb7f-61661064c6e4">
      <Terms xmlns="http://schemas.microsoft.com/office/infopath/2007/PartnerControls"/>
    </lcf76f155ced4ddcb4097134ff3c332f>
    <TaxCatchAll xmlns="91bf6088-4458-4d0a-b33a-e123e3dabe3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D605BCFE634E94B858F9B58C900E07F" ma:contentTypeVersion="9" ma:contentTypeDescription="Create a new document." ma:contentTypeScope="" ma:versionID="70d678d7bd37988a44a4a9a2a717029b">
  <xsd:schema xmlns:xsd="http://www.w3.org/2001/XMLSchema" xmlns:xs="http://www.w3.org/2001/XMLSchema" xmlns:p="http://schemas.microsoft.com/office/2006/metadata/properties" xmlns:ns2="1865b71f-c491-4408-bb7f-61661064c6e4" xmlns:ns3="91bf6088-4458-4d0a-b33a-e123e3dabe3c" targetNamespace="http://schemas.microsoft.com/office/2006/metadata/properties" ma:root="true" ma:fieldsID="17d355dc25647c9ab344e229265ea76e" ns2:_="" ns3:_="">
    <xsd:import namespace="1865b71f-c491-4408-bb7f-61661064c6e4"/>
    <xsd:import namespace="91bf6088-4458-4d0a-b33a-e123e3dabe3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65b71f-c491-4408-bb7f-61661064c6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e21cb7c2-d0c3-4791-a04d-1085bfea971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1bf6088-4458-4d0a-b33a-e123e3dabe3c"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52845036-7af2-4304-8fa0-017b7c2be501}" ma:internalName="TaxCatchAll" ma:showField="CatchAllData" ma:web="91bf6088-4458-4d0a-b33a-e123e3dabe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7EC53A-D487-470E-85F2-B9E31993B6CE}">
  <ds:schemaRefs>
    <ds:schemaRef ds:uri="http://schemas.microsoft.com/sharepoint/v3/contenttype/forms"/>
  </ds:schemaRefs>
</ds:datastoreItem>
</file>

<file path=customXml/itemProps2.xml><?xml version="1.0" encoding="utf-8"?>
<ds:datastoreItem xmlns:ds="http://schemas.openxmlformats.org/officeDocument/2006/customXml" ds:itemID="{C80457A3-79FA-418B-9ECE-6B0867685A9F}">
  <ds:schemaRefs>
    <ds:schemaRef ds:uri="http://schemas.microsoft.com/office/2006/metadata/properties"/>
    <ds:schemaRef ds:uri="http://schemas.microsoft.com/office/infopath/2007/PartnerControls"/>
    <ds:schemaRef ds:uri="1865b71f-c491-4408-bb7f-61661064c6e4"/>
    <ds:schemaRef ds:uri="91bf6088-4458-4d0a-b33a-e123e3dabe3c"/>
  </ds:schemaRefs>
</ds:datastoreItem>
</file>

<file path=customXml/itemProps3.xml><?xml version="1.0" encoding="utf-8"?>
<ds:datastoreItem xmlns:ds="http://schemas.openxmlformats.org/officeDocument/2006/customXml" ds:itemID="{370A3830-A089-4819-A72B-6E5C735577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65b71f-c491-4408-bb7f-61661064c6e4"/>
    <ds:schemaRef ds:uri="91bf6088-4458-4d0a-b33a-e123e3dabe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22</TotalTime>
  <Application>LibreOffice/7.3.7.2$Linux_X86_64 LibreOffice_project/30$Build-2</Application>
  <AppVersion>15.0000</AppVersion>
  <Words>706</Words>
  <Paragraphs>61</Paragraphs>
  <Company>Avnet, Inc.</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2021-11-16T10:11:57Z</dcterms:created>
  <dc:creator>Roeder, Michael (Avnet Silica)</dc:creator>
  <dc:description/>
  <dc:language>en-US</dc:language>
  <cp:lastModifiedBy/>
  <dcterms:modified xsi:type="dcterms:W3CDTF">2023-02-05T21:03:16Z</dcterms:modified>
  <cp:revision>141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0x0101008D605BCFE634E94B858F9B58C900E07F</vt:lpwstr>
  </property>
  <property fmtid="{D5CDD505-2E9C-101B-9397-08002B2CF9AE}" pid="3" name="Notes">
    <vt:i4>6</vt:i4>
  </property>
  <property fmtid="{D5CDD505-2E9C-101B-9397-08002B2CF9AE}" pid="4" name="PresentationFormat">
    <vt:lpwstr>Widescreen</vt:lpwstr>
  </property>
  <property fmtid="{D5CDD505-2E9C-101B-9397-08002B2CF9AE}" pid="5" name="Slides">
    <vt:i4>7</vt:i4>
  </property>
</Properties>
</file>