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9" r:id="rId26"/>
    <p:sldId id="290" r:id="rId27"/>
    <p:sldId id="291" r:id="rId28"/>
    <p:sldId id="292" r:id="rId29"/>
    <p:sldId id="293" r:id="rId30"/>
    <p:sldId id="296" r:id="rId31"/>
    <p:sldId id="297" r:id="rId32"/>
    <p:sldId id="298" r:id="rId33"/>
    <p:sldId id="299" r:id="rId34"/>
    <p:sldId id="300" r:id="rId35"/>
    <p:sldId id="301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Intentions as species of desire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4" name="Shape 8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Deceiving labels. Are “plans” as used by cco the same as my plans?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/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1"/>
          <p:cNvSpPr>
            <a:spLocks noGrp="1"/>
          </p:cNvSpPr>
          <p:nvPr>
            <p:ph type="pic" sz="quarter" idx="21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each and sea at sunset"/>
          <p:cNvSpPr>
            <a:spLocks noGrp="1"/>
          </p:cNvSpPr>
          <p:nvPr>
            <p:ph type="pic" idx="22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Sea against sky at sunset 2"/>
          <p:cNvSpPr>
            <a:spLocks noGrp="1"/>
          </p:cNvSpPr>
          <p:nvPr>
            <p:ph type="pic" sz="half" idx="23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>
            <a:spLocks noGrp="1"/>
          </p:cNvSpPr>
          <p:nvPr>
            <p:ph type="pic" idx="21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a against sky at sunset"/>
          <p:cNvSpPr>
            <a:spLocks noGrp="1"/>
          </p:cNvSpPr>
          <p:nvPr>
            <p:ph type="pic" idx="21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Sea against sky at sunset"/>
          <p:cNvSpPr>
            <a:spLocks noGrp="1"/>
          </p:cNvSpPr>
          <p:nvPr>
            <p:ph type="pic" idx="22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z="8200" spc="-82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5851" y="91185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tentions and Pla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Intentions and Plans</a:t>
            </a:r>
          </a:p>
        </p:txBody>
      </p:sp>
      <p:sp>
        <p:nvSpPr>
          <p:cNvPr id="172" name="Toward foundations for an ontology of intentions and pla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Toward foundations for an ontology of intentions and plans</a:t>
            </a:r>
          </a:p>
        </p:txBody>
      </p:sp>
      <p:sp>
        <p:nvSpPr>
          <p:cNvPr id="173" name="Alec Sculley 2/15/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Alec Sculley 2/15/24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10540" y="9118599"/>
            <a:ext cx="185244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t review/Go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 review/Goal</a:t>
            </a:r>
          </a:p>
          <a:p>
            <a:r>
              <a:t>Driving example/Imports</a:t>
            </a:r>
          </a:p>
          <a:p>
            <a:pPr>
              <a:defRPr>
                <a:solidFill>
                  <a:srgbClr val="76BB40"/>
                </a:solidFill>
              </a:defRPr>
            </a:pPr>
            <a:r>
              <a:t>Ontology of intentions</a:t>
            </a:r>
          </a:p>
          <a:p>
            <a:r>
              <a:t>Ontology of plans</a:t>
            </a:r>
          </a:p>
          <a:p>
            <a:r>
              <a:t>Cases</a:t>
            </a:r>
          </a:p>
        </p:txBody>
      </p:sp>
      <p:sp>
        <p:nvSpPr>
          <p:cNvPr id="219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Agenda</a:t>
            </a:r>
          </a:p>
        </p:txBody>
      </p:sp>
      <p:sp>
        <p:nvSpPr>
          <p:cNvPr id="220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 commitment value is a mental quality that, when fused with a mental representation MR, determines the extent to which a cognitive system operates as if MR is controll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 </a:t>
            </a:r>
            <a:r>
              <a:rPr i="1"/>
              <a:t>commitment value</a:t>
            </a:r>
            <a:r>
              <a:t> is a mental quality that, when fused with a mental representation MR, determines the extent to which a cognitive system operates as if MR is controlling. </a:t>
            </a:r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 </a:t>
            </a:r>
            <a:r>
              <a:rPr i="1"/>
              <a:t>positive commitment value</a:t>
            </a:r>
            <a:r>
              <a:t> is commitment value that when fused with a mental representation MR results in the bearing cognitive system treating MR, to some extent, as if it were controlling.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0921" y="9118599"/>
            <a:ext cx="25618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C"/>
          <p:cNvSpPr/>
          <p:nvPr/>
        </p:nvSpPr>
        <p:spPr>
          <a:xfrm>
            <a:off x="7235045" y="244601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PROC</a:t>
            </a:r>
          </a:p>
        </p:txBody>
      </p:sp>
      <p:sp>
        <p:nvSpPr>
          <p:cNvPr id="227" name="DICE"/>
          <p:cNvSpPr/>
          <p:nvPr/>
        </p:nvSpPr>
        <p:spPr>
          <a:xfrm>
            <a:off x="2739610" y="300444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DICE</a:t>
            </a:r>
          </a:p>
        </p:txBody>
      </p:sp>
      <p:sp>
        <p:nvSpPr>
          <p:cNvPr id="228" name="Line"/>
          <p:cNvSpPr/>
          <p:nvPr/>
        </p:nvSpPr>
        <p:spPr>
          <a:xfrm>
            <a:off x="4116349" y="3398519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CR"/>
          <p:cNvSpPr/>
          <p:nvPr/>
        </p:nvSpPr>
        <p:spPr>
          <a:xfrm>
            <a:off x="2739610" y="716713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</a:t>
            </a:r>
          </a:p>
        </p:txBody>
      </p:sp>
      <p:sp>
        <p:nvSpPr>
          <p:cNvPr id="230" name="Line"/>
          <p:cNvSpPr/>
          <p:nvPr/>
        </p:nvSpPr>
        <p:spPr>
          <a:xfrm flipH="1">
            <a:off x="3693702" y="4725881"/>
            <a:ext cx="1" cy="2465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prescribes"/>
          <p:cNvSpPr txBox="1"/>
          <p:nvPr/>
        </p:nvSpPr>
        <p:spPr>
          <a:xfrm>
            <a:off x="4778707" y="2722282"/>
            <a:ext cx="189928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prescribes</a:t>
            </a:r>
          </a:p>
        </p:txBody>
      </p:sp>
      <p:sp>
        <p:nvSpPr>
          <p:cNvPr id="232" name="is_concretized_by"/>
          <p:cNvSpPr txBox="1"/>
          <p:nvPr/>
        </p:nvSpPr>
        <p:spPr>
          <a:xfrm>
            <a:off x="344100" y="5703648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233" name="INTENTION"/>
          <p:cNvSpPr txBox="1"/>
          <p:nvPr/>
        </p:nvSpPr>
        <p:spPr>
          <a:xfrm>
            <a:off x="4870096" y="819127"/>
            <a:ext cx="326460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INTENTION </a:t>
            </a:r>
          </a:p>
        </p:txBody>
      </p:sp>
      <p:sp>
        <p:nvSpPr>
          <p:cNvPr id="234" name="Line"/>
          <p:cNvSpPr/>
          <p:nvPr/>
        </p:nvSpPr>
        <p:spPr>
          <a:xfrm>
            <a:off x="4490650" y="8119639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5" name="PCV"/>
          <p:cNvSpPr/>
          <p:nvPr/>
        </p:nvSpPr>
        <p:spPr>
          <a:xfrm>
            <a:off x="7653313" y="716713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PCV</a:t>
            </a:r>
          </a:p>
        </p:txBody>
      </p:sp>
      <p:sp>
        <p:nvSpPr>
          <p:cNvPr id="236" name="is_fused_with"/>
          <p:cNvSpPr txBox="1"/>
          <p:nvPr/>
        </p:nvSpPr>
        <p:spPr>
          <a:xfrm>
            <a:off x="4745883" y="7498996"/>
            <a:ext cx="245135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is_fused_with</a:t>
            </a:r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7141" y="9118599"/>
            <a:ext cx="28374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8" name="CR = conative representation…"/>
          <p:cNvSpPr txBox="1"/>
          <p:nvPr/>
        </p:nvSpPr>
        <p:spPr>
          <a:xfrm>
            <a:off x="8417562" y="1105717"/>
            <a:ext cx="4001009" cy="10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 = conative representation</a:t>
            </a:r>
          </a:p>
          <a:p>
            <a:pPr>
              <a:defRPr sz="2000"/>
            </a:pPr>
            <a:r>
              <a:t>PCV = positive commitment value</a:t>
            </a:r>
          </a:p>
        </p:txBody>
      </p:sp>
      <p:sp>
        <p:nvSpPr>
          <p:cNvPr id="239" name="Circle"/>
          <p:cNvSpPr/>
          <p:nvPr/>
        </p:nvSpPr>
        <p:spPr>
          <a:xfrm>
            <a:off x="2739610" y="7167139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ICE"/>
          <p:cNvSpPr/>
          <p:nvPr/>
        </p:nvSpPr>
        <p:spPr>
          <a:xfrm>
            <a:off x="2739610" y="300444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DICE</a:t>
            </a:r>
          </a:p>
        </p:txBody>
      </p:sp>
      <p:sp>
        <p:nvSpPr>
          <p:cNvPr id="244" name="OBJ"/>
          <p:cNvSpPr/>
          <p:nvPr/>
        </p:nvSpPr>
        <p:spPr>
          <a:xfrm>
            <a:off x="7289371" y="244601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OBJ</a:t>
            </a:r>
          </a:p>
        </p:txBody>
      </p:sp>
      <p:sp>
        <p:nvSpPr>
          <p:cNvPr id="245" name="Line"/>
          <p:cNvSpPr/>
          <p:nvPr/>
        </p:nvSpPr>
        <p:spPr>
          <a:xfrm>
            <a:off x="4116349" y="3398519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INT"/>
          <p:cNvSpPr/>
          <p:nvPr/>
        </p:nvSpPr>
        <p:spPr>
          <a:xfrm>
            <a:off x="2739610" y="716713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</a:t>
            </a:r>
          </a:p>
        </p:txBody>
      </p:sp>
      <p:sp>
        <p:nvSpPr>
          <p:cNvPr id="247" name="Line"/>
          <p:cNvSpPr/>
          <p:nvPr/>
        </p:nvSpPr>
        <p:spPr>
          <a:xfrm flipH="1">
            <a:off x="3693702" y="4725881"/>
            <a:ext cx="1" cy="2465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OBJECTIVE INTENTION"/>
          <p:cNvSpPr txBox="1"/>
          <p:nvPr/>
        </p:nvSpPr>
        <p:spPr>
          <a:xfrm>
            <a:off x="4870096" y="561761"/>
            <a:ext cx="3264607" cy="11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OBJECTIVE INTENTION 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696" y="9118599"/>
            <a:ext cx="29263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50" name="is_concretized_by"/>
          <p:cNvSpPr txBox="1"/>
          <p:nvPr/>
        </p:nvSpPr>
        <p:spPr>
          <a:xfrm>
            <a:off x="344100" y="5703648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251" name="prescribes"/>
          <p:cNvSpPr txBox="1"/>
          <p:nvPr/>
        </p:nvSpPr>
        <p:spPr>
          <a:xfrm>
            <a:off x="4464714" y="2790189"/>
            <a:ext cx="189928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prescribes</a:t>
            </a:r>
          </a:p>
        </p:txBody>
      </p:sp>
      <p:sp>
        <p:nvSpPr>
          <p:cNvPr id="252" name="Circle"/>
          <p:cNvSpPr/>
          <p:nvPr/>
        </p:nvSpPr>
        <p:spPr>
          <a:xfrm>
            <a:off x="2739610" y="7167139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Jim’s Objective Inten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Jim’s Objective Intention</a:t>
            </a:r>
          </a:p>
        </p:txBody>
      </p:sp>
      <p:sp>
        <p:nvSpPr>
          <p:cNvPr id="255" name="Jim’s intention to query a databa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Jim’s intention to query a database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318" y="9118599"/>
            <a:ext cx="291390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7" name="Drawing"/>
          <p:cNvSpPr/>
          <p:nvPr/>
        </p:nvSpPr>
        <p:spPr>
          <a:xfrm>
            <a:off x="10734791" y="4114442"/>
            <a:ext cx="8428" cy="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96" y="10485"/>
                  <a:pt x="13223" y="2755"/>
                  <a:pt x="21600" y="0"/>
                </a:cubicBezTo>
              </a:path>
            </a:pathLst>
          </a:custGeom>
          <a:ln w="127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8" name="DICE1"/>
          <p:cNvSpPr/>
          <p:nvPr/>
        </p:nvSpPr>
        <p:spPr>
          <a:xfrm>
            <a:off x="2359332" y="2531912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DICE1</a:t>
            </a:r>
          </a:p>
        </p:txBody>
      </p:sp>
      <p:sp>
        <p:nvSpPr>
          <p:cNvPr id="259" name="Having answer 1"/>
          <p:cNvSpPr/>
          <p:nvPr/>
        </p:nvSpPr>
        <p:spPr>
          <a:xfrm>
            <a:off x="7384440" y="264345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Having answer 1</a:t>
            </a:r>
          </a:p>
        </p:txBody>
      </p:sp>
      <p:sp>
        <p:nvSpPr>
          <p:cNvPr id="260" name="Line"/>
          <p:cNvSpPr/>
          <p:nvPr/>
        </p:nvSpPr>
        <p:spPr>
          <a:xfrm>
            <a:off x="4211419" y="3595951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CR1"/>
          <p:cNvSpPr/>
          <p:nvPr/>
        </p:nvSpPr>
        <p:spPr>
          <a:xfrm>
            <a:off x="2359332" y="68168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CR1</a:t>
            </a:r>
          </a:p>
        </p:txBody>
      </p:sp>
      <p:sp>
        <p:nvSpPr>
          <p:cNvPr id="262" name="Line"/>
          <p:cNvSpPr/>
          <p:nvPr/>
        </p:nvSpPr>
        <p:spPr>
          <a:xfrm flipH="1">
            <a:off x="3311832" y="4361997"/>
            <a:ext cx="1" cy="2465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prescribes"/>
          <p:cNvSpPr txBox="1"/>
          <p:nvPr/>
        </p:nvSpPr>
        <p:spPr>
          <a:xfrm>
            <a:off x="4606506" y="2825217"/>
            <a:ext cx="189928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prescribes</a:t>
            </a:r>
          </a:p>
        </p:txBody>
      </p:sp>
      <p:sp>
        <p:nvSpPr>
          <p:cNvPr id="264" name="is_concretized_by"/>
          <p:cNvSpPr txBox="1"/>
          <p:nvPr/>
        </p:nvSpPr>
        <p:spPr>
          <a:xfrm>
            <a:off x="125061" y="4542154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265" name="Jim1"/>
          <p:cNvSpPr/>
          <p:nvPr/>
        </p:nvSpPr>
        <p:spPr>
          <a:xfrm>
            <a:off x="10603226" y="68168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Jim1</a:t>
            </a:r>
          </a:p>
        </p:txBody>
      </p:sp>
      <p:sp>
        <p:nvSpPr>
          <p:cNvPr id="266" name="Cognitive System1"/>
          <p:cNvSpPr/>
          <p:nvPr/>
        </p:nvSpPr>
        <p:spPr>
          <a:xfrm>
            <a:off x="6481279" y="68168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Cognitive System1</a:t>
            </a:r>
          </a:p>
        </p:txBody>
      </p:sp>
      <p:sp>
        <p:nvSpPr>
          <p:cNvPr id="267" name="Line"/>
          <p:cNvSpPr/>
          <p:nvPr/>
        </p:nvSpPr>
        <p:spPr>
          <a:xfrm>
            <a:off x="8381372" y="7769336"/>
            <a:ext cx="22805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>
            <a:off x="4242696" y="7769336"/>
            <a:ext cx="22805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inheres_in"/>
          <p:cNvSpPr txBox="1"/>
          <p:nvPr/>
        </p:nvSpPr>
        <p:spPr>
          <a:xfrm>
            <a:off x="4435736" y="7042854"/>
            <a:ext cx="187414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inheres_in</a:t>
            </a:r>
          </a:p>
        </p:txBody>
      </p:sp>
      <p:sp>
        <p:nvSpPr>
          <p:cNvPr id="270" name="is_part_of"/>
          <p:cNvSpPr txBox="1"/>
          <p:nvPr/>
        </p:nvSpPr>
        <p:spPr>
          <a:xfrm>
            <a:off x="8440870" y="7042854"/>
            <a:ext cx="1832992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is_part_of</a:t>
            </a:r>
          </a:p>
        </p:txBody>
      </p:sp>
      <p:sp>
        <p:nvSpPr>
          <p:cNvPr id="271" name="PCV1"/>
          <p:cNvSpPr/>
          <p:nvPr/>
        </p:nvSpPr>
        <p:spPr>
          <a:xfrm>
            <a:off x="5970922" y="4284373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PCV1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3727005" y="5529836"/>
            <a:ext cx="2840434" cy="17898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is_fused_with"/>
          <p:cNvSpPr txBox="1"/>
          <p:nvPr/>
        </p:nvSpPr>
        <p:spPr>
          <a:xfrm>
            <a:off x="3379775" y="5520416"/>
            <a:ext cx="245135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is_fused_with</a:t>
            </a:r>
          </a:p>
        </p:txBody>
      </p:sp>
      <p:sp>
        <p:nvSpPr>
          <p:cNvPr id="274" name="CR = conative representation…"/>
          <p:cNvSpPr txBox="1"/>
          <p:nvPr/>
        </p:nvSpPr>
        <p:spPr>
          <a:xfrm>
            <a:off x="8738500" y="2002087"/>
            <a:ext cx="4001009" cy="10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 = conative representation</a:t>
            </a:r>
          </a:p>
          <a:p>
            <a:pPr>
              <a:defRPr sz="2000"/>
            </a:pPr>
            <a:r>
              <a:t>PCV = positive commitment value</a:t>
            </a:r>
          </a:p>
        </p:txBody>
      </p:sp>
      <p:sp>
        <p:nvSpPr>
          <p:cNvPr id="275" name="Circle"/>
          <p:cNvSpPr/>
          <p:nvPr/>
        </p:nvSpPr>
        <p:spPr>
          <a:xfrm>
            <a:off x="2346632" y="6816836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CT"/>
          <p:cNvSpPr/>
          <p:nvPr/>
        </p:nvSpPr>
        <p:spPr>
          <a:xfrm>
            <a:off x="7235045" y="244601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ACT</a:t>
            </a:r>
          </a:p>
        </p:txBody>
      </p:sp>
      <p:sp>
        <p:nvSpPr>
          <p:cNvPr id="278" name="DICE"/>
          <p:cNvSpPr/>
          <p:nvPr/>
        </p:nvSpPr>
        <p:spPr>
          <a:xfrm>
            <a:off x="2739610" y="300444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DICE</a:t>
            </a:r>
          </a:p>
        </p:txBody>
      </p:sp>
      <p:sp>
        <p:nvSpPr>
          <p:cNvPr id="279" name="Line"/>
          <p:cNvSpPr/>
          <p:nvPr/>
        </p:nvSpPr>
        <p:spPr>
          <a:xfrm>
            <a:off x="4116349" y="3398519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0" name="INT"/>
          <p:cNvSpPr/>
          <p:nvPr/>
        </p:nvSpPr>
        <p:spPr>
          <a:xfrm>
            <a:off x="2739610" y="716713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</a:t>
            </a:r>
          </a:p>
        </p:txBody>
      </p:sp>
      <p:sp>
        <p:nvSpPr>
          <p:cNvPr id="281" name="Line"/>
          <p:cNvSpPr/>
          <p:nvPr/>
        </p:nvSpPr>
        <p:spPr>
          <a:xfrm flipH="1">
            <a:off x="3693702" y="4725881"/>
            <a:ext cx="1" cy="2465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ACTION INTENTION"/>
          <p:cNvSpPr txBox="1"/>
          <p:nvPr/>
        </p:nvSpPr>
        <p:spPr>
          <a:xfrm>
            <a:off x="4870096" y="561761"/>
            <a:ext cx="3264607" cy="11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ACTION INTENTION </a:t>
            </a:r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4207" y="9118599"/>
            <a:ext cx="289612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84" name="prescribes"/>
          <p:cNvSpPr txBox="1"/>
          <p:nvPr/>
        </p:nvSpPr>
        <p:spPr>
          <a:xfrm>
            <a:off x="4464714" y="2790189"/>
            <a:ext cx="189928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prescribes</a:t>
            </a:r>
          </a:p>
        </p:txBody>
      </p:sp>
      <p:sp>
        <p:nvSpPr>
          <p:cNvPr id="285" name="is_concretized_by"/>
          <p:cNvSpPr txBox="1"/>
          <p:nvPr/>
        </p:nvSpPr>
        <p:spPr>
          <a:xfrm>
            <a:off x="491758" y="5302712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286" name="Circle"/>
          <p:cNvSpPr/>
          <p:nvPr/>
        </p:nvSpPr>
        <p:spPr>
          <a:xfrm>
            <a:off x="2739610" y="7167139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Jim’s Action Inten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Jim’s Action Intention</a:t>
            </a:r>
          </a:p>
        </p:txBody>
      </p:sp>
      <p:sp>
        <p:nvSpPr>
          <p:cNvPr id="289" name="Jim’s intention to cod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Jim’s intention to code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1363" y="9118599"/>
            <a:ext cx="295301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91" name="Drawing"/>
          <p:cNvSpPr/>
          <p:nvPr/>
        </p:nvSpPr>
        <p:spPr>
          <a:xfrm>
            <a:off x="9498886" y="4342512"/>
            <a:ext cx="8428" cy="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96" y="10485"/>
                  <a:pt x="13223" y="2755"/>
                  <a:pt x="21600" y="0"/>
                </a:cubicBezTo>
              </a:path>
            </a:pathLst>
          </a:custGeom>
          <a:ln w="127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2" name="DICE2"/>
          <p:cNvSpPr/>
          <p:nvPr/>
        </p:nvSpPr>
        <p:spPr>
          <a:xfrm>
            <a:off x="1123427" y="2759982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DICE2</a:t>
            </a:r>
          </a:p>
        </p:txBody>
      </p:sp>
      <p:sp>
        <p:nvSpPr>
          <p:cNvPr id="293" name="Querying1"/>
          <p:cNvSpPr/>
          <p:nvPr/>
        </p:nvSpPr>
        <p:spPr>
          <a:xfrm>
            <a:off x="6148535" y="287152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Querying1</a:t>
            </a:r>
          </a:p>
        </p:txBody>
      </p:sp>
      <p:sp>
        <p:nvSpPr>
          <p:cNvPr id="294" name="Line"/>
          <p:cNvSpPr/>
          <p:nvPr/>
        </p:nvSpPr>
        <p:spPr>
          <a:xfrm>
            <a:off x="2975514" y="3824022"/>
            <a:ext cx="32240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CR2"/>
          <p:cNvSpPr/>
          <p:nvPr/>
        </p:nvSpPr>
        <p:spPr>
          <a:xfrm>
            <a:off x="1123427" y="7044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CR2</a:t>
            </a:r>
          </a:p>
        </p:txBody>
      </p:sp>
      <p:sp>
        <p:nvSpPr>
          <p:cNvPr id="296" name="Line"/>
          <p:cNvSpPr/>
          <p:nvPr/>
        </p:nvSpPr>
        <p:spPr>
          <a:xfrm flipH="1">
            <a:off x="2075927" y="4590068"/>
            <a:ext cx="1" cy="24658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prescribes"/>
          <p:cNvSpPr txBox="1"/>
          <p:nvPr/>
        </p:nvSpPr>
        <p:spPr>
          <a:xfrm>
            <a:off x="3370601" y="3053287"/>
            <a:ext cx="189928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prescribes</a:t>
            </a:r>
          </a:p>
        </p:txBody>
      </p:sp>
      <p:sp>
        <p:nvSpPr>
          <p:cNvPr id="298" name="is_concretized_by"/>
          <p:cNvSpPr txBox="1"/>
          <p:nvPr/>
        </p:nvSpPr>
        <p:spPr>
          <a:xfrm>
            <a:off x="2148686" y="4701485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299" name="Jim1"/>
          <p:cNvSpPr/>
          <p:nvPr/>
        </p:nvSpPr>
        <p:spPr>
          <a:xfrm>
            <a:off x="9367322" y="7044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Jim1</a:t>
            </a:r>
          </a:p>
        </p:txBody>
      </p:sp>
      <p:sp>
        <p:nvSpPr>
          <p:cNvPr id="300" name="Cognitive System1"/>
          <p:cNvSpPr/>
          <p:nvPr/>
        </p:nvSpPr>
        <p:spPr>
          <a:xfrm>
            <a:off x="5245374" y="7044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Cognitive System1</a:t>
            </a:r>
          </a:p>
        </p:txBody>
      </p:sp>
      <p:sp>
        <p:nvSpPr>
          <p:cNvPr id="301" name="Line"/>
          <p:cNvSpPr/>
          <p:nvPr/>
        </p:nvSpPr>
        <p:spPr>
          <a:xfrm>
            <a:off x="7145466" y="7997407"/>
            <a:ext cx="22805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2" name="Line"/>
          <p:cNvSpPr/>
          <p:nvPr/>
        </p:nvSpPr>
        <p:spPr>
          <a:xfrm>
            <a:off x="3006790" y="7997407"/>
            <a:ext cx="22805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3" name="inheres_in"/>
          <p:cNvSpPr txBox="1"/>
          <p:nvPr/>
        </p:nvSpPr>
        <p:spPr>
          <a:xfrm>
            <a:off x="3079568" y="7270924"/>
            <a:ext cx="187414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inheres_in</a:t>
            </a:r>
          </a:p>
        </p:txBody>
      </p:sp>
      <p:sp>
        <p:nvSpPr>
          <p:cNvPr id="304" name="is_part_of"/>
          <p:cNvSpPr txBox="1"/>
          <p:nvPr/>
        </p:nvSpPr>
        <p:spPr>
          <a:xfrm>
            <a:off x="7204964" y="7270924"/>
            <a:ext cx="1832992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is_part_of</a:t>
            </a:r>
          </a:p>
        </p:txBody>
      </p:sp>
      <p:sp>
        <p:nvSpPr>
          <p:cNvPr id="305" name="PCV2"/>
          <p:cNvSpPr/>
          <p:nvPr/>
        </p:nvSpPr>
        <p:spPr>
          <a:xfrm>
            <a:off x="4930588" y="4640050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PCV2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2686672" y="5885512"/>
            <a:ext cx="2840433" cy="17898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7" name="is_fused_with"/>
          <p:cNvSpPr txBox="1"/>
          <p:nvPr/>
        </p:nvSpPr>
        <p:spPr>
          <a:xfrm>
            <a:off x="2339441" y="5876093"/>
            <a:ext cx="245135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is_fused_with</a:t>
            </a:r>
          </a:p>
        </p:txBody>
      </p:sp>
      <p:sp>
        <p:nvSpPr>
          <p:cNvPr id="308" name="CR = conative representation…"/>
          <p:cNvSpPr txBox="1"/>
          <p:nvPr/>
        </p:nvSpPr>
        <p:spPr>
          <a:xfrm>
            <a:off x="8526213" y="2368784"/>
            <a:ext cx="4001009" cy="10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 = conative representation</a:t>
            </a:r>
          </a:p>
          <a:p>
            <a:pPr>
              <a:defRPr sz="2000"/>
            </a:pPr>
            <a:r>
              <a:t>PCV = positive commitment value</a:t>
            </a:r>
          </a:p>
        </p:txBody>
      </p:sp>
      <p:sp>
        <p:nvSpPr>
          <p:cNvPr id="309" name="Circle"/>
          <p:cNvSpPr/>
          <p:nvPr/>
        </p:nvSpPr>
        <p:spPr>
          <a:xfrm>
            <a:off x="1110727" y="7044907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Intention to have answer to ques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Intention to have answer to question</a:t>
            </a:r>
          </a:p>
          <a:p>
            <a:r>
              <a:t>Intention to query database</a:t>
            </a:r>
          </a:p>
        </p:txBody>
      </p:sp>
      <p:sp>
        <p:nvSpPr>
          <p:cNvPr id="394" name="Jim has two inten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Jim has two intentions</a:t>
            </a:r>
          </a:p>
        </p:txBody>
      </p:sp>
      <p:sp>
        <p:nvSpPr>
          <p:cNvPr id="39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9719" y="9118599"/>
            <a:ext cx="278588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t review/Go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 review/Goal</a:t>
            </a:r>
          </a:p>
          <a:p>
            <a:r>
              <a:t>Driving example/Imports</a:t>
            </a:r>
          </a:p>
          <a:p>
            <a:r>
              <a:t>Ontology of intentions</a:t>
            </a:r>
          </a:p>
          <a:p>
            <a:pPr>
              <a:defRPr>
                <a:solidFill>
                  <a:srgbClr val="76BB40"/>
                </a:solidFill>
              </a:defRPr>
            </a:pPr>
            <a:r>
              <a:t>Ontology of plans</a:t>
            </a:r>
          </a:p>
          <a:p>
            <a:r>
              <a:t>Cases</a:t>
            </a:r>
          </a:p>
        </p:txBody>
      </p:sp>
      <p:sp>
        <p:nvSpPr>
          <p:cNvPr id="399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Agenda</a:t>
            </a:r>
          </a:p>
        </p:txBody>
      </p:sp>
      <p:sp>
        <p:nvSpPr>
          <p:cNvPr id="400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429" y="9118599"/>
            <a:ext cx="293168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ICE"/>
          <p:cNvSpPr/>
          <p:nvPr/>
        </p:nvSpPr>
        <p:spPr>
          <a:xfrm>
            <a:off x="5483048" y="2040170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RICE</a:t>
            </a:r>
          </a:p>
        </p:txBody>
      </p:sp>
      <p:sp>
        <p:nvSpPr>
          <p:cNvPr id="404" name="REP"/>
          <p:cNvSpPr/>
          <p:nvPr/>
        </p:nvSpPr>
        <p:spPr>
          <a:xfrm>
            <a:off x="7656068" y="6134954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REP</a:t>
            </a:r>
          </a:p>
        </p:txBody>
      </p:sp>
      <p:sp>
        <p:nvSpPr>
          <p:cNvPr id="405" name="Line"/>
          <p:cNvSpPr/>
          <p:nvPr/>
        </p:nvSpPr>
        <p:spPr>
          <a:xfrm>
            <a:off x="6844581" y="3435651"/>
            <a:ext cx="1419254" cy="32799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6" name="PLAN COMPONENT"/>
          <p:cNvSpPr txBox="1"/>
          <p:nvPr/>
        </p:nvSpPr>
        <p:spPr>
          <a:xfrm>
            <a:off x="4870096" y="561761"/>
            <a:ext cx="3264607" cy="11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PLAN COMPONENT</a:t>
            </a:r>
          </a:p>
        </p:txBody>
      </p:sp>
      <p:sp>
        <p:nvSpPr>
          <p:cNvPr id="407" name="INT"/>
          <p:cNvSpPr/>
          <p:nvPr/>
        </p:nvSpPr>
        <p:spPr>
          <a:xfrm>
            <a:off x="3817632" y="6134954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INT</a:t>
            </a:r>
          </a:p>
        </p:txBody>
      </p:sp>
      <p:sp>
        <p:nvSpPr>
          <p:cNvPr id="408" name="Line"/>
          <p:cNvSpPr/>
          <p:nvPr/>
        </p:nvSpPr>
        <p:spPr>
          <a:xfrm flipH="1">
            <a:off x="5226700" y="3433956"/>
            <a:ext cx="679069" cy="32806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represents"/>
          <p:cNvSpPr txBox="1"/>
          <p:nvPr/>
        </p:nvSpPr>
        <p:spPr>
          <a:xfrm>
            <a:off x="3513614" y="4542154"/>
            <a:ext cx="193319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represents</a:t>
            </a:r>
          </a:p>
        </p:txBody>
      </p:sp>
      <p:sp>
        <p:nvSpPr>
          <p:cNvPr id="4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163" y="9118599"/>
            <a:ext cx="293701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11" name="is_concretized_by"/>
          <p:cNvSpPr txBox="1"/>
          <p:nvPr/>
        </p:nvSpPr>
        <p:spPr>
          <a:xfrm>
            <a:off x="7526910" y="4360468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412" name="Circle"/>
          <p:cNvSpPr/>
          <p:nvPr/>
        </p:nvSpPr>
        <p:spPr>
          <a:xfrm>
            <a:off x="7656068" y="6134954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t review/Go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76BB40"/>
                </a:solidFill>
              </a:defRPr>
            </a:pPr>
            <a:r>
              <a:t>Lit review/Goal</a:t>
            </a:r>
          </a:p>
          <a:p>
            <a:r>
              <a:t>Driving example/Imports</a:t>
            </a:r>
          </a:p>
          <a:p>
            <a:r>
              <a:t>Ontology of intentions</a:t>
            </a:r>
          </a:p>
          <a:p>
            <a:r>
              <a:t>Ontology of plans</a:t>
            </a:r>
          </a:p>
          <a:p>
            <a:r>
              <a:t>Cases</a:t>
            </a:r>
          </a:p>
        </p:txBody>
      </p:sp>
      <p:sp>
        <p:nvSpPr>
          <p:cNvPr id="177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Agenda</a:t>
            </a:r>
          </a:p>
        </p:txBody>
      </p:sp>
      <p:sp>
        <p:nvSpPr>
          <p:cNvPr id="178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2612" y="9118599"/>
            <a:ext cx="212802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ICE1"/>
          <p:cNvSpPr/>
          <p:nvPr/>
        </p:nvSpPr>
        <p:spPr>
          <a:xfrm>
            <a:off x="1965472" y="1876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RICE1</a:t>
            </a:r>
          </a:p>
        </p:txBody>
      </p:sp>
      <p:sp>
        <p:nvSpPr>
          <p:cNvPr id="415" name="REP1"/>
          <p:cNvSpPr/>
          <p:nvPr/>
        </p:nvSpPr>
        <p:spPr>
          <a:xfrm>
            <a:off x="3455824" y="54161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REP1</a:t>
            </a:r>
          </a:p>
        </p:txBody>
      </p:sp>
      <p:sp>
        <p:nvSpPr>
          <p:cNvPr id="416" name="Line"/>
          <p:cNvSpPr/>
          <p:nvPr/>
        </p:nvSpPr>
        <p:spPr>
          <a:xfrm>
            <a:off x="3327005" y="3272389"/>
            <a:ext cx="586268" cy="2632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7" name="is_concretized_by"/>
          <p:cNvSpPr txBox="1"/>
          <p:nvPr/>
        </p:nvSpPr>
        <p:spPr>
          <a:xfrm>
            <a:off x="3493419" y="3668173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418" name="TWO PLAN COMPONENTS"/>
          <p:cNvSpPr txBox="1"/>
          <p:nvPr/>
        </p:nvSpPr>
        <p:spPr>
          <a:xfrm>
            <a:off x="4870096" y="561761"/>
            <a:ext cx="3264607" cy="11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TWO PLAN COMPONENTS</a:t>
            </a:r>
          </a:p>
        </p:txBody>
      </p:sp>
      <p:sp>
        <p:nvSpPr>
          <p:cNvPr id="419" name="CR1"/>
          <p:cNvSpPr/>
          <p:nvPr/>
        </p:nvSpPr>
        <p:spPr>
          <a:xfrm>
            <a:off x="788985" y="539300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CR1</a:t>
            </a:r>
          </a:p>
        </p:txBody>
      </p:sp>
      <p:sp>
        <p:nvSpPr>
          <p:cNvPr id="420" name="Line"/>
          <p:cNvSpPr/>
          <p:nvPr/>
        </p:nvSpPr>
        <p:spPr>
          <a:xfrm flipH="1">
            <a:off x="1994333" y="3270694"/>
            <a:ext cx="393860" cy="26355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1" name="represents"/>
          <p:cNvSpPr txBox="1"/>
          <p:nvPr/>
        </p:nvSpPr>
        <p:spPr>
          <a:xfrm>
            <a:off x="186177" y="4252809"/>
            <a:ext cx="193319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represents</a:t>
            </a:r>
          </a:p>
        </p:txBody>
      </p:sp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2516" y="9118599"/>
            <a:ext cx="33299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23" name="RICE2"/>
          <p:cNvSpPr/>
          <p:nvPr/>
        </p:nvSpPr>
        <p:spPr>
          <a:xfrm>
            <a:off x="7810233" y="1876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RICE2</a:t>
            </a:r>
          </a:p>
        </p:txBody>
      </p:sp>
      <p:sp>
        <p:nvSpPr>
          <p:cNvPr id="424" name="CR2"/>
          <p:cNvSpPr/>
          <p:nvPr/>
        </p:nvSpPr>
        <p:spPr>
          <a:xfrm>
            <a:off x="9643719" y="54161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CR2</a:t>
            </a:r>
          </a:p>
        </p:txBody>
      </p:sp>
      <p:sp>
        <p:nvSpPr>
          <p:cNvPr id="425" name="Line"/>
          <p:cNvSpPr/>
          <p:nvPr/>
        </p:nvSpPr>
        <p:spPr>
          <a:xfrm>
            <a:off x="9171765" y="3272389"/>
            <a:ext cx="1018605" cy="2634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6" name="REP2"/>
          <p:cNvSpPr/>
          <p:nvPr/>
        </p:nvSpPr>
        <p:spPr>
          <a:xfrm>
            <a:off x="6416021" y="54161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REP2</a:t>
            </a:r>
          </a:p>
        </p:txBody>
      </p:sp>
      <p:sp>
        <p:nvSpPr>
          <p:cNvPr id="427" name="Line"/>
          <p:cNvSpPr/>
          <p:nvPr/>
        </p:nvSpPr>
        <p:spPr>
          <a:xfrm flipH="1">
            <a:off x="7628582" y="3270694"/>
            <a:ext cx="604372" cy="26355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8" name="represents"/>
          <p:cNvSpPr txBox="1"/>
          <p:nvPr/>
        </p:nvSpPr>
        <p:spPr>
          <a:xfrm>
            <a:off x="5864082" y="4542154"/>
            <a:ext cx="193319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represents</a:t>
            </a:r>
          </a:p>
        </p:txBody>
      </p:sp>
      <p:sp>
        <p:nvSpPr>
          <p:cNvPr id="429" name="is_concretized_by"/>
          <p:cNvSpPr txBox="1"/>
          <p:nvPr/>
        </p:nvSpPr>
        <p:spPr>
          <a:xfrm>
            <a:off x="9720800" y="3913033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430" name="Circle"/>
          <p:cNvSpPr/>
          <p:nvPr/>
        </p:nvSpPr>
        <p:spPr>
          <a:xfrm>
            <a:off x="6416021" y="5393001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31" name="Circle"/>
          <p:cNvSpPr/>
          <p:nvPr/>
        </p:nvSpPr>
        <p:spPr>
          <a:xfrm>
            <a:off x="3455824" y="5416136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7141" y="9118599"/>
            <a:ext cx="28374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1380417" y="1289513"/>
            <a:ext cx="4333833" cy="67547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47" name=", By Oo"/>
          <p:cNvSpPr/>
          <p:nvPr/>
        </p:nvSpPr>
        <p:spPr>
          <a:xfrm>
            <a:off x="7052814" y="1289513"/>
            <a:ext cx="4333833" cy="67547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, By Oo</a:t>
            </a:r>
          </a:p>
        </p:txBody>
      </p:sp>
      <p:sp>
        <p:nvSpPr>
          <p:cNvPr id="448" name="Have answer"/>
          <p:cNvSpPr/>
          <p:nvPr/>
        </p:nvSpPr>
        <p:spPr>
          <a:xfrm>
            <a:off x="2430576" y="3693416"/>
            <a:ext cx="2233516" cy="1299395"/>
          </a:xfrm>
          <a:prstGeom prst="roundRect">
            <a:avLst>
              <a:gd name="adj" fmla="val 1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449" name="Query database"/>
          <p:cNvSpPr/>
          <p:nvPr/>
        </p:nvSpPr>
        <p:spPr>
          <a:xfrm>
            <a:off x="8102972" y="3693416"/>
            <a:ext cx="2233516" cy="129939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C"/>
          <p:cNvSpPr/>
          <p:nvPr/>
        </p:nvSpPr>
        <p:spPr>
          <a:xfrm>
            <a:off x="8280811" y="387619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PC</a:t>
            </a:r>
          </a:p>
        </p:txBody>
      </p:sp>
      <p:sp>
        <p:nvSpPr>
          <p:cNvPr id="452" name="PLAN"/>
          <p:cNvSpPr txBox="1"/>
          <p:nvPr/>
        </p:nvSpPr>
        <p:spPr>
          <a:xfrm>
            <a:off x="4870096" y="819127"/>
            <a:ext cx="326460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PLAN</a:t>
            </a:r>
          </a:p>
        </p:txBody>
      </p:sp>
      <p:sp>
        <p:nvSpPr>
          <p:cNvPr id="453" name="RC"/>
          <p:cNvSpPr/>
          <p:nvPr/>
        </p:nvSpPr>
        <p:spPr>
          <a:xfrm>
            <a:off x="3260796" y="3876195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RC</a:t>
            </a:r>
          </a:p>
        </p:txBody>
      </p:sp>
      <p:sp>
        <p:nvSpPr>
          <p:cNvPr id="454" name="Line"/>
          <p:cNvSpPr/>
          <p:nvPr/>
        </p:nvSpPr>
        <p:spPr>
          <a:xfrm>
            <a:off x="5164162" y="4828695"/>
            <a:ext cx="3131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5" name="has_part"/>
          <p:cNvSpPr txBox="1"/>
          <p:nvPr/>
        </p:nvSpPr>
        <p:spPr>
          <a:xfrm>
            <a:off x="5522086" y="4108848"/>
            <a:ext cx="161772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has_part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3362" y="9118599"/>
            <a:ext cx="311303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57" name="PC = plan component…"/>
          <p:cNvSpPr txBox="1"/>
          <p:nvPr/>
        </p:nvSpPr>
        <p:spPr>
          <a:xfrm>
            <a:off x="8254586" y="1796744"/>
            <a:ext cx="3468371" cy="10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PC = plan component </a:t>
            </a:r>
          </a:p>
          <a:p>
            <a:pPr>
              <a:defRPr sz="2000"/>
            </a:pPr>
            <a:r>
              <a:t>RC = representation complex</a:t>
            </a:r>
          </a:p>
        </p:txBody>
      </p:sp>
      <p:sp>
        <p:nvSpPr>
          <p:cNvPr id="458" name="Circle"/>
          <p:cNvSpPr/>
          <p:nvPr/>
        </p:nvSpPr>
        <p:spPr>
          <a:xfrm>
            <a:off x="3260796" y="3876195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ICE1"/>
          <p:cNvSpPr/>
          <p:nvPr/>
        </p:nvSpPr>
        <p:spPr>
          <a:xfrm>
            <a:off x="1965472" y="1876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RICE1</a:t>
            </a:r>
          </a:p>
        </p:txBody>
      </p:sp>
      <p:sp>
        <p:nvSpPr>
          <p:cNvPr id="461" name="REP1"/>
          <p:cNvSpPr/>
          <p:nvPr/>
        </p:nvSpPr>
        <p:spPr>
          <a:xfrm>
            <a:off x="3048383" y="522599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REP1</a:t>
            </a:r>
          </a:p>
        </p:txBody>
      </p:sp>
      <p:sp>
        <p:nvSpPr>
          <p:cNvPr id="462" name="Line"/>
          <p:cNvSpPr/>
          <p:nvPr/>
        </p:nvSpPr>
        <p:spPr>
          <a:xfrm>
            <a:off x="3327005" y="3272389"/>
            <a:ext cx="586268" cy="26328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3" name="is_concretized_by"/>
          <p:cNvSpPr txBox="1"/>
          <p:nvPr/>
        </p:nvSpPr>
        <p:spPr>
          <a:xfrm>
            <a:off x="3493419" y="3668173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464" name="PLAN"/>
          <p:cNvSpPr txBox="1"/>
          <p:nvPr/>
        </p:nvSpPr>
        <p:spPr>
          <a:xfrm>
            <a:off x="4870096" y="819127"/>
            <a:ext cx="326460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PLAN</a:t>
            </a:r>
          </a:p>
        </p:txBody>
      </p:sp>
      <p:sp>
        <p:nvSpPr>
          <p:cNvPr id="465" name="CR3"/>
          <p:cNvSpPr/>
          <p:nvPr/>
        </p:nvSpPr>
        <p:spPr>
          <a:xfrm>
            <a:off x="788985" y="5393001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CR3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1994333" y="3270694"/>
            <a:ext cx="393860" cy="26355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67" name="represents"/>
          <p:cNvSpPr txBox="1"/>
          <p:nvPr/>
        </p:nvSpPr>
        <p:spPr>
          <a:xfrm>
            <a:off x="186177" y="4252809"/>
            <a:ext cx="193319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represents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8917" y="9118599"/>
            <a:ext cx="320193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69" name="RICE2"/>
          <p:cNvSpPr/>
          <p:nvPr/>
        </p:nvSpPr>
        <p:spPr>
          <a:xfrm>
            <a:off x="7810233" y="187690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RICE2</a:t>
            </a:r>
          </a:p>
        </p:txBody>
      </p:sp>
      <p:sp>
        <p:nvSpPr>
          <p:cNvPr id="470" name="CR4"/>
          <p:cNvSpPr/>
          <p:nvPr/>
        </p:nvSpPr>
        <p:spPr>
          <a:xfrm>
            <a:off x="9643719" y="5416136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CR4</a:t>
            </a:r>
          </a:p>
        </p:txBody>
      </p:sp>
      <p:sp>
        <p:nvSpPr>
          <p:cNvPr id="471" name="Line"/>
          <p:cNvSpPr/>
          <p:nvPr/>
        </p:nvSpPr>
        <p:spPr>
          <a:xfrm>
            <a:off x="9171765" y="3272389"/>
            <a:ext cx="1018605" cy="2634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2" name="REP2"/>
          <p:cNvSpPr/>
          <p:nvPr/>
        </p:nvSpPr>
        <p:spPr>
          <a:xfrm>
            <a:off x="6782718" y="5225997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REP2</a:t>
            </a:r>
          </a:p>
        </p:txBody>
      </p:sp>
      <p:sp>
        <p:nvSpPr>
          <p:cNvPr id="473" name="Line"/>
          <p:cNvSpPr/>
          <p:nvPr/>
        </p:nvSpPr>
        <p:spPr>
          <a:xfrm flipH="1">
            <a:off x="7628582" y="3270694"/>
            <a:ext cx="604372" cy="26355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4" name="represents"/>
          <p:cNvSpPr txBox="1"/>
          <p:nvPr/>
        </p:nvSpPr>
        <p:spPr>
          <a:xfrm>
            <a:off x="5864082" y="4542154"/>
            <a:ext cx="193319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represents</a:t>
            </a:r>
          </a:p>
        </p:txBody>
      </p:sp>
      <p:sp>
        <p:nvSpPr>
          <p:cNvPr id="475" name="is_concretized_by"/>
          <p:cNvSpPr txBox="1"/>
          <p:nvPr/>
        </p:nvSpPr>
        <p:spPr>
          <a:xfrm>
            <a:off x="9720800" y="3913033"/>
            <a:ext cx="322402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is_concretized_by</a:t>
            </a:r>
          </a:p>
        </p:txBody>
      </p:sp>
      <p:sp>
        <p:nvSpPr>
          <p:cNvPr id="476" name="RC1"/>
          <p:cNvSpPr/>
          <p:nvPr/>
        </p:nvSpPr>
        <p:spPr>
          <a:xfrm>
            <a:off x="5000909" y="7106022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RC1</a:t>
            </a:r>
          </a:p>
        </p:txBody>
      </p:sp>
      <p:sp>
        <p:nvSpPr>
          <p:cNvPr id="477" name="Line"/>
          <p:cNvSpPr/>
          <p:nvPr/>
        </p:nvSpPr>
        <p:spPr>
          <a:xfrm flipV="1">
            <a:off x="6371036" y="6836568"/>
            <a:ext cx="1317395" cy="8752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8" name="Line"/>
          <p:cNvSpPr/>
          <p:nvPr/>
        </p:nvSpPr>
        <p:spPr>
          <a:xfrm flipH="1" flipV="1">
            <a:off x="4190107" y="6649824"/>
            <a:ext cx="1294746" cy="8616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9" name="has_part"/>
          <p:cNvSpPr txBox="1"/>
          <p:nvPr/>
        </p:nvSpPr>
        <p:spPr>
          <a:xfrm>
            <a:off x="3377419" y="7085553"/>
            <a:ext cx="161772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has_part</a:t>
            </a:r>
          </a:p>
        </p:txBody>
      </p:sp>
      <p:sp>
        <p:nvSpPr>
          <p:cNvPr id="480" name="has_part"/>
          <p:cNvSpPr txBox="1"/>
          <p:nvPr/>
        </p:nvSpPr>
        <p:spPr>
          <a:xfrm>
            <a:off x="6758940" y="7145550"/>
            <a:ext cx="161772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has_part</a:t>
            </a:r>
          </a:p>
        </p:txBody>
      </p:sp>
      <p:sp>
        <p:nvSpPr>
          <p:cNvPr id="481" name="CR = conative representation…"/>
          <p:cNvSpPr txBox="1"/>
          <p:nvPr/>
        </p:nvSpPr>
        <p:spPr>
          <a:xfrm>
            <a:off x="8050865" y="615165"/>
            <a:ext cx="3483357" cy="107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CR = conative representation</a:t>
            </a:r>
          </a:p>
          <a:p>
            <a:pPr>
              <a:defRPr sz="2000"/>
            </a:pPr>
            <a:r>
              <a:t>RC = representation complex</a:t>
            </a:r>
          </a:p>
        </p:txBody>
      </p:sp>
      <p:sp>
        <p:nvSpPr>
          <p:cNvPr id="482" name="Circle"/>
          <p:cNvSpPr/>
          <p:nvPr/>
        </p:nvSpPr>
        <p:spPr>
          <a:xfrm>
            <a:off x="5000909" y="7106022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872" y="9118599"/>
            <a:ext cx="316282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1380417" y="1289513"/>
            <a:ext cx="10243965" cy="67547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86" name="Have answer"/>
          <p:cNvSpPr/>
          <p:nvPr/>
        </p:nvSpPr>
        <p:spPr>
          <a:xfrm>
            <a:off x="2430576" y="3693416"/>
            <a:ext cx="2233516" cy="1299395"/>
          </a:xfrm>
          <a:prstGeom prst="roundRect">
            <a:avLst>
              <a:gd name="adj" fmla="val 1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487" name="Query database"/>
          <p:cNvSpPr/>
          <p:nvPr/>
        </p:nvSpPr>
        <p:spPr>
          <a:xfrm>
            <a:off x="8102972" y="3693416"/>
            <a:ext cx="2233516" cy="129939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C"/>
          <p:cNvSpPr/>
          <p:nvPr/>
        </p:nvSpPr>
        <p:spPr>
          <a:xfrm>
            <a:off x="5720321" y="395217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PC</a:t>
            </a:r>
          </a:p>
        </p:txBody>
      </p:sp>
      <p:sp>
        <p:nvSpPr>
          <p:cNvPr id="619" name="HIERARCHICAL PLAN"/>
          <p:cNvSpPr txBox="1"/>
          <p:nvPr/>
        </p:nvSpPr>
        <p:spPr>
          <a:xfrm>
            <a:off x="4870096" y="561761"/>
            <a:ext cx="3264607" cy="11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HIERARCHICAL PLAN</a:t>
            </a:r>
          </a:p>
        </p:txBody>
      </p:sp>
      <p:sp>
        <p:nvSpPr>
          <p:cNvPr id="620" name="RC"/>
          <p:cNvSpPr/>
          <p:nvPr/>
        </p:nvSpPr>
        <p:spPr>
          <a:xfrm>
            <a:off x="700306" y="3952179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RC</a:t>
            </a:r>
          </a:p>
        </p:txBody>
      </p:sp>
      <p:sp>
        <p:nvSpPr>
          <p:cNvPr id="621" name="Line"/>
          <p:cNvSpPr/>
          <p:nvPr/>
        </p:nvSpPr>
        <p:spPr>
          <a:xfrm>
            <a:off x="2603672" y="4904679"/>
            <a:ext cx="3131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2" name="Line"/>
          <p:cNvSpPr/>
          <p:nvPr/>
        </p:nvSpPr>
        <p:spPr>
          <a:xfrm>
            <a:off x="7305630" y="4848920"/>
            <a:ext cx="31319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23" name="is_fused_with"/>
          <p:cNvSpPr txBox="1"/>
          <p:nvPr/>
        </p:nvSpPr>
        <p:spPr>
          <a:xfrm>
            <a:off x="7645917" y="4244661"/>
            <a:ext cx="245135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is_fused_with</a:t>
            </a:r>
          </a:p>
        </p:txBody>
      </p:sp>
      <p:sp>
        <p:nvSpPr>
          <p:cNvPr id="624" name="HV"/>
          <p:cNvSpPr/>
          <p:nvPr/>
        </p:nvSpPr>
        <p:spPr>
          <a:xfrm>
            <a:off x="10399493" y="3896420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HV</a:t>
            </a:r>
          </a:p>
        </p:txBody>
      </p:sp>
      <p:sp>
        <p:nvSpPr>
          <p:cNvPr id="6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428" y="9118599"/>
            <a:ext cx="317171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626" name="has_part"/>
          <p:cNvSpPr txBox="1"/>
          <p:nvPr/>
        </p:nvSpPr>
        <p:spPr>
          <a:xfrm>
            <a:off x="3186090" y="4244661"/>
            <a:ext cx="161772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has_part</a:t>
            </a:r>
          </a:p>
        </p:txBody>
      </p:sp>
      <p:sp>
        <p:nvSpPr>
          <p:cNvPr id="627" name="Circle"/>
          <p:cNvSpPr/>
          <p:nvPr/>
        </p:nvSpPr>
        <p:spPr>
          <a:xfrm>
            <a:off x="700306" y="3896420"/>
            <a:ext cx="1905001" cy="1905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28" name="PC = plan component…"/>
          <p:cNvSpPr txBox="1"/>
          <p:nvPr/>
        </p:nvSpPr>
        <p:spPr>
          <a:xfrm>
            <a:off x="8254586" y="1185795"/>
            <a:ext cx="3468371" cy="167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PC = plan component</a:t>
            </a:r>
          </a:p>
          <a:p>
            <a:pPr>
              <a:defRPr sz="2000"/>
            </a:pPr>
            <a:r>
              <a:t>RC = representation complex</a:t>
            </a:r>
          </a:p>
          <a:p>
            <a:pPr>
              <a:defRPr sz="2000"/>
            </a:pPr>
            <a:r>
              <a:t>HV = hierarchy value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8472" y="9118599"/>
            <a:ext cx="321083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1380417" y="1289513"/>
            <a:ext cx="10243965" cy="67547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32" name="Have answer"/>
          <p:cNvSpPr/>
          <p:nvPr/>
        </p:nvSpPr>
        <p:spPr>
          <a:xfrm>
            <a:off x="2186111" y="1873512"/>
            <a:ext cx="2233516" cy="1299395"/>
          </a:xfrm>
          <a:prstGeom prst="roundRect">
            <a:avLst>
              <a:gd name="adj" fmla="val 1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633" name="Query database"/>
          <p:cNvSpPr/>
          <p:nvPr/>
        </p:nvSpPr>
        <p:spPr>
          <a:xfrm>
            <a:off x="2905924" y="3503277"/>
            <a:ext cx="2233516" cy="129939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  <p:sp>
        <p:nvSpPr>
          <p:cNvPr id="634" name="1.0."/>
          <p:cNvSpPr txBox="1"/>
          <p:nvPr/>
        </p:nvSpPr>
        <p:spPr>
          <a:xfrm>
            <a:off x="4720702" y="2355553"/>
            <a:ext cx="655321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1.0.</a:t>
            </a:r>
          </a:p>
        </p:txBody>
      </p:sp>
      <p:sp>
        <p:nvSpPr>
          <p:cNvPr id="635" name="1.1."/>
          <p:cNvSpPr txBox="1"/>
          <p:nvPr/>
        </p:nvSpPr>
        <p:spPr>
          <a:xfrm>
            <a:off x="5424278" y="3818329"/>
            <a:ext cx="59713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6829" y="9118599"/>
            <a:ext cx="304369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1380417" y="1289513"/>
            <a:ext cx="10243965" cy="67547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39" name="Have answer"/>
          <p:cNvSpPr/>
          <p:nvPr/>
        </p:nvSpPr>
        <p:spPr>
          <a:xfrm>
            <a:off x="2186111" y="1873512"/>
            <a:ext cx="2233516" cy="1299395"/>
          </a:xfrm>
          <a:prstGeom prst="roundRect">
            <a:avLst>
              <a:gd name="adj" fmla="val 1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640" name="Query database"/>
          <p:cNvSpPr/>
          <p:nvPr/>
        </p:nvSpPr>
        <p:spPr>
          <a:xfrm>
            <a:off x="2905924" y="3503277"/>
            <a:ext cx="2233516" cy="129939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  <p:sp>
        <p:nvSpPr>
          <p:cNvPr id="641" name="1.1."/>
          <p:cNvSpPr txBox="1"/>
          <p:nvPr/>
        </p:nvSpPr>
        <p:spPr>
          <a:xfrm>
            <a:off x="5424278" y="3818329"/>
            <a:ext cx="59713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</a:t>
            </a:r>
          </a:p>
        </p:txBody>
      </p:sp>
      <p:sp>
        <p:nvSpPr>
          <p:cNvPr id="642" name="Write SPARQL query"/>
          <p:cNvSpPr/>
          <p:nvPr/>
        </p:nvSpPr>
        <p:spPr>
          <a:xfrm>
            <a:off x="3882877" y="5133042"/>
            <a:ext cx="2729236" cy="1727209"/>
          </a:xfrm>
          <a:prstGeom prst="roundRect">
            <a:avLst>
              <a:gd name="adj" fmla="val 6855"/>
            </a:avLst>
          </a:prstGeom>
          <a:solidFill>
            <a:srgbClr val="96D3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SPARQL query </a:t>
            </a:r>
          </a:p>
        </p:txBody>
      </p:sp>
      <p:sp>
        <p:nvSpPr>
          <p:cNvPr id="643" name="1.1.1."/>
          <p:cNvSpPr txBox="1"/>
          <p:nvPr/>
        </p:nvSpPr>
        <p:spPr>
          <a:xfrm>
            <a:off x="6996322" y="5662001"/>
            <a:ext cx="861967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1.1.1.</a:t>
            </a:r>
          </a:p>
        </p:txBody>
      </p:sp>
      <p:sp>
        <p:nvSpPr>
          <p:cNvPr id="644" name="1.0."/>
          <p:cNvSpPr txBox="1"/>
          <p:nvPr/>
        </p:nvSpPr>
        <p:spPr>
          <a:xfrm>
            <a:off x="4720702" y="2355553"/>
            <a:ext cx="655321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1.0.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9539" y="9118599"/>
            <a:ext cx="318949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810000" y="148677"/>
            <a:ext cx="10715340" cy="887687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48" name="Have answer"/>
          <p:cNvSpPr/>
          <p:nvPr/>
        </p:nvSpPr>
        <p:spPr>
          <a:xfrm>
            <a:off x="1208252" y="230166"/>
            <a:ext cx="2824776" cy="756177"/>
          </a:xfrm>
          <a:prstGeom prst="roundRect">
            <a:avLst>
              <a:gd name="adj" fmla="val 1516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649" name="Query database"/>
          <p:cNvSpPr/>
          <p:nvPr/>
        </p:nvSpPr>
        <p:spPr>
          <a:xfrm>
            <a:off x="1719726" y="1072211"/>
            <a:ext cx="3313374" cy="123231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  <p:sp>
        <p:nvSpPr>
          <p:cNvPr id="650" name="Write SPARQL query"/>
          <p:cNvSpPr/>
          <p:nvPr/>
        </p:nvSpPr>
        <p:spPr>
          <a:xfrm>
            <a:off x="2158042" y="2390394"/>
            <a:ext cx="4433699" cy="824047"/>
          </a:xfrm>
          <a:prstGeom prst="roundRect">
            <a:avLst>
              <a:gd name="adj" fmla="val 14368"/>
            </a:avLst>
          </a:prstGeom>
          <a:solidFill>
            <a:srgbClr val="96D3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SPARQL query </a:t>
            </a:r>
          </a:p>
        </p:txBody>
      </p:sp>
      <p:sp>
        <p:nvSpPr>
          <p:cNvPr id="651" name="Write SELECT function"/>
          <p:cNvSpPr/>
          <p:nvPr/>
        </p:nvSpPr>
        <p:spPr>
          <a:xfrm>
            <a:off x="3472717" y="3300310"/>
            <a:ext cx="4797516" cy="785060"/>
          </a:xfrm>
          <a:prstGeom prst="roundRect">
            <a:avLst>
              <a:gd name="adj" fmla="val 16552"/>
            </a:avLst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SELECT function</a:t>
            </a:r>
          </a:p>
        </p:txBody>
      </p:sp>
      <p:sp>
        <p:nvSpPr>
          <p:cNvPr id="652" name="Write COUNT function 1"/>
          <p:cNvSpPr/>
          <p:nvPr/>
        </p:nvSpPr>
        <p:spPr>
          <a:xfrm>
            <a:off x="3401931" y="4243517"/>
            <a:ext cx="4939089" cy="863070"/>
          </a:xfrm>
          <a:prstGeom prst="roundRect">
            <a:avLst>
              <a:gd name="adj" fmla="val 15056"/>
            </a:avLst>
          </a:prstGeom>
          <a:solidFill>
            <a:srgbClr val="3A87F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COUNT function 1</a:t>
            </a:r>
          </a:p>
        </p:txBody>
      </p:sp>
      <p:sp>
        <p:nvSpPr>
          <p:cNvPr id="653" name="Write FILTER function"/>
          <p:cNvSpPr/>
          <p:nvPr/>
        </p:nvSpPr>
        <p:spPr>
          <a:xfrm>
            <a:off x="3437324" y="5300442"/>
            <a:ext cx="4868303" cy="709303"/>
          </a:xfrm>
          <a:prstGeom prst="roundRect">
            <a:avLst>
              <a:gd name="adj" fmla="val 18319"/>
            </a:avLst>
          </a:prstGeom>
          <a:solidFill>
            <a:srgbClr val="5E30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FILTER function</a:t>
            </a:r>
          </a:p>
        </p:txBody>
      </p:sp>
      <p:sp>
        <p:nvSpPr>
          <p:cNvPr id="654" name="Write COUNT function 2"/>
          <p:cNvSpPr/>
          <p:nvPr/>
        </p:nvSpPr>
        <p:spPr>
          <a:xfrm>
            <a:off x="3319233" y="6203600"/>
            <a:ext cx="4981043" cy="886630"/>
          </a:xfrm>
          <a:prstGeom prst="roundRect">
            <a:avLst>
              <a:gd name="adj" fmla="val 15028"/>
            </a:avLst>
          </a:prstGeom>
          <a:solidFill>
            <a:srgbClr val="BE38F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COUNT function 2</a:t>
            </a:r>
          </a:p>
        </p:txBody>
      </p:sp>
      <p:sp>
        <p:nvSpPr>
          <p:cNvPr id="655" name="1.0."/>
          <p:cNvSpPr txBox="1"/>
          <p:nvPr/>
        </p:nvSpPr>
        <p:spPr>
          <a:xfrm>
            <a:off x="4394749" y="317052"/>
            <a:ext cx="655321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1.0.</a:t>
            </a:r>
          </a:p>
        </p:txBody>
      </p:sp>
      <p:sp>
        <p:nvSpPr>
          <p:cNvPr id="656" name="1.1.1."/>
          <p:cNvSpPr txBox="1"/>
          <p:nvPr/>
        </p:nvSpPr>
        <p:spPr>
          <a:xfrm>
            <a:off x="6754729" y="2545150"/>
            <a:ext cx="78815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1.1.1.</a:t>
            </a:r>
          </a:p>
        </p:txBody>
      </p:sp>
      <p:sp>
        <p:nvSpPr>
          <p:cNvPr id="657" name="1.1."/>
          <p:cNvSpPr txBox="1"/>
          <p:nvPr/>
        </p:nvSpPr>
        <p:spPr>
          <a:xfrm>
            <a:off x="5401364" y="1415947"/>
            <a:ext cx="816782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</a:t>
            </a:r>
          </a:p>
        </p:txBody>
      </p:sp>
      <p:sp>
        <p:nvSpPr>
          <p:cNvPr id="658" name="1.1.1.1."/>
          <p:cNvSpPr txBox="1"/>
          <p:nvPr/>
        </p:nvSpPr>
        <p:spPr>
          <a:xfrm>
            <a:off x="8479563" y="3358195"/>
            <a:ext cx="99403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1.1.1.1.</a:t>
            </a:r>
          </a:p>
        </p:txBody>
      </p:sp>
      <p:sp>
        <p:nvSpPr>
          <p:cNvPr id="659" name="1.1.1.2."/>
          <p:cNvSpPr txBox="1"/>
          <p:nvPr/>
        </p:nvSpPr>
        <p:spPr>
          <a:xfrm>
            <a:off x="8447369" y="4340407"/>
            <a:ext cx="1058419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1.1.1.2.</a:t>
            </a:r>
          </a:p>
        </p:txBody>
      </p:sp>
      <p:sp>
        <p:nvSpPr>
          <p:cNvPr id="660" name="1.1.1.4."/>
          <p:cNvSpPr txBox="1"/>
          <p:nvPr/>
        </p:nvSpPr>
        <p:spPr>
          <a:xfrm>
            <a:off x="8433844" y="6301284"/>
            <a:ext cx="108547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1.1.1.4.</a:t>
            </a:r>
          </a:p>
        </p:txBody>
      </p:sp>
      <p:sp>
        <p:nvSpPr>
          <p:cNvPr id="661" name="1.1.1.3."/>
          <p:cNvSpPr txBox="1"/>
          <p:nvPr/>
        </p:nvSpPr>
        <p:spPr>
          <a:xfrm>
            <a:off x="8440701" y="5320448"/>
            <a:ext cx="1071754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1.1.1.3.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494" y="9118599"/>
            <a:ext cx="323038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664" name="Rectangle"/>
          <p:cNvSpPr/>
          <p:nvPr/>
        </p:nvSpPr>
        <p:spPr>
          <a:xfrm>
            <a:off x="128113" y="148677"/>
            <a:ext cx="12748574" cy="887687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65" name="Have answer"/>
          <p:cNvSpPr/>
          <p:nvPr/>
        </p:nvSpPr>
        <p:spPr>
          <a:xfrm>
            <a:off x="4861642" y="230166"/>
            <a:ext cx="2824776" cy="756177"/>
          </a:xfrm>
          <a:prstGeom prst="roundRect">
            <a:avLst>
              <a:gd name="adj" fmla="val 1516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Have answer</a:t>
            </a:r>
          </a:p>
        </p:txBody>
      </p:sp>
      <p:sp>
        <p:nvSpPr>
          <p:cNvPr id="666" name="Query database"/>
          <p:cNvSpPr/>
          <p:nvPr/>
        </p:nvSpPr>
        <p:spPr>
          <a:xfrm>
            <a:off x="4617343" y="1496156"/>
            <a:ext cx="3313374" cy="1232315"/>
          </a:xfrm>
          <a:prstGeom prst="roundRect">
            <a:avLst>
              <a:gd name="adj" fmla="val 10000"/>
            </a:avLst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Query database</a:t>
            </a:r>
          </a:p>
        </p:txBody>
      </p:sp>
      <p:sp>
        <p:nvSpPr>
          <p:cNvPr id="667" name="Write SPARQL query"/>
          <p:cNvSpPr/>
          <p:nvPr/>
        </p:nvSpPr>
        <p:spPr>
          <a:xfrm>
            <a:off x="4057181" y="3238285"/>
            <a:ext cx="4433698" cy="824047"/>
          </a:xfrm>
          <a:prstGeom prst="roundRect">
            <a:avLst>
              <a:gd name="adj" fmla="val 14368"/>
            </a:avLst>
          </a:prstGeom>
          <a:solidFill>
            <a:srgbClr val="96D3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SPARQL query </a:t>
            </a:r>
          </a:p>
        </p:txBody>
      </p:sp>
      <p:sp>
        <p:nvSpPr>
          <p:cNvPr id="668" name="Write SELECT function"/>
          <p:cNvSpPr/>
          <p:nvPr/>
        </p:nvSpPr>
        <p:spPr>
          <a:xfrm>
            <a:off x="253932" y="4794770"/>
            <a:ext cx="4797516" cy="785061"/>
          </a:xfrm>
          <a:prstGeom prst="roundRect">
            <a:avLst>
              <a:gd name="adj" fmla="val 16552"/>
            </a:avLst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SELECT function</a:t>
            </a:r>
          </a:p>
        </p:txBody>
      </p:sp>
      <p:sp>
        <p:nvSpPr>
          <p:cNvPr id="669" name="Write COUNT function 1"/>
          <p:cNvSpPr/>
          <p:nvPr/>
        </p:nvSpPr>
        <p:spPr>
          <a:xfrm>
            <a:off x="1310399" y="6108934"/>
            <a:ext cx="4939089" cy="863070"/>
          </a:xfrm>
          <a:prstGeom prst="roundRect">
            <a:avLst>
              <a:gd name="adj" fmla="val 15056"/>
            </a:avLst>
          </a:prstGeom>
          <a:solidFill>
            <a:srgbClr val="3A87F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COUNT function 1</a:t>
            </a:r>
          </a:p>
        </p:txBody>
      </p:sp>
      <p:sp>
        <p:nvSpPr>
          <p:cNvPr id="670" name="Write FILTER function"/>
          <p:cNvSpPr/>
          <p:nvPr/>
        </p:nvSpPr>
        <p:spPr>
          <a:xfrm>
            <a:off x="7389503" y="4832649"/>
            <a:ext cx="4868304" cy="709303"/>
          </a:xfrm>
          <a:prstGeom prst="roundRect">
            <a:avLst>
              <a:gd name="adj" fmla="val 18319"/>
            </a:avLst>
          </a:prstGeom>
          <a:solidFill>
            <a:srgbClr val="5E30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FILTER function</a:t>
            </a:r>
          </a:p>
        </p:txBody>
      </p:sp>
      <p:sp>
        <p:nvSpPr>
          <p:cNvPr id="671" name="Write COUNT function 2"/>
          <p:cNvSpPr/>
          <p:nvPr/>
        </p:nvSpPr>
        <p:spPr>
          <a:xfrm>
            <a:off x="6316723" y="6097154"/>
            <a:ext cx="4981043" cy="886631"/>
          </a:xfrm>
          <a:prstGeom prst="roundRect">
            <a:avLst>
              <a:gd name="adj" fmla="val 15028"/>
            </a:avLst>
          </a:prstGeom>
          <a:solidFill>
            <a:srgbClr val="BE38F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Write COUNT function 2</a:t>
            </a:r>
          </a:p>
        </p:txBody>
      </p:sp>
      <p:sp>
        <p:nvSpPr>
          <p:cNvPr id="672" name="1.0."/>
          <p:cNvSpPr txBox="1"/>
          <p:nvPr/>
        </p:nvSpPr>
        <p:spPr>
          <a:xfrm>
            <a:off x="11986737" y="273609"/>
            <a:ext cx="655321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1.0.</a:t>
            </a:r>
          </a:p>
        </p:txBody>
      </p:sp>
      <p:sp>
        <p:nvSpPr>
          <p:cNvPr id="673" name="1.1.1."/>
          <p:cNvSpPr txBox="1"/>
          <p:nvPr/>
        </p:nvSpPr>
        <p:spPr>
          <a:xfrm>
            <a:off x="11703853" y="2694099"/>
            <a:ext cx="788156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1.1.1.</a:t>
            </a:r>
          </a:p>
        </p:txBody>
      </p:sp>
      <p:sp>
        <p:nvSpPr>
          <p:cNvPr id="674" name="1.1."/>
          <p:cNvSpPr txBox="1"/>
          <p:nvPr/>
        </p:nvSpPr>
        <p:spPr>
          <a:xfrm>
            <a:off x="11906007" y="1483854"/>
            <a:ext cx="816781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1.1.</a:t>
            </a:r>
          </a:p>
        </p:txBody>
      </p:sp>
      <p:sp>
        <p:nvSpPr>
          <p:cNvPr id="675" name="1.1.1.1."/>
          <p:cNvSpPr txBox="1"/>
          <p:nvPr/>
        </p:nvSpPr>
        <p:spPr>
          <a:xfrm>
            <a:off x="11817383" y="3448055"/>
            <a:ext cx="99403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1.1.1.1.</a:t>
            </a:r>
          </a:p>
        </p:txBody>
      </p:sp>
      <p:sp>
        <p:nvSpPr>
          <p:cNvPr id="676" name="1.1.1.2."/>
          <p:cNvSpPr txBox="1"/>
          <p:nvPr/>
        </p:nvSpPr>
        <p:spPr>
          <a:xfrm>
            <a:off x="11568722" y="4542154"/>
            <a:ext cx="1058419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1.1.1.2.</a:t>
            </a:r>
          </a:p>
        </p:txBody>
      </p:sp>
      <p:sp>
        <p:nvSpPr>
          <p:cNvPr id="677" name="1.1.1.4."/>
          <p:cNvSpPr txBox="1"/>
          <p:nvPr/>
        </p:nvSpPr>
        <p:spPr>
          <a:xfrm>
            <a:off x="11771662" y="6312270"/>
            <a:ext cx="1085470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1.1.1.4.</a:t>
            </a:r>
          </a:p>
        </p:txBody>
      </p:sp>
      <p:sp>
        <p:nvSpPr>
          <p:cNvPr id="678" name="1.1.1.3."/>
          <p:cNvSpPr txBox="1"/>
          <p:nvPr/>
        </p:nvSpPr>
        <p:spPr>
          <a:xfrm>
            <a:off x="11778521" y="5320448"/>
            <a:ext cx="1071754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1.1.1.3.</a:t>
            </a:r>
          </a:p>
        </p:txBody>
      </p:sp>
      <p:sp>
        <p:nvSpPr>
          <p:cNvPr id="679" name="Line"/>
          <p:cNvSpPr/>
          <p:nvPr/>
        </p:nvSpPr>
        <p:spPr>
          <a:xfrm flipV="1">
            <a:off x="6274029" y="859077"/>
            <a:ext cx="1" cy="7645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0" name="Line"/>
          <p:cNvSpPr/>
          <p:nvPr/>
        </p:nvSpPr>
        <p:spPr>
          <a:xfrm flipV="1">
            <a:off x="6140470" y="2291251"/>
            <a:ext cx="1" cy="11298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1" name="Line"/>
          <p:cNvSpPr/>
          <p:nvPr/>
        </p:nvSpPr>
        <p:spPr>
          <a:xfrm flipH="1" flipV="1">
            <a:off x="6547911" y="4022136"/>
            <a:ext cx="1106947" cy="2330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4596961" y="3986334"/>
            <a:ext cx="1" cy="9657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3" name="Line"/>
          <p:cNvSpPr/>
          <p:nvPr/>
        </p:nvSpPr>
        <p:spPr>
          <a:xfrm flipV="1">
            <a:off x="7983491" y="3986334"/>
            <a:ext cx="1" cy="965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4" name="Line"/>
          <p:cNvSpPr/>
          <p:nvPr/>
        </p:nvSpPr>
        <p:spPr>
          <a:xfrm flipV="1">
            <a:off x="4926321" y="4059560"/>
            <a:ext cx="904599" cy="22554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85" name="Constitutes"/>
          <p:cNvSpPr txBox="1"/>
          <p:nvPr/>
        </p:nvSpPr>
        <p:spPr>
          <a:xfrm>
            <a:off x="8310084" y="4112845"/>
            <a:ext cx="2138935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Constitutes</a:t>
            </a:r>
          </a:p>
        </p:txBody>
      </p:sp>
      <p:sp>
        <p:nvSpPr>
          <p:cNvPr id="686" name="Precedes"/>
          <p:cNvSpPr txBox="1"/>
          <p:nvPr/>
        </p:nvSpPr>
        <p:spPr>
          <a:xfrm>
            <a:off x="8120813" y="2521511"/>
            <a:ext cx="1675639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Precedes</a:t>
            </a:r>
          </a:p>
        </p:txBody>
      </p:sp>
      <p:sp>
        <p:nvSpPr>
          <p:cNvPr id="687" name="Causes"/>
          <p:cNvSpPr txBox="1"/>
          <p:nvPr/>
        </p:nvSpPr>
        <p:spPr>
          <a:xfrm>
            <a:off x="7691034" y="904789"/>
            <a:ext cx="135902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Causes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hilosophy and cognitive sci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140" indent="-366140" defTabSz="1618107">
              <a:spcBef>
                <a:spcPts val="1800"/>
              </a:spcBef>
              <a:defRPr sz="2790"/>
            </a:pPr>
            <a:r>
              <a:t>Philosophy and cognitive science</a:t>
            </a:r>
          </a:p>
          <a:p>
            <a:pPr marL="1098422" lvl="2" indent="-366140" defTabSz="1618107">
              <a:spcBef>
                <a:spcPts val="1800"/>
              </a:spcBef>
              <a:defRPr sz="2790"/>
            </a:pPr>
            <a:r>
              <a:t>An exclusive focus on intentions and mental plans</a:t>
            </a:r>
          </a:p>
          <a:p>
            <a:pPr marL="1098422" lvl="2" indent="-366140" defTabSz="1618107">
              <a:spcBef>
                <a:spcPts val="1800"/>
              </a:spcBef>
              <a:defRPr sz="2790"/>
            </a:pPr>
            <a:endParaRPr/>
          </a:p>
          <a:p>
            <a:pPr marL="366140" indent="-366140" defTabSz="1618107">
              <a:spcBef>
                <a:spcPts val="1800"/>
              </a:spcBef>
              <a:defRPr sz="2790"/>
            </a:pPr>
            <a:r>
              <a:t>Artificial intelligence</a:t>
            </a:r>
          </a:p>
          <a:p>
            <a:pPr marL="1098422" lvl="2" indent="-366140" defTabSz="1618107">
              <a:spcBef>
                <a:spcPts val="1800"/>
              </a:spcBef>
              <a:defRPr sz="2790"/>
            </a:pPr>
            <a:r>
              <a:t>An exclusive focus on non-mental plans</a:t>
            </a:r>
          </a:p>
          <a:p>
            <a:pPr marL="1098422" lvl="2" indent="-366140" defTabSz="1618107">
              <a:spcBef>
                <a:spcPts val="1800"/>
              </a:spcBef>
              <a:defRPr sz="2790"/>
            </a:pPr>
            <a:endParaRPr/>
          </a:p>
          <a:p>
            <a:pPr marL="366140" indent="-366140" defTabSz="1618107">
              <a:spcBef>
                <a:spcPts val="1800"/>
              </a:spcBef>
              <a:defRPr sz="2790"/>
            </a:pPr>
            <a:r>
              <a:t>Both</a:t>
            </a:r>
          </a:p>
          <a:p>
            <a:pPr marL="1098422" lvl="2" indent="-366140" defTabSz="1618107">
              <a:spcBef>
                <a:spcPts val="1800"/>
              </a:spcBef>
              <a:defRPr sz="2790"/>
            </a:pPr>
            <a:r>
              <a:t>make no clear or consistent distinction between intentions and plans</a:t>
            </a:r>
          </a:p>
        </p:txBody>
      </p:sp>
      <p:sp>
        <p:nvSpPr>
          <p:cNvPr id="182" name="Li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Lit Review</a:t>
            </a:r>
          </a:p>
        </p:txBody>
      </p:sp>
      <p:sp>
        <p:nvSpPr>
          <p:cNvPr id="18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167" y="9118599"/>
            <a:ext cx="221692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Lit review/Go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 review/Goal</a:t>
            </a:r>
          </a:p>
          <a:p>
            <a:r>
              <a:t>Driving example/Imports</a:t>
            </a:r>
          </a:p>
          <a:p>
            <a:r>
              <a:t>Ontology of intentions</a:t>
            </a:r>
          </a:p>
          <a:p>
            <a:r>
              <a:t>Ontology of plans</a:t>
            </a:r>
          </a:p>
          <a:p>
            <a:pPr>
              <a:defRPr>
                <a:solidFill>
                  <a:srgbClr val="76BB40"/>
                </a:solidFill>
              </a:defRPr>
            </a:pPr>
            <a:r>
              <a:t>Cases</a:t>
            </a:r>
          </a:p>
        </p:txBody>
      </p:sp>
      <p:sp>
        <p:nvSpPr>
          <p:cNvPr id="874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Agenda</a:t>
            </a:r>
          </a:p>
        </p:txBody>
      </p:sp>
      <p:sp>
        <p:nvSpPr>
          <p:cNvPr id="875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7626" y="9118599"/>
            <a:ext cx="342774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Represents writer’s action intentions"/>
          <p:cNvSpPr txBox="1">
            <a:spLocks noGrp="1"/>
          </p:cNvSpPr>
          <p:nvPr>
            <p:ph type="body" sz="half" idx="1"/>
          </p:nvPr>
        </p:nvSpPr>
        <p:spPr>
          <a:xfrm>
            <a:off x="711200" y="2997200"/>
            <a:ext cx="5314596" cy="6045200"/>
          </a:xfrm>
          <a:prstGeom prst="rect">
            <a:avLst/>
          </a:prstGeom>
        </p:spPr>
        <p:txBody>
          <a:bodyPr/>
          <a:lstStyle/>
          <a:p>
            <a:r>
              <a:t>Represents writer’s action intentions</a:t>
            </a:r>
          </a:p>
        </p:txBody>
      </p:sp>
      <p:sp>
        <p:nvSpPr>
          <p:cNvPr id="879" name="To-do L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To-do List</a:t>
            </a:r>
          </a:p>
        </p:txBody>
      </p:sp>
      <p:sp>
        <p:nvSpPr>
          <p:cNvPr id="880" name="A non-hierarchical plan of actio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 non-hierarchical plan of actions</a:t>
            </a:r>
          </a:p>
        </p:txBody>
      </p:sp>
      <p:sp>
        <p:nvSpPr>
          <p:cNvPr id="8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141" y="9118599"/>
            <a:ext cx="29174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8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30" y="2960315"/>
            <a:ext cx="5749167" cy="574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Blueprint/Floor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Blueprint/Floor Plan</a:t>
            </a:r>
          </a:p>
        </p:txBody>
      </p:sp>
      <p:sp>
        <p:nvSpPr>
          <p:cNvPr id="887" name="A non-hierarchical Plan of objectiv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 non-hierarchical Plan of objectives</a:t>
            </a:r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8917" y="9118599"/>
            <a:ext cx="320193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8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91" y="2926281"/>
            <a:ext cx="6849086" cy="4628421"/>
          </a:xfrm>
          <a:prstGeom prst="rect">
            <a:avLst/>
          </a:prstGeom>
          <a:ln w="12700">
            <a:miter lim="400000"/>
          </a:ln>
        </p:spPr>
      </p:pic>
      <p:sp>
        <p:nvSpPr>
          <p:cNvPr id="890" name="Represents designer’s objective intentions to have at least one home built according to the specifications"/>
          <p:cNvSpPr txBox="1">
            <a:spLocks noGrp="1"/>
          </p:cNvSpPr>
          <p:nvPr>
            <p:ph type="body" sz="half" idx="4294967295"/>
          </p:nvPr>
        </p:nvSpPr>
        <p:spPr>
          <a:xfrm>
            <a:off x="684037" y="2989641"/>
            <a:ext cx="5110876" cy="6045201"/>
          </a:xfrm>
          <a:prstGeom prst="rect">
            <a:avLst/>
          </a:prstGeom>
        </p:spPr>
        <p:txBody>
          <a:bodyPr/>
          <a:lstStyle/>
          <a:p>
            <a:r>
              <a:t>Represents designer’s objective intentions to have at least one home built according to the specifications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Represents Betty Crocker’s action intentions and objective intentions for customers to bake brownies."/>
          <p:cNvSpPr txBox="1">
            <a:spLocks noGrp="1"/>
          </p:cNvSpPr>
          <p:nvPr>
            <p:ph type="body" sz="half" idx="1"/>
          </p:nvPr>
        </p:nvSpPr>
        <p:spPr>
          <a:xfrm>
            <a:off x="684037" y="2989641"/>
            <a:ext cx="5789945" cy="6045201"/>
          </a:xfrm>
          <a:prstGeom prst="rect">
            <a:avLst/>
          </a:prstGeom>
        </p:spPr>
        <p:txBody>
          <a:bodyPr/>
          <a:lstStyle/>
          <a:p>
            <a:r>
              <a:t>Represents Betty Crocker’s action intentions and objective intentions for customers to bake brownies.</a:t>
            </a:r>
          </a:p>
        </p:txBody>
      </p:sp>
      <p:sp>
        <p:nvSpPr>
          <p:cNvPr id="893" name="Reci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Recipe</a:t>
            </a:r>
          </a:p>
        </p:txBody>
      </p:sp>
      <p:sp>
        <p:nvSpPr>
          <p:cNvPr id="894" name="A hierarchical pl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 hierarchical plan</a:t>
            </a:r>
          </a:p>
        </p:txBody>
      </p:sp>
      <p:sp>
        <p:nvSpPr>
          <p:cNvPr id="8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4916" y="9118599"/>
            <a:ext cx="32819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8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82" y="2473207"/>
            <a:ext cx="6558583" cy="6558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ommands that represent coder’s intentions for computer"/>
          <p:cNvSpPr txBox="1">
            <a:spLocks noGrp="1"/>
          </p:cNvSpPr>
          <p:nvPr>
            <p:ph type="body" sz="quarter" idx="1"/>
          </p:nvPr>
        </p:nvSpPr>
        <p:spPr>
          <a:xfrm>
            <a:off x="711200" y="2997200"/>
            <a:ext cx="4085482" cy="6045200"/>
          </a:xfrm>
          <a:prstGeom prst="rect">
            <a:avLst/>
          </a:prstGeom>
        </p:spPr>
        <p:txBody>
          <a:bodyPr/>
          <a:lstStyle/>
          <a:p>
            <a:r>
              <a:t>Commands that represent coder’s intentions for computer</a:t>
            </a:r>
          </a:p>
        </p:txBody>
      </p:sp>
      <p:sp>
        <p:nvSpPr>
          <p:cNvPr id="899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Software</a:t>
            </a:r>
          </a:p>
        </p:txBody>
      </p:sp>
      <p:sp>
        <p:nvSpPr>
          <p:cNvPr id="90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4205" y="9118599"/>
            <a:ext cx="329617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9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716" y="3534871"/>
            <a:ext cx="7439419" cy="4184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ns and A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Plans and AI</a:t>
            </a:r>
          </a:p>
        </p:txBody>
      </p:sp>
      <p:sp>
        <p:nvSpPr>
          <p:cNvPr id="90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5983" y="9118599"/>
            <a:ext cx="326061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9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94" y="4183341"/>
            <a:ext cx="4628033" cy="2314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co:Plan is a “directive information content entity that prescribes some set of intended intentional acts through which some agent expects to achieve some objective.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cco:Plan is a “directive information content entity that prescribes some set of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intended intentional</a:t>
            </a:r>
            <a:r>
              <a:t> acts through which some agent expects to achieve some objective.”</a:t>
            </a:r>
          </a:p>
          <a:p>
            <a:endParaRPr/>
          </a:p>
          <a:p>
            <a:r>
              <a:t>iof:Plan is an “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intention</a:t>
            </a:r>
            <a:r>
              <a:t>-to-perform processes on the part of an agent as prescribed by a plan specification.”</a:t>
            </a:r>
          </a:p>
          <a:p>
            <a:endParaRPr/>
          </a:p>
          <a:p>
            <a:r>
              <a:t>obi:Plan is a “realizable entity that inheres in a bearer who is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committed</a:t>
            </a:r>
            <a:r>
              <a:t> to realizing it as a planned process.”</a:t>
            </a:r>
          </a:p>
        </p:txBody>
      </p:sp>
      <p:sp>
        <p:nvSpPr>
          <p:cNvPr id="187" name="Plans in BFO conformant ontolo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Plans in BFO conformant ontologies</a:t>
            </a:r>
          </a:p>
        </p:txBody>
      </p:sp>
      <p:sp>
        <p:nvSpPr>
          <p:cNvPr id="18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7012" y="9118599"/>
            <a:ext cx="224003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vide a clear distinction between intentions and plans that accounts f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Provide a clear distinction between intentions and plans that accounts for </a:t>
            </a:r>
          </a:p>
          <a:p>
            <a:pPr lvl="2"/>
            <a:r>
              <a:t>the relationship between intentions and plans &amp;</a:t>
            </a:r>
          </a:p>
          <a:p>
            <a:pPr lvl="2"/>
            <a:r>
              <a:t>plans generally</a:t>
            </a:r>
          </a:p>
        </p:txBody>
      </p:sp>
      <p:sp>
        <p:nvSpPr>
          <p:cNvPr id="192" name="Go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Goal</a:t>
            </a:r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9679" y="9118599"/>
            <a:ext cx="218669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t review/Go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Lit review/Goal</a:t>
            </a:r>
          </a:p>
          <a:p>
            <a:pPr>
              <a:defRPr>
                <a:solidFill>
                  <a:srgbClr val="76BB40"/>
                </a:solidFill>
              </a:defRPr>
            </a:pPr>
            <a:r>
              <a:t>Driving example/Imports</a:t>
            </a:r>
          </a:p>
          <a:p>
            <a:r>
              <a:t>Ontology of intentions</a:t>
            </a:r>
          </a:p>
          <a:p>
            <a:r>
              <a:t>Ontology of plans</a:t>
            </a:r>
          </a:p>
          <a:p>
            <a:r>
              <a:t>Cases</a:t>
            </a:r>
          </a:p>
        </p:txBody>
      </p:sp>
      <p:sp>
        <p:nvSpPr>
          <p:cNvPr id="197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Agenda</a:t>
            </a:r>
          </a:p>
        </p:txBody>
      </p:sp>
      <p:sp>
        <p:nvSpPr>
          <p:cNvPr id="198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6834" y="9118599"/>
            <a:ext cx="224359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Jim forms an intention to have answer to ques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0400" indent="-660400">
              <a:buSzPct val="100000"/>
              <a:buAutoNum type="arabicPeriod"/>
            </a:pPr>
            <a:r>
              <a:t>Jim forms an intention to have answer to question</a:t>
            </a:r>
          </a:p>
          <a:p>
            <a:pPr marL="660400" indent="-660400">
              <a:buSzPct val="100000"/>
              <a:buAutoNum type="arabicPeriod"/>
            </a:pPr>
            <a:r>
              <a:t>Jim forms an intention to query database</a:t>
            </a:r>
          </a:p>
          <a:p>
            <a:pPr marL="0" indent="0">
              <a:buSzTx/>
              <a:buNone/>
            </a:pPr>
            <a:r>
              <a:t>—————-</a:t>
            </a:r>
          </a:p>
          <a:p>
            <a:pPr marL="660400" indent="-660400">
              <a:buSzPct val="100000"/>
              <a:buAutoNum type="arabicPeriod" startAt="3"/>
            </a:pPr>
            <a:r>
              <a:t>Jim must represent his intentions such that they are editable, expandable and otherwise transformable</a:t>
            </a:r>
          </a:p>
          <a:p>
            <a:pPr marL="660400" indent="-660400">
              <a:buSzPct val="100000"/>
              <a:buAutoNum type="arabicPeriod" startAt="3"/>
            </a:pPr>
            <a:r>
              <a:t>Jim must transform his plan so that it can be executed </a:t>
            </a:r>
          </a:p>
        </p:txBody>
      </p:sp>
      <p:sp>
        <p:nvSpPr>
          <p:cNvPr id="202" name="Driv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Driving example</a:t>
            </a:r>
          </a:p>
        </p:txBody>
      </p:sp>
      <p:sp>
        <p:nvSpPr>
          <p:cNvPr id="203" name="Jim’s intentions and pla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Jim’s intentions and plans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5190" y="9118599"/>
            <a:ext cx="207646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OC"/>
          <p:cNvSpPr/>
          <p:nvPr/>
        </p:nvSpPr>
        <p:spPr>
          <a:xfrm>
            <a:off x="6829174" y="3355170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PROC</a:t>
            </a:r>
          </a:p>
        </p:txBody>
      </p:sp>
      <p:sp>
        <p:nvSpPr>
          <p:cNvPr id="207" name="ICE"/>
          <p:cNvSpPr/>
          <p:nvPr/>
        </p:nvSpPr>
        <p:spPr>
          <a:xfrm>
            <a:off x="4270624" y="3355170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ICE</a:t>
            </a:r>
          </a:p>
        </p:txBody>
      </p:sp>
      <p:sp>
        <p:nvSpPr>
          <p:cNvPr id="208" name="Q"/>
          <p:cNvSpPr/>
          <p:nvPr/>
        </p:nvSpPr>
        <p:spPr>
          <a:xfrm>
            <a:off x="5549900" y="4596896"/>
            <a:ext cx="1905000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45B53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Q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7901" y="9118599"/>
            <a:ext cx="222225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0" name="ME"/>
          <p:cNvSpPr/>
          <p:nvPr/>
        </p:nvSpPr>
        <p:spPr>
          <a:xfrm>
            <a:off x="5549900" y="2207468"/>
            <a:ext cx="1905000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ME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ental Quality…"/>
          <p:cNvSpPr txBox="1">
            <a:spLocks noGrp="1"/>
          </p:cNvSpPr>
          <p:nvPr>
            <p:ph type="body" sz="half" idx="1"/>
          </p:nvPr>
        </p:nvSpPr>
        <p:spPr>
          <a:xfrm>
            <a:off x="711200" y="2997200"/>
            <a:ext cx="5450410" cy="6045200"/>
          </a:xfrm>
          <a:prstGeom prst="rect">
            <a:avLst/>
          </a:prstGeom>
        </p:spPr>
        <p:txBody>
          <a:bodyPr/>
          <a:lstStyle/>
          <a:p>
            <a:r>
              <a:t>Mental Quality</a:t>
            </a:r>
          </a:p>
          <a:p>
            <a:r>
              <a:t>cpo:Representation</a:t>
            </a:r>
          </a:p>
          <a:p>
            <a:pPr lvl="1"/>
            <a:r>
              <a:t>Mental representation</a:t>
            </a:r>
          </a:p>
          <a:p>
            <a:pPr lvl="2"/>
            <a:r>
              <a:t>Conative representation </a:t>
            </a:r>
          </a:p>
        </p:txBody>
      </p:sp>
      <p:sp>
        <p:nvSpPr>
          <p:cNvPr id="213" name="Impor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2904">
              <a:defRPr sz="5510" spc="-55"/>
            </a:lvl1pPr>
          </a:lstStyle>
          <a:p>
            <a:r>
              <a:t>Imports</a:t>
            </a:r>
          </a:p>
        </p:txBody>
      </p:sp>
      <p:sp>
        <p:nvSpPr>
          <p:cNvPr id="21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6745" y="9118599"/>
            <a:ext cx="224537" cy="328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6" name="bfo:has_part…"/>
          <p:cNvSpPr txBox="1"/>
          <p:nvPr/>
        </p:nvSpPr>
        <p:spPr>
          <a:xfrm>
            <a:off x="7112478" y="2997200"/>
            <a:ext cx="545041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93700" indent="-393700">
              <a:buSzPct val="175000"/>
              <a:buChar char="•"/>
            </a:pPr>
            <a:r>
              <a:t>bfo:has_part</a:t>
            </a:r>
          </a:p>
          <a:p>
            <a:pPr marL="393700" indent="-393700">
              <a:buSzPct val="175000"/>
              <a:buChar char="•"/>
            </a:pPr>
            <a:r>
              <a:t>bfo:concretizes</a:t>
            </a:r>
          </a:p>
          <a:p>
            <a:pPr marL="393700" indent="-393700">
              <a:buSzPct val="175000"/>
              <a:buChar char="•"/>
            </a:pPr>
            <a:r>
              <a:t>bfo:inheres_in</a:t>
            </a:r>
          </a:p>
          <a:p>
            <a:pPr marL="393700" indent="-393700">
              <a:buSzPct val="175000"/>
              <a:buChar char="•"/>
            </a:pPr>
            <a:r>
              <a:t>cco:prescribes</a:t>
            </a:r>
          </a:p>
          <a:p>
            <a:pPr marL="393700" indent="-393700">
              <a:buSzPct val="175000"/>
              <a:buChar char="•"/>
            </a:pPr>
            <a:r>
              <a:t>cco:represents</a:t>
            </a:r>
          </a:p>
          <a:p>
            <a:pPr marL="393700" indent="-393700">
              <a:buSzPct val="175000"/>
              <a:buChar char="•"/>
            </a:pPr>
            <a:r>
              <a:t>cco:causes</a:t>
            </a:r>
          </a:p>
          <a:p>
            <a:pPr marL="393700" indent="-393700">
              <a:buSzPct val="175000"/>
              <a:buChar char="•"/>
            </a:pPr>
            <a:r>
              <a:t>cpo:is_fused_with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Macintosh PowerPoint</Application>
  <PresentationFormat>Custom</PresentationFormat>
  <Paragraphs>276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Canela Bold</vt:lpstr>
      <vt:lpstr>Canela Deck Regular</vt:lpstr>
      <vt:lpstr>Canela Regular</vt:lpstr>
      <vt:lpstr>Canela Text Bold</vt:lpstr>
      <vt:lpstr>Canela Text Regular</vt:lpstr>
      <vt:lpstr>Graphik</vt:lpstr>
      <vt:lpstr>Graphik-Medium</vt:lpstr>
      <vt:lpstr>Graphik-SemiboldItalic</vt:lpstr>
      <vt:lpstr>Helvetica</vt:lpstr>
      <vt:lpstr>Helvetica Neue</vt:lpstr>
      <vt:lpstr>Times Roman</vt:lpstr>
      <vt:lpstr>23_ClassicWhite</vt:lpstr>
      <vt:lpstr>Intentions and Plans</vt:lpstr>
      <vt:lpstr>Agenda</vt:lpstr>
      <vt:lpstr>Lit Review</vt:lpstr>
      <vt:lpstr>Plans in BFO conformant ontologies</vt:lpstr>
      <vt:lpstr>Goal</vt:lpstr>
      <vt:lpstr>Agenda</vt:lpstr>
      <vt:lpstr>Driving example</vt:lpstr>
      <vt:lpstr>PowerPoint Presentation</vt:lpstr>
      <vt:lpstr>Imports</vt:lpstr>
      <vt:lpstr>Agenda</vt:lpstr>
      <vt:lpstr>PowerPoint Presentation</vt:lpstr>
      <vt:lpstr>PowerPoint Presentation</vt:lpstr>
      <vt:lpstr>PowerPoint Presentation</vt:lpstr>
      <vt:lpstr>Jim’s Objective Intention</vt:lpstr>
      <vt:lpstr>PowerPoint Presentation</vt:lpstr>
      <vt:lpstr>Jim’s Action Intention</vt:lpstr>
      <vt:lpstr>Jim has two intentions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To-do List</vt:lpstr>
      <vt:lpstr>Blueprint/Floor Plan</vt:lpstr>
      <vt:lpstr>Recipe</vt:lpstr>
      <vt:lpstr>Software</vt:lpstr>
      <vt:lpstr>Plans and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Intentions and Plans</dc:title>
  <cp:lastModifiedBy>Alec Sculley</cp:lastModifiedBy>
  <cp:revision>1</cp:revision>
  <dcterms:modified xsi:type="dcterms:W3CDTF">2024-02-29T18:44:42Z</dcterms:modified>
</cp:coreProperties>
</file>