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0473E14-F2ED-4D30-9002-998305FB344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AA76542-263A-48B9-B8A1-5DCED2F1049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Vol-2372/SEIM_2019_paper_31.pdf" TargetMode="External"/><Relationship Id="rId2" Type="http://schemas.openxmlformats.org/officeDocument/2006/relationships/hyperlink" Target="https://machinelearningmastery.com/principal-components-analysis-for-dimensionality-reduction-i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nualreviews.org/doi/full/10.1146/annurev.earth.30.100301.08385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780108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EARTHQUAKE PREDICTION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Group 6, IIIT Guwahati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EXPERIMENTAL ANALYSIS (CHILE)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06330"/>
              </p:ext>
            </p:extLst>
          </p:nvPr>
        </p:nvGraphicFramePr>
        <p:xfrm>
          <a:off x="871540" y="2335704"/>
          <a:ext cx="7516884" cy="411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70"/>
                <a:gridCol w="1628130"/>
                <a:gridCol w="1656184"/>
                <a:gridCol w="2260300"/>
              </a:tblGrid>
              <a:tr h="37623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Feature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mRMR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EXPERIMENTAL ANALYSIS (Hindukush)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719771"/>
              </p:ext>
            </p:extLst>
          </p:nvPr>
        </p:nvGraphicFramePr>
        <p:xfrm>
          <a:off x="871540" y="2335704"/>
          <a:ext cx="7516884" cy="411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70"/>
                <a:gridCol w="1628130"/>
                <a:gridCol w="1656184"/>
                <a:gridCol w="2260300"/>
              </a:tblGrid>
              <a:tr h="37623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Feature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72.84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mRMR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EXPERIMENTAL ANALYSIS (Southern California)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75163"/>
              </p:ext>
            </p:extLst>
          </p:nvPr>
        </p:nvGraphicFramePr>
        <p:xfrm>
          <a:off x="871540" y="2335704"/>
          <a:ext cx="7516884" cy="411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70"/>
                <a:gridCol w="1628130"/>
                <a:gridCol w="1656184"/>
                <a:gridCol w="2260300"/>
              </a:tblGrid>
              <a:tr h="37623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Feature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97.72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</a:tr>
              <a:tr h="658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78.15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PCA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</a:tr>
              <a:tr h="3814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mRMR with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98.29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COMPARISION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29371"/>
              </p:ext>
            </p:extLst>
          </p:nvPr>
        </p:nvGraphicFramePr>
        <p:xfrm>
          <a:off x="539552" y="2996952"/>
          <a:ext cx="8064895" cy="28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/>
                <a:gridCol w="1612979"/>
                <a:gridCol w="1612979"/>
                <a:gridCol w="1612979"/>
                <a:gridCol w="1612979"/>
              </a:tblGrid>
              <a:tr h="7639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  MCC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 MCC</a:t>
                      </a:r>
                      <a:endParaRPr lang="en-IN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96.3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0.89</a:t>
                      </a:r>
                      <a:endParaRPr lang="en-IN" dirty="0"/>
                    </a:p>
                  </a:txBody>
                  <a:tcPr/>
                </a:tc>
              </a:tr>
              <a:tr h="676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Hindukush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</a:t>
                      </a:r>
                      <a:endParaRPr lang="en-IN" dirty="0"/>
                    </a:p>
                  </a:txBody>
                  <a:tcPr/>
                </a:tc>
              </a:tr>
              <a:tr h="7639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Southern California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98.29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6246463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SA – State of art  ;  Model – mRMR with XGBoost.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58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have achieved better </a:t>
            </a:r>
            <a:r>
              <a:rPr lang="en-IN" smtClean="0">
                <a:solidFill>
                  <a:schemeClr val="tx1"/>
                </a:solidFill>
              </a:rPr>
              <a:t>scores both in </a:t>
            </a:r>
            <a:r>
              <a:rPr lang="en-IN" dirty="0" smtClean="0">
                <a:solidFill>
                  <a:schemeClr val="tx1"/>
                </a:solidFill>
              </a:rPr>
              <a:t>terms of accuracy and MCC scores.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Gradient </a:t>
            </a:r>
            <a:r>
              <a:rPr lang="en-IN" dirty="0">
                <a:solidFill>
                  <a:schemeClr val="tx1"/>
                </a:solidFill>
              </a:rPr>
              <a:t>boosting (GB) methods are powerful </a:t>
            </a:r>
            <a:r>
              <a:rPr lang="en-IN" dirty="0" smtClean="0">
                <a:solidFill>
                  <a:schemeClr val="tx1"/>
                </a:solidFill>
              </a:rPr>
              <a:t>classifiers that </a:t>
            </a:r>
            <a:r>
              <a:rPr lang="en-IN" dirty="0">
                <a:solidFill>
                  <a:schemeClr val="tx1"/>
                </a:solidFill>
              </a:rPr>
              <a:t>typically perform very well on structured data, and the XGBoost library is an excellent implementation of this algorithm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have used XGBoost since it uses a more regularized model formalization to control over-fitting, which gives it better performance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 on related research papers, data collection, report and PPT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-- HALAVATH VENU			 1801067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Ideas, implementation, report and PPT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-- THIRUMURUGAN R			 1801185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-- ATMAKURU DHATRISH 		 1801037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-- KANDADI VENKATA SHRAVAN	 1801081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CONTRIBUTION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Wikipedia</a:t>
            </a:r>
            <a:endParaRPr lang="en-IN" dirty="0"/>
          </a:p>
          <a:p>
            <a:r>
              <a:rPr lang="en-US" dirty="0"/>
              <a:t>https://www.smithsonianmag.com/science-nature/could-machine-learning-be-key-earthquake-prediction-180972015/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smtClean="0"/>
              <a:t>www.kdnuggets.com/2019/05/xgboost-algorithm.html</a:t>
            </a:r>
          </a:p>
          <a:p>
            <a:r>
              <a:rPr lang="en-IN" dirty="0"/>
              <a:t>https://www.ncbi.nlm.nih.gov/pmc/articles/PMC6033417</a:t>
            </a:r>
            <a:r>
              <a:rPr lang="en-IN" dirty="0" smtClean="0"/>
              <a:t>/</a:t>
            </a:r>
          </a:p>
          <a:p>
            <a:r>
              <a:rPr lang="en-IN" dirty="0">
                <a:hlinkClick r:id="rId2"/>
              </a:rPr>
              <a:t>https://machinelearningmastery.com/principal-components-analysis-for-dimensionality-reduction-in-python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ceur-ws.org/Vol-2372/SEIM_2019_paper_31.pdf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www.annualreviews.org/doi/full/10.1146/annurev.earth.30.100301.083856</a:t>
            </a:r>
            <a:endParaRPr lang="en-IN" dirty="0" smtClean="0"/>
          </a:p>
          <a:p>
            <a:r>
              <a:rPr lang="en-IN" dirty="0"/>
              <a:t>https://github.com/jundongl/scikit-feature/blob/master/skfeature/function/information_theoretical_based/MRMR.py</a:t>
            </a:r>
          </a:p>
        </p:txBody>
      </p:sp>
    </p:spTree>
    <p:extLst>
      <p:ext uri="{BB962C8B-B14F-4D97-AF65-F5344CB8AC3E}">
        <p14:creationId xmlns:p14="http://schemas.microsoft.com/office/powerpoint/2010/main" val="32291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“Best guess is that earthquakes are inherently unpredictable” - </a:t>
            </a:r>
            <a:r>
              <a:rPr lang="en-US" dirty="0"/>
              <a:t>Men-</a:t>
            </a:r>
            <a:r>
              <a:rPr lang="en-US" dirty="0" err="1"/>
              <a:t>Andrin</a:t>
            </a:r>
            <a:r>
              <a:rPr lang="en-US" dirty="0"/>
              <a:t> </a:t>
            </a:r>
            <a:r>
              <a:rPr lang="en-US" dirty="0" smtClean="0"/>
              <a:t>Meier, Seismologist - Caltech.</a:t>
            </a:r>
          </a:p>
          <a:p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Earthquake prediction </a:t>
            </a:r>
            <a:r>
              <a:rPr lang="en-US" dirty="0" smtClean="0">
                <a:solidFill>
                  <a:schemeClr val="tx1"/>
                </a:solidFill>
              </a:rPr>
              <a:t>– usually defined as the </a:t>
            </a:r>
            <a:r>
              <a:rPr lang="en-US" dirty="0">
                <a:solidFill>
                  <a:schemeClr val="tx1"/>
                </a:solidFill>
              </a:rPr>
              <a:t>specification of the time, location, and magnitude of future earthquakes within stated limits, and particularly </a:t>
            </a:r>
            <a:r>
              <a:rPr lang="en-US" dirty="0" smtClean="0">
                <a:solidFill>
                  <a:schemeClr val="tx1"/>
                </a:solidFill>
              </a:rPr>
              <a:t>"the </a:t>
            </a:r>
            <a:r>
              <a:rPr lang="en-US" dirty="0">
                <a:solidFill>
                  <a:schemeClr val="tx1"/>
                </a:solidFill>
              </a:rPr>
              <a:t>next strong earthquake to occur in a region".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Necessary </a:t>
            </a:r>
            <a:r>
              <a:rPr lang="en-US" dirty="0">
                <a:solidFill>
                  <a:schemeClr val="tx1"/>
                </a:solidFill>
              </a:rPr>
              <a:t>to undertake disaster preparedness </a:t>
            </a:r>
            <a:r>
              <a:rPr lang="en-US" dirty="0" smtClean="0">
                <a:solidFill>
                  <a:schemeClr val="tx1"/>
                </a:solidFill>
              </a:rPr>
              <a:t>measures.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Vast research area.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 It is too early in this field of research to predict actual magnitudes of future earthquakes.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Considered as a classification problem.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MOTIVATION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Modeled as </a:t>
            </a:r>
            <a:r>
              <a:rPr lang="en-US" dirty="0">
                <a:solidFill>
                  <a:schemeClr val="tx1"/>
                </a:solidFill>
              </a:rPr>
              <a:t>a binary classification </a:t>
            </a:r>
            <a:r>
              <a:rPr lang="en-US" dirty="0" smtClean="0">
                <a:solidFill>
                  <a:schemeClr val="tx1"/>
                </a:solidFill>
              </a:rPr>
              <a:t>problem.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agnitude </a:t>
            </a:r>
            <a:r>
              <a:rPr lang="en-US" dirty="0">
                <a:solidFill>
                  <a:schemeClr val="tx1"/>
                </a:solidFill>
              </a:rPr>
              <a:t>is converted to Yes, No (1, 0) through applying threshold on magnitude 5.0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valuation </a:t>
            </a:r>
            <a:r>
              <a:rPr lang="en-US" dirty="0">
                <a:solidFill>
                  <a:schemeClr val="tx1"/>
                </a:solidFill>
              </a:rPr>
              <a:t>metrics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IN" dirty="0" smtClean="0">
                <a:solidFill>
                  <a:schemeClr val="tx1"/>
                </a:solidFill>
              </a:rPr>
              <a:t>Accuracy, MCC.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Previously used methodologies - mRMR, SVR-HNN.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Achieved scores</a:t>
            </a:r>
            <a:r>
              <a:rPr lang="en-IN" dirty="0" smtClean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STATE OF ART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17847"/>
              </p:ext>
            </p:extLst>
          </p:nvPr>
        </p:nvGraphicFramePr>
        <p:xfrm>
          <a:off x="1043608" y="4221088"/>
          <a:ext cx="698477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MCC</a:t>
                      </a:r>
                      <a:endParaRPr lang="en-IN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0.613</a:t>
                      </a:r>
                      <a:endParaRPr lang="en-IN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Hindukush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Southern</a:t>
                      </a:r>
                      <a:r>
                        <a:rPr lang="en-IN" baseline="0" dirty="0" smtClean="0"/>
                        <a:t> California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Sixty </a:t>
            </a:r>
            <a:r>
              <a:rPr lang="en-US" dirty="0">
                <a:solidFill>
                  <a:schemeClr val="tx1"/>
                </a:solidFill>
              </a:rPr>
              <a:t>seismic </a:t>
            </a:r>
            <a:r>
              <a:rPr lang="en-US" dirty="0" smtClean="0">
                <a:solidFill>
                  <a:schemeClr val="tx1"/>
                </a:solidFill>
              </a:rPr>
              <a:t>features - previously </a:t>
            </a:r>
            <a:r>
              <a:rPr lang="en-US" dirty="0">
                <a:solidFill>
                  <a:schemeClr val="tx1"/>
                </a:solidFill>
              </a:rPr>
              <a:t>computed using seismological concepts, such as Gutenberg-Richter law, seismic rate </a:t>
            </a:r>
            <a:r>
              <a:rPr lang="en-US" dirty="0" smtClean="0">
                <a:solidFill>
                  <a:schemeClr val="tx1"/>
                </a:solidFill>
              </a:rPr>
              <a:t>changes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etc.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Three regions – Chile, Southern California, </a:t>
            </a:r>
            <a:r>
              <a:rPr lang="en-US" dirty="0">
                <a:solidFill>
                  <a:schemeClr val="tx1"/>
                </a:solidFill>
              </a:rPr>
              <a:t>Hindukush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Evaluated </a:t>
            </a:r>
            <a:r>
              <a:rPr lang="en-IN" dirty="0">
                <a:solidFill>
                  <a:schemeClr val="tx1"/>
                </a:solidFill>
              </a:rPr>
              <a:t>for cut-off </a:t>
            </a:r>
            <a:r>
              <a:rPr lang="en-IN" dirty="0" smtClean="0">
                <a:solidFill>
                  <a:schemeClr val="tx1"/>
                </a:solidFill>
              </a:rPr>
              <a:t>magnitude.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SC &lt; 2.6, Chile &lt; 3.4, Hindukush &lt; 4.0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DATASET DESCRIPTION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wo </a:t>
            </a:r>
            <a:r>
              <a:rPr lang="en-US" dirty="0">
                <a:solidFill>
                  <a:schemeClr val="tx1"/>
                </a:solidFill>
              </a:rPr>
              <a:t>step feature selection </a:t>
            </a:r>
            <a:r>
              <a:rPr lang="en-US" dirty="0" smtClean="0">
                <a:solidFill>
                  <a:schemeClr val="tx1"/>
                </a:solidFill>
              </a:rPr>
              <a:t>process (mRMR).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elected </a:t>
            </a:r>
            <a:r>
              <a:rPr lang="en-US" dirty="0">
                <a:solidFill>
                  <a:schemeClr val="tx1"/>
                </a:solidFill>
              </a:rPr>
              <a:t>sets of features are then passed to XGBoost </a:t>
            </a:r>
            <a:r>
              <a:rPr lang="en-US" dirty="0" smtClean="0">
                <a:solidFill>
                  <a:schemeClr val="tx1"/>
                </a:solidFill>
              </a:rPr>
              <a:t>Classifier.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Evaluated </a:t>
            </a: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smtClean="0">
                <a:solidFill>
                  <a:schemeClr val="tx1"/>
                </a:solidFill>
              </a:rPr>
              <a:t>evaluation </a:t>
            </a:r>
            <a:r>
              <a:rPr lang="en-US" dirty="0">
                <a:solidFill>
                  <a:schemeClr val="tx1"/>
                </a:solidFill>
              </a:rPr>
              <a:t>metrics such as </a:t>
            </a:r>
            <a:r>
              <a:rPr lang="en-IN" dirty="0" smtClean="0">
                <a:solidFill>
                  <a:schemeClr val="tx1"/>
                </a:solidFill>
              </a:rPr>
              <a:t>Matthews </a:t>
            </a:r>
            <a:r>
              <a:rPr lang="en-IN" dirty="0">
                <a:solidFill>
                  <a:schemeClr val="tx1"/>
                </a:solidFill>
              </a:rPr>
              <a:t>correlation coefficient (MCC) and </a:t>
            </a:r>
            <a:r>
              <a:rPr lang="en-IN" dirty="0" smtClean="0">
                <a:solidFill>
                  <a:schemeClr val="tx1"/>
                </a:solidFill>
              </a:rPr>
              <a:t>Accuracy.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METHODOLOGY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Cut-off magnitude was applied on the datasets.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Infinity and NA values were present in Chile and Southern California 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NA values were not considered while training the dataset.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new variable ( “mag”)  was added according to the threshold magnitude (5.0).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EXPERIMENTAL ANALYSIS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7"/>
            <a:ext cx="8352928" cy="34506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Logistic regression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Random Forest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XGBoost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PCA with Logistic regression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PCA with Random Forest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PCA with XGBoost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</a:rPr>
              <a:t>mRMR with XGBoost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EXPERIMENTAL ANALYSIS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222</TotalTime>
  <Words>584</Words>
  <Application>Microsoft Office PowerPoint</Application>
  <PresentationFormat>On-screen Show 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EARTHQUAKE PREDICTION</vt:lpstr>
      <vt:lpstr>INTRODUCTION</vt:lpstr>
      <vt:lpstr>MOTIVATION</vt:lpstr>
      <vt:lpstr>PROBLEM STATEMENT</vt:lpstr>
      <vt:lpstr>STATE OF ART</vt:lpstr>
      <vt:lpstr>DATASET DESCRIPTION</vt:lpstr>
      <vt:lpstr>METHODOLOGY</vt:lpstr>
      <vt:lpstr>EXPERIMENTAL ANALYSIS</vt:lpstr>
      <vt:lpstr>EXPERIMENTAL ANALYSIS</vt:lpstr>
      <vt:lpstr>EXPERIMENTAL ANALYSIS (CHILE)</vt:lpstr>
      <vt:lpstr>EXPERIMENTAL ANALYSIS (Hindukush)</vt:lpstr>
      <vt:lpstr>EXPERIMENTAL ANALYSIS (Southern California)</vt:lpstr>
      <vt:lpstr>COMPARISION</vt:lpstr>
      <vt:lpstr>CONCLUSION</vt:lpstr>
      <vt:lpstr>CONTRIBUTION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Shravan</dc:creator>
  <cp:lastModifiedBy>Venkata Shravan</cp:lastModifiedBy>
  <cp:revision>19</cp:revision>
  <dcterms:created xsi:type="dcterms:W3CDTF">2020-11-30T13:51:16Z</dcterms:created>
  <dcterms:modified xsi:type="dcterms:W3CDTF">2020-11-30T17:34:16Z</dcterms:modified>
</cp:coreProperties>
</file>