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(Geertz - Westin; 1967)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Outsiders freely wandered in and out, and people went from room to room without announcement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Javanese shut people out with a wall of etiquette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(Turnbull; 1961)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Northeast corner of Ituri forest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One could almost keep  track of arguments, jealousies, and conflicts  as the directions of the huts were rearranged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Oscillated between periods of separateness and togetherness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Regulate and pace the flow of their social interaction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(Alkire; 1968)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 5 mile long by 2.5 mile wide island in the Western Caroline Islands, South Pacific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Population of about 600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To minimize heterosexual competition and jealousies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Men and women never worked together, never danced together, hardly ate together, stayed away from each others’ specified areas, did not talk when alone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All of this to counteract the extensive physical contact generated by the small size of physical environment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Other examples-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Ngadju Dayaks of Borneo (Miles, 1970), the Choco Indians of Panama (Faron, 1962), the !Kung Bushmen of Southwest  Africa (Draper, 1973)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(Geertz - Westin; 1967)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(Murphy; 1964)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Moslem nomadic pastoral people, Northern Africa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Veil is ever so slightly raised or lowered to fit various social relationships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Sensitive to slight eye movements and body posture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Other examples-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Pantelleria, Sicily, Italy (Galt; 1973)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Civilization on another planet in Asimov’s The Caves of Steel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Concept of dialectics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Notion of Yin/yang; world is made up of opposites; this very opposition provides meaningfullness and unity to the whole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Harmony and conflict, opposite processes, provide a unity to social relationships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Also indicates a constant state of change i.e. one never permanently wishes to have contact (or to avoid contact) with others; varies with the setting and one’s current internal state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environment is both "a determinant of behavior and as an extension of behavior”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Argyle, Henderson, and Furnham (1985)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 study of 33 social rules, found that the two of the three rules that were widely applicable across 22 types of social relationships were privacy-related: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respecting other's privacy, and not discussing what one is told in confidence. The third rule was looking others in the eye during conversations.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chemeClr val="dk1"/>
                </a:solidFill>
              </a:rPr>
              <a:t>African Pygmies &lt;-&gt; Bantu Negroes 		</a:t>
            </a:r>
            <a:r>
              <a:rPr lang="en">
                <a:solidFill>
                  <a:schemeClr val="dk1"/>
                </a:solidFill>
              </a:rPr>
              <a:t>(Turnbull; 1961)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Feast together after a major meat kill; Beating at gambling game to make these irritant guests leave camp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chemeClr val="dk1"/>
                </a:solidFill>
              </a:rPr>
              <a:t>Lapps of Northern Europe 			</a:t>
            </a:r>
            <a:r>
              <a:rPr lang="en">
                <a:solidFill>
                  <a:schemeClr val="dk1"/>
                </a:solidFill>
              </a:rPr>
              <a:t>(Paine; 1970)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Entering a tent without any preliminary action; feigning falling asleep to indicate unwantedness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chemeClr val="dk1"/>
                </a:solidFill>
              </a:rPr>
              <a:t>Australian Aborigines 				</a:t>
            </a:r>
            <a:r>
              <a:rPr lang="en">
                <a:solidFill>
                  <a:schemeClr val="dk1"/>
                </a:solidFill>
              </a:rPr>
              <a:t>(Peterson; 1975)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Visitors remained at fringes of encampment, until an escort was sent to welcome them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chemeClr val="dk1"/>
                </a:solidFill>
              </a:rPr>
              <a:t>Chinese families in Malaysia 			</a:t>
            </a:r>
            <a:r>
              <a:rPr lang="en">
                <a:solidFill>
                  <a:schemeClr val="dk1"/>
                </a:solidFill>
              </a:rPr>
              <a:t>(Anderson; 1972)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Lived together; Had strong taboos for entering personal spaces of other families (even looking into), maintenance of neutral and unemotional relationships with other families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chemeClr val="dk1"/>
                </a:solidFill>
              </a:rPr>
              <a:t>Ngadju Dayaks of Borneo			</a:t>
            </a:r>
            <a:r>
              <a:rPr lang="en">
                <a:solidFill>
                  <a:schemeClr val="dk1"/>
                </a:solidFill>
              </a:rPr>
              <a:t>(Miles; 1970)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Multifamily units; Separate sleeping areas and possessions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So some regulated interaction in advance; some altered the pace following its initiation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i="1" lang="en">
                <a:solidFill>
                  <a:schemeClr val="dk1"/>
                </a:solidFill>
              </a:rPr>
              <a:t>Yuma Indians of southeastern California			</a:t>
            </a:r>
            <a:r>
              <a:rPr lang="en">
                <a:solidFill>
                  <a:schemeClr val="dk1"/>
                </a:solidFill>
              </a:rPr>
              <a:t>(Bee; 1963)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Minimal joking, infrequent positive emotional expressions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i="1" lang="en">
                <a:solidFill>
                  <a:schemeClr val="dk1"/>
                </a:solidFill>
              </a:rPr>
              <a:t>Rural groups in Thailand					</a:t>
            </a:r>
            <a:r>
              <a:rPr lang="en">
                <a:solidFill>
                  <a:schemeClr val="dk1"/>
                </a:solidFill>
              </a:rPr>
              <a:t>(Tambiah; 1969)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Different entrance for son-in-law, different sleeping area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i="1" lang="en">
                <a:solidFill>
                  <a:schemeClr val="dk1"/>
                </a:solidFill>
              </a:rPr>
              <a:t>Co-wives (Polygamy) Gussi-Kipsigis-Luo African societies	</a:t>
            </a:r>
            <a:r>
              <a:rPr lang="en">
                <a:solidFill>
                  <a:schemeClr val="dk1"/>
                </a:solidFill>
              </a:rPr>
              <a:t>(LeVine, 1962)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Shared common spaces; fences separating huts; lived at a distance from each other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The wives accused each other of sorcery and witchcraft; but the amount was inversely proportional to distance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Greater the forced contact between in-laws or those in analogous relationships, the more prevalent the mechanisms by which avoidance was achieved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So simultaneous presence of contact and noncontact between in-laws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About 50 societies - Adolescent initiation rituals to break off the high social contact between a mother and a child a year after childbirth		(Whiting, Kluckhohn, and Anthony; 1958)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Cultures with high social contact between a mother and a young child also had mechanisms to break off that contact in later years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i="1" lang="en">
                <a:solidFill>
                  <a:schemeClr val="dk1"/>
                </a:solidFill>
              </a:rPr>
              <a:t>Kwama people of New Guinea		</a:t>
            </a:r>
            <a:r>
              <a:rPr lang="en">
                <a:solidFill>
                  <a:schemeClr val="dk1"/>
                </a:solidFill>
              </a:rPr>
              <a:t>(Whiting, Kluckhohn, and Anthony; 1958)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Child remained close to mother for 2-3 years; changed abruptly at the time of weaning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From Department of Psychology, University of Utah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Privacy processes involving dialectic, optimization, and multimodal processes (which we’ll learn about in a bit)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Mehinacu Indians, a tribal group from Central Brazil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(Gregor and Roberts; 1970, 1974)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Long, straight paths; everyone could be seen as they moved about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Everyone knew a great deal about everyone else’s whereabouts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It seems they have little privacy in traditional sense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Permissible to leave the village for a few days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Strong norms against exposing others’ misconduct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Systematic isolation -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Right after birth, with parents, for weeks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Then alone for 1-1.5 years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Then around age of 9-10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They were taught to speak quietly, to refrain from play, and to avoid emotional displays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On death of spouse, for men who tried to become religious leaders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Lived in communal dwellings but avoided entering others’ areas; they also erected partitions during periods of seclusion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Son-in-law approached father-in-law only through wife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Cultures seem to have developed universally a variety of mechanisms for regulating interaction between strangers, acquaintances, in-laws, or family members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These mechanisms enable people to shut themselves off from others or to be accessible to others.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Temporal simultaneity/longer cyclical periods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Privacy is controlled by a variety of behavioral mechanisms that may be culturally unique and adapted to the particular circumstances of a society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Specifically, privacy regulation is a cultural universal but mechanisms to control it are culturally specific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Suggests -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(a) People in all cultures engage in the regulation of social interaction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(b) The behavioral mechanisms are unique to the particular physical, psychological, and social circumstances of a culture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Drawbacks highlighted by author-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Selective bias in case selection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Imposition of an ethnocentric frame of reference on other cultures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Non representativeness of cases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Incomplete ethnographies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Iinaccurate labeling of cultural practices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Policy solutions cannot simply follow a fixed set of global standards; because privacy practices are culturally specific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Iterates that Privacy is more of a process than a state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Internet privacy policy may benefit from acknowledging that “cultures do share a minimal conception of privacy and all have some rich conception of it as well”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In digital world, individuals are challenged to understand and identify a new set of boundaries in order to negotiate privacy in these spaces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 rules - Scott Lederer, et al., Personal Privacy through Understanding and Action: Five Pitfalls for Designers (2004)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Privacy by design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From Buzz to Google+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Ads- are we violating users’ right to privacy?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https://iapp.org/media/pdf/events_and_programs/Privacy%20by%20Design-A%20Counterfactual%20Analysis.pdf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first section of the article summarizes a theoretical model and rationale for conceiving privacy as a cultural universal. Dilemmas, issues, and a strategy for dealing with the question of cultural universals are then discussed, followed by a review of ethnographic data related to privacy.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From The environment and social behavior : privacy, personal space, territory, crowding (1975)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Optimization - a non-monotonic one (Not varying too much or too little)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Multi-mechanism - a network of behavioral mechanisms to achieve a desired level of social interactions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Privacy functions -  (a) management of social interaction, (b) establishment of plans and strategies for interacting with others, and (c) development and maintenance of self-identity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Privacy as an ongoing process of controlling who has access to the self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Privacy means ‘changing boundary control’, not merely keeping others out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Privacy is a dynamic process whereby people vary in the degree to which they are accessible to others (Extreme openness to extreme closedness)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Privacy regulation is a multimodal process involving many levels of behavior and that it operates as a 'social system', not merely an environmental one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Altman believes the goal of privacy regulation is to achieve the optimum level of privacy (i.e., the ideal level of social interaction).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Level above is too much isolation; level below is too much crowding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Examines privacy as a generic process; occurs in all cultures - but differs in terms of behavioural mechanisms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Examines Ethnographic data (?) and Social relationships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Concludes - Privacy is a universal process that involves culturally unique regulatory mechanisms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Title - Privacy Regulation: Culturally Universal or Culturally Specific?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Author says a paradoxical answer to the question that title poses is that both positions are correct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Privacy is culturally pervasive - process involving dynamic, dialectic, and optimization features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Privacy is culturally unique - process in terms of mechanisms used to regulate social interaction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Small circles - Behavioral mechanisms for controlling privacy (verbal and nonverbal behavior)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divisions within circles - dialectical notions of accessibility and inaccessibility. (Non-verbal -&gt; openness/ closedness)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Outer superimposed circle - reflects that idea is a complex system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Concept of dialectics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Notion of Yin/yang; world is made up of opposites; this very opposition provides meaningfullness and unity to the whole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Harmony and conflict, opposite processes, provide a unity to social relationships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Also indicates a constant state of change i.e. one never permanently wishes to have contact (or to avoid contact) with others; varies with the setting and one’s current internal state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Privacy means ‘changing boundary control’, not merely keeping others out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Privacy is a dynamic process whereby people vary in the degree to which they are accessible to others (Extreme openness to extreme closedness)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environment is both "a determinant of behavior and as an extension of behavior”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By grouping societies as high or low or present or absent on a particular behavior, one could then compare how each type of culture operated according to other areas of social interaction relevant to privacy regulation.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Cultures have a variety of customs, rules, and norms which communicate openness or closedness to others and which are readily understood by most people in a particular culture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Cultures, individuals within cultures, and groups within cultures use verbal, nonverbal, environmental, and cultural mechanisms to make themselves accessible or inaccessible to others for privacy regulation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just">
              <a:spcBef>
                <a:spcPts val="0"/>
              </a:spcBef>
              <a:buSzPct val="100000"/>
              <a:defRPr sz="2400"/>
            </a:lvl1pPr>
            <a:lvl2pPr lvl="1" algn="just">
              <a:spcBef>
                <a:spcPts val="0"/>
              </a:spcBef>
              <a:defRPr/>
            </a:lvl2pPr>
            <a:lvl3pPr lvl="2" algn="just">
              <a:spcBef>
                <a:spcPts val="0"/>
              </a:spcBef>
              <a:defRPr/>
            </a:lvl3pPr>
            <a:lvl4pPr lvl="3" algn="just">
              <a:spcBef>
                <a:spcPts val="0"/>
              </a:spcBef>
              <a:buSzPct val="100000"/>
              <a:defRPr sz="2400"/>
            </a:lvl4pPr>
            <a:lvl5pPr lvl="4" algn="just">
              <a:spcBef>
                <a:spcPts val="0"/>
              </a:spcBef>
              <a:buSzPct val="100000"/>
              <a:defRPr sz="2400"/>
            </a:lvl5pPr>
            <a:lvl6pPr lvl="5" algn="just">
              <a:spcBef>
                <a:spcPts val="0"/>
              </a:spcBef>
              <a:buSzPct val="100000"/>
              <a:defRPr sz="2400"/>
            </a:lvl6pPr>
            <a:lvl7pPr lvl="6" algn="just">
              <a:spcBef>
                <a:spcPts val="0"/>
              </a:spcBef>
              <a:buSzPct val="100000"/>
              <a:defRPr sz="2400"/>
            </a:lvl7pPr>
            <a:lvl8pPr lvl="7" algn="just">
              <a:spcBef>
                <a:spcPts val="0"/>
              </a:spcBef>
              <a:buSzPct val="100000"/>
              <a:defRPr sz="2400"/>
            </a:lvl8pPr>
            <a:lvl9pPr lvl="8" algn="just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SzPct val="100000"/>
              <a:defRPr sz="3000"/>
            </a:lvl1pPr>
            <a:lvl2pPr lvl="1">
              <a:spcBef>
                <a:spcPts val="480"/>
              </a:spcBef>
              <a:buSzPct val="100000"/>
              <a:defRPr sz="2400"/>
            </a:lvl2pPr>
            <a:lvl3pPr lvl="2">
              <a:spcBef>
                <a:spcPts val="480"/>
              </a:spcBef>
              <a:buSzPct val="100000"/>
              <a:defRPr sz="2400"/>
            </a:lvl3pPr>
            <a:lvl4pPr lvl="3">
              <a:spcBef>
                <a:spcPts val="360"/>
              </a:spcBef>
              <a:buSzPct val="100000"/>
              <a:defRPr sz="1800"/>
            </a:lvl4pPr>
            <a:lvl5pPr lvl="4">
              <a:spcBef>
                <a:spcPts val="360"/>
              </a:spcBef>
              <a:buSzPct val="100000"/>
              <a:defRPr sz="1800"/>
            </a:lvl5pPr>
            <a:lvl6pPr lvl="5">
              <a:spcBef>
                <a:spcPts val="360"/>
              </a:spcBef>
              <a:buSzPct val="100000"/>
              <a:defRPr sz="1800"/>
            </a:lvl6pPr>
            <a:lvl7pPr lvl="6">
              <a:spcBef>
                <a:spcPts val="360"/>
              </a:spcBef>
              <a:buSzPct val="100000"/>
              <a:defRPr sz="1800"/>
            </a:lvl7pPr>
            <a:lvl8pPr lvl="7">
              <a:spcBef>
                <a:spcPts val="360"/>
              </a:spcBef>
              <a:buSzPct val="100000"/>
              <a:defRPr sz="1800"/>
            </a:lvl8pPr>
            <a:lvl9pPr lvl="8"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law.upenn.edu/journals/lawreview/articles/volume154/issue3/Solove154U.Pa.L.Rev.477(2006).pdf" TargetMode="External"/><Relationship Id="rId4" Type="http://schemas.openxmlformats.org/officeDocument/2006/relationships/hyperlink" Target="http://courses.cs.vt.edu/cs6204/Privacy-Security/Papers/Privacy/Privacy-Regulation.pdf" TargetMode="External"/><Relationship Id="rId5" Type="http://schemas.openxmlformats.org/officeDocument/2006/relationships/hyperlink" Target="http://altman.socialpsychology.org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researchgate.net/publication/215439651_The_Environment_and_Social_Behavior_Privacy_Personal_Space_Territory_and_Crowding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1079917"/>
            <a:ext cx="77724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u="sng">
                <a:solidFill>
                  <a:srgbClr val="000000"/>
                </a:solidFill>
                <a:hlinkClick r:id="rId3"/>
              </a:rPr>
              <a:t>Privacy Regulation: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u="sng">
                <a:solidFill>
                  <a:srgbClr val="000000"/>
                </a:solidFill>
                <a:hlinkClick r:id="rId4"/>
              </a:rPr>
              <a:t>Culturally Universal or Culturally Specific?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794875" y="2496028"/>
            <a:ext cx="7772400" cy="784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u="sng">
                <a:solidFill>
                  <a:srgbClr val="666666"/>
                </a:solidFill>
                <a:hlinkClick r:id="rId5"/>
              </a:rPr>
              <a:t>Irwin Altman</a:t>
            </a:r>
          </a:p>
        </p:txBody>
      </p:sp>
      <p:sp>
        <p:nvSpPr>
          <p:cNvPr id="36" name="Shape 36"/>
          <p:cNvSpPr txBox="1"/>
          <p:nvPr/>
        </p:nvSpPr>
        <p:spPr>
          <a:xfrm>
            <a:off x="2155500" y="3537125"/>
            <a:ext cx="4832999" cy="563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666666"/>
                </a:solidFill>
              </a:rPr>
              <a:t>Discussion Lead : </a:t>
            </a:r>
            <a:r>
              <a:rPr i="1" lang="en" sz="1800">
                <a:solidFill>
                  <a:srgbClr val="666666"/>
                </a:solidFill>
              </a:rPr>
              <a:t>Aditya Shirode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CULTURES WITH APPARENTLY MINIMAL PRIVACY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/>
              <a:t>Javanese culture</a:t>
            </a:r>
          </a:p>
        </p:txBody>
      </p:sp>
      <p:sp>
        <p:nvSpPr>
          <p:cNvPr id="91" name="Shape 91"/>
          <p:cNvSpPr/>
          <p:nvPr/>
        </p:nvSpPr>
        <p:spPr>
          <a:xfrm>
            <a:off x="1722425" y="2593800"/>
            <a:ext cx="5749199" cy="938399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i="1" lang="en" sz="2000"/>
              <a:t>Unfenced bamboo homes, thin walls, no doors</a:t>
            </a:r>
          </a:p>
        </p:txBody>
      </p:sp>
      <p:sp>
        <p:nvSpPr>
          <p:cNvPr id="92" name="Shape 92"/>
          <p:cNvSpPr/>
          <p:nvPr/>
        </p:nvSpPr>
        <p:spPr>
          <a:xfrm>
            <a:off x="1722450" y="3702350"/>
            <a:ext cx="5749199" cy="938399"/>
          </a:xfrm>
          <a:prstGeom prst="flowChartAlternateProcess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i="1" lang="en" sz="2000"/>
              <a:t>Hiding emotional feelings, elaborate decorum</a:t>
            </a:r>
          </a:p>
        </p:txBody>
      </p:sp>
      <p:sp>
        <p:nvSpPr>
          <p:cNvPr id="93" name="Shape 93"/>
          <p:cNvSpPr/>
          <p:nvPr/>
        </p:nvSpPr>
        <p:spPr>
          <a:xfrm>
            <a:off x="730400" y="2828400"/>
            <a:ext cx="469199" cy="469199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730400" y="3936950"/>
            <a:ext cx="469199" cy="469199"/>
          </a:xfrm>
          <a:prstGeom prst="mathMin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CULTURES WITH APPARENTLY MINIMAL PRIVACY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Javanese culture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b="1" lang="en">
                <a:solidFill>
                  <a:schemeClr val="dk1"/>
                </a:solidFill>
              </a:rPr>
              <a:t>Pygmies of Zaire (the Congo)</a:t>
            </a:r>
          </a:p>
        </p:txBody>
      </p:sp>
      <p:sp>
        <p:nvSpPr>
          <p:cNvPr id="101" name="Shape 101"/>
          <p:cNvSpPr/>
          <p:nvPr/>
        </p:nvSpPr>
        <p:spPr>
          <a:xfrm>
            <a:off x="1722425" y="2593800"/>
            <a:ext cx="5749199" cy="938399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 sz="2000"/>
              <a:t>Huts with large leaves, open camps</a:t>
            </a:r>
          </a:p>
        </p:txBody>
      </p:sp>
      <p:sp>
        <p:nvSpPr>
          <p:cNvPr id="102" name="Shape 102"/>
          <p:cNvSpPr/>
          <p:nvPr/>
        </p:nvSpPr>
        <p:spPr>
          <a:xfrm>
            <a:off x="1722450" y="3702350"/>
            <a:ext cx="5749199" cy="938399"/>
          </a:xfrm>
          <a:prstGeom prst="flowChartAlternateProcess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 sz="2000"/>
              <a:t>Rearrangement, spite fences (Short-term)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i="1" lang="en" sz="2000"/>
              <a:t>Moving away for up to 2 months (Long-term)</a:t>
            </a:r>
          </a:p>
        </p:txBody>
      </p:sp>
      <p:sp>
        <p:nvSpPr>
          <p:cNvPr id="103" name="Shape 103"/>
          <p:cNvSpPr/>
          <p:nvPr/>
        </p:nvSpPr>
        <p:spPr>
          <a:xfrm>
            <a:off x="730400" y="2828400"/>
            <a:ext cx="469199" cy="469199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730400" y="3936950"/>
            <a:ext cx="469199" cy="469199"/>
          </a:xfrm>
          <a:prstGeom prst="mathMin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CULTURES WITH APPARENTLY MINIMAL PRIVACY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Javanese culture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Pygmies of Zaire (the Congo)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b="1" lang="en">
                <a:solidFill>
                  <a:schemeClr val="dk1"/>
                </a:solidFill>
              </a:rPr>
              <a:t>Woleia atoll</a:t>
            </a:r>
          </a:p>
        </p:txBody>
      </p:sp>
      <p:sp>
        <p:nvSpPr>
          <p:cNvPr id="111" name="Shape 111"/>
          <p:cNvSpPr/>
          <p:nvPr/>
        </p:nvSpPr>
        <p:spPr>
          <a:xfrm>
            <a:off x="1722425" y="2593800"/>
            <a:ext cx="5749199" cy="938399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 sz="2000"/>
              <a:t>Extensive face-to-face contact</a:t>
            </a:r>
          </a:p>
        </p:txBody>
      </p:sp>
      <p:sp>
        <p:nvSpPr>
          <p:cNvPr id="112" name="Shape 112"/>
          <p:cNvSpPr/>
          <p:nvPr/>
        </p:nvSpPr>
        <p:spPr>
          <a:xfrm>
            <a:off x="1722450" y="3702350"/>
            <a:ext cx="5749199" cy="938399"/>
          </a:xfrm>
          <a:prstGeom prst="flowChartAlternateProcess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 sz="2000"/>
              <a:t>Separately assigned work areas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i="1" lang="en" sz="2000"/>
              <a:t>Restricted areas for opposite sexes</a:t>
            </a:r>
          </a:p>
        </p:txBody>
      </p:sp>
      <p:sp>
        <p:nvSpPr>
          <p:cNvPr id="113" name="Shape 113"/>
          <p:cNvSpPr/>
          <p:nvPr/>
        </p:nvSpPr>
        <p:spPr>
          <a:xfrm>
            <a:off x="730400" y="2828400"/>
            <a:ext cx="469199" cy="469199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730400" y="3936950"/>
            <a:ext cx="469199" cy="469199"/>
          </a:xfrm>
          <a:prstGeom prst="mathMin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CULTURES WITH APPARENTLY MAXIMUM PRIVACY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b="1" lang="en"/>
              <a:t>Balinese culture</a:t>
            </a:r>
          </a:p>
        </p:txBody>
      </p:sp>
      <p:sp>
        <p:nvSpPr>
          <p:cNvPr id="121" name="Shape 121"/>
          <p:cNvSpPr/>
          <p:nvPr/>
        </p:nvSpPr>
        <p:spPr>
          <a:xfrm>
            <a:off x="1722425" y="2593800"/>
            <a:ext cx="5749199" cy="938399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 sz="2000"/>
              <a:t>A tremendous warmth, humor, and openness</a:t>
            </a:r>
          </a:p>
        </p:txBody>
      </p:sp>
      <p:sp>
        <p:nvSpPr>
          <p:cNvPr id="122" name="Shape 122"/>
          <p:cNvSpPr/>
          <p:nvPr/>
        </p:nvSpPr>
        <p:spPr>
          <a:xfrm>
            <a:off x="1722425" y="3702350"/>
            <a:ext cx="5749199" cy="938399"/>
          </a:xfrm>
          <a:prstGeom prst="flowChartAlternateProcess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 sz="2000"/>
              <a:t>High walls, narrow doorways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i="1" lang="en" sz="2000"/>
              <a:t>Free interaction with only family and friends</a:t>
            </a:r>
          </a:p>
        </p:txBody>
      </p:sp>
      <p:sp>
        <p:nvSpPr>
          <p:cNvPr id="123" name="Shape 123"/>
          <p:cNvSpPr/>
          <p:nvPr/>
        </p:nvSpPr>
        <p:spPr>
          <a:xfrm>
            <a:off x="730400" y="2828400"/>
            <a:ext cx="469199" cy="469199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730400" y="3936950"/>
            <a:ext cx="469199" cy="469199"/>
          </a:xfrm>
          <a:prstGeom prst="mathMin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CULTURES WITH APPARENTLY MAXIMUM PRIVACY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/>
              <a:t>Balinese culture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Tuareg culture</a:t>
            </a:r>
          </a:p>
        </p:txBody>
      </p:sp>
      <p:sp>
        <p:nvSpPr>
          <p:cNvPr id="131" name="Shape 131"/>
          <p:cNvSpPr/>
          <p:nvPr/>
        </p:nvSpPr>
        <p:spPr>
          <a:xfrm>
            <a:off x="1722425" y="2593800"/>
            <a:ext cx="5749199" cy="938399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 sz="2000"/>
              <a:t>Veil acted as controllable boundary</a:t>
            </a:r>
          </a:p>
        </p:txBody>
      </p:sp>
      <p:sp>
        <p:nvSpPr>
          <p:cNvPr id="132" name="Shape 132"/>
          <p:cNvSpPr/>
          <p:nvPr/>
        </p:nvSpPr>
        <p:spPr>
          <a:xfrm>
            <a:off x="1722450" y="3702350"/>
            <a:ext cx="5749199" cy="938399"/>
          </a:xfrm>
          <a:prstGeom prst="flowChartAlternateProcess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 sz="2000"/>
              <a:t>Men wear outer garment covering whole body</a:t>
            </a:r>
          </a:p>
          <a:p>
            <a:pPr lvl="0" rtl="0" algn="ctr">
              <a:spcBef>
                <a:spcPts val="0"/>
              </a:spcBef>
              <a:buNone/>
            </a:pPr>
            <a:r>
              <a:rPr i="1" lang="en" sz="2000"/>
              <a:t>Only eyes visible through veil</a:t>
            </a:r>
          </a:p>
        </p:txBody>
      </p:sp>
      <p:sp>
        <p:nvSpPr>
          <p:cNvPr id="133" name="Shape 133"/>
          <p:cNvSpPr/>
          <p:nvPr/>
        </p:nvSpPr>
        <p:spPr>
          <a:xfrm>
            <a:off x="730400" y="2828400"/>
            <a:ext cx="469199" cy="469199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30400" y="3936950"/>
            <a:ext cx="469199" cy="469199"/>
          </a:xfrm>
          <a:prstGeom prst="mathMin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A </a:t>
            </a:r>
            <a:r>
              <a:rPr lang="en" sz="3200"/>
              <a:t>CULTURAL </a:t>
            </a:r>
            <a:r>
              <a:rPr lang="en" sz="3000"/>
              <a:t>APPROACH TO PRIVACY</a:t>
            </a:r>
          </a:p>
        </p:txBody>
      </p:sp>
      <p:pic>
        <p:nvPicPr>
          <p:cNvPr descr="A framework of privacy regulation in relationship to culture (Transparent).png"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587" y="1063374"/>
            <a:ext cx="5480821" cy="408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ASSESSING SOCIAL RELATIONSHIPS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Privacy examined for three types of bonds -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Peripheral (Strangers, acquaintances, colleagues)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Extensive (In-laws)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Close (Husband-Wife, Parents-Children)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RELATIONSHIPS WITH STRANGERS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African Pygmies &lt;&gt; Bantu Negroes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Lapps of Northern Europe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Australian Aborigines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Chinese families in Malaysia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Ngadju Dayaks of Borneo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RELATIONSHIPS WITH IN-LAWS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Yuma Indians of SouthEastern California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Rural groups in Thailand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Co-wives in Gussi-Kipsigis-Luo African societies (Polygamy)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RELATIONSHIPS WITHIN FAMILIES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Observation about 50 societies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Adolescent initiation rituals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Kwama people of New Guinea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Relationship between child and mother-father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ABOUT THE PAPER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Written in 1977 by Dr. I. Altman, a Social psychologist, Culture-environment researcher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/>
              <a:t>Published in the ‘Journal of Social Issues’ Vol 33 No 3</a:t>
            </a:r>
            <a:br>
              <a:rPr lang="en" sz="2400"/>
            </a:b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As a follow-up of the </a:t>
            </a:r>
            <a:r>
              <a:rPr lang="en" sz="2400" u="sng">
                <a:hlinkClick r:id="rId3"/>
              </a:rPr>
              <a:t>1975 article</a:t>
            </a:r>
            <a:r>
              <a:rPr lang="en" sz="2400"/>
              <a:t> by the author about privacy as the selective control of access to the self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MEHINACU CULTURE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Apparently minimal privacy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Communal houses around a circular plaza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Non-private living arrangements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Secret paths and clearings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Extended stay away from society</a:t>
            </a:r>
          </a:p>
          <a:p>
            <a:pPr indent="-228600" lvl="1" marL="914400">
              <a:spcBef>
                <a:spcPts val="0"/>
              </a:spcBef>
            </a:pPr>
            <a:r>
              <a:rPr b="1" lang="en"/>
              <a:t>Systematic Isolation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MEHINACU CULTURE (CONTINUED..)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Social relationships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Neighbors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/>
              <a:t>Avoided entering others’ areas, erected partitions during periods of seclusion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MEHINACU CULTURE (CONTINUED..)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Social relationships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Peripheral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In-laws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/>
              <a:t>No touching another’s sleeping hammock, avoided meeting in entranceways, aversion of eyes when crossing, spoke briefly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MEHINACU CULTURE (CONTINUED..)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Social relationships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Peripheral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Extensive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Family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/>
              <a:t>A variety of behavioral mechanisms to portray to changing quality of the bond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/>
              <a:t>(Publicly bathing together, Walking side-by-side, Position of sleeping hammocks, Eating from a common bowl)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Conceptualized privacy as a complex phenomenon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/>
              <a:t>Observed that privacy has a cultural context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Posited that privacy is not a simple on-off process, but has many intertwined complex physical and environmental aspects involved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PROS/CONS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+"/>
            </a:pPr>
            <a:r>
              <a:rPr lang="en"/>
              <a:t>Explores privacy as a phenomenon constructed in a social life in a unique way</a:t>
            </a:r>
          </a:p>
          <a:p>
            <a:pPr indent="-228600" lvl="0" marL="457200" rtl="0">
              <a:spcBef>
                <a:spcPts val="0"/>
              </a:spcBef>
              <a:buChar char="+"/>
            </a:pPr>
            <a:r>
              <a:rPr lang="en"/>
              <a:t>Dual natured view gives a different perspective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Inferences dependent on interpretation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Examples are limited in diversity; lack of solid proof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RELEVANCE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Legal/ Policy context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notion of privacy governs the idea of how much information should be disclosed to others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New ways for thinking about privacy in this virtual age with dynamic social boundaries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DISCUSSION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Online/ Offline/ Hidden status feature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Multiple online personas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Street view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Are we doing a good job respecting everyone’s preference in privacy policies?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How much should one focus on these privacy implications while designing something?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RESEARCH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/>
              <a:t>?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/>
              <a:t>What should be the default privacy features of SNS and should they differ according to country/ culture/ age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just">
              <a:spcBef>
                <a:spcPts val="0"/>
              </a:spcBef>
              <a:buNone/>
            </a:pPr>
            <a:r>
              <a:rPr lang="en"/>
              <a:t>Defining default privacy oriented design principles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Altman, Irwin, and Martin Chemers. Culture And Environment. 1980. Print.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Margulis, Stephen T. 'Privacy As A Social Issue And Behavioral Concept'. Journal of Social Issues 59.2 (2003): 243-261. Web.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Altman, Irwin. The Environment and Social Behavior: Privacy, Personal Space, Territory, Crowding. Monterey, Calif: Brooks/Cole Pub. Co, 1975. Print.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THE PAPER IS STRUCTURED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Theoretical model for privacy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Analysis of the cultural model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Discusses various issues, dilemmas, strategies for dealing with cultural universals defined wrt privacy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Reviews various examples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Next Presentation &gt;&gt;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b="1" lang="en" sz="3400"/>
              <a:t>A Taxonomy Of Privacy (D. Solove)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Presenter - Venkatesh Sambandamoorthy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A </a:t>
            </a:r>
            <a:r>
              <a:rPr lang="en" sz="3200"/>
              <a:t>THEORETICAL </a:t>
            </a:r>
            <a:r>
              <a:rPr lang="en" sz="3000"/>
              <a:t>APPROACH TO PRIVACY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 dynamic dialectic boundary-control process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An optimization process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 multi-mechanism process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A privacy function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CONTRIBUTIONS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 novel analysis of privacy in relationship to culture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Provides a framework emphasizing dialectical and boundary control features of privacy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Sheds an interesting light on the concept of privacy as a social psychological process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Answer to question posed by the title?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sz="2000"/>
              <a:t>Privacy Regulation: Culturally Universal or Culturally Specific?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Author says - “Yes and No!”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Privacy is culturally pervasive and unique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ASSESSMENT - </a:t>
            </a:r>
            <a:r>
              <a:rPr lang="en" sz="3000"/>
              <a:t>TILL NOW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/>
              <a:t>Observing a culture from outside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Levels of abstraction between cultures act as ‘Yawning Truisms’ (Useless, boring truths)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Problems -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Verifying Ethnographic material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Labeling behavioral events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A </a:t>
            </a:r>
            <a:r>
              <a:rPr lang="en" sz="3200"/>
              <a:t>CULTURAL </a:t>
            </a:r>
            <a:r>
              <a:rPr lang="en" sz="3000"/>
              <a:t>APPROACH TO PRIVACY</a:t>
            </a:r>
          </a:p>
        </p:txBody>
      </p:sp>
      <p:pic>
        <p:nvPicPr>
          <p:cNvPr descr="A framework of privacy regulation in relationship to culture (Transparent).png"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587" y="1063374"/>
            <a:ext cx="5480821" cy="408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ASSESSMENT - </a:t>
            </a:r>
            <a:r>
              <a:rPr lang="en" sz="3000"/>
              <a:t>AUTHOR’S APPROACH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Analyze extreme cases of privacy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Cultures with Min/Max privacy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Finding compensatory mechanisms that modulate the behavior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Analyze social relationships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