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Average"/>
      <p:regular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Oswald-regular.fntdata"/><Relationship Id="rId21" Type="http://schemas.openxmlformats.org/officeDocument/2006/relationships/slide" Target="slides/slide17.xml"/><Relationship Id="rId43" Type="http://schemas.openxmlformats.org/officeDocument/2006/relationships/font" Target="fonts/Average-regular.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xiv.org/pdf/1305.3107v1.pd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t>
            </a:r>
            <a:r>
              <a:rPr i="1" lang="en"/>
              <a:t>You can never truly take something back online</a:t>
            </a:r>
            <a:r>
              <a:rPr lang="en"/>
              <a:t>”</a:t>
            </a:r>
          </a:p>
          <a:p>
            <a:pPr lvl="0" rtl="0">
              <a:lnSpc>
                <a:spcPct val="115000"/>
              </a:lnSpc>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Tweet archivers</a:t>
            </a:r>
          </a:p>
          <a:p>
            <a:pPr lvl="0" rtl="0">
              <a:lnSpc>
                <a:spcPct val="115000"/>
              </a:lnSpc>
              <a:spcBef>
                <a:spcPts val="0"/>
              </a:spcBef>
              <a:buNone/>
            </a:pPr>
            <a:r>
              <a:rPr lang="en"/>
              <a:t>Twitter has taken action against other tweet archivers (Undetweetable, Tweleted)</a:t>
            </a:r>
          </a:p>
          <a:p>
            <a:pPr lvl="0" rtl="0">
              <a:lnSpc>
                <a:spcPct val="115000"/>
              </a:lnSpc>
              <a:spcBef>
                <a:spcPts val="0"/>
              </a:spcBef>
              <a:buNone/>
            </a:pPr>
            <a:r>
              <a:rPr lang="en"/>
              <a:t>Earlier this year, took down Politwoops (A service dedicated to storing and recovering tweets deleted by politicians) (http://politwoops.sunlightfoundation.com/)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https://twitter.com/tos?lang=en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How many have used twitter? Are on Twitter? Have tweeted? Have deleted a tweet/ retweet? Have used geotagging?</a:t>
            </a:r>
          </a:p>
          <a:p>
            <a:pPr lvl="0" rtl="0">
              <a:lnSpc>
                <a:spcPct val="115000"/>
              </a:lnSpc>
              <a:spcBef>
                <a:spcPts val="0"/>
              </a:spcBef>
              <a:buNone/>
            </a:pPr>
            <a:r>
              <a:rPr lang="en"/>
              <a:t>Terms - Deleted-undeleted tweets, Deletion active users (Tweeted and deleted at least once during that period)</a:t>
            </a:r>
          </a:p>
          <a:p>
            <a:pPr lvl="0" rtl="0">
              <a:lnSpc>
                <a:spcPct val="115000"/>
              </a:lnSpc>
              <a:spcBef>
                <a:spcPts val="0"/>
              </a:spcBef>
              <a:buNone/>
            </a:pPr>
            <a:r>
              <a:rPr lang="en"/>
              <a:t>Deletion notices sent by Twitter API for tweets as well location data allowed the division of dataset into deleted and undeleted</a:t>
            </a:r>
          </a:p>
          <a:p>
            <a:pPr lvl="0" rtl="0">
              <a:lnSpc>
                <a:spcPct val="115000"/>
              </a:lnSpc>
              <a:spcBef>
                <a:spcPts val="0"/>
              </a:spcBef>
              <a:buNone/>
            </a:pPr>
            <a:r>
              <a:rPr lang="en"/>
              <a:t>Out of 67.2 Mil tweets, 65.6 Mil (97.6%) Undeleted, 1.6 Mil (2.4%) Deleted</a:t>
            </a:r>
          </a:p>
          <a:p>
            <a:pPr lvl="0" rtl="0">
              <a:lnSpc>
                <a:spcPct val="115000"/>
              </a:lnSpc>
              <a:spcBef>
                <a:spcPts val="0"/>
              </a:spcBef>
              <a:buNone/>
            </a:pPr>
            <a:r>
              <a:t/>
            </a:r>
            <a:endParaRPr/>
          </a:p>
          <a:p>
            <a:pPr lvl="0" rtl="0">
              <a:lnSpc>
                <a:spcPct val="115000"/>
              </a:lnSpc>
              <a:spcBef>
                <a:spcPts val="0"/>
              </a:spcBef>
              <a:buNone/>
            </a:pPr>
            <a:r>
              <a:rPr lang="en"/>
              <a:t>b/g image link - http://mike.teczno.com/img/raffi-krikorian-map-of-a-tweet.png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Out of 67.2 Mil tweets, 65.6 Mil (97.6%) Undeleted, 1.6 Mil (2.4%) Deleted</a:t>
            </a:r>
          </a:p>
          <a:p>
            <a:pPr lvl="0" rtl="0">
              <a:lnSpc>
                <a:spcPct val="115000"/>
              </a:lnSpc>
              <a:spcBef>
                <a:spcPts val="0"/>
              </a:spcBef>
              <a:buNone/>
            </a:pPr>
            <a:r>
              <a:rPr lang="en"/>
              <a:t>Out of 292293 unique users, 76% had tweeted at least once, 49.5% had deleted at least one tweet during the monitoring period</a:t>
            </a:r>
          </a:p>
          <a:p>
            <a:pPr lvl="0" rtl="0">
              <a:lnSpc>
                <a:spcPct val="115000"/>
              </a:lnSpc>
              <a:spcBef>
                <a:spcPts val="0"/>
              </a:spcBef>
              <a:buNone/>
            </a:pPr>
            <a:r>
              <a:rPr lang="en"/>
              <a:t>Out of all the users who posted a tweet during the time, only 65% of them deleted at least one tweet during that same week</a:t>
            </a:r>
          </a:p>
          <a:p>
            <a:pPr lvl="0" rtl="0">
              <a:lnSpc>
                <a:spcPct val="115000"/>
              </a:lnSpc>
              <a:spcBef>
                <a:spcPts val="0"/>
              </a:spcBef>
              <a:buNone/>
            </a:pPr>
            <a:r>
              <a:rPr lang="en"/>
              <a:t>Two unusually active deleters - a bot account and a user who seemed in ambivalent condition about retweets made by him/her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Out of 67.2 Mil tweets, 65.6 Mil (97.6%) Undeleted, 1.6 Mil (2.4%) Deleted</a:t>
            </a:r>
          </a:p>
          <a:p>
            <a:pPr lvl="0" rtl="0">
              <a:lnSpc>
                <a:spcPct val="115000"/>
              </a:lnSpc>
              <a:spcBef>
                <a:spcPts val="0"/>
              </a:spcBef>
              <a:buNone/>
            </a:pPr>
            <a:r>
              <a:rPr lang="en"/>
              <a:t>Out of 292293 unique users, 76% had tweeted at least once, 49.5% had deleted at least one tweet during the monitoring period</a:t>
            </a:r>
          </a:p>
          <a:p>
            <a:pPr lvl="0" rtl="0">
              <a:lnSpc>
                <a:spcPct val="115000"/>
              </a:lnSpc>
              <a:spcBef>
                <a:spcPts val="0"/>
              </a:spcBef>
              <a:buNone/>
            </a:pPr>
            <a:r>
              <a:rPr lang="en"/>
              <a:t>Out of all the users who posted a tweet during the time, only 65% of them deleted at least one tweet during that same week</a:t>
            </a:r>
          </a:p>
          <a:p>
            <a:pPr lvl="0" rtl="0">
              <a:lnSpc>
                <a:spcPct val="115000"/>
              </a:lnSpc>
              <a:spcBef>
                <a:spcPts val="0"/>
              </a:spcBef>
              <a:buNone/>
            </a:pPr>
            <a:r>
              <a:rPr lang="en"/>
              <a:t>Two unusually active deleters - a bot account and a user who seemed in ambivalent condition about retweets made by him/her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4 categories - retweets, replies, mentions, status</a:t>
            </a:r>
          </a:p>
          <a:p>
            <a:pPr lvl="0" rtl="0">
              <a:lnSpc>
                <a:spcPct val="115000"/>
              </a:lnSpc>
              <a:spcBef>
                <a:spcPts val="0"/>
              </a:spcBef>
              <a:buNone/>
            </a:pPr>
            <a:r>
              <a:rPr lang="en"/>
              <a:t>Status updates are more likely to be deleted</a:t>
            </a:r>
          </a:p>
          <a:p>
            <a:pPr lvl="0" rtl="0">
              <a:lnSpc>
                <a:spcPct val="115000"/>
              </a:lnSpc>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sz="1800">
                <a:latin typeface="Average"/>
                <a:ea typeface="Average"/>
                <a:cs typeface="Average"/>
                <a:sym typeface="Average"/>
              </a:rPr>
              <a:t>Top 5 Twitter clients during the study period -</a:t>
            </a:r>
          </a:p>
          <a:p>
            <a:pPr lvl="0" rtl="0">
              <a:lnSpc>
                <a:spcPct val="115000"/>
              </a:lnSpc>
              <a:spcBef>
                <a:spcPts val="0"/>
              </a:spcBef>
              <a:buNone/>
            </a:pPr>
            <a:r>
              <a:rPr lang="en" sz="1800">
                <a:latin typeface="Average"/>
                <a:ea typeface="Average"/>
                <a:cs typeface="Average"/>
                <a:sym typeface="Average"/>
              </a:rPr>
              <a:t>Web, Twitter for Android, Twitter for iPhone, Echofon, Twitter for BlackBerry</a:t>
            </a:r>
          </a:p>
          <a:p>
            <a:pPr lvl="0" rtl="0">
              <a:lnSpc>
                <a:spcPct val="115000"/>
              </a:lnSpc>
              <a:spcBef>
                <a:spcPts val="0"/>
              </a:spcBef>
              <a:buNone/>
            </a:pPr>
            <a:r>
              <a:t/>
            </a:r>
            <a:endParaRPr/>
          </a:p>
          <a:p>
            <a:pPr lvl="0" rtl="0">
              <a:lnSpc>
                <a:spcPct val="115000"/>
              </a:lnSpc>
              <a:spcBef>
                <a:spcPts val="0"/>
              </a:spcBef>
              <a:buNone/>
            </a:pPr>
            <a:r>
              <a:rPr lang="en"/>
              <a:t>Deleted tweets from 1252 unique clients vs 3395 for undeleted</a:t>
            </a:r>
          </a:p>
          <a:p>
            <a:pPr lvl="0" rtl="0">
              <a:lnSpc>
                <a:spcPct val="115000"/>
              </a:lnSpc>
              <a:spcBef>
                <a:spcPts val="0"/>
              </a:spcBef>
              <a:buNone/>
            </a:pPr>
            <a:r>
              <a:rPr lang="en"/>
              <a:t>99% tweets were from 110 and 132 unique clients</a:t>
            </a:r>
          </a:p>
          <a:p>
            <a:pPr lvl="0" rtl="0">
              <a:lnSpc>
                <a:spcPct val="115000"/>
              </a:lnSpc>
              <a:spcBef>
                <a:spcPts val="0"/>
              </a:spcBef>
              <a:buNone/>
            </a:pPr>
            <a:r>
              <a:t/>
            </a:r>
            <a:endParaRPr/>
          </a:p>
          <a:p>
            <a:pPr lvl="0" rtl="0">
              <a:lnSpc>
                <a:spcPct val="115000"/>
              </a:lnSpc>
              <a:spcBef>
                <a:spcPts val="0"/>
              </a:spcBef>
              <a:buNone/>
            </a:pPr>
            <a:r>
              <a:rPr lang="en"/>
              <a:t>They had hypothesized that the percentage of tweets deleted would be significantly higher from mobile devices, due to the challenges of posting (e.g., difficulties with entry methods, cognitive burden from one’s surroundings). However, this was not the case, as deletion instead consumed a greater fraction of tweets posted from non-mobile sources.</a:t>
            </a:r>
          </a:p>
          <a:p>
            <a:pPr lvl="0" rtl="0">
              <a:lnSpc>
                <a:spcPct val="115000"/>
              </a:lnSpc>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 more, in-detail analysis of the contents of conversation might give a better perspective</a:t>
            </a:r>
          </a:p>
          <a:p>
            <a:pPr lvl="0" rtl="0">
              <a:lnSpc>
                <a:spcPct val="115000"/>
              </a:lnSpc>
              <a:spcBef>
                <a:spcPts val="0"/>
              </a:spcBef>
              <a:buNone/>
            </a:pPr>
            <a:r>
              <a:rPr lang="en"/>
              <a:t>2.9% of tweets with 0 replies were deleted</a:t>
            </a:r>
          </a:p>
          <a:p>
            <a:pPr lvl="0" rtl="0">
              <a:lnSpc>
                <a:spcPct val="115000"/>
              </a:lnSpc>
              <a:spcBef>
                <a:spcPts val="0"/>
              </a:spcBef>
              <a:buNone/>
            </a:pPr>
            <a:r>
              <a:rPr lang="en"/>
              <a:t>1.0% of tweets with 1 replies were deleted</a:t>
            </a:r>
          </a:p>
          <a:p>
            <a:pPr lvl="0" rtl="0">
              <a:lnSpc>
                <a:spcPct val="115000"/>
              </a:lnSpc>
              <a:spcBef>
                <a:spcPts val="0"/>
              </a:spcBef>
              <a:buNone/>
            </a:pPr>
            <a:r>
              <a:rPr lang="en"/>
              <a:t>May suggest that tweeple are reluctant to delete their posts once they’ve received replies OR tweets that provoke replies tend to contain content user is less likely to delete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http://b-i.forbesimg.com/kashmirhill/files/2013/04/300px-Sm_team_tweets_logo7.png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For K subsequent tweets, they used Levenshtein distance to find edit distance to detect misspellings and cosine similarity to consider word-level similarity</a:t>
            </a:r>
          </a:p>
          <a:p>
            <a:pPr lvl="0" rtl="0">
              <a:lnSpc>
                <a:spcPct val="115000"/>
              </a:lnSpc>
              <a:spcBef>
                <a:spcPts val="0"/>
              </a:spcBef>
              <a:buNone/>
            </a:pPr>
            <a:r>
              <a:rPr lang="en"/>
              <a:t>Optimal: Edit distance of 5, Cosine similarity of 0.6, Scanning memory of K=3</a:t>
            </a:r>
          </a:p>
          <a:p>
            <a:pPr lvl="0" rtl="0">
              <a:lnSpc>
                <a:spcPct val="115000"/>
              </a:lnSpc>
              <a:spcBef>
                <a:spcPts val="0"/>
              </a:spcBef>
              <a:buNone/>
            </a:pPr>
            <a:r>
              <a:t/>
            </a:r>
            <a:endParaRPr/>
          </a:p>
          <a:p>
            <a:pPr lvl="0" rtl="0">
              <a:lnSpc>
                <a:spcPct val="115000"/>
              </a:lnSpc>
              <a:spcBef>
                <a:spcPts val="0"/>
              </a:spcBef>
              <a:buNone/>
            </a:pPr>
            <a:r>
              <a:rPr lang="en"/>
              <a:t>Spam - Extreme use of @ and #; follow for followback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Approximately for 10000 randomly selected tweets; words were stemmed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Need of advanced methods is required to detect subtle differences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Differences were expected to be subtle, because of wide variety of topics in such big number of tweets</a:t>
            </a:r>
          </a:p>
          <a:p>
            <a:pPr lvl="0" rtl="0">
              <a:lnSpc>
                <a:spcPct val="115000"/>
              </a:lnSpc>
              <a:spcBef>
                <a:spcPts val="0"/>
              </a:spcBef>
              <a:buNone/>
            </a:pPr>
            <a:r>
              <a:rPr lang="en"/>
              <a:t>Deleted tweets share much of the same sentiment vocabulary with undeleted tweets, although there is a possibility of more negative words in the long tail of the frequency distribution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17% deleted within 30 secs, 22% within a min, 58.6% within 30 mins, 65.2% within an hour</a:t>
            </a:r>
          </a:p>
          <a:p>
            <a:pPr lvl="0" rtl="0">
              <a:lnSpc>
                <a:spcPct val="115000"/>
              </a:lnSpc>
              <a:spcBef>
                <a:spcPts val="0"/>
              </a:spcBef>
              <a:buNone/>
            </a:pPr>
            <a:r>
              <a:rPr lang="en"/>
              <a:t>Average 8.45 hours, std deviation 20.85 hrs</a:t>
            </a:r>
          </a:p>
          <a:p>
            <a:pPr lvl="0" rtl="0">
              <a:lnSpc>
                <a:spcPct val="115000"/>
              </a:lnSpc>
              <a:spcBef>
                <a:spcPts val="0"/>
              </a:spcBef>
              <a:buNone/>
            </a:pPr>
            <a:r>
              <a:rPr lang="en"/>
              <a:t>Typos were fastest to be deleted (Mean two hrs, sd 10 hrs)</a:t>
            </a:r>
          </a:p>
          <a:p>
            <a:pPr lvl="0" rtl="0">
              <a:lnSpc>
                <a:spcPct val="115000"/>
              </a:lnSpc>
              <a:spcBef>
                <a:spcPts val="0"/>
              </a:spcBef>
              <a:buNone/>
            </a:pPr>
            <a:r>
              <a:rPr lang="en"/>
              <a:t>Spam (Mean 5 hrs, sd 11 hrs) (Might be because the spammers repost the same tweet so that it stays at top in the feed)</a:t>
            </a:r>
          </a:p>
          <a:p>
            <a:pPr lvl="0" rtl="0">
              <a:lnSpc>
                <a:spcPct val="115000"/>
              </a:lnSpc>
              <a:spcBef>
                <a:spcPts val="0"/>
              </a:spcBef>
              <a:buNone/>
            </a:pPr>
            <a:r>
              <a:rPr lang="en"/>
              <a:t>Other categories (82% of deleted tweets) (mean 10 hrs, sd 10 hrs)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To detect bulk deletion, they created a chronological record of each user’s deletions and analyzed thresholds of time differences between deletions (No of tweets K deleted must be large; Time elapsed T must be small as process is automatic)</a:t>
            </a:r>
          </a:p>
          <a:p>
            <a:pPr lvl="0" rtl="0">
              <a:lnSpc>
                <a:spcPct val="115000"/>
              </a:lnSpc>
              <a:spcBef>
                <a:spcPts val="0"/>
              </a:spcBef>
              <a:buNone/>
            </a:pPr>
            <a:r>
              <a:rPr lang="en"/>
              <a:t>Maximum tweets deleted together in a considerably short time span is 5 (So no bulk deletion observed)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percentages of deleted and undeleted tweets in the “Residence” category differ the most from others (respectively 7.7% and 4%)</a:t>
            </a:r>
          </a:p>
          <a:p>
            <a:pPr lvl="0" rtl="0">
              <a:lnSpc>
                <a:spcPct val="115000"/>
              </a:lnSpc>
              <a:spcBef>
                <a:spcPts val="0"/>
              </a:spcBef>
              <a:buNone/>
            </a:pPr>
            <a:r>
              <a:rPr lang="en"/>
              <a:t>Chi^2 = 258.5, df = 1, p-value &lt;0.05</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About 2.4% of all tweets are deleted</a:t>
            </a:r>
          </a:p>
          <a:p>
            <a:pPr lvl="0" rtl="0">
              <a:lnSpc>
                <a:spcPct val="115000"/>
              </a:lnSpc>
              <a:spcBef>
                <a:spcPts val="0"/>
              </a:spcBef>
              <a:buNone/>
            </a:pPr>
            <a:r>
              <a:rPr lang="en"/>
              <a:t>About 50% of all users deleted at least one tweet during the week-long monitoring period</a:t>
            </a:r>
          </a:p>
          <a:p>
            <a:pPr lvl="0" rtl="0">
              <a:lnSpc>
                <a:spcPct val="115000"/>
              </a:lnSpc>
              <a:spcBef>
                <a:spcPts val="0"/>
              </a:spcBef>
              <a:buNone/>
            </a:pPr>
            <a:r>
              <a:t/>
            </a:r>
            <a:endParaRPr/>
          </a:p>
          <a:p>
            <a:pPr lvl="0" rtl="0">
              <a:lnSpc>
                <a:spcPct val="115000"/>
              </a:lnSpc>
              <a:spcBef>
                <a:spcPts val="0"/>
              </a:spcBef>
              <a:buNone/>
            </a:pPr>
            <a:r>
              <a:rPr lang="en"/>
              <a:t>Deleted and undeleted tweets are largely similar in terms of content, weekday and weekend volume, and volume of tweets with location information attached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Mashable CEO</a:t>
            </a:r>
          </a:p>
          <a:p>
            <a:pPr lvl="0" rtl="0">
              <a:lnSpc>
                <a:spcPct val="115000"/>
              </a:lnSpc>
              <a:spcBef>
                <a:spcPts val="0"/>
              </a:spcBef>
              <a:buNone/>
            </a:pPr>
            <a:r>
              <a:t/>
            </a:r>
            <a:endParaRPr/>
          </a:p>
          <a:p>
            <a:pPr lvl="0" rtl="0">
              <a:lnSpc>
                <a:spcPct val="115000"/>
              </a:lnSpc>
              <a:spcBef>
                <a:spcPts val="0"/>
              </a:spcBef>
              <a:buNone/>
            </a:pPr>
            <a:r>
              <a:rPr lang="en"/>
              <a:t>http://www.azquotes.com/picture-quotes/quote-privacy-is-dead-and-social-media-holds-the-smoking-gun-pete-cashmore-67-87-86.jpg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Paper presented on Facebook nudges by an adjoining group from CMU</a:t>
            </a:r>
          </a:p>
          <a:p>
            <a:pPr lvl="0">
              <a:spcBef>
                <a:spcPts val="0"/>
              </a:spcBef>
              <a:buNone/>
            </a:pPr>
            <a:r>
              <a:rPr lang="en"/>
              <a:t>Similar studies prior to this had dataset of about </a:t>
            </a:r>
            <a:r>
              <a:rPr lang="en" u="sng">
                <a:solidFill>
                  <a:schemeClr val="hlink"/>
                </a:solidFill>
                <a:hlinkClick r:id="rId2"/>
              </a:rPr>
              <a:t>200,000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Continuous one week period - March 14-20, 2012</a:t>
            </a:r>
          </a:p>
          <a:p>
            <a:pPr lvl="0" rtl="0">
              <a:lnSpc>
                <a:spcPct val="115000"/>
              </a:lnSpc>
              <a:spcBef>
                <a:spcPts val="0"/>
              </a:spcBef>
              <a:buNone/>
            </a:pPr>
            <a:r>
              <a:rPr lang="en"/>
              <a:t>1.6 Million Tweets of approx 292000 Twitter users</a:t>
            </a:r>
          </a:p>
          <a:p>
            <a:pPr lvl="0" rtl="0">
              <a:lnSpc>
                <a:spcPct val="115000"/>
              </a:lnSpc>
              <a:spcBef>
                <a:spcPts val="0"/>
              </a:spcBef>
              <a:buNone/>
            </a:pPr>
            <a:r>
              <a:rPr lang="en"/>
              <a:t>Empirical approach - Instead of interviewing users and asking them to recall recent regret incidents, they take a “in-field” approach by collecting users’ deleted tweets</a:t>
            </a:r>
          </a:p>
          <a:p>
            <a:pPr lvl="0" rtl="0">
              <a:lnSpc>
                <a:spcPct val="115000"/>
              </a:lnSpc>
              <a:spcBef>
                <a:spcPts val="0"/>
              </a:spcBef>
              <a:buNone/>
            </a:pPr>
            <a:r>
              <a:rPr lang="en"/>
              <a:t>Data sets after applying Bonferroni Correction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Aether - Master’s Thesis 2010 University of California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By default, all tweets are public and accessible by anyone; but a user can protect their account and tweet to a group of chosen followers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rtl="0">
              <a:spcBef>
                <a:spcPts val="0"/>
              </a:spcBef>
              <a:spcAft>
                <a:spcPts val="0"/>
              </a:spcAft>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spcAft>
                <a:spcPts val="0"/>
              </a:spcAft>
              <a:defRPr/>
            </a:lvl6pPr>
            <a:lvl7pPr lvl="6" rtl="0">
              <a:spcBef>
                <a:spcPts val="0"/>
              </a:spcBef>
              <a:spcAft>
                <a:spcPts val="0"/>
              </a:spcAft>
              <a:defRPr/>
            </a:lvl7pPr>
            <a:lvl8pPr lvl="7" rtl="0">
              <a:spcBef>
                <a:spcPts val="0"/>
              </a:spcBef>
              <a:spcAft>
                <a:spcPts val="0"/>
              </a:spcAft>
              <a:defRPr/>
            </a:lvl8pPr>
            <a:lvl9pPr lvl="8" rtl="0">
              <a:spcBef>
                <a:spcPts val="0"/>
              </a:spcBef>
              <a:spcAft>
                <a:spcPts val="0"/>
              </a:spcAft>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l.acm.org/citation.cfm?id=2441878" TargetMode="External"/><Relationship Id="rId4" Type="http://schemas.openxmlformats.org/officeDocument/2006/relationships/hyperlink" Target="http://dl.acm.org/citation.cfm?id=244187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twitter.com/streaming/overview/messages-types#status_deletion_notices_delete" TargetMode="External"/><Relationship Id="rId4" Type="http://schemas.openxmlformats.org/officeDocument/2006/relationships/hyperlink" Target="https://support.twitter.com/articles/12223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politwoops.sunlightfoundation.com/" TargetMode="External"/><Relationship Id="rId4" Type="http://schemas.openxmlformats.org/officeDocument/2006/relationships/image" Target="../media/image2.png"/><Relationship Id="rId5" Type="http://schemas.openxmlformats.org/officeDocument/2006/relationships/hyperlink" Target="http://static1.businessinsider.com/image/4e397fb5eab8eadc4b00004e-480/undetweetable.jpg" TargetMode="External"/><Relationship Id="rId6" Type="http://schemas.openxmlformats.org/officeDocument/2006/relationships/image" Target="../media/image1.jpg"/><Relationship Id="rId7" Type="http://schemas.openxmlformats.org/officeDocument/2006/relationships/hyperlink" Target="http://twtbase.com/wp-content/uploads/2009/03/tweleted.png" TargetMode="External"/><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movie-poster-artwork-finder.com/posters/diamonds-are-forever-poster-artwork-sean-connery-jill-st-john-charles-gray.jpg" TargetMode="Externa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2.imm.dtu.dk/pubdb/views/publication_details.php?id=601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dl.acm.org/citation.cfm?id=2441878" TargetMode="External"/><Relationship Id="rId4" Type="http://schemas.openxmlformats.org/officeDocument/2006/relationships/hyperlink" Target="http://dl.acm.org/citation.cfm?id=2441878" TargetMode="External"/><Relationship Id="rId5" Type="http://schemas.openxmlformats.org/officeDocument/2006/relationships/hyperlink" Target="https://www.linkedin.com/in/adityavshiro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eveloper.foursquare.com/docs/responses/geocod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kirkcosiermusic.com/wp-content/uploads/2015/05/twitter3.png" TargetMode="External"/><Relationship Id="rId4" Type="http://schemas.openxmlformats.org/officeDocument/2006/relationships/image" Target="../media/image19.png"/><Relationship Id="rId5" Type="http://schemas.openxmlformats.org/officeDocument/2006/relationships/hyperlink" Target="http://www.kirkcosiermusic.com/wp-content/uploads/2015/05/twitter3.png" TargetMode="External"/><Relationship Id="rId6"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twitter.com/overview/api" TargetMode="External"/><Relationship Id="rId4" Type="http://schemas.openxmlformats.org/officeDocument/2006/relationships/hyperlink" Target="http://stattrek.com/chi-square-test/independence.asp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mat.ucsb.edu/Masters/hovey_MASTERS2010.pdf" TargetMode="External"/><Relationship Id="rId4" Type="http://schemas.openxmlformats.org/officeDocument/2006/relationships/hyperlink" Target="http://pehrhovey.net/blog/portfolio/aether-catching-deleted-twee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witter.com/" TargetMode="External"/><Relationship Id="rId4" Type="http://schemas.openxmlformats.org/officeDocument/2006/relationships/hyperlink" Target="https://twitter.com/" TargetMode="External"/><Relationship Id="rId5" Type="http://schemas.openxmlformats.org/officeDocument/2006/relationships/hyperlink" Target="https://about.twitter.com/what-is-twitter/story-of-a-tweet" TargetMode="External"/><Relationship Id="rId6" Type="http://schemas.openxmlformats.org/officeDocument/2006/relationships/hyperlink" Target="http://porterandyork.com/wp-content/uploads/twittericon.png" TargetMode="External"/><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support.twitter.com/articles/18906" TargetMode="External"/><Relationship Id="rId4" Type="http://schemas.openxmlformats.org/officeDocument/2006/relationships/hyperlink" Target="https://support.twitter.com/articles/18906" TargetMode="External"/><Relationship Id="rId5" Type="http://schemas.openxmlformats.org/officeDocument/2006/relationships/hyperlink" Target="https://support.twitter.com/articles/18906" TargetMode="External"/><Relationship Id="rId6" Type="http://schemas.openxmlformats.org/officeDocument/2006/relationships/hyperlink" Target="https://support.twitter.com/articles/18906" TargetMode="External"/><Relationship Id="rId7" Type="http://schemas.openxmlformats.org/officeDocument/2006/relationships/hyperlink" Target="https://support.twitter.com/articles/18906" TargetMode="External"/><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8" name="Shape 58"/>
        <p:cNvGrpSpPr/>
        <p:nvPr/>
      </p:nvGrpSpPr>
      <p:grpSpPr>
        <a:xfrm>
          <a:off x="0" y="0"/>
          <a:ext cx="0" cy="0"/>
          <a:chOff x="0" y="0"/>
          <a:chExt cx="0" cy="0"/>
        </a:xfrm>
      </p:grpSpPr>
      <p:sp>
        <p:nvSpPr>
          <p:cNvPr id="59" name="Shape 59"/>
          <p:cNvSpPr txBox="1"/>
          <p:nvPr>
            <p:ph type="title"/>
          </p:nvPr>
        </p:nvSpPr>
        <p:spPr>
          <a:xfrm>
            <a:off x="671250" y="2141250"/>
            <a:ext cx="7852199" cy="861000"/>
          </a:xfrm>
          <a:prstGeom prst="rect">
            <a:avLst/>
          </a:prstGeom>
        </p:spPr>
        <p:txBody>
          <a:bodyPr anchorCtr="0" anchor="ctr" bIns="91425" lIns="91425" rIns="91425" tIns="91425">
            <a:noAutofit/>
          </a:bodyPr>
          <a:lstStyle/>
          <a:p>
            <a:pPr lvl="0" rtl="0">
              <a:spcBef>
                <a:spcPts val="0"/>
              </a:spcBef>
              <a:buNone/>
            </a:pPr>
            <a:r>
              <a:rPr lang="en" sz="4800">
                <a:solidFill>
                  <a:srgbClr val="000000"/>
                </a:solidFill>
                <a:hlinkClick r:id="rId3"/>
              </a:rPr>
              <a:t>Tweets Are Forever</a:t>
            </a:r>
          </a:p>
          <a:p>
            <a:pPr lvl="0" rtl="0">
              <a:spcBef>
                <a:spcPts val="0"/>
              </a:spcBef>
              <a:buNone/>
            </a:pPr>
            <a:r>
              <a:rPr lang="en" sz="3600">
                <a:solidFill>
                  <a:srgbClr val="000000"/>
                </a:solidFill>
                <a:hlinkClick r:id="rId4"/>
              </a:rPr>
              <a:t>A Large-Scale Quantitative Analysis of Deleted Tweets</a:t>
            </a:r>
          </a:p>
        </p:txBody>
      </p:sp>
      <p:sp>
        <p:nvSpPr>
          <p:cNvPr id="60" name="Shape 6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T</a:t>
            </a:r>
            <a:r>
              <a:rPr lang="en" sz="2400">
                <a:solidFill>
                  <a:srgbClr val="000000"/>
                </a:solidFill>
              </a:rPr>
              <a:t>WEET </a:t>
            </a:r>
            <a:r>
              <a:rPr lang="en">
                <a:solidFill>
                  <a:srgbClr val="000000"/>
                </a:solidFill>
              </a:rPr>
              <a:t>D</a:t>
            </a:r>
            <a:r>
              <a:rPr lang="en" sz="2400">
                <a:solidFill>
                  <a:srgbClr val="000000"/>
                </a:solidFill>
              </a:rPr>
              <a:t>ELETION</a:t>
            </a:r>
          </a:p>
        </p:txBody>
      </p:sp>
      <p:sp>
        <p:nvSpPr>
          <p:cNvPr id="122" name="Shape 12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1000"/>
              </a:spcAft>
              <a:buNone/>
            </a:pPr>
            <a:r>
              <a:rPr lang="en">
                <a:solidFill>
                  <a:srgbClr val="000000"/>
                </a:solidFill>
              </a:rPr>
              <a:t>Deleted tweet disappears from user’s timeline, his/her follower’s timeline, from search results on twitter</a:t>
            </a:r>
          </a:p>
          <a:p>
            <a:pPr lvl="0" rtl="0">
              <a:spcBef>
                <a:spcPts val="0"/>
              </a:spcBef>
              <a:spcAft>
                <a:spcPts val="1000"/>
              </a:spcAft>
              <a:buNone/>
            </a:pPr>
            <a:r>
              <a:rPr lang="en">
                <a:solidFill>
                  <a:srgbClr val="000000"/>
                </a:solidFill>
              </a:rPr>
              <a:t>A </a:t>
            </a:r>
            <a:r>
              <a:rPr lang="en" u="sng">
                <a:solidFill>
                  <a:srgbClr val="000000"/>
                </a:solidFill>
                <a:hlinkClick r:id="rId3"/>
              </a:rPr>
              <a:t>status deletion notice</a:t>
            </a:r>
            <a:r>
              <a:rPr lang="en">
                <a:solidFill>
                  <a:srgbClr val="000000"/>
                </a:solidFill>
              </a:rPr>
              <a:t> is distributed via the Twitter streaming API to relevant users’ clients so that they, in turn, remove deleted tweets from their records </a:t>
            </a:r>
          </a:p>
          <a:p>
            <a:pPr lvl="0" rtl="0">
              <a:spcBef>
                <a:spcPts val="0"/>
              </a:spcBef>
              <a:spcAft>
                <a:spcPts val="0"/>
              </a:spcAft>
              <a:buNone/>
            </a:pPr>
            <a:r>
              <a:rPr lang="en">
                <a:solidFill>
                  <a:srgbClr val="000000"/>
                </a:solidFill>
              </a:rPr>
              <a:t>There is a short delay (Even the official website has a note saying - </a:t>
            </a:r>
          </a:p>
          <a:p>
            <a:pPr indent="457200" lvl="0" rtl="0">
              <a:spcBef>
                <a:spcPts val="0"/>
              </a:spcBef>
              <a:spcAft>
                <a:spcPts val="0"/>
              </a:spcAft>
              <a:buNone/>
            </a:pPr>
            <a:r>
              <a:rPr i="1" lang="en" sz="1600">
                <a:solidFill>
                  <a:srgbClr val="000000"/>
                </a:solidFill>
              </a:rPr>
              <a:t>Note: Deleted Tweets sometimes hang out in Twitter search, they will clear with time.</a:t>
            </a:r>
            <a:r>
              <a:rPr lang="en">
                <a:solidFill>
                  <a:srgbClr val="000000"/>
                </a:solidFill>
              </a:rPr>
              <a:t>)</a:t>
            </a:r>
          </a:p>
          <a:p>
            <a:pPr lvl="0" rtl="0">
              <a:spcBef>
                <a:spcPts val="0"/>
              </a:spcBef>
              <a:spcAft>
                <a:spcPts val="0"/>
              </a:spcAft>
              <a:buNone/>
            </a:pPr>
            <a:r>
              <a:t/>
            </a:r>
            <a:endParaRPr>
              <a:solidFill>
                <a:srgbClr val="000000"/>
              </a:solidFill>
            </a:endParaRPr>
          </a:p>
          <a:p>
            <a:pPr lvl="0" rtl="0">
              <a:spcBef>
                <a:spcPts val="0"/>
              </a:spcBef>
              <a:spcAft>
                <a:spcPts val="0"/>
              </a:spcAft>
              <a:buNone/>
            </a:pPr>
            <a:r>
              <a:rPr lang="en">
                <a:solidFill>
                  <a:srgbClr val="000000"/>
                </a:solidFill>
              </a:rPr>
              <a:t>No bulk deletion of tweets; but one-click bulk deletion of </a:t>
            </a:r>
            <a:r>
              <a:rPr lang="en" u="sng">
                <a:solidFill>
                  <a:srgbClr val="000000"/>
                </a:solidFill>
                <a:hlinkClick r:id="rId4"/>
              </a:rPr>
              <a:t>location data</a:t>
            </a:r>
          </a:p>
        </p:txBody>
      </p:sp>
      <p:sp>
        <p:nvSpPr>
          <p:cNvPr id="123" name="Shape 1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7" name="Shape 127"/>
        <p:cNvGrpSpPr/>
        <p:nvPr/>
      </p:nvGrpSpPr>
      <p:grpSpPr>
        <a:xfrm>
          <a:off x="0" y="0"/>
          <a:ext cx="0" cy="0"/>
          <a:chOff x="0" y="0"/>
          <a:chExt cx="0" cy="0"/>
        </a:xfrm>
      </p:grpSpPr>
      <p:pic>
        <p:nvPicPr>
          <p:cNvPr descr="Politwoops deletion image.png" id="128" name="Shape 128">
            <a:hlinkClick r:id="rId3"/>
          </p:cNvPr>
          <p:cNvPicPr preferRelativeResize="0"/>
          <p:nvPr/>
        </p:nvPicPr>
        <p:blipFill>
          <a:blip r:embed="rId4">
            <a:alphaModFix/>
          </a:blip>
          <a:stretch>
            <a:fillRect/>
          </a:stretch>
        </p:blipFill>
        <p:spPr>
          <a:xfrm>
            <a:off x="1503200" y="325775"/>
            <a:ext cx="6137602" cy="3276248"/>
          </a:xfrm>
          <a:prstGeom prst="rect">
            <a:avLst/>
          </a:prstGeom>
          <a:noFill/>
          <a:ln>
            <a:noFill/>
          </a:ln>
        </p:spPr>
      </p:pic>
      <p:pic>
        <p:nvPicPr>
          <p:cNvPr descr="undetweetable.jpg" id="129" name="Shape 129">
            <a:hlinkClick r:id="rId5"/>
          </p:cNvPr>
          <p:cNvPicPr preferRelativeResize="0"/>
          <p:nvPr/>
        </p:nvPicPr>
        <p:blipFill rotWithShape="1">
          <a:blip r:embed="rId6">
            <a:alphaModFix/>
          </a:blip>
          <a:srcRect b="37889" l="0" r="0" t="26880"/>
          <a:stretch/>
        </p:blipFill>
        <p:spPr>
          <a:xfrm>
            <a:off x="833587" y="3782925"/>
            <a:ext cx="3810000" cy="1006674"/>
          </a:xfrm>
          <a:prstGeom prst="rect">
            <a:avLst/>
          </a:prstGeom>
          <a:noFill/>
          <a:ln>
            <a:noFill/>
          </a:ln>
        </p:spPr>
      </p:pic>
      <p:pic>
        <p:nvPicPr>
          <p:cNvPr descr="tweleted.png" id="130" name="Shape 130">
            <a:hlinkClick r:id="rId7"/>
          </p:cNvPr>
          <p:cNvPicPr preferRelativeResize="0"/>
          <p:nvPr/>
        </p:nvPicPr>
        <p:blipFill rotWithShape="1">
          <a:blip r:embed="rId8">
            <a:alphaModFix/>
          </a:blip>
          <a:srcRect b="67276" l="22018" r="45558" t="10825"/>
          <a:stretch/>
        </p:blipFill>
        <p:spPr>
          <a:xfrm>
            <a:off x="5481675" y="3782925"/>
            <a:ext cx="2964998" cy="1006674"/>
          </a:xfrm>
          <a:prstGeom prst="rect">
            <a:avLst/>
          </a:prstGeom>
          <a:noFill/>
          <a:ln>
            <a:noFill/>
          </a:ln>
        </p:spPr>
      </p:pic>
      <p:sp>
        <p:nvSpPr>
          <p:cNvPr id="131" name="Shape 1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5" name="Shape 135"/>
        <p:cNvGrpSpPr/>
        <p:nvPr/>
      </p:nvGrpSpPr>
      <p:grpSpPr>
        <a:xfrm>
          <a:off x="0" y="0"/>
          <a:ext cx="0" cy="0"/>
          <a:chOff x="0" y="0"/>
          <a:chExt cx="0" cy="0"/>
        </a:xfrm>
      </p:grpSpPr>
      <p:pic>
        <p:nvPicPr>
          <p:cNvPr descr="Twitter Terms of Service Policy.png" id="136" name="Shape 136"/>
          <p:cNvPicPr preferRelativeResize="0"/>
          <p:nvPr/>
        </p:nvPicPr>
        <p:blipFill>
          <a:blip r:embed="rId3">
            <a:alphaModFix/>
          </a:blip>
          <a:stretch>
            <a:fillRect/>
          </a:stretch>
        </p:blipFill>
        <p:spPr>
          <a:xfrm>
            <a:off x="76200" y="1489261"/>
            <a:ext cx="9144000" cy="2164976"/>
          </a:xfrm>
          <a:prstGeom prst="rect">
            <a:avLst/>
          </a:prstGeom>
          <a:noFill/>
          <a:ln>
            <a:noFill/>
          </a:ln>
        </p:spPr>
      </p:pic>
      <p:sp>
        <p:nvSpPr>
          <p:cNvPr id="137" name="Shape 13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rgbClr val="000000"/>
                </a:solidFill>
              </a:rPr>
              <a:t>T</a:t>
            </a:r>
            <a:r>
              <a:rPr lang="en" sz="2400">
                <a:solidFill>
                  <a:srgbClr val="000000"/>
                </a:solidFill>
              </a:rPr>
              <a:t>WITTER - </a:t>
            </a:r>
            <a:r>
              <a:rPr lang="en">
                <a:solidFill>
                  <a:srgbClr val="000000"/>
                </a:solidFill>
              </a:rPr>
              <a:t>T</a:t>
            </a:r>
            <a:r>
              <a:rPr lang="en" sz="2400">
                <a:solidFill>
                  <a:srgbClr val="000000"/>
                </a:solidFill>
              </a:rPr>
              <a:t>ERMS </a:t>
            </a:r>
            <a:r>
              <a:rPr lang="en">
                <a:solidFill>
                  <a:srgbClr val="000000"/>
                </a:solidFill>
              </a:rPr>
              <a:t>O</a:t>
            </a:r>
            <a:r>
              <a:rPr lang="en" sz="2400">
                <a:solidFill>
                  <a:srgbClr val="000000"/>
                </a:solidFill>
              </a:rPr>
              <a:t>F </a:t>
            </a:r>
            <a:r>
              <a:rPr lang="en">
                <a:solidFill>
                  <a:srgbClr val="000000"/>
                </a:solidFill>
              </a:rPr>
              <a:t>S</a:t>
            </a:r>
            <a:r>
              <a:rPr lang="en" sz="2400">
                <a:solidFill>
                  <a:srgbClr val="000000"/>
                </a:solidFill>
              </a:rPr>
              <a:t>ERVICE</a:t>
            </a:r>
          </a:p>
        </p:txBody>
      </p:sp>
      <p:sp>
        <p:nvSpPr>
          <p:cNvPr id="138" name="Shape 1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S</a:t>
            </a:r>
            <a:r>
              <a:rPr lang="en" sz="2400">
                <a:solidFill>
                  <a:srgbClr val="000000"/>
                </a:solidFill>
              </a:rPr>
              <a:t>ELECTION </a:t>
            </a:r>
            <a:r>
              <a:rPr lang="en">
                <a:solidFill>
                  <a:srgbClr val="000000"/>
                </a:solidFill>
              </a:rPr>
              <a:t>O</a:t>
            </a:r>
            <a:r>
              <a:rPr lang="en" sz="2400">
                <a:solidFill>
                  <a:srgbClr val="000000"/>
                </a:solidFill>
              </a:rPr>
              <a:t>F </a:t>
            </a:r>
            <a:r>
              <a:rPr lang="en">
                <a:solidFill>
                  <a:srgbClr val="000000"/>
                </a:solidFill>
              </a:rPr>
              <a:t>U</a:t>
            </a:r>
            <a:r>
              <a:rPr lang="en" sz="2400">
                <a:solidFill>
                  <a:srgbClr val="000000"/>
                </a:solidFill>
              </a:rPr>
              <a:t>SERS</a:t>
            </a:r>
          </a:p>
        </p:txBody>
      </p:sp>
      <p:sp>
        <p:nvSpPr>
          <p:cNvPr id="144" name="Shape 14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Account at least a month old, at least 10 tweets, at least 10 followers and 10 following, first tweet received through the API for the user was English (Used Google Translate)</a:t>
            </a:r>
          </a:p>
          <a:p>
            <a:pPr indent="0" lvl="0" marL="0" rtl="0">
              <a:spcBef>
                <a:spcPts val="0"/>
              </a:spcBef>
              <a:spcAft>
                <a:spcPts val="1000"/>
              </a:spcAft>
              <a:buNone/>
            </a:pPr>
            <a:r>
              <a:rPr lang="en">
                <a:solidFill>
                  <a:srgbClr val="000000"/>
                </a:solidFill>
              </a:rPr>
              <a:t>Collected all public tweets, retweets, replies</a:t>
            </a:r>
          </a:p>
          <a:p>
            <a:pPr indent="0" lvl="0" marL="0" rtl="0">
              <a:spcBef>
                <a:spcPts val="0"/>
              </a:spcBef>
              <a:spcAft>
                <a:spcPts val="1000"/>
              </a:spcAft>
              <a:buNone/>
            </a:pPr>
            <a:r>
              <a:rPr lang="en">
                <a:solidFill>
                  <a:srgbClr val="000000"/>
                </a:solidFill>
              </a:rPr>
              <a:t>Other metadata as - Hashtags, URLs, user mentions, location information</a:t>
            </a:r>
          </a:p>
          <a:p>
            <a:pPr indent="0" lvl="0" marL="0" rtl="0">
              <a:spcBef>
                <a:spcPts val="0"/>
              </a:spcBef>
              <a:spcAft>
                <a:spcPts val="1000"/>
              </a:spcAft>
              <a:buNone/>
            </a:pPr>
            <a:r>
              <a:rPr lang="en">
                <a:solidFill>
                  <a:srgbClr val="000000"/>
                </a:solidFill>
              </a:rPr>
              <a:t>They also gathered their persistent undeleted tweets for the same users (previous tweets)</a:t>
            </a:r>
          </a:p>
        </p:txBody>
      </p:sp>
      <p:sp>
        <p:nvSpPr>
          <p:cNvPr id="145" name="Shape 1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Shape 15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S</a:t>
            </a:r>
            <a:r>
              <a:rPr lang="en" sz="2400">
                <a:solidFill>
                  <a:srgbClr val="000000"/>
                </a:solidFill>
              </a:rPr>
              <a:t>ELECTION </a:t>
            </a:r>
            <a:r>
              <a:rPr lang="en">
                <a:solidFill>
                  <a:srgbClr val="000000"/>
                </a:solidFill>
              </a:rPr>
              <a:t>O</a:t>
            </a:r>
            <a:r>
              <a:rPr lang="en" sz="2400">
                <a:solidFill>
                  <a:srgbClr val="000000"/>
                </a:solidFill>
              </a:rPr>
              <a:t>F </a:t>
            </a:r>
            <a:r>
              <a:rPr lang="en">
                <a:solidFill>
                  <a:srgbClr val="000000"/>
                </a:solidFill>
              </a:rPr>
              <a:t>U</a:t>
            </a:r>
            <a:r>
              <a:rPr lang="en" sz="2400">
                <a:solidFill>
                  <a:srgbClr val="000000"/>
                </a:solidFill>
              </a:rPr>
              <a:t>SERS</a:t>
            </a:r>
          </a:p>
        </p:txBody>
      </p:sp>
      <p:pic>
        <p:nvPicPr>
          <p:cNvPr descr="Table 1 Totalized statistics on the tweets in our dataset.png" id="156" name="Shape 156"/>
          <p:cNvPicPr preferRelativeResize="0"/>
          <p:nvPr/>
        </p:nvPicPr>
        <p:blipFill>
          <a:blip r:embed="rId3">
            <a:alphaModFix/>
          </a:blip>
          <a:stretch>
            <a:fillRect/>
          </a:stretch>
        </p:blipFill>
        <p:spPr>
          <a:xfrm>
            <a:off x="183512" y="1267799"/>
            <a:ext cx="8776974" cy="3212849"/>
          </a:xfrm>
          <a:prstGeom prst="rect">
            <a:avLst/>
          </a:prstGeom>
          <a:noFill/>
          <a:ln>
            <a:noFill/>
          </a:ln>
        </p:spPr>
      </p:pic>
      <p:sp>
        <p:nvSpPr>
          <p:cNvPr id="157" name="Shape 15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D</a:t>
            </a:r>
            <a:r>
              <a:rPr lang="en" sz="2400">
                <a:solidFill>
                  <a:srgbClr val="000000"/>
                </a:solidFill>
              </a:rPr>
              <a:t>ELETED </a:t>
            </a:r>
            <a:r>
              <a:rPr lang="en">
                <a:solidFill>
                  <a:srgbClr val="000000"/>
                </a:solidFill>
              </a:rPr>
              <a:t>T</a:t>
            </a:r>
            <a:r>
              <a:rPr lang="en" sz="2400">
                <a:solidFill>
                  <a:srgbClr val="000000"/>
                </a:solidFill>
              </a:rPr>
              <a:t>WEETS </a:t>
            </a:r>
            <a:r>
              <a:rPr lang="en">
                <a:solidFill>
                  <a:srgbClr val="000000"/>
                </a:solidFill>
              </a:rPr>
              <a:t>A</a:t>
            </a:r>
            <a:r>
              <a:rPr lang="en" sz="2400">
                <a:solidFill>
                  <a:srgbClr val="000000"/>
                </a:solidFill>
              </a:rPr>
              <a:t>ND </a:t>
            </a:r>
            <a:r>
              <a:rPr lang="en">
                <a:solidFill>
                  <a:srgbClr val="000000"/>
                </a:solidFill>
              </a:rPr>
              <a:t>U</a:t>
            </a:r>
            <a:r>
              <a:rPr lang="en" sz="2400">
                <a:solidFill>
                  <a:srgbClr val="000000"/>
                </a:solidFill>
              </a:rPr>
              <a:t>NDLETED </a:t>
            </a:r>
            <a:r>
              <a:rPr lang="en">
                <a:solidFill>
                  <a:srgbClr val="000000"/>
                </a:solidFill>
              </a:rPr>
              <a:t>T</a:t>
            </a:r>
            <a:r>
              <a:rPr lang="en" sz="2400">
                <a:solidFill>
                  <a:srgbClr val="000000"/>
                </a:solidFill>
              </a:rPr>
              <a:t>WEETS</a:t>
            </a:r>
          </a:p>
        </p:txBody>
      </p:sp>
      <p:pic>
        <p:nvPicPr>
          <p:cNvPr descr="Figure 2 The percentage of users per number of deleted tweets.png" id="163" name="Shape 163"/>
          <p:cNvPicPr preferRelativeResize="0"/>
          <p:nvPr/>
        </p:nvPicPr>
        <p:blipFill rotWithShape="1">
          <a:blip r:embed="rId3">
            <a:alphaModFix/>
          </a:blip>
          <a:srcRect b="0" l="9211" r="5179" t="0"/>
          <a:stretch/>
        </p:blipFill>
        <p:spPr>
          <a:xfrm>
            <a:off x="146950" y="1017725"/>
            <a:ext cx="4238550" cy="3643000"/>
          </a:xfrm>
          <a:prstGeom prst="rect">
            <a:avLst/>
          </a:prstGeom>
          <a:noFill/>
          <a:ln>
            <a:noFill/>
          </a:ln>
        </p:spPr>
      </p:pic>
      <p:pic>
        <p:nvPicPr>
          <p:cNvPr descr="Figure 3 The percentagee of users per number of undeleted tweets.png" id="164" name="Shape 164"/>
          <p:cNvPicPr preferRelativeResize="0"/>
          <p:nvPr/>
        </p:nvPicPr>
        <p:blipFill rotWithShape="1">
          <a:blip r:embed="rId4">
            <a:alphaModFix/>
          </a:blip>
          <a:srcRect b="0" l="5479" r="3046" t="0"/>
          <a:stretch/>
        </p:blipFill>
        <p:spPr>
          <a:xfrm>
            <a:off x="4441350" y="1085875"/>
            <a:ext cx="4390950" cy="3574846"/>
          </a:xfrm>
          <a:prstGeom prst="rect">
            <a:avLst/>
          </a:prstGeom>
          <a:noFill/>
          <a:ln>
            <a:noFill/>
          </a:ln>
        </p:spPr>
      </p:pic>
      <p:sp>
        <p:nvSpPr>
          <p:cNvPr id="165" name="Shape 16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D</a:t>
            </a:r>
            <a:r>
              <a:rPr lang="en" sz="2400">
                <a:solidFill>
                  <a:srgbClr val="000000"/>
                </a:solidFill>
              </a:rPr>
              <a:t>ELETED</a:t>
            </a:r>
            <a:r>
              <a:rPr lang="en">
                <a:solidFill>
                  <a:srgbClr val="000000"/>
                </a:solidFill>
              </a:rPr>
              <a:t> T</a:t>
            </a:r>
            <a:r>
              <a:rPr lang="en" sz="2400">
                <a:solidFill>
                  <a:srgbClr val="000000"/>
                </a:solidFill>
              </a:rPr>
              <a:t>WEETS</a:t>
            </a:r>
          </a:p>
        </p:txBody>
      </p:sp>
      <p:pic>
        <p:nvPicPr>
          <p:cNvPr descr="Fig 1 to Table 1.png" id="171" name="Shape 171"/>
          <p:cNvPicPr preferRelativeResize="0"/>
          <p:nvPr/>
        </p:nvPicPr>
        <p:blipFill>
          <a:blip r:embed="rId3">
            <a:alphaModFix/>
          </a:blip>
          <a:stretch>
            <a:fillRect/>
          </a:stretch>
        </p:blipFill>
        <p:spPr>
          <a:xfrm>
            <a:off x="1053862" y="1095575"/>
            <a:ext cx="7036273" cy="3700099"/>
          </a:xfrm>
          <a:prstGeom prst="rect">
            <a:avLst/>
          </a:prstGeom>
          <a:noFill/>
          <a:ln>
            <a:noFill/>
          </a:ln>
        </p:spPr>
      </p:pic>
      <p:sp>
        <p:nvSpPr>
          <p:cNvPr id="172" name="Shape 17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S</a:t>
            </a:r>
            <a:r>
              <a:rPr lang="en" sz="2400">
                <a:solidFill>
                  <a:srgbClr val="000000"/>
                </a:solidFill>
              </a:rPr>
              <a:t>OURCE </a:t>
            </a:r>
            <a:r>
              <a:rPr lang="en">
                <a:solidFill>
                  <a:srgbClr val="000000"/>
                </a:solidFill>
              </a:rPr>
              <a:t>O</a:t>
            </a:r>
            <a:r>
              <a:rPr lang="en" sz="2400">
                <a:solidFill>
                  <a:srgbClr val="000000"/>
                </a:solidFill>
              </a:rPr>
              <a:t>F </a:t>
            </a:r>
            <a:r>
              <a:rPr lang="en">
                <a:solidFill>
                  <a:srgbClr val="000000"/>
                </a:solidFill>
              </a:rPr>
              <a:t>D</a:t>
            </a:r>
            <a:r>
              <a:rPr lang="en" sz="2400">
                <a:solidFill>
                  <a:srgbClr val="000000"/>
                </a:solidFill>
              </a:rPr>
              <a:t>ELETED </a:t>
            </a:r>
            <a:r>
              <a:rPr lang="en">
                <a:solidFill>
                  <a:srgbClr val="000000"/>
                </a:solidFill>
              </a:rPr>
              <a:t>T</a:t>
            </a:r>
            <a:r>
              <a:rPr lang="en" sz="2400">
                <a:solidFill>
                  <a:srgbClr val="000000"/>
                </a:solidFill>
              </a:rPr>
              <a:t>WEETS </a:t>
            </a:r>
            <a:r>
              <a:rPr lang="en">
                <a:solidFill>
                  <a:srgbClr val="000000"/>
                </a:solidFill>
              </a:rPr>
              <a:t>(C</a:t>
            </a:r>
            <a:r>
              <a:rPr lang="en" sz="2400">
                <a:solidFill>
                  <a:srgbClr val="000000"/>
                </a:solidFill>
              </a:rPr>
              <a:t>lient</a:t>
            </a:r>
            <a:r>
              <a:rPr lang="en">
                <a:solidFill>
                  <a:srgbClr val="000000"/>
                </a:solidFill>
              </a:rPr>
              <a:t> C</a:t>
            </a:r>
            <a:r>
              <a:rPr lang="en" sz="2400">
                <a:solidFill>
                  <a:srgbClr val="000000"/>
                </a:solidFill>
              </a:rPr>
              <a:t>omparison</a:t>
            </a:r>
            <a:r>
              <a:rPr lang="en">
                <a:solidFill>
                  <a:srgbClr val="000000"/>
                </a:solidFill>
              </a:rPr>
              <a:t>)</a:t>
            </a:r>
          </a:p>
        </p:txBody>
      </p:sp>
      <p:pic>
        <p:nvPicPr>
          <p:cNvPr descr="Fig 2 - Copy.png" id="178" name="Shape 178"/>
          <p:cNvPicPr preferRelativeResize="0"/>
          <p:nvPr/>
        </p:nvPicPr>
        <p:blipFill>
          <a:blip r:embed="rId3">
            <a:alphaModFix/>
          </a:blip>
          <a:stretch>
            <a:fillRect/>
          </a:stretch>
        </p:blipFill>
        <p:spPr>
          <a:xfrm>
            <a:off x="1439200" y="1017725"/>
            <a:ext cx="5800752" cy="4009350"/>
          </a:xfrm>
          <a:prstGeom prst="rect">
            <a:avLst/>
          </a:prstGeom>
          <a:noFill/>
          <a:ln>
            <a:noFill/>
          </a:ln>
        </p:spPr>
      </p:pic>
      <p:sp>
        <p:nvSpPr>
          <p:cNvPr id="179" name="Shape 17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R</a:t>
            </a:r>
            <a:r>
              <a:rPr lang="en" sz="2400">
                <a:solidFill>
                  <a:srgbClr val="000000"/>
                </a:solidFill>
              </a:rPr>
              <a:t>EPLIES </a:t>
            </a:r>
            <a:r>
              <a:rPr lang="en">
                <a:solidFill>
                  <a:srgbClr val="000000"/>
                </a:solidFill>
              </a:rPr>
              <a:t>T</a:t>
            </a:r>
            <a:r>
              <a:rPr lang="en" sz="2400">
                <a:solidFill>
                  <a:srgbClr val="000000"/>
                </a:solidFill>
              </a:rPr>
              <a:t>O </a:t>
            </a:r>
            <a:r>
              <a:rPr lang="en">
                <a:solidFill>
                  <a:srgbClr val="000000"/>
                </a:solidFill>
              </a:rPr>
              <a:t>T</a:t>
            </a:r>
            <a:r>
              <a:rPr lang="en" sz="2400">
                <a:solidFill>
                  <a:srgbClr val="000000"/>
                </a:solidFill>
              </a:rPr>
              <a:t>WEETS</a:t>
            </a:r>
          </a:p>
        </p:txBody>
      </p:sp>
      <p:sp>
        <p:nvSpPr>
          <p:cNvPr id="185" name="Shape 18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						Deleted 		Undeleted</a:t>
            </a:r>
          </a:p>
          <a:p>
            <a:pPr indent="0" lvl="0" marL="0" rtl="0">
              <a:spcBef>
                <a:spcPts val="0"/>
              </a:spcBef>
              <a:spcAft>
                <a:spcPts val="1000"/>
              </a:spcAft>
              <a:buNone/>
            </a:pPr>
            <a:r>
              <a:rPr lang="en">
                <a:solidFill>
                  <a:srgbClr val="000000"/>
                </a:solidFill>
              </a:rPr>
              <a:t>Initiated conversations 		11%			27%</a:t>
            </a:r>
          </a:p>
          <a:p>
            <a:pPr indent="0" lvl="0" marL="0" rtl="0">
              <a:spcBef>
                <a:spcPts val="0"/>
              </a:spcBef>
              <a:spcAft>
                <a:spcPts val="1000"/>
              </a:spcAft>
              <a:buNone/>
            </a:pPr>
            <a:r>
              <a:rPr lang="en">
                <a:solidFill>
                  <a:srgbClr val="000000"/>
                </a:solidFill>
              </a:rPr>
              <a:t>A single reply				89%			93%</a:t>
            </a:r>
          </a:p>
          <a:p>
            <a:pPr indent="0" lvl="0" marL="0" rtl="0">
              <a:spcBef>
                <a:spcPts val="0"/>
              </a:spcBef>
              <a:spcAft>
                <a:spcPts val="1000"/>
              </a:spcAft>
              <a:buNone/>
            </a:pPr>
            <a:r>
              <a:rPr lang="en">
                <a:solidFill>
                  <a:srgbClr val="000000"/>
                </a:solidFill>
              </a:rPr>
              <a:t>Mean of replies			1.2			1.1</a:t>
            </a:r>
          </a:p>
          <a:p>
            <a:pPr indent="0" lvl="0" marL="0" rtl="0">
              <a:spcBef>
                <a:spcPts val="0"/>
              </a:spcBef>
              <a:spcAft>
                <a:spcPts val="1000"/>
              </a:spcAft>
              <a:buNone/>
            </a:pPr>
            <a:r>
              <a:t/>
            </a:r>
            <a:endParaRPr>
              <a:solidFill>
                <a:srgbClr val="000000"/>
              </a:solidFill>
            </a:endParaRPr>
          </a:p>
          <a:p>
            <a:pPr indent="0" lvl="0" marL="0" rtl="0">
              <a:spcBef>
                <a:spcPts val="0"/>
              </a:spcBef>
              <a:spcAft>
                <a:spcPts val="1000"/>
              </a:spcAft>
              <a:buNone/>
            </a:pPr>
            <a:r>
              <a:rPr lang="en">
                <a:solidFill>
                  <a:srgbClr val="000000"/>
                </a:solidFill>
              </a:rPr>
              <a:t>Most of the replies to deleted tweets were spams (Follow for followback)</a:t>
            </a:r>
          </a:p>
          <a:p>
            <a:pPr indent="0" lvl="0" marL="0" rtl="0">
              <a:spcBef>
                <a:spcPts val="0"/>
              </a:spcBef>
              <a:spcAft>
                <a:spcPts val="1000"/>
              </a:spcAft>
              <a:buNone/>
            </a:pPr>
            <a:r>
              <a:rPr lang="en">
                <a:solidFill>
                  <a:srgbClr val="000000"/>
                </a:solidFill>
              </a:rPr>
              <a:t>A more, in-detail analysis of the contents of conversation should be done</a:t>
            </a:r>
          </a:p>
        </p:txBody>
      </p:sp>
      <p:sp>
        <p:nvSpPr>
          <p:cNvPr id="186" name="Shape 18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4" name="Shape 64"/>
        <p:cNvGrpSpPr/>
        <p:nvPr/>
      </p:nvGrpSpPr>
      <p:grpSpPr>
        <a:xfrm>
          <a:off x="0" y="0"/>
          <a:ext cx="0" cy="0"/>
          <a:chOff x="0" y="0"/>
          <a:chExt cx="0" cy="0"/>
        </a:xfrm>
      </p:grpSpPr>
      <p:pic>
        <p:nvPicPr>
          <p:cNvPr descr="1diamonds-are-forever-poster-artwork-sean-connery-jill-st-john-charles-gray.jpg" id="65" name="Shape 65">
            <a:hlinkClick r:id="rId3"/>
          </p:cNvPr>
          <p:cNvPicPr preferRelativeResize="0"/>
          <p:nvPr/>
        </p:nvPicPr>
        <p:blipFill rotWithShape="1">
          <a:blip r:embed="rId4">
            <a:alphaModFix/>
          </a:blip>
          <a:srcRect b="26454" l="0" r="0" t="0"/>
          <a:stretch/>
        </p:blipFill>
        <p:spPr>
          <a:xfrm>
            <a:off x="2364637" y="136575"/>
            <a:ext cx="4414724" cy="4870350"/>
          </a:xfrm>
          <a:prstGeom prst="rect">
            <a:avLst/>
          </a:prstGeom>
          <a:noFill/>
          <a:ln>
            <a:noFill/>
          </a:ln>
        </p:spPr>
      </p:pic>
      <p:sp>
        <p:nvSpPr>
          <p:cNvPr id="66" name="Shape 6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S</a:t>
            </a:r>
            <a:r>
              <a:rPr lang="en" sz="2400">
                <a:solidFill>
                  <a:srgbClr val="000000"/>
                </a:solidFill>
              </a:rPr>
              <a:t>UPERFICIAL </a:t>
            </a:r>
            <a:r>
              <a:rPr lang="en">
                <a:solidFill>
                  <a:srgbClr val="000000"/>
                </a:solidFill>
              </a:rPr>
              <a:t>D</a:t>
            </a:r>
            <a:r>
              <a:rPr lang="en" sz="2400">
                <a:solidFill>
                  <a:srgbClr val="000000"/>
                </a:solidFill>
              </a:rPr>
              <a:t>ELETIONS</a:t>
            </a:r>
          </a:p>
        </p:txBody>
      </p:sp>
      <p:sp>
        <p:nvSpPr>
          <p:cNvPr id="192" name="Shape 19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0"/>
              </a:spcAft>
              <a:buNone/>
            </a:pPr>
            <a:r>
              <a:rPr lang="en">
                <a:solidFill>
                  <a:srgbClr val="000000"/>
                </a:solidFill>
              </a:rPr>
              <a:t>Typos/rephrasing 	17%</a:t>
            </a:r>
          </a:p>
          <a:p>
            <a:pPr indent="0" lvl="0" marL="0" rtl="0">
              <a:spcBef>
                <a:spcPts val="0"/>
              </a:spcBef>
              <a:spcAft>
                <a:spcPts val="0"/>
              </a:spcAft>
              <a:buNone/>
            </a:pPr>
            <a:r>
              <a:rPr lang="en">
                <a:solidFill>
                  <a:srgbClr val="000000"/>
                </a:solidFill>
              </a:rPr>
              <a:t>Spam 			1%</a:t>
            </a:r>
          </a:p>
          <a:p>
            <a:pPr indent="0" lvl="0" marL="0" rtl="0">
              <a:spcBef>
                <a:spcPts val="0"/>
              </a:spcBef>
              <a:spcAft>
                <a:spcPts val="0"/>
              </a:spcAft>
              <a:buNone/>
            </a:pPr>
            <a:r>
              <a:t/>
            </a:r>
            <a:endParaRPr>
              <a:solidFill>
                <a:srgbClr val="000000"/>
              </a:solidFill>
            </a:endParaRPr>
          </a:p>
          <a:p>
            <a:pPr indent="0" lvl="0" marL="0" rtl="0">
              <a:spcBef>
                <a:spcPts val="0"/>
              </a:spcBef>
              <a:spcAft>
                <a:spcPts val="0"/>
              </a:spcAft>
              <a:buNone/>
            </a:pPr>
            <a:r>
              <a:rPr lang="en">
                <a:solidFill>
                  <a:srgbClr val="000000"/>
                </a:solidFill>
              </a:rPr>
              <a:t>People usually correct</a:t>
            </a:r>
          </a:p>
          <a:p>
            <a:pPr indent="457200" lvl="0" marL="0" rtl="0">
              <a:spcBef>
                <a:spcPts val="0"/>
              </a:spcBef>
              <a:spcAft>
                <a:spcPts val="0"/>
              </a:spcAft>
              <a:buNone/>
            </a:pPr>
            <a:r>
              <a:rPr i="1" lang="en" sz="1400">
                <a:solidFill>
                  <a:srgbClr val="000000"/>
                </a:solidFill>
              </a:rPr>
              <a:t>misspellings, missing mentions, missing hashtags, semantic substitutions, rephrasing in a milder way</a:t>
            </a:r>
          </a:p>
          <a:p>
            <a:pPr indent="0" lvl="0" marL="0" rtl="0">
              <a:spcBef>
                <a:spcPts val="0"/>
              </a:spcBef>
              <a:spcAft>
                <a:spcPts val="0"/>
              </a:spcAft>
              <a:buNone/>
            </a:pPr>
            <a:r>
              <a:t/>
            </a:r>
            <a:endParaRPr>
              <a:solidFill>
                <a:srgbClr val="000000"/>
              </a:solidFill>
            </a:endParaRPr>
          </a:p>
          <a:p>
            <a:pPr indent="0" lvl="0" marL="0" rtl="0">
              <a:spcBef>
                <a:spcPts val="0"/>
              </a:spcBef>
              <a:spcAft>
                <a:spcPts val="0"/>
              </a:spcAft>
              <a:buNone/>
            </a:pPr>
            <a:r>
              <a:rPr lang="en">
                <a:solidFill>
                  <a:srgbClr val="000000"/>
                </a:solidFill>
              </a:rPr>
              <a:t>Spam observed by manual classification of tweets (Requires work)</a:t>
            </a:r>
          </a:p>
        </p:txBody>
      </p:sp>
      <p:sp>
        <p:nvSpPr>
          <p:cNvPr id="193" name="Shape 19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R</a:t>
            </a:r>
            <a:r>
              <a:rPr lang="en" sz="2400">
                <a:solidFill>
                  <a:srgbClr val="000000"/>
                </a:solidFill>
              </a:rPr>
              <a:t>EGRET </a:t>
            </a:r>
            <a:r>
              <a:rPr lang="en">
                <a:solidFill>
                  <a:srgbClr val="000000"/>
                </a:solidFill>
              </a:rPr>
              <a:t>I</a:t>
            </a:r>
            <a:r>
              <a:rPr lang="en" sz="2400">
                <a:solidFill>
                  <a:srgbClr val="000000"/>
                </a:solidFill>
              </a:rPr>
              <a:t>N </a:t>
            </a:r>
            <a:r>
              <a:rPr lang="en">
                <a:solidFill>
                  <a:srgbClr val="000000"/>
                </a:solidFill>
              </a:rPr>
              <a:t>T</a:t>
            </a:r>
            <a:r>
              <a:rPr lang="en" sz="2400">
                <a:solidFill>
                  <a:srgbClr val="000000"/>
                </a:solidFill>
              </a:rPr>
              <a:t>WEETS</a:t>
            </a:r>
          </a:p>
        </p:txBody>
      </p:sp>
      <p:sp>
        <p:nvSpPr>
          <p:cNvPr id="199" name="Shape 19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Hypothesized that some stereotypically regrettable topics might appear with greater frequency in deleted tweets than in undeleted tweets</a:t>
            </a:r>
          </a:p>
          <a:p>
            <a:pPr indent="0" lvl="0" marL="0" rtl="0">
              <a:spcBef>
                <a:spcPts val="0"/>
              </a:spcBef>
              <a:spcAft>
                <a:spcPts val="1000"/>
              </a:spcAft>
              <a:buNone/>
            </a:pPr>
            <a:r>
              <a:t/>
            </a:r>
            <a:endParaRPr>
              <a:solidFill>
                <a:srgbClr val="000000"/>
              </a:solidFill>
            </a:endParaRPr>
          </a:p>
          <a:p>
            <a:pPr indent="0" lvl="0" marL="0" rtl="0">
              <a:spcBef>
                <a:spcPts val="0"/>
              </a:spcBef>
              <a:spcAft>
                <a:spcPts val="1000"/>
              </a:spcAft>
              <a:buNone/>
            </a:pPr>
            <a:r>
              <a:t/>
            </a:r>
            <a:endParaRPr>
              <a:solidFill>
                <a:srgbClr val="000000"/>
              </a:solidFill>
            </a:endParaRPr>
          </a:p>
        </p:txBody>
      </p:sp>
      <p:pic>
        <p:nvPicPr>
          <p:cNvPr descr="Fig45.png" id="200" name="Shape 200"/>
          <p:cNvPicPr preferRelativeResize="0"/>
          <p:nvPr/>
        </p:nvPicPr>
        <p:blipFill>
          <a:blip r:embed="rId3">
            <a:alphaModFix/>
          </a:blip>
          <a:stretch>
            <a:fillRect/>
          </a:stretch>
        </p:blipFill>
        <p:spPr>
          <a:xfrm>
            <a:off x="195575" y="1980024"/>
            <a:ext cx="8752850" cy="2736125"/>
          </a:xfrm>
          <a:prstGeom prst="rect">
            <a:avLst/>
          </a:prstGeom>
          <a:noFill/>
          <a:ln>
            <a:noFill/>
          </a:ln>
        </p:spPr>
      </p:pic>
      <p:sp>
        <p:nvSpPr>
          <p:cNvPr id="201" name="Shape 20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R</a:t>
            </a:r>
            <a:r>
              <a:rPr lang="en" sz="2400">
                <a:solidFill>
                  <a:srgbClr val="000000"/>
                </a:solidFill>
              </a:rPr>
              <a:t>EGRET </a:t>
            </a:r>
            <a:r>
              <a:rPr lang="en">
                <a:solidFill>
                  <a:srgbClr val="000000"/>
                </a:solidFill>
              </a:rPr>
              <a:t>I</a:t>
            </a:r>
            <a:r>
              <a:rPr lang="en" sz="2400">
                <a:solidFill>
                  <a:srgbClr val="000000"/>
                </a:solidFill>
              </a:rPr>
              <a:t>N </a:t>
            </a:r>
            <a:r>
              <a:rPr lang="en">
                <a:solidFill>
                  <a:srgbClr val="000000"/>
                </a:solidFill>
              </a:rPr>
              <a:t>T</a:t>
            </a:r>
            <a:r>
              <a:rPr lang="en" sz="2400">
                <a:solidFill>
                  <a:srgbClr val="000000"/>
                </a:solidFill>
              </a:rPr>
              <a:t>WEETS</a:t>
            </a:r>
          </a:p>
        </p:txBody>
      </p:sp>
      <p:sp>
        <p:nvSpPr>
          <p:cNvPr id="207" name="Shape 207"/>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Both sets seem equal in occurrences, because some words might have had different meaning in the context, and hence labelled incorrectly</a:t>
            </a:r>
          </a:p>
          <a:p>
            <a:pPr indent="0" lvl="0" marL="0" rtl="0">
              <a:spcBef>
                <a:spcPts val="0"/>
              </a:spcBef>
              <a:spcAft>
                <a:spcPts val="1000"/>
              </a:spcAft>
              <a:buNone/>
            </a:pPr>
            <a:r>
              <a:t/>
            </a:r>
            <a:endParaRPr>
              <a:solidFill>
                <a:srgbClr val="000000"/>
              </a:solidFill>
            </a:endParaRPr>
          </a:p>
          <a:p>
            <a:pPr indent="0" lvl="0" marL="0" rtl="0">
              <a:spcBef>
                <a:spcPts val="0"/>
              </a:spcBef>
              <a:spcAft>
                <a:spcPts val="1000"/>
              </a:spcAft>
              <a:buNone/>
            </a:pPr>
            <a:r>
              <a:t/>
            </a:r>
            <a:endParaRPr>
              <a:solidFill>
                <a:srgbClr val="000000"/>
              </a:solidFill>
            </a:endParaRPr>
          </a:p>
        </p:txBody>
      </p:sp>
      <p:pic>
        <p:nvPicPr>
          <p:cNvPr descr="Fig45.png" id="208" name="Shape 208"/>
          <p:cNvPicPr preferRelativeResize="0"/>
          <p:nvPr/>
        </p:nvPicPr>
        <p:blipFill>
          <a:blip r:embed="rId3">
            <a:alphaModFix/>
          </a:blip>
          <a:stretch>
            <a:fillRect/>
          </a:stretch>
        </p:blipFill>
        <p:spPr>
          <a:xfrm>
            <a:off x="195575" y="1980024"/>
            <a:ext cx="8752850" cy="2736125"/>
          </a:xfrm>
          <a:prstGeom prst="rect">
            <a:avLst/>
          </a:prstGeom>
          <a:noFill/>
          <a:ln>
            <a:noFill/>
          </a:ln>
        </p:spPr>
      </p:pic>
      <p:sp>
        <p:nvSpPr>
          <p:cNvPr id="209" name="Shape 20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R</a:t>
            </a:r>
            <a:r>
              <a:rPr lang="en" sz="2400">
                <a:solidFill>
                  <a:srgbClr val="000000"/>
                </a:solidFill>
              </a:rPr>
              <a:t>EGRET </a:t>
            </a:r>
            <a:r>
              <a:rPr lang="en">
                <a:solidFill>
                  <a:srgbClr val="000000"/>
                </a:solidFill>
              </a:rPr>
              <a:t>I</a:t>
            </a:r>
            <a:r>
              <a:rPr lang="en" sz="2400">
                <a:solidFill>
                  <a:srgbClr val="000000"/>
                </a:solidFill>
              </a:rPr>
              <a:t>N </a:t>
            </a:r>
            <a:r>
              <a:rPr lang="en">
                <a:solidFill>
                  <a:srgbClr val="000000"/>
                </a:solidFill>
              </a:rPr>
              <a:t>T</a:t>
            </a:r>
            <a:r>
              <a:rPr lang="en" sz="2400">
                <a:solidFill>
                  <a:srgbClr val="000000"/>
                </a:solidFill>
              </a:rPr>
              <a:t>WEETS </a:t>
            </a:r>
            <a:r>
              <a:rPr lang="en">
                <a:solidFill>
                  <a:srgbClr val="000000"/>
                </a:solidFill>
              </a:rPr>
              <a:t>- S</a:t>
            </a:r>
            <a:r>
              <a:rPr lang="en" sz="2400">
                <a:solidFill>
                  <a:srgbClr val="000000"/>
                </a:solidFill>
              </a:rPr>
              <a:t>ENTIMENT </a:t>
            </a:r>
            <a:r>
              <a:rPr lang="en">
                <a:solidFill>
                  <a:srgbClr val="000000"/>
                </a:solidFill>
              </a:rPr>
              <a:t>A</a:t>
            </a:r>
            <a:r>
              <a:rPr lang="en" sz="2400">
                <a:solidFill>
                  <a:srgbClr val="000000"/>
                </a:solidFill>
              </a:rPr>
              <a:t>NALYSIS</a:t>
            </a:r>
          </a:p>
        </p:txBody>
      </p:sp>
      <p:sp>
        <p:nvSpPr>
          <p:cNvPr id="215" name="Shape 21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2000 most frequently occurring words from deleted and undeleted tweets were considered against </a:t>
            </a:r>
            <a:r>
              <a:rPr lang="en" u="sng">
                <a:solidFill>
                  <a:srgbClr val="000000"/>
                </a:solidFill>
                <a:hlinkClick r:id="rId3"/>
              </a:rPr>
              <a:t>AFINN-111</a:t>
            </a:r>
            <a:r>
              <a:rPr lang="en">
                <a:solidFill>
                  <a:srgbClr val="000000"/>
                </a:solidFill>
              </a:rPr>
              <a:t> (An annotated list of sentiment expressing words for online sites)</a:t>
            </a:r>
          </a:p>
          <a:p>
            <a:pPr indent="0" lvl="0" marL="0" rtl="0">
              <a:spcBef>
                <a:spcPts val="0"/>
              </a:spcBef>
              <a:spcAft>
                <a:spcPts val="1000"/>
              </a:spcAft>
              <a:buNone/>
            </a:pPr>
            <a:r>
              <a:rPr lang="en">
                <a:solidFill>
                  <a:srgbClr val="000000"/>
                </a:solidFill>
              </a:rPr>
              <a:t>Differences were expected to be subtle, because of wide variety of topics in such big number of tweets</a:t>
            </a:r>
          </a:p>
        </p:txBody>
      </p:sp>
      <p:sp>
        <p:nvSpPr>
          <p:cNvPr id="216" name="Shape 2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R</a:t>
            </a:r>
            <a:r>
              <a:rPr lang="en" sz="2400">
                <a:solidFill>
                  <a:srgbClr val="000000"/>
                </a:solidFill>
              </a:rPr>
              <a:t>EGRET </a:t>
            </a:r>
            <a:r>
              <a:rPr lang="en">
                <a:solidFill>
                  <a:srgbClr val="000000"/>
                </a:solidFill>
              </a:rPr>
              <a:t>I</a:t>
            </a:r>
            <a:r>
              <a:rPr lang="en" sz="2400">
                <a:solidFill>
                  <a:srgbClr val="000000"/>
                </a:solidFill>
              </a:rPr>
              <a:t>N </a:t>
            </a:r>
            <a:r>
              <a:rPr lang="en">
                <a:solidFill>
                  <a:srgbClr val="000000"/>
                </a:solidFill>
              </a:rPr>
              <a:t>T</a:t>
            </a:r>
            <a:r>
              <a:rPr lang="en" sz="2400">
                <a:solidFill>
                  <a:srgbClr val="000000"/>
                </a:solidFill>
              </a:rPr>
              <a:t>WEETS </a:t>
            </a:r>
            <a:r>
              <a:rPr lang="en">
                <a:solidFill>
                  <a:srgbClr val="000000"/>
                </a:solidFill>
              </a:rPr>
              <a:t>- S</a:t>
            </a:r>
            <a:r>
              <a:rPr lang="en" sz="2400">
                <a:solidFill>
                  <a:srgbClr val="000000"/>
                </a:solidFill>
              </a:rPr>
              <a:t>ENTIMENT </a:t>
            </a:r>
            <a:r>
              <a:rPr lang="en">
                <a:solidFill>
                  <a:srgbClr val="000000"/>
                </a:solidFill>
              </a:rPr>
              <a:t>A</a:t>
            </a:r>
            <a:r>
              <a:rPr lang="en" sz="2400">
                <a:solidFill>
                  <a:srgbClr val="000000"/>
                </a:solidFill>
              </a:rPr>
              <a:t>NALYSIS</a:t>
            </a:r>
          </a:p>
        </p:txBody>
      </p:sp>
      <p:pic>
        <p:nvPicPr>
          <p:cNvPr descr="Figure 6 - Cumulative Distributions of positive-sentiment keywords over frequency-ranked keywords in tweets.png" id="222" name="Shape 222"/>
          <p:cNvPicPr preferRelativeResize="0"/>
          <p:nvPr/>
        </p:nvPicPr>
        <p:blipFill>
          <a:blip r:embed="rId3">
            <a:alphaModFix/>
          </a:blip>
          <a:stretch>
            <a:fillRect/>
          </a:stretch>
        </p:blipFill>
        <p:spPr>
          <a:xfrm>
            <a:off x="395687" y="1164550"/>
            <a:ext cx="8352624" cy="3978949"/>
          </a:xfrm>
          <a:prstGeom prst="rect">
            <a:avLst/>
          </a:prstGeom>
          <a:noFill/>
          <a:ln>
            <a:noFill/>
          </a:ln>
        </p:spPr>
      </p:pic>
      <p:sp>
        <p:nvSpPr>
          <p:cNvPr id="223" name="Shape 2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T</a:t>
            </a:r>
            <a:r>
              <a:rPr lang="en" sz="2400">
                <a:solidFill>
                  <a:srgbClr val="000000"/>
                </a:solidFill>
              </a:rPr>
              <a:t>EMPORAL </a:t>
            </a:r>
            <a:r>
              <a:rPr lang="en">
                <a:solidFill>
                  <a:srgbClr val="000000"/>
                </a:solidFill>
              </a:rPr>
              <a:t>A</a:t>
            </a:r>
            <a:r>
              <a:rPr lang="en" sz="2400">
                <a:solidFill>
                  <a:srgbClr val="000000"/>
                </a:solidFill>
              </a:rPr>
              <a:t>NALYSIS </a:t>
            </a:r>
            <a:r>
              <a:rPr lang="en">
                <a:solidFill>
                  <a:srgbClr val="000000"/>
                </a:solidFill>
              </a:rPr>
              <a:t>O</a:t>
            </a:r>
            <a:r>
              <a:rPr lang="en" sz="2400">
                <a:solidFill>
                  <a:srgbClr val="000000"/>
                </a:solidFill>
              </a:rPr>
              <a:t>F </a:t>
            </a:r>
            <a:r>
              <a:rPr lang="en">
                <a:solidFill>
                  <a:srgbClr val="000000"/>
                </a:solidFill>
              </a:rPr>
              <a:t>D</a:t>
            </a:r>
            <a:r>
              <a:rPr lang="en" sz="2400">
                <a:solidFill>
                  <a:srgbClr val="000000"/>
                </a:solidFill>
              </a:rPr>
              <a:t>ELETED </a:t>
            </a:r>
            <a:r>
              <a:rPr lang="en">
                <a:solidFill>
                  <a:srgbClr val="000000"/>
                </a:solidFill>
              </a:rPr>
              <a:t>T</a:t>
            </a:r>
            <a:r>
              <a:rPr lang="en" sz="2400">
                <a:solidFill>
                  <a:srgbClr val="000000"/>
                </a:solidFill>
              </a:rPr>
              <a:t>WEETS</a:t>
            </a:r>
          </a:p>
        </p:txBody>
      </p:sp>
      <p:sp>
        <p:nvSpPr>
          <p:cNvPr id="229" name="Shape 22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Posted 100 tweets and deleted them immediately at different times of day to record times for posting, deletion, and receiving deletion notices</a:t>
            </a:r>
          </a:p>
          <a:p>
            <a:pPr indent="0" lvl="0" marL="0" rtl="0">
              <a:spcBef>
                <a:spcPts val="0"/>
              </a:spcBef>
              <a:spcAft>
                <a:spcPts val="1000"/>
              </a:spcAft>
              <a:buNone/>
            </a:pPr>
            <a:r>
              <a:rPr lang="en">
                <a:solidFill>
                  <a:srgbClr val="000000"/>
                </a:solidFill>
              </a:rPr>
              <a:t>Conclusion - Average time difference between deleting a tweet and receiving its deletion notice is negligible</a:t>
            </a:r>
          </a:p>
          <a:p>
            <a:pPr indent="0" lvl="0" marL="0" rtl="0">
              <a:spcBef>
                <a:spcPts val="0"/>
              </a:spcBef>
              <a:spcAft>
                <a:spcPts val="1000"/>
              </a:spcAft>
              <a:buNone/>
            </a:pPr>
            <a:r>
              <a:t/>
            </a:r>
            <a:endParaRPr>
              <a:solidFill>
                <a:srgbClr val="000000"/>
              </a:solidFill>
            </a:endParaRPr>
          </a:p>
        </p:txBody>
      </p:sp>
      <p:sp>
        <p:nvSpPr>
          <p:cNvPr id="230" name="Shape 2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H</a:t>
            </a:r>
            <a:r>
              <a:rPr lang="en" sz="2400">
                <a:solidFill>
                  <a:srgbClr val="000000"/>
                </a:solidFill>
              </a:rPr>
              <a:t>OW </a:t>
            </a:r>
            <a:r>
              <a:rPr lang="en">
                <a:solidFill>
                  <a:srgbClr val="000000"/>
                </a:solidFill>
              </a:rPr>
              <a:t>F</a:t>
            </a:r>
            <a:r>
              <a:rPr lang="en" sz="2400">
                <a:solidFill>
                  <a:srgbClr val="000000"/>
                </a:solidFill>
              </a:rPr>
              <a:t>AST </a:t>
            </a:r>
            <a:r>
              <a:rPr lang="en">
                <a:solidFill>
                  <a:srgbClr val="000000"/>
                </a:solidFill>
              </a:rPr>
              <a:t>I</a:t>
            </a:r>
            <a:r>
              <a:rPr lang="en" sz="2400">
                <a:solidFill>
                  <a:srgbClr val="000000"/>
                </a:solidFill>
              </a:rPr>
              <a:t>S </a:t>
            </a:r>
            <a:r>
              <a:rPr lang="en">
                <a:solidFill>
                  <a:srgbClr val="000000"/>
                </a:solidFill>
              </a:rPr>
              <a:t>A T</a:t>
            </a:r>
            <a:r>
              <a:rPr lang="en" sz="2400">
                <a:solidFill>
                  <a:srgbClr val="000000"/>
                </a:solidFill>
              </a:rPr>
              <a:t>WEET</a:t>
            </a:r>
            <a:r>
              <a:rPr lang="en">
                <a:solidFill>
                  <a:srgbClr val="000000"/>
                </a:solidFill>
              </a:rPr>
              <a:t> D</a:t>
            </a:r>
            <a:r>
              <a:rPr lang="en" sz="2400">
                <a:solidFill>
                  <a:srgbClr val="000000"/>
                </a:solidFill>
              </a:rPr>
              <a:t>ELETED</a:t>
            </a:r>
            <a:r>
              <a:rPr lang="en">
                <a:solidFill>
                  <a:srgbClr val="000000"/>
                </a:solidFill>
              </a:rPr>
              <a:t>?</a:t>
            </a:r>
          </a:p>
        </p:txBody>
      </p:sp>
      <p:pic>
        <p:nvPicPr>
          <p:cNvPr descr="Figure 8 - How fast is a tweet deleted.png" id="236" name="Shape 236"/>
          <p:cNvPicPr preferRelativeResize="0"/>
          <p:nvPr/>
        </p:nvPicPr>
        <p:blipFill rotWithShape="1">
          <a:blip r:embed="rId3">
            <a:alphaModFix/>
          </a:blip>
          <a:srcRect b="25361" l="0" r="0" t="0"/>
          <a:stretch/>
        </p:blipFill>
        <p:spPr>
          <a:xfrm>
            <a:off x="408350" y="1121500"/>
            <a:ext cx="8327298" cy="3839100"/>
          </a:xfrm>
          <a:prstGeom prst="rect">
            <a:avLst/>
          </a:prstGeom>
          <a:noFill/>
          <a:ln>
            <a:noFill/>
          </a:ln>
        </p:spPr>
      </p:pic>
      <p:sp>
        <p:nvSpPr>
          <p:cNvPr id="237" name="Shape 2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T</a:t>
            </a:r>
            <a:r>
              <a:rPr lang="en" sz="2400">
                <a:solidFill>
                  <a:srgbClr val="000000"/>
                </a:solidFill>
              </a:rPr>
              <a:t>EMPORAL </a:t>
            </a:r>
            <a:r>
              <a:rPr lang="en">
                <a:solidFill>
                  <a:srgbClr val="000000"/>
                </a:solidFill>
              </a:rPr>
              <a:t>A</a:t>
            </a:r>
            <a:r>
              <a:rPr lang="en" sz="2400">
                <a:solidFill>
                  <a:srgbClr val="000000"/>
                </a:solidFill>
              </a:rPr>
              <a:t>NALYSIS </a:t>
            </a:r>
            <a:r>
              <a:rPr lang="en">
                <a:solidFill>
                  <a:srgbClr val="000000"/>
                </a:solidFill>
              </a:rPr>
              <a:t>O</a:t>
            </a:r>
            <a:r>
              <a:rPr lang="en" sz="2400">
                <a:solidFill>
                  <a:srgbClr val="000000"/>
                </a:solidFill>
              </a:rPr>
              <a:t>F </a:t>
            </a:r>
            <a:r>
              <a:rPr lang="en">
                <a:solidFill>
                  <a:srgbClr val="000000"/>
                </a:solidFill>
              </a:rPr>
              <a:t>D</a:t>
            </a:r>
            <a:r>
              <a:rPr lang="en" sz="2400">
                <a:solidFill>
                  <a:srgbClr val="000000"/>
                </a:solidFill>
              </a:rPr>
              <a:t>ELETED </a:t>
            </a:r>
            <a:r>
              <a:rPr lang="en">
                <a:solidFill>
                  <a:srgbClr val="000000"/>
                </a:solidFill>
              </a:rPr>
              <a:t>T</a:t>
            </a:r>
            <a:r>
              <a:rPr lang="en" sz="2400">
                <a:solidFill>
                  <a:srgbClr val="000000"/>
                </a:solidFill>
              </a:rPr>
              <a:t>WEETS</a:t>
            </a:r>
          </a:p>
        </p:txBody>
      </p:sp>
      <p:sp>
        <p:nvSpPr>
          <p:cNvPr id="243" name="Shape 24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Hypothesized that the rate of tweet deletion might increase on the weekends</a:t>
            </a:r>
          </a:p>
          <a:p>
            <a:pPr indent="0" lvl="0" marL="0" rtl="0">
              <a:spcBef>
                <a:spcPts val="0"/>
              </a:spcBef>
              <a:spcAft>
                <a:spcPts val="1000"/>
              </a:spcAft>
              <a:buNone/>
            </a:pPr>
            <a:r>
              <a:rPr lang="en">
                <a:solidFill>
                  <a:srgbClr val="000000"/>
                </a:solidFill>
              </a:rPr>
              <a:t>The rate was indeed greater than average on Saturdays and Sundays (Cannot pinpoint the exact reasons behind this)</a:t>
            </a:r>
          </a:p>
          <a:p>
            <a:pPr indent="0" lvl="0" marL="0" rtl="0">
              <a:spcBef>
                <a:spcPts val="0"/>
              </a:spcBef>
              <a:spcAft>
                <a:spcPts val="1000"/>
              </a:spcAft>
              <a:buNone/>
            </a:pPr>
            <a:r>
              <a:rPr lang="en">
                <a:solidFill>
                  <a:srgbClr val="000000"/>
                </a:solidFill>
              </a:rPr>
              <a:t>Deleted Tweets - 	15.7% on Sunday (Largest)	12.9% on Tuesday (Smallest)</a:t>
            </a:r>
          </a:p>
          <a:p>
            <a:pPr indent="0" lvl="0" marL="0" rtl="0">
              <a:spcBef>
                <a:spcPts val="0"/>
              </a:spcBef>
              <a:spcAft>
                <a:spcPts val="1000"/>
              </a:spcAft>
              <a:buNone/>
            </a:pPr>
            <a:r>
              <a:rPr lang="en">
                <a:solidFill>
                  <a:srgbClr val="000000"/>
                </a:solidFill>
              </a:rPr>
              <a:t>				30% on Weekends			70% on Weekdays</a:t>
            </a:r>
          </a:p>
          <a:p>
            <a:pPr indent="0" lvl="0" marL="0" rtl="0">
              <a:spcBef>
                <a:spcPts val="0"/>
              </a:spcBef>
              <a:spcAft>
                <a:spcPts val="1000"/>
              </a:spcAft>
              <a:buNone/>
            </a:pPr>
            <a:r>
              <a:rPr lang="en">
                <a:solidFill>
                  <a:srgbClr val="000000"/>
                </a:solidFill>
              </a:rPr>
              <a:t>Most spam on Thursday (15.3%)</a:t>
            </a:r>
          </a:p>
          <a:p>
            <a:pPr indent="0" lvl="0" marL="0" rtl="0">
              <a:spcBef>
                <a:spcPts val="0"/>
              </a:spcBef>
              <a:spcAft>
                <a:spcPts val="1000"/>
              </a:spcAft>
              <a:buNone/>
            </a:pPr>
            <a:r>
              <a:rPr lang="en">
                <a:solidFill>
                  <a:srgbClr val="000000"/>
                </a:solidFill>
              </a:rPr>
              <a:t>Most typos and rephrasings on Sunday (15.3%)</a:t>
            </a:r>
          </a:p>
        </p:txBody>
      </p:sp>
      <p:sp>
        <p:nvSpPr>
          <p:cNvPr id="244" name="Shape 2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B</a:t>
            </a:r>
            <a:r>
              <a:rPr lang="en" sz="2400">
                <a:solidFill>
                  <a:srgbClr val="000000"/>
                </a:solidFill>
              </a:rPr>
              <a:t>ULK </a:t>
            </a:r>
            <a:r>
              <a:rPr lang="en">
                <a:solidFill>
                  <a:srgbClr val="000000"/>
                </a:solidFill>
              </a:rPr>
              <a:t>D</a:t>
            </a:r>
            <a:r>
              <a:rPr lang="en" sz="2400">
                <a:solidFill>
                  <a:srgbClr val="000000"/>
                </a:solidFill>
              </a:rPr>
              <a:t>ELETION </a:t>
            </a:r>
            <a:r>
              <a:rPr lang="en">
                <a:solidFill>
                  <a:srgbClr val="000000"/>
                </a:solidFill>
              </a:rPr>
              <a:t>O</a:t>
            </a:r>
            <a:r>
              <a:rPr lang="en" sz="2400">
                <a:solidFill>
                  <a:srgbClr val="000000"/>
                </a:solidFill>
              </a:rPr>
              <a:t>F </a:t>
            </a:r>
            <a:r>
              <a:rPr lang="en">
                <a:solidFill>
                  <a:srgbClr val="000000"/>
                </a:solidFill>
              </a:rPr>
              <a:t>T</a:t>
            </a:r>
            <a:r>
              <a:rPr lang="en" sz="2400">
                <a:solidFill>
                  <a:srgbClr val="000000"/>
                </a:solidFill>
              </a:rPr>
              <a:t>WEETS</a:t>
            </a:r>
          </a:p>
        </p:txBody>
      </p:sp>
      <p:sp>
        <p:nvSpPr>
          <p:cNvPr id="250" name="Shape 25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0"/>
              </a:spcAft>
              <a:buNone/>
            </a:pPr>
            <a:r>
              <a:rPr lang="en">
                <a:solidFill>
                  <a:srgbClr val="000000"/>
                </a:solidFill>
              </a:rPr>
              <a:t>Twitter does not provide a bulk-deletion operation for one’s tweets, and some third party applications have been developed for this purpose -</a:t>
            </a:r>
          </a:p>
          <a:p>
            <a:pPr indent="457200" lvl="0" marL="0" rtl="0">
              <a:spcBef>
                <a:spcPts val="0"/>
              </a:spcBef>
              <a:spcAft>
                <a:spcPts val="0"/>
              </a:spcAft>
              <a:buNone/>
            </a:pPr>
            <a:r>
              <a:rPr i="1" lang="en" sz="1400">
                <a:solidFill>
                  <a:srgbClr val="000000"/>
                </a:solidFill>
              </a:rPr>
              <a:t>Tweeteraser, TwitWipe, Delete Multiple Tweets, Delete My Tweets, Delete Your Tweets and Tweeticide</a:t>
            </a:r>
          </a:p>
          <a:p>
            <a:pPr indent="0" lvl="0" marL="0" rtl="0">
              <a:spcBef>
                <a:spcPts val="0"/>
              </a:spcBef>
              <a:spcAft>
                <a:spcPts val="1000"/>
              </a:spcAft>
              <a:buNone/>
            </a:pPr>
            <a:r>
              <a:t/>
            </a:r>
            <a:endParaRPr>
              <a:solidFill>
                <a:srgbClr val="000000"/>
              </a:solidFill>
            </a:endParaRPr>
          </a:p>
          <a:p>
            <a:pPr indent="0" lvl="0" marL="0" rtl="0">
              <a:spcBef>
                <a:spcPts val="0"/>
              </a:spcBef>
              <a:spcAft>
                <a:spcPts val="1000"/>
              </a:spcAft>
              <a:buNone/>
            </a:pPr>
            <a:r>
              <a:t/>
            </a:r>
            <a:endParaRPr>
              <a:solidFill>
                <a:srgbClr val="000000"/>
              </a:solidFill>
            </a:endParaRPr>
          </a:p>
        </p:txBody>
      </p:sp>
      <p:pic>
        <p:nvPicPr>
          <p:cNvPr descr="Table 6 - Bulk deletion experiments.png" id="251" name="Shape 251"/>
          <p:cNvPicPr preferRelativeResize="0"/>
          <p:nvPr/>
        </p:nvPicPr>
        <p:blipFill rotWithShape="1">
          <a:blip r:embed="rId3">
            <a:alphaModFix/>
          </a:blip>
          <a:srcRect b="11177" l="4663" r="3357" t="4462"/>
          <a:stretch/>
        </p:blipFill>
        <p:spPr>
          <a:xfrm>
            <a:off x="2148350" y="2153175"/>
            <a:ext cx="4847301" cy="2804300"/>
          </a:xfrm>
          <a:prstGeom prst="rect">
            <a:avLst/>
          </a:prstGeom>
          <a:noFill/>
          <a:ln>
            <a:noFill/>
          </a:ln>
        </p:spPr>
      </p:pic>
      <p:sp>
        <p:nvSpPr>
          <p:cNvPr id="252" name="Shape 2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S</a:t>
            </a:r>
            <a:r>
              <a:rPr lang="en" sz="2400">
                <a:solidFill>
                  <a:srgbClr val="000000"/>
                </a:solidFill>
              </a:rPr>
              <a:t>PATIAL </a:t>
            </a:r>
            <a:r>
              <a:rPr lang="en">
                <a:solidFill>
                  <a:srgbClr val="000000"/>
                </a:solidFill>
              </a:rPr>
              <a:t>A</a:t>
            </a:r>
            <a:r>
              <a:rPr lang="en" sz="2400">
                <a:solidFill>
                  <a:srgbClr val="000000"/>
                </a:solidFill>
              </a:rPr>
              <a:t>NALYSIS </a:t>
            </a:r>
            <a:r>
              <a:rPr lang="en">
                <a:solidFill>
                  <a:srgbClr val="000000"/>
                </a:solidFill>
              </a:rPr>
              <a:t>O</a:t>
            </a:r>
            <a:r>
              <a:rPr lang="en" sz="2400">
                <a:solidFill>
                  <a:srgbClr val="000000"/>
                </a:solidFill>
              </a:rPr>
              <a:t>F </a:t>
            </a:r>
            <a:r>
              <a:rPr lang="en">
                <a:solidFill>
                  <a:srgbClr val="000000"/>
                </a:solidFill>
              </a:rPr>
              <a:t>D</a:t>
            </a:r>
            <a:r>
              <a:rPr lang="en" sz="2400">
                <a:solidFill>
                  <a:srgbClr val="000000"/>
                </a:solidFill>
              </a:rPr>
              <a:t>ELETED </a:t>
            </a:r>
            <a:r>
              <a:rPr lang="en">
                <a:solidFill>
                  <a:srgbClr val="000000"/>
                </a:solidFill>
              </a:rPr>
              <a:t>T</a:t>
            </a:r>
            <a:r>
              <a:rPr lang="en" sz="2400">
                <a:solidFill>
                  <a:srgbClr val="000000"/>
                </a:solidFill>
              </a:rPr>
              <a:t>WEETS</a:t>
            </a:r>
          </a:p>
        </p:txBody>
      </p:sp>
      <p:sp>
        <p:nvSpPr>
          <p:cNvPr id="258" name="Shape 25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1000"/>
              </a:spcAft>
              <a:buNone/>
            </a:pPr>
            <a:r>
              <a:rPr lang="en">
                <a:solidFill>
                  <a:srgbClr val="000000"/>
                </a:solidFill>
              </a:rPr>
              <a:t>							Deleted			Undeleted</a:t>
            </a:r>
          </a:p>
          <a:p>
            <a:pPr lvl="0" rtl="0">
              <a:spcBef>
                <a:spcPts val="0"/>
              </a:spcBef>
              <a:spcAft>
                <a:spcPts val="1000"/>
              </a:spcAft>
              <a:buNone/>
            </a:pPr>
            <a:r>
              <a:rPr lang="en">
                <a:solidFill>
                  <a:srgbClr val="000000"/>
                </a:solidFill>
              </a:rPr>
              <a:t>Tweets with Location Data		23%				77%</a:t>
            </a:r>
          </a:p>
          <a:p>
            <a:pPr lvl="0" rtl="0">
              <a:spcBef>
                <a:spcPts val="0"/>
              </a:spcBef>
              <a:spcAft>
                <a:spcPts val="1000"/>
              </a:spcAft>
              <a:buNone/>
            </a:pPr>
            <a:r>
              <a:rPr lang="en">
                <a:solidFill>
                  <a:srgbClr val="000000"/>
                </a:solidFill>
              </a:rPr>
              <a:t>Mean per user					3.5				40</a:t>
            </a:r>
          </a:p>
          <a:p>
            <a:pPr lvl="0" rtl="0">
              <a:spcBef>
                <a:spcPts val="0"/>
              </a:spcBef>
              <a:spcAft>
                <a:spcPts val="1000"/>
              </a:spcAft>
              <a:buNone/>
            </a:pPr>
            <a:r>
              <a:t/>
            </a:r>
            <a:endParaRPr>
              <a:solidFill>
                <a:srgbClr val="000000"/>
              </a:solidFill>
            </a:endParaRPr>
          </a:p>
          <a:p>
            <a:pPr lvl="0" rtl="0">
              <a:spcBef>
                <a:spcPts val="0"/>
              </a:spcBef>
              <a:spcAft>
                <a:spcPts val="1000"/>
              </a:spcAft>
              <a:buNone/>
            </a:pPr>
            <a:r>
              <a:rPr lang="en">
                <a:solidFill>
                  <a:srgbClr val="000000"/>
                </a:solidFill>
              </a:rPr>
              <a:t>53.7% of deleted tweets were from Twitter’s </a:t>
            </a:r>
            <a:r>
              <a:rPr i="1" lang="en">
                <a:solidFill>
                  <a:srgbClr val="000000"/>
                </a:solidFill>
              </a:rPr>
              <a:t>Official Mobile Clients</a:t>
            </a:r>
          </a:p>
          <a:p>
            <a:pPr lvl="0" rtl="0">
              <a:spcBef>
                <a:spcPts val="0"/>
              </a:spcBef>
              <a:spcAft>
                <a:spcPts val="1000"/>
              </a:spcAft>
              <a:buNone/>
            </a:pPr>
            <a:r>
              <a:rPr lang="en">
                <a:solidFill>
                  <a:srgbClr val="000000"/>
                </a:solidFill>
              </a:rPr>
              <a:t>Observed instances of bulk deletion of location information</a:t>
            </a:r>
          </a:p>
        </p:txBody>
      </p:sp>
      <p:sp>
        <p:nvSpPr>
          <p:cNvPr id="259" name="Shape 25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0" name="Shape 70"/>
        <p:cNvGrpSpPr/>
        <p:nvPr/>
      </p:nvGrpSpPr>
      <p:grpSpPr>
        <a:xfrm>
          <a:off x="0" y="0"/>
          <a:ext cx="0" cy="0"/>
          <a:chOff x="0" y="0"/>
          <a:chExt cx="0" cy="0"/>
        </a:xfrm>
      </p:grpSpPr>
      <p:sp>
        <p:nvSpPr>
          <p:cNvPr id="71" name="Shape 71"/>
          <p:cNvSpPr txBox="1"/>
          <p:nvPr>
            <p:ph type="ctrTitle"/>
          </p:nvPr>
        </p:nvSpPr>
        <p:spPr>
          <a:xfrm>
            <a:off x="671257" y="990800"/>
            <a:ext cx="7801500" cy="1730099"/>
          </a:xfrm>
          <a:prstGeom prst="rect">
            <a:avLst/>
          </a:prstGeom>
        </p:spPr>
        <p:txBody>
          <a:bodyPr anchorCtr="0" anchor="b" bIns="91425" lIns="91425" rIns="91425" tIns="91425">
            <a:noAutofit/>
          </a:bodyPr>
          <a:lstStyle/>
          <a:p>
            <a:pPr lvl="0" rtl="0">
              <a:spcBef>
                <a:spcPts val="0"/>
              </a:spcBef>
              <a:buNone/>
            </a:pPr>
            <a:r>
              <a:rPr lang="en" u="sng">
                <a:solidFill>
                  <a:srgbClr val="000000"/>
                </a:solidFill>
                <a:hlinkClick r:id="rId3"/>
              </a:rPr>
              <a:t>Tweets Are Forever</a:t>
            </a:r>
          </a:p>
          <a:p>
            <a:pPr lvl="0">
              <a:spcBef>
                <a:spcPts val="0"/>
              </a:spcBef>
              <a:buNone/>
            </a:pPr>
            <a:r>
              <a:rPr lang="en" sz="3600" u="sng">
                <a:solidFill>
                  <a:srgbClr val="000000"/>
                </a:solidFill>
                <a:hlinkClick r:id="rId4"/>
              </a:rPr>
              <a:t>A Large-Scale Quantitative Analysis of Deleted Tweets</a:t>
            </a:r>
          </a:p>
        </p:txBody>
      </p:sp>
      <p:sp>
        <p:nvSpPr>
          <p:cNvPr id="72" name="Shape 72"/>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a:solidFill>
                  <a:srgbClr val="666666"/>
                </a:solidFill>
              </a:rPr>
              <a:t>Almuhimedi, Wilson, Liu, Sadeh, Acquisti</a:t>
            </a:r>
          </a:p>
          <a:p>
            <a:pPr lvl="0" rtl="0">
              <a:spcBef>
                <a:spcPts val="0"/>
              </a:spcBef>
              <a:buNone/>
            </a:pPr>
            <a:r>
              <a:t/>
            </a:r>
            <a:endParaRPr>
              <a:solidFill>
                <a:srgbClr val="666666"/>
              </a:solidFill>
            </a:endParaRPr>
          </a:p>
          <a:p>
            <a:pPr lvl="0">
              <a:spcBef>
                <a:spcPts val="0"/>
              </a:spcBef>
              <a:buNone/>
            </a:pPr>
            <a:r>
              <a:rPr lang="en" sz="1800">
                <a:solidFill>
                  <a:srgbClr val="666666"/>
                </a:solidFill>
              </a:rPr>
              <a:t>Presenter: </a:t>
            </a:r>
            <a:r>
              <a:rPr lang="en" sz="1800" u="sng">
                <a:solidFill>
                  <a:srgbClr val="666666"/>
                </a:solidFill>
                <a:hlinkClick r:id="rId5"/>
              </a:rPr>
              <a:t>Aditya Shirode</a:t>
            </a:r>
          </a:p>
        </p:txBody>
      </p:sp>
      <p:sp>
        <p:nvSpPr>
          <p:cNvPr id="73" name="Shape 7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S</a:t>
            </a:r>
            <a:r>
              <a:rPr lang="en" sz="2400">
                <a:solidFill>
                  <a:srgbClr val="000000"/>
                </a:solidFill>
              </a:rPr>
              <a:t>PATIAL </a:t>
            </a:r>
            <a:r>
              <a:rPr lang="en">
                <a:solidFill>
                  <a:srgbClr val="000000"/>
                </a:solidFill>
              </a:rPr>
              <a:t>A</a:t>
            </a:r>
            <a:r>
              <a:rPr lang="en" sz="2400">
                <a:solidFill>
                  <a:srgbClr val="000000"/>
                </a:solidFill>
              </a:rPr>
              <a:t>NALYSIS </a:t>
            </a:r>
            <a:r>
              <a:rPr lang="en">
                <a:solidFill>
                  <a:srgbClr val="000000"/>
                </a:solidFill>
              </a:rPr>
              <a:t>O</a:t>
            </a:r>
            <a:r>
              <a:rPr lang="en" sz="2400">
                <a:solidFill>
                  <a:srgbClr val="000000"/>
                </a:solidFill>
              </a:rPr>
              <a:t>F </a:t>
            </a:r>
            <a:r>
              <a:rPr lang="en">
                <a:solidFill>
                  <a:srgbClr val="000000"/>
                </a:solidFill>
              </a:rPr>
              <a:t>D</a:t>
            </a:r>
            <a:r>
              <a:rPr lang="en" sz="2400">
                <a:solidFill>
                  <a:srgbClr val="000000"/>
                </a:solidFill>
              </a:rPr>
              <a:t>ELETED </a:t>
            </a:r>
            <a:r>
              <a:rPr lang="en">
                <a:solidFill>
                  <a:srgbClr val="000000"/>
                </a:solidFill>
              </a:rPr>
              <a:t>T</a:t>
            </a:r>
            <a:r>
              <a:rPr lang="en" sz="2400">
                <a:solidFill>
                  <a:srgbClr val="000000"/>
                </a:solidFill>
              </a:rPr>
              <a:t>WEETS</a:t>
            </a:r>
          </a:p>
        </p:txBody>
      </p:sp>
      <p:sp>
        <p:nvSpPr>
          <p:cNvPr id="265" name="Shape 26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Hypothesized that deletion rates would vary depending on the locations at which tweets are posted</a:t>
            </a:r>
          </a:p>
          <a:p>
            <a:pPr indent="0" lvl="0" marL="0" rtl="0">
              <a:spcBef>
                <a:spcPts val="0"/>
              </a:spcBef>
              <a:spcAft>
                <a:spcPts val="1000"/>
              </a:spcAft>
              <a:buNone/>
            </a:pPr>
            <a:r>
              <a:rPr lang="en">
                <a:solidFill>
                  <a:srgbClr val="000000"/>
                </a:solidFill>
              </a:rPr>
              <a:t>Tested this using </a:t>
            </a:r>
            <a:r>
              <a:rPr lang="en" u="sng">
                <a:solidFill>
                  <a:srgbClr val="000000"/>
                </a:solidFill>
                <a:hlinkClick r:id="rId3"/>
              </a:rPr>
              <a:t>Foursquare API</a:t>
            </a:r>
            <a:r>
              <a:rPr lang="en">
                <a:solidFill>
                  <a:srgbClr val="000000"/>
                </a:solidFill>
              </a:rPr>
              <a:t>, which provides a reverse geocoding service to translate location information (i.e., longitude and latitude) into venues</a:t>
            </a:r>
          </a:p>
          <a:p>
            <a:pPr indent="0" lvl="0" marL="0" rtl="0">
              <a:spcBef>
                <a:spcPts val="0"/>
              </a:spcBef>
              <a:spcAft>
                <a:spcPts val="1000"/>
              </a:spcAft>
              <a:buNone/>
            </a:pPr>
            <a:r>
              <a:rPr lang="en">
                <a:solidFill>
                  <a:srgbClr val="000000"/>
                </a:solidFill>
              </a:rPr>
              <a:t>Possible to assign these venue categories to locations associated with -</a:t>
            </a:r>
          </a:p>
          <a:p>
            <a:pPr indent="457200" lvl="0" marL="0" rtl="0">
              <a:spcBef>
                <a:spcPts val="0"/>
              </a:spcBef>
              <a:spcAft>
                <a:spcPts val="1000"/>
              </a:spcAft>
              <a:buNone/>
            </a:pPr>
            <a:r>
              <a:rPr lang="en">
                <a:solidFill>
                  <a:srgbClr val="000000"/>
                </a:solidFill>
              </a:rPr>
              <a:t>Deleted tweets 	7,604 (89% of all deleted tweets with locations)</a:t>
            </a:r>
          </a:p>
          <a:p>
            <a:pPr indent="457200" lvl="0" marL="0" rtl="0">
              <a:spcBef>
                <a:spcPts val="0"/>
              </a:spcBef>
              <a:spcAft>
                <a:spcPts val="1000"/>
              </a:spcAft>
              <a:buNone/>
            </a:pPr>
            <a:r>
              <a:rPr lang="en">
                <a:solidFill>
                  <a:srgbClr val="000000"/>
                </a:solidFill>
              </a:rPr>
              <a:t>Undeleted tweets 	423,673 (86% of all undeleted tweets with locations)</a:t>
            </a:r>
          </a:p>
        </p:txBody>
      </p:sp>
      <p:sp>
        <p:nvSpPr>
          <p:cNvPr id="266" name="Shape 26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70" name="Shape 270"/>
        <p:cNvGrpSpPr/>
        <p:nvPr/>
      </p:nvGrpSpPr>
      <p:grpSpPr>
        <a:xfrm>
          <a:off x="0" y="0"/>
          <a:ext cx="0" cy="0"/>
          <a:chOff x="0" y="0"/>
          <a:chExt cx="0" cy="0"/>
        </a:xfrm>
      </p:grpSpPr>
      <p:sp>
        <p:nvSpPr>
          <p:cNvPr id="271" name="Shape 27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S</a:t>
            </a:r>
            <a:r>
              <a:rPr lang="en" sz="2400">
                <a:solidFill>
                  <a:srgbClr val="000000"/>
                </a:solidFill>
              </a:rPr>
              <a:t>PATIAL </a:t>
            </a:r>
            <a:r>
              <a:rPr lang="en">
                <a:solidFill>
                  <a:srgbClr val="000000"/>
                </a:solidFill>
              </a:rPr>
              <a:t>A</a:t>
            </a:r>
            <a:r>
              <a:rPr lang="en" sz="2400">
                <a:solidFill>
                  <a:srgbClr val="000000"/>
                </a:solidFill>
              </a:rPr>
              <a:t>NALYSIS </a:t>
            </a:r>
            <a:r>
              <a:rPr lang="en">
                <a:solidFill>
                  <a:srgbClr val="000000"/>
                </a:solidFill>
              </a:rPr>
              <a:t>O</a:t>
            </a:r>
            <a:r>
              <a:rPr lang="en" sz="2400">
                <a:solidFill>
                  <a:srgbClr val="000000"/>
                </a:solidFill>
              </a:rPr>
              <a:t>F </a:t>
            </a:r>
            <a:r>
              <a:rPr lang="en">
                <a:solidFill>
                  <a:srgbClr val="000000"/>
                </a:solidFill>
              </a:rPr>
              <a:t>D</a:t>
            </a:r>
            <a:r>
              <a:rPr lang="en" sz="2400">
                <a:solidFill>
                  <a:srgbClr val="000000"/>
                </a:solidFill>
              </a:rPr>
              <a:t>ELETED </a:t>
            </a:r>
            <a:r>
              <a:rPr lang="en">
                <a:solidFill>
                  <a:srgbClr val="000000"/>
                </a:solidFill>
              </a:rPr>
              <a:t>T</a:t>
            </a:r>
            <a:r>
              <a:rPr lang="en" sz="2400">
                <a:solidFill>
                  <a:srgbClr val="000000"/>
                </a:solidFill>
              </a:rPr>
              <a:t>WEETS</a:t>
            </a:r>
          </a:p>
        </p:txBody>
      </p:sp>
      <p:pic>
        <p:nvPicPr>
          <p:cNvPr descr="Figure 11 - Distribution of venues' categories of location information attached to deleted and undeleted tweets.png" id="272" name="Shape 272"/>
          <p:cNvPicPr preferRelativeResize="0"/>
          <p:nvPr/>
        </p:nvPicPr>
        <p:blipFill rotWithShape="1">
          <a:blip r:embed="rId3">
            <a:alphaModFix/>
          </a:blip>
          <a:srcRect b="20025" l="0" r="0" t="0"/>
          <a:stretch/>
        </p:blipFill>
        <p:spPr>
          <a:xfrm>
            <a:off x="1446437" y="1211525"/>
            <a:ext cx="6251123" cy="3639725"/>
          </a:xfrm>
          <a:prstGeom prst="rect">
            <a:avLst/>
          </a:prstGeom>
          <a:noFill/>
          <a:ln>
            <a:noFill/>
          </a:ln>
        </p:spPr>
      </p:pic>
      <p:sp>
        <p:nvSpPr>
          <p:cNvPr id="273" name="Shape 27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R</a:t>
            </a:r>
            <a:r>
              <a:rPr lang="en" sz="2400">
                <a:solidFill>
                  <a:srgbClr val="000000"/>
                </a:solidFill>
              </a:rPr>
              <a:t>EVISITING</a:t>
            </a:r>
            <a:r>
              <a:rPr lang="en">
                <a:solidFill>
                  <a:srgbClr val="000000"/>
                </a:solidFill>
              </a:rPr>
              <a:t> T</a:t>
            </a:r>
            <a:r>
              <a:rPr lang="en" sz="2400">
                <a:solidFill>
                  <a:srgbClr val="000000"/>
                </a:solidFill>
              </a:rPr>
              <a:t>HE</a:t>
            </a:r>
            <a:r>
              <a:rPr lang="en">
                <a:solidFill>
                  <a:srgbClr val="000000"/>
                </a:solidFill>
              </a:rPr>
              <a:t> R</a:t>
            </a:r>
            <a:r>
              <a:rPr lang="en" sz="2400">
                <a:solidFill>
                  <a:srgbClr val="000000"/>
                </a:solidFill>
              </a:rPr>
              <a:t>ESEARCH </a:t>
            </a:r>
            <a:r>
              <a:rPr lang="en">
                <a:solidFill>
                  <a:srgbClr val="000000"/>
                </a:solidFill>
              </a:rPr>
              <a:t>Q</a:t>
            </a:r>
            <a:r>
              <a:rPr lang="en" sz="2400">
                <a:solidFill>
                  <a:srgbClr val="000000"/>
                </a:solidFill>
              </a:rPr>
              <a:t>UESTIONS</a:t>
            </a:r>
          </a:p>
        </p:txBody>
      </p:sp>
      <p:sp>
        <p:nvSpPr>
          <p:cNvPr id="279" name="Shape 279"/>
          <p:cNvSpPr txBox="1"/>
          <p:nvPr>
            <p:ph idx="1" type="body"/>
          </p:nvPr>
        </p:nvSpPr>
        <p:spPr>
          <a:xfrm>
            <a:off x="311700" y="1017725"/>
            <a:ext cx="8520599" cy="3416400"/>
          </a:xfrm>
          <a:prstGeom prst="rect">
            <a:avLst/>
          </a:prstGeom>
        </p:spPr>
        <p:txBody>
          <a:bodyPr anchorCtr="0" anchor="t" bIns="91425" lIns="91425" rIns="91425" tIns="91425">
            <a:noAutofit/>
          </a:bodyPr>
          <a:lstStyle/>
          <a:p>
            <a:pPr indent="-228600" lvl="0" marL="457200" rtl="0">
              <a:lnSpc>
                <a:spcPct val="115000"/>
              </a:lnSpc>
              <a:spcBef>
                <a:spcPts val="0"/>
              </a:spcBef>
              <a:buClr>
                <a:srgbClr val="000000"/>
              </a:buClr>
              <a:buChar char="❏"/>
            </a:pPr>
            <a:r>
              <a:rPr lang="en">
                <a:solidFill>
                  <a:srgbClr val="000000"/>
                </a:solidFill>
              </a:rPr>
              <a:t>What differences exist between deleted and undeleted tweets?</a:t>
            </a:r>
          </a:p>
          <a:p>
            <a:pPr indent="-228600" lvl="1" marL="914400" rtl="0">
              <a:lnSpc>
                <a:spcPct val="115000"/>
              </a:lnSpc>
              <a:spcBef>
                <a:spcPts val="0"/>
              </a:spcBef>
              <a:buClr>
                <a:srgbClr val="000000"/>
              </a:buClr>
              <a:buChar char="❏"/>
            </a:pPr>
            <a:r>
              <a:rPr lang="en">
                <a:solidFill>
                  <a:srgbClr val="000000"/>
                </a:solidFill>
              </a:rPr>
              <a:t>Substantial for distributions of clients used to post tweets, the locations of posts (determined via FourSquare), and the quantities of replies</a:t>
            </a:r>
          </a:p>
          <a:p>
            <a:pPr indent="-228600" lvl="1" marL="914400" rtl="0">
              <a:lnSpc>
                <a:spcPct val="115000"/>
              </a:lnSpc>
              <a:spcBef>
                <a:spcPts val="0"/>
              </a:spcBef>
              <a:buClr>
                <a:srgbClr val="000000"/>
              </a:buClr>
              <a:buChar char="❏"/>
            </a:pPr>
            <a:r>
              <a:rPr lang="en">
                <a:solidFill>
                  <a:srgbClr val="000000"/>
                </a:solidFill>
              </a:rPr>
              <a:t>Inconclusive for sentiment vocabulary and connection of community via mentions and retweets</a:t>
            </a:r>
          </a:p>
          <a:p>
            <a:pPr indent="-228600" lvl="1" marL="914400" rtl="0">
              <a:lnSpc>
                <a:spcPct val="115000"/>
              </a:lnSpc>
              <a:spcBef>
                <a:spcPts val="0"/>
              </a:spcBef>
              <a:buClr>
                <a:srgbClr val="000000"/>
              </a:buClr>
              <a:buChar char="❏"/>
            </a:pPr>
            <a:r>
              <a:rPr lang="en">
                <a:solidFill>
                  <a:srgbClr val="000000"/>
                </a:solidFill>
              </a:rPr>
              <a:t>Quite similar for distributions of stereotypically regrettable topics (Needs to be revisited)</a:t>
            </a:r>
          </a:p>
          <a:p>
            <a:pPr lvl="0" rtl="0">
              <a:lnSpc>
                <a:spcPct val="115000"/>
              </a:lnSpc>
              <a:spcBef>
                <a:spcPts val="0"/>
              </a:spcBef>
              <a:buNone/>
            </a:pPr>
            <a:r>
              <a:t/>
            </a:r>
            <a:endParaRPr>
              <a:solidFill>
                <a:srgbClr val="000000"/>
              </a:solidFill>
            </a:endParaRPr>
          </a:p>
          <a:p>
            <a:pPr indent="-228600" lvl="0" marL="457200" rtl="0">
              <a:lnSpc>
                <a:spcPct val="115000"/>
              </a:lnSpc>
              <a:spcBef>
                <a:spcPts val="0"/>
              </a:spcBef>
              <a:buClr>
                <a:srgbClr val="000000"/>
              </a:buClr>
              <a:buChar char="❏"/>
            </a:pPr>
            <a:r>
              <a:rPr lang="en">
                <a:solidFill>
                  <a:srgbClr val="000000"/>
                </a:solidFill>
              </a:rPr>
              <a:t>How often are tweets deleted for superficial reasons?</a:t>
            </a:r>
          </a:p>
          <a:p>
            <a:pPr indent="-228600" lvl="1" marL="914400" rtl="0">
              <a:lnSpc>
                <a:spcPct val="115000"/>
              </a:lnSpc>
              <a:spcBef>
                <a:spcPts val="0"/>
              </a:spcBef>
              <a:buClr>
                <a:srgbClr val="000000"/>
              </a:buClr>
              <a:buChar char="❏"/>
            </a:pPr>
            <a:r>
              <a:rPr lang="en">
                <a:solidFill>
                  <a:srgbClr val="000000"/>
                </a:solidFill>
              </a:rPr>
              <a:t>Together, typos, rephrasing, and spam account for 18% of deleted tweets</a:t>
            </a:r>
          </a:p>
          <a:p>
            <a:pPr indent="-228600" lvl="1" marL="914400" rtl="0">
              <a:lnSpc>
                <a:spcPct val="115000"/>
              </a:lnSpc>
              <a:spcBef>
                <a:spcPts val="0"/>
              </a:spcBef>
              <a:buClr>
                <a:srgbClr val="000000"/>
              </a:buClr>
              <a:buChar char="❏"/>
            </a:pPr>
            <a:r>
              <a:rPr lang="en">
                <a:solidFill>
                  <a:srgbClr val="000000"/>
                </a:solidFill>
              </a:rPr>
              <a:t>Bulk deletions comprise a tiny fraction</a:t>
            </a:r>
          </a:p>
          <a:p>
            <a:pPr lvl="0" rtl="0">
              <a:lnSpc>
                <a:spcPct val="115000"/>
              </a:lnSpc>
              <a:spcBef>
                <a:spcPts val="0"/>
              </a:spcBef>
              <a:buNone/>
            </a:pPr>
            <a:r>
              <a:t/>
            </a:r>
            <a:endParaRPr>
              <a:solidFill>
                <a:srgbClr val="000000"/>
              </a:solidFill>
            </a:endParaRPr>
          </a:p>
          <a:p>
            <a:pPr indent="-228600" lvl="0" marL="457200" rtl="0">
              <a:lnSpc>
                <a:spcPct val="115000"/>
              </a:lnSpc>
              <a:spcBef>
                <a:spcPts val="0"/>
              </a:spcBef>
              <a:buClr>
                <a:srgbClr val="000000"/>
              </a:buClr>
              <a:buChar char="❏"/>
            </a:pPr>
            <a:r>
              <a:rPr lang="en">
                <a:solidFill>
                  <a:srgbClr val="000000"/>
                </a:solidFill>
              </a:rPr>
              <a:t>What are some of the additional reasons that people delete tweets?</a:t>
            </a:r>
          </a:p>
          <a:p>
            <a:pPr indent="-228600" lvl="1" marL="914400" rtl="0">
              <a:lnSpc>
                <a:spcPct val="115000"/>
              </a:lnSpc>
              <a:spcBef>
                <a:spcPts val="0"/>
              </a:spcBef>
              <a:buClr>
                <a:srgbClr val="000000"/>
              </a:buClr>
              <a:buChar char="❏"/>
            </a:pPr>
            <a:r>
              <a:rPr lang="en">
                <a:solidFill>
                  <a:srgbClr val="000000"/>
                </a:solidFill>
              </a:rPr>
              <a:t>Tweets from residences seemed more likely to be deleted (Reflect location privacy)</a:t>
            </a:r>
          </a:p>
          <a:p>
            <a:pPr indent="-228600" lvl="1" marL="914400" rtl="0">
              <a:lnSpc>
                <a:spcPct val="115000"/>
              </a:lnSpc>
              <a:spcBef>
                <a:spcPts val="0"/>
              </a:spcBef>
              <a:buClr>
                <a:srgbClr val="000000"/>
              </a:buClr>
              <a:buChar char="❏"/>
            </a:pPr>
            <a:r>
              <a:rPr lang="en">
                <a:solidFill>
                  <a:srgbClr val="000000"/>
                </a:solidFill>
              </a:rPr>
              <a:t>Tweets from web clients were more likely to be deleted (suggesting they are often the source of unwanted tweets)</a:t>
            </a:r>
          </a:p>
        </p:txBody>
      </p:sp>
      <p:sp>
        <p:nvSpPr>
          <p:cNvPr id="280" name="Shape 28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84" name="Shape 284"/>
        <p:cNvGrpSpPr/>
        <p:nvPr/>
      </p:nvGrpSpPr>
      <p:grpSpPr>
        <a:xfrm>
          <a:off x="0" y="0"/>
          <a:ext cx="0" cy="0"/>
          <a:chOff x="0" y="0"/>
          <a:chExt cx="0" cy="0"/>
        </a:xfrm>
      </p:grpSpPr>
      <p:sp>
        <p:nvSpPr>
          <p:cNvPr id="285" name="Shape 28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C</a:t>
            </a:r>
            <a:r>
              <a:rPr lang="en" sz="2400">
                <a:solidFill>
                  <a:srgbClr val="000000"/>
                </a:solidFill>
              </a:rPr>
              <a:t>ONCLUSION</a:t>
            </a:r>
          </a:p>
        </p:txBody>
      </p:sp>
      <p:sp>
        <p:nvSpPr>
          <p:cNvPr id="286" name="Shape 28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The availability of deleted tweets raises security and privacy implications, both from tweets’ textual contents and their location tags</a:t>
            </a:r>
          </a:p>
          <a:p>
            <a:pPr indent="0" lvl="0" marL="0" rtl="0">
              <a:spcBef>
                <a:spcPts val="0"/>
              </a:spcBef>
              <a:spcAft>
                <a:spcPts val="1000"/>
              </a:spcAft>
              <a:buNone/>
            </a:pPr>
            <a:r>
              <a:rPr lang="en">
                <a:solidFill>
                  <a:srgbClr val="000000"/>
                </a:solidFill>
              </a:rPr>
              <a:t>It is incumbent upon Twitter to ensure that users are aware of limitations of deletion</a:t>
            </a:r>
          </a:p>
          <a:p>
            <a:pPr indent="0" lvl="0" marL="0" rtl="0">
              <a:spcBef>
                <a:spcPts val="0"/>
              </a:spcBef>
              <a:spcAft>
                <a:spcPts val="1000"/>
              </a:spcAft>
              <a:buNone/>
            </a:pPr>
            <a:r>
              <a:rPr lang="en">
                <a:solidFill>
                  <a:srgbClr val="000000"/>
                </a:solidFill>
              </a:rPr>
              <a:t>Users have the </a:t>
            </a:r>
            <a:r>
              <a:rPr b="1" lang="en">
                <a:solidFill>
                  <a:srgbClr val="000000"/>
                </a:solidFill>
              </a:rPr>
              <a:t>“</a:t>
            </a:r>
            <a:r>
              <a:rPr b="1" i="1" lang="en">
                <a:solidFill>
                  <a:srgbClr val="000000"/>
                </a:solidFill>
              </a:rPr>
              <a:t>Right to be forgotten</a:t>
            </a:r>
            <a:r>
              <a:rPr b="1" lang="en">
                <a:solidFill>
                  <a:srgbClr val="000000"/>
                </a:solidFill>
              </a:rPr>
              <a:t>”</a:t>
            </a:r>
          </a:p>
        </p:txBody>
      </p:sp>
      <p:sp>
        <p:nvSpPr>
          <p:cNvPr id="287" name="Shape 28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91" name="Shape 291"/>
        <p:cNvGrpSpPr/>
        <p:nvPr/>
      </p:nvGrpSpPr>
      <p:grpSpPr>
        <a:xfrm>
          <a:off x="0" y="0"/>
          <a:ext cx="0" cy="0"/>
          <a:chOff x="0" y="0"/>
          <a:chExt cx="0" cy="0"/>
        </a:xfrm>
      </p:grpSpPr>
      <p:sp>
        <p:nvSpPr>
          <p:cNvPr id="292" name="Shape 292"/>
          <p:cNvSpPr txBox="1"/>
          <p:nvPr>
            <p:ph idx="1" type="body"/>
          </p:nvPr>
        </p:nvSpPr>
        <p:spPr>
          <a:xfrm>
            <a:off x="311700" y="421500"/>
            <a:ext cx="8520599" cy="4300500"/>
          </a:xfrm>
          <a:prstGeom prst="rect">
            <a:avLst/>
          </a:prstGeom>
        </p:spPr>
        <p:txBody>
          <a:bodyPr anchorCtr="0" anchor="t" bIns="91425" lIns="91425" rIns="91425" tIns="91425">
            <a:noAutofit/>
          </a:bodyPr>
          <a:lstStyle/>
          <a:p>
            <a:pPr lvl="0" rtl="0">
              <a:lnSpc>
                <a:spcPct val="100000"/>
              </a:lnSpc>
              <a:spcBef>
                <a:spcPts val="0"/>
              </a:spcBef>
              <a:buNone/>
            </a:pPr>
            <a:r>
              <a:rPr lang="en" sz="3000">
                <a:solidFill>
                  <a:srgbClr val="000000"/>
                </a:solidFill>
                <a:latin typeface="Oswald"/>
                <a:ea typeface="Oswald"/>
                <a:cs typeface="Oswald"/>
                <a:sym typeface="Oswald"/>
              </a:rPr>
              <a:t>P</a:t>
            </a:r>
            <a:r>
              <a:rPr lang="en" sz="2400">
                <a:solidFill>
                  <a:srgbClr val="000000"/>
                </a:solidFill>
                <a:latin typeface="Oswald"/>
                <a:ea typeface="Oswald"/>
                <a:cs typeface="Oswald"/>
                <a:sym typeface="Oswald"/>
              </a:rPr>
              <a:t>ROS</a:t>
            </a:r>
          </a:p>
          <a:p>
            <a:pPr lvl="0" rtl="0">
              <a:lnSpc>
                <a:spcPct val="100000"/>
              </a:lnSpc>
              <a:spcBef>
                <a:spcPts val="0"/>
              </a:spcBef>
              <a:buNone/>
            </a:pPr>
            <a:r>
              <a:t/>
            </a:r>
            <a:endParaRPr>
              <a:solidFill>
                <a:srgbClr val="000000"/>
              </a:solidFill>
            </a:endParaRPr>
          </a:p>
          <a:p>
            <a:pPr lvl="0" rtl="0">
              <a:lnSpc>
                <a:spcPct val="100000"/>
              </a:lnSpc>
              <a:spcBef>
                <a:spcPts val="0"/>
              </a:spcBef>
              <a:buNone/>
            </a:pPr>
            <a:r>
              <a:rPr lang="en">
                <a:solidFill>
                  <a:srgbClr val="000000"/>
                </a:solidFill>
              </a:rPr>
              <a:t>Well Structured</a:t>
            </a:r>
          </a:p>
          <a:p>
            <a:pPr lvl="0" rtl="0">
              <a:lnSpc>
                <a:spcPct val="100000"/>
              </a:lnSpc>
              <a:spcBef>
                <a:spcPts val="0"/>
              </a:spcBef>
              <a:buNone/>
            </a:pPr>
            <a:r>
              <a:rPr lang="en">
                <a:solidFill>
                  <a:srgbClr val="000000"/>
                </a:solidFill>
              </a:rPr>
              <a:t>Large Dataset</a:t>
            </a:r>
          </a:p>
          <a:p>
            <a:pPr lvl="0" rtl="0">
              <a:lnSpc>
                <a:spcPct val="100000"/>
              </a:lnSpc>
              <a:spcBef>
                <a:spcPts val="0"/>
              </a:spcBef>
              <a:buNone/>
            </a:pPr>
            <a:r>
              <a:rPr lang="en">
                <a:solidFill>
                  <a:srgbClr val="000000"/>
                </a:solidFill>
              </a:rPr>
              <a:t>Mentions where the study fell short</a:t>
            </a:r>
          </a:p>
          <a:p>
            <a:pPr lvl="0" rtl="0">
              <a:lnSpc>
                <a:spcPct val="100000"/>
              </a:lnSpc>
              <a:spcBef>
                <a:spcPts val="0"/>
              </a:spcBef>
              <a:buNone/>
            </a:pPr>
            <a:r>
              <a:rPr lang="en">
                <a:solidFill>
                  <a:srgbClr val="000000"/>
                </a:solidFill>
              </a:rPr>
              <a:t>Determined statistical significance; gave data to contrast with for further studies</a:t>
            </a:r>
          </a:p>
          <a:p>
            <a:pPr lvl="0" rtl="0">
              <a:lnSpc>
                <a:spcPct val="100000"/>
              </a:lnSpc>
              <a:spcBef>
                <a:spcPts val="0"/>
              </a:spcBef>
              <a:buNone/>
            </a:pPr>
            <a:r>
              <a:rPr lang="en">
                <a:solidFill>
                  <a:srgbClr val="000000"/>
                </a:solidFill>
              </a:rPr>
              <a:t>Easy read</a:t>
            </a:r>
          </a:p>
          <a:p>
            <a:pPr lvl="0" rtl="0">
              <a:lnSpc>
                <a:spcPct val="100000"/>
              </a:lnSpc>
              <a:spcBef>
                <a:spcPts val="0"/>
              </a:spcBef>
              <a:buNone/>
            </a:pPr>
            <a:r>
              <a:t/>
            </a:r>
            <a:endParaRPr>
              <a:solidFill>
                <a:srgbClr val="000000"/>
              </a:solidFill>
              <a:latin typeface="Oswald"/>
              <a:ea typeface="Oswald"/>
              <a:cs typeface="Oswald"/>
              <a:sym typeface="Oswald"/>
            </a:endParaRPr>
          </a:p>
          <a:p>
            <a:pPr lvl="0" rtl="0">
              <a:lnSpc>
                <a:spcPct val="100000"/>
              </a:lnSpc>
              <a:spcBef>
                <a:spcPts val="0"/>
              </a:spcBef>
              <a:buNone/>
            </a:pPr>
            <a:r>
              <a:t/>
            </a:r>
            <a:endParaRPr>
              <a:solidFill>
                <a:srgbClr val="000000"/>
              </a:solidFill>
              <a:latin typeface="Oswald"/>
              <a:ea typeface="Oswald"/>
              <a:cs typeface="Oswald"/>
              <a:sym typeface="Oswald"/>
            </a:endParaRPr>
          </a:p>
          <a:p>
            <a:pPr lvl="0" rtl="0">
              <a:lnSpc>
                <a:spcPct val="100000"/>
              </a:lnSpc>
              <a:spcBef>
                <a:spcPts val="0"/>
              </a:spcBef>
              <a:buNone/>
            </a:pPr>
            <a:r>
              <a:rPr lang="en" sz="3000">
                <a:solidFill>
                  <a:srgbClr val="000000"/>
                </a:solidFill>
                <a:latin typeface="Oswald"/>
                <a:ea typeface="Oswald"/>
                <a:cs typeface="Oswald"/>
                <a:sym typeface="Oswald"/>
              </a:rPr>
              <a:t>W</a:t>
            </a:r>
            <a:r>
              <a:rPr lang="en" sz="2400">
                <a:solidFill>
                  <a:srgbClr val="000000"/>
                </a:solidFill>
                <a:latin typeface="Oswald"/>
                <a:ea typeface="Oswald"/>
                <a:cs typeface="Oswald"/>
                <a:sym typeface="Oswald"/>
              </a:rPr>
              <a:t>HAT </a:t>
            </a:r>
            <a:r>
              <a:rPr lang="en" sz="3000">
                <a:solidFill>
                  <a:srgbClr val="000000"/>
                </a:solidFill>
                <a:latin typeface="Oswald"/>
                <a:ea typeface="Oswald"/>
                <a:cs typeface="Oswald"/>
                <a:sym typeface="Oswald"/>
              </a:rPr>
              <a:t>C</a:t>
            </a:r>
            <a:r>
              <a:rPr lang="en" sz="2400">
                <a:solidFill>
                  <a:srgbClr val="000000"/>
                </a:solidFill>
                <a:latin typeface="Oswald"/>
                <a:ea typeface="Oswald"/>
                <a:cs typeface="Oswald"/>
                <a:sym typeface="Oswald"/>
              </a:rPr>
              <a:t>OULD’VE </a:t>
            </a:r>
            <a:r>
              <a:rPr lang="en" sz="3000">
                <a:solidFill>
                  <a:srgbClr val="000000"/>
                </a:solidFill>
                <a:latin typeface="Oswald"/>
                <a:ea typeface="Oswald"/>
                <a:cs typeface="Oswald"/>
                <a:sym typeface="Oswald"/>
              </a:rPr>
              <a:t>B</a:t>
            </a:r>
            <a:r>
              <a:rPr lang="en" sz="2400">
                <a:solidFill>
                  <a:srgbClr val="000000"/>
                </a:solidFill>
                <a:latin typeface="Oswald"/>
                <a:ea typeface="Oswald"/>
                <a:cs typeface="Oswald"/>
                <a:sym typeface="Oswald"/>
              </a:rPr>
              <a:t>EEN </a:t>
            </a:r>
            <a:r>
              <a:rPr lang="en" sz="3000">
                <a:solidFill>
                  <a:srgbClr val="000000"/>
                </a:solidFill>
                <a:latin typeface="Oswald"/>
                <a:ea typeface="Oswald"/>
                <a:cs typeface="Oswald"/>
                <a:sym typeface="Oswald"/>
              </a:rPr>
              <a:t>B</a:t>
            </a:r>
            <a:r>
              <a:rPr lang="en" sz="2400">
                <a:solidFill>
                  <a:srgbClr val="000000"/>
                </a:solidFill>
                <a:latin typeface="Oswald"/>
                <a:ea typeface="Oswald"/>
                <a:cs typeface="Oswald"/>
                <a:sym typeface="Oswald"/>
              </a:rPr>
              <a:t>ETTER</a:t>
            </a:r>
          </a:p>
          <a:p>
            <a:pPr lvl="0" rtl="0">
              <a:lnSpc>
                <a:spcPct val="100000"/>
              </a:lnSpc>
              <a:spcBef>
                <a:spcPts val="0"/>
              </a:spcBef>
              <a:buNone/>
            </a:pPr>
            <a:r>
              <a:t/>
            </a:r>
            <a:endParaRPr>
              <a:solidFill>
                <a:srgbClr val="000000"/>
              </a:solidFill>
            </a:endParaRPr>
          </a:p>
          <a:p>
            <a:pPr lvl="0" rtl="0">
              <a:lnSpc>
                <a:spcPct val="100000"/>
              </a:lnSpc>
              <a:spcBef>
                <a:spcPts val="0"/>
              </a:spcBef>
              <a:buNone/>
            </a:pPr>
            <a:r>
              <a:rPr lang="en">
                <a:solidFill>
                  <a:srgbClr val="000000"/>
                </a:solidFill>
              </a:rPr>
              <a:t>One week is a good start; but needs to be studied over a longer period</a:t>
            </a:r>
          </a:p>
          <a:p>
            <a:pPr lvl="0" rtl="0">
              <a:lnSpc>
                <a:spcPct val="100000"/>
              </a:lnSpc>
              <a:spcBef>
                <a:spcPts val="0"/>
              </a:spcBef>
              <a:buNone/>
            </a:pPr>
            <a:r>
              <a:rPr lang="en">
                <a:solidFill>
                  <a:srgbClr val="000000"/>
                </a:solidFill>
              </a:rPr>
              <a:t>No follow-up paper</a:t>
            </a:r>
          </a:p>
        </p:txBody>
      </p:sp>
      <p:pic>
        <p:nvPicPr>
          <p:cNvPr descr="twitter3.png" id="293" name="Shape 293">
            <a:hlinkClick r:id="rId3"/>
          </p:cNvPr>
          <p:cNvPicPr preferRelativeResize="0"/>
          <p:nvPr/>
        </p:nvPicPr>
        <p:blipFill>
          <a:blip r:embed="rId4">
            <a:alphaModFix/>
          </a:blip>
          <a:stretch>
            <a:fillRect/>
          </a:stretch>
        </p:blipFill>
        <p:spPr>
          <a:xfrm>
            <a:off x="1398500" y="475650"/>
            <a:ext cx="634249" cy="475700"/>
          </a:xfrm>
          <a:prstGeom prst="rect">
            <a:avLst/>
          </a:prstGeom>
          <a:noFill/>
          <a:ln>
            <a:noFill/>
          </a:ln>
        </p:spPr>
      </p:pic>
      <p:pic>
        <p:nvPicPr>
          <p:cNvPr descr="twitter3.png" id="294" name="Shape 294">
            <a:hlinkClick r:id="rId5"/>
          </p:cNvPr>
          <p:cNvPicPr preferRelativeResize="0"/>
          <p:nvPr/>
        </p:nvPicPr>
        <p:blipFill>
          <a:blip r:embed="rId6">
            <a:alphaModFix/>
          </a:blip>
          <a:stretch>
            <a:fillRect/>
          </a:stretch>
        </p:blipFill>
        <p:spPr>
          <a:xfrm>
            <a:off x="4431949" y="3125273"/>
            <a:ext cx="634253" cy="475700"/>
          </a:xfrm>
          <a:prstGeom prst="rect">
            <a:avLst/>
          </a:prstGeom>
          <a:noFill/>
          <a:ln>
            <a:noFill/>
          </a:ln>
        </p:spPr>
      </p:pic>
      <p:sp>
        <p:nvSpPr>
          <p:cNvPr id="295" name="Shape 29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W</a:t>
            </a:r>
            <a:r>
              <a:rPr lang="en" sz="2400">
                <a:solidFill>
                  <a:srgbClr val="000000"/>
                </a:solidFill>
              </a:rPr>
              <a:t>HAT </a:t>
            </a:r>
            <a:r>
              <a:rPr lang="en">
                <a:solidFill>
                  <a:srgbClr val="000000"/>
                </a:solidFill>
              </a:rPr>
              <a:t>N</a:t>
            </a:r>
            <a:r>
              <a:rPr lang="en" sz="2400">
                <a:solidFill>
                  <a:srgbClr val="000000"/>
                </a:solidFill>
              </a:rPr>
              <a:t>EXT </a:t>
            </a:r>
            <a:r>
              <a:rPr lang="en">
                <a:solidFill>
                  <a:srgbClr val="000000"/>
                </a:solidFill>
              </a:rPr>
              <a:t>?</a:t>
            </a:r>
          </a:p>
        </p:txBody>
      </p:sp>
      <p:sp>
        <p:nvSpPr>
          <p:cNvPr id="301" name="Shape 30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Twitter-tailored spelling detection and correction</a:t>
            </a:r>
          </a:p>
          <a:p>
            <a:pPr indent="0" lvl="0" marL="0" rtl="0">
              <a:spcBef>
                <a:spcPts val="0"/>
              </a:spcBef>
              <a:spcAft>
                <a:spcPts val="1000"/>
              </a:spcAft>
              <a:buNone/>
            </a:pPr>
            <a:r>
              <a:rPr lang="en">
                <a:solidFill>
                  <a:srgbClr val="000000"/>
                </a:solidFill>
              </a:rPr>
              <a:t>Nudges for Tweets (?)</a:t>
            </a:r>
          </a:p>
          <a:p>
            <a:pPr indent="0" lvl="0" marL="0" rtl="0">
              <a:spcBef>
                <a:spcPts val="0"/>
              </a:spcBef>
              <a:spcAft>
                <a:spcPts val="1000"/>
              </a:spcAft>
              <a:buNone/>
            </a:pPr>
            <a:r>
              <a:rPr lang="en">
                <a:solidFill>
                  <a:srgbClr val="000000"/>
                </a:solidFill>
              </a:rPr>
              <a:t>Devising methods and laws so that deleted tweets would not be archived</a:t>
            </a:r>
          </a:p>
        </p:txBody>
      </p:sp>
      <p:sp>
        <p:nvSpPr>
          <p:cNvPr id="302" name="Shape 30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671250" y="2141250"/>
            <a:ext cx="7852199" cy="861000"/>
          </a:xfrm>
          <a:prstGeom prst="rect">
            <a:avLst/>
          </a:prstGeom>
        </p:spPr>
        <p:txBody>
          <a:bodyPr anchorCtr="0" anchor="ctr" bIns="91425" lIns="91425" rIns="91425" tIns="91425">
            <a:noAutofit/>
          </a:bodyPr>
          <a:lstStyle/>
          <a:p>
            <a:pPr lvl="0" rtl="0">
              <a:spcBef>
                <a:spcPts val="0"/>
              </a:spcBef>
              <a:buNone/>
            </a:pPr>
            <a:r>
              <a:rPr lang="en">
                <a:solidFill>
                  <a:srgbClr val="000000"/>
                </a:solidFill>
              </a:rPr>
              <a:t>Q</a:t>
            </a:r>
            <a:r>
              <a:rPr lang="en" sz="2400">
                <a:solidFill>
                  <a:srgbClr val="000000"/>
                </a:solidFill>
              </a:rPr>
              <a:t>UESTIONS </a:t>
            </a:r>
            <a:r>
              <a:rPr lang="en">
                <a:solidFill>
                  <a:srgbClr val="000000"/>
                </a:solidFill>
              </a:rPr>
              <a:t>?</a:t>
            </a:r>
          </a:p>
        </p:txBody>
      </p:sp>
      <p:sp>
        <p:nvSpPr>
          <p:cNvPr id="308" name="Shape 30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12" name="Shape 312"/>
        <p:cNvGrpSpPr/>
        <p:nvPr/>
      </p:nvGrpSpPr>
      <p:grpSpPr>
        <a:xfrm>
          <a:off x="0" y="0"/>
          <a:ext cx="0" cy="0"/>
          <a:chOff x="0" y="0"/>
          <a:chExt cx="0" cy="0"/>
        </a:xfrm>
      </p:grpSpPr>
      <p:sp>
        <p:nvSpPr>
          <p:cNvPr id="313" name="Shape 313"/>
          <p:cNvSpPr txBox="1"/>
          <p:nvPr>
            <p:ph type="title"/>
          </p:nvPr>
        </p:nvSpPr>
        <p:spPr>
          <a:xfrm>
            <a:off x="671250" y="2141250"/>
            <a:ext cx="7852199" cy="861000"/>
          </a:xfrm>
          <a:prstGeom prst="rect">
            <a:avLst/>
          </a:prstGeom>
        </p:spPr>
        <p:txBody>
          <a:bodyPr anchorCtr="0" anchor="ctr" bIns="91425" lIns="91425" rIns="91425" tIns="91425">
            <a:noAutofit/>
          </a:bodyPr>
          <a:lstStyle/>
          <a:p>
            <a:pPr lvl="0" rtl="0">
              <a:spcBef>
                <a:spcPts val="0"/>
              </a:spcBef>
              <a:buNone/>
            </a:pPr>
            <a:r>
              <a:rPr lang="en">
                <a:solidFill>
                  <a:srgbClr val="000000"/>
                </a:solidFill>
              </a:rPr>
              <a:t>T</a:t>
            </a:r>
            <a:r>
              <a:rPr lang="en" sz="2400">
                <a:solidFill>
                  <a:srgbClr val="000000"/>
                </a:solidFill>
              </a:rPr>
              <a:t>HANK </a:t>
            </a:r>
            <a:r>
              <a:rPr lang="en">
                <a:solidFill>
                  <a:srgbClr val="000000"/>
                </a:solidFill>
              </a:rPr>
              <a:t>Y</a:t>
            </a:r>
            <a:r>
              <a:rPr lang="en" sz="2400">
                <a:solidFill>
                  <a:srgbClr val="000000"/>
                </a:solidFill>
              </a:rPr>
              <a:t>OU </a:t>
            </a:r>
            <a:r>
              <a:rPr lang="en">
                <a:solidFill>
                  <a:srgbClr val="000000"/>
                </a:solidFill>
              </a:rPr>
              <a:t>F</a:t>
            </a:r>
            <a:r>
              <a:rPr lang="en" sz="2400">
                <a:solidFill>
                  <a:srgbClr val="000000"/>
                </a:solidFill>
              </a:rPr>
              <a:t>OR </a:t>
            </a:r>
            <a:r>
              <a:rPr lang="en">
                <a:solidFill>
                  <a:srgbClr val="000000"/>
                </a:solidFill>
              </a:rPr>
              <a:t>L</a:t>
            </a:r>
            <a:r>
              <a:rPr lang="en" sz="2400">
                <a:solidFill>
                  <a:srgbClr val="000000"/>
                </a:solidFill>
              </a:rPr>
              <a:t>ISTENING</a:t>
            </a:r>
          </a:p>
        </p:txBody>
      </p:sp>
      <p:sp>
        <p:nvSpPr>
          <p:cNvPr id="314" name="Shape 31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18" name="Shape 318"/>
        <p:cNvGrpSpPr/>
        <p:nvPr/>
      </p:nvGrpSpPr>
      <p:grpSpPr>
        <a:xfrm>
          <a:off x="0" y="0"/>
          <a:ext cx="0" cy="0"/>
          <a:chOff x="0" y="0"/>
          <a:chExt cx="0" cy="0"/>
        </a:xfrm>
      </p:grpSpPr>
      <p:pic>
        <p:nvPicPr>
          <p:cNvPr descr="quote-privacy-is-dead-and-social-media-holds-the-smoking-gun-pete-cashmore-67-87-86.jpg" id="319" name="Shape 319"/>
          <p:cNvPicPr preferRelativeResize="0"/>
          <p:nvPr/>
        </p:nvPicPr>
        <p:blipFill>
          <a:blip r:embed="rId3">
            <a:alphaModFix/>
          </a:blip>
          <a:stretch>
            <a:fillRect/>
          </a:stretch>
        </p:blipFill>
        <p:spPr>
          <a:xfrm>
            <a:off x="0" y="420225"/>
            <a:ext cx="9144000" cy="4303062"/>
          </a:xfrm>
          <a:prstGeom prst="rect">
            <a:avLst/>
          </a:prstGeom>
          <a:noFill/>
          <a:ln>
            <a:noFill/>
          </a:ln>
        </p:spPr>
      </p:pic>
      <p:sp>
        <p:nvSpPr>
          <p:cNvPr id="320" name="Shape 32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rgbClr val="000000"/>
                </a:solidFill>
              </a:rPr>
              <a:t>B</a:t>
            </a:r>
            <a:r>
              <a:rPr lang="en" sz="2400">
                <a:solidFill>
                  <a:srgbClr val="000000"/>
                </a:solidFill>
              </a:rPr>
              <a:t>ACKGROUND</a:t>
            </a:r>
          </a:p>
        </p:txBody>
      </p:sp>
      <p:sp>
        <p:nvSpPr>
          <p:cNvPr id="79" name="Shape 7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1000"/>
              </a:spcAft>
              <a:buNone/>
            </a:pPr>
            <a:r>
              <a:rPr lang="en">
                <a:solidFill>
                  <a:srgbClr val="000000"/>
                </a:solidFill>
              </a:rPr>
              <a:t>Researchers at CMU</a:t>
            </a:r>
          </a:p>
          <a:p>
            <a:pPr lvl="0" rtl="0">
              <a:spcBef>
                <a:spcPts val="0"/>
              </a:spcBef>
              <a:spcAft>
                <a:spcPts val="1000"/>
              </a:spcAft>
              <a:buNone/>
            </a:pPr>
            <a:r>
              <a:rPr lang="en">
                <a:solidFill>
                  <a:srgbClr val="000000"/>
                </a:solidFill>
              </a:rPr>
              <a:t>Presented in Feb 2013 at Computer-Supported Cooperative Work and Social Computing Conference</a:t>
            </a:r>
          </a:p>
          <a:p>
            <a:pPr lvl="0" rtl="0">
              <a:spcBef>
                <a:spcPts val="0"/>
              </a:spcBef>
              <a:spcAft>
                <a:spcPts val="1000"/>
              </a:spcAft>
              <a:buNone/>
            </a:pPr>
            <a:r>
              <a:rPr lang="en">
                <a:solidFill>
                  <a:srgbClr val="000000"/>
                </a:solidFill>
              </a:rPr>
              <a:t>Motivated by their own research of designing intervention techniques that “nudge” users to avoid posting tweets that they might regret in the future</a:t>
            </a:r>
          </a:p>
          <a:p>
            <a:pPr lvl="0">
              <a:spcBef>
                <a:spcPts val="0"/>
              </a:spcBef>
              <a:spcAft>
                <a:spcPts val="1000"/>
              </a:spcAft>
              <a:buNone/>
            </a:pPr>
            <a:r>
              <a:rPr lang="en">
                <a:solidFill>
                  <a:srgbClr val="000000"/>
                </a:solidFill>
              </a:rPr>
              <a:t>First large-scale study of deleted data from a social network</a:t>
            </a:r>
          </a:p>
        </p:txBody>
      </p:sp>
      <p:sp>
        <p:nvSpPr>
          <p:cNvPr id="80" name="Shape 8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A</a:t>
            </a:r>
            <a:r>
              <a:rPr lang="en" sz="2400">
                <a:solidFill>
                  <a:srgbClr val="000000"/>
                </a:solidFill>
              </a:rPr>
              <a:t>PPROACH</a:t>
            </a:r>
          </a:p>
        </p:txBody>
      </p:sp>
      <p:sp>
        <p:nvSpPr>
          <p:cNvPr id="86" name="Shape 8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1000"/>
              </a:spcAft>
              <a:buNone/>
            </a:pPr>
            <a:r>
              <a:rPr lang="en">
                <a:solidFill>
                  <a:srgbClr val="000000"/>
                </a:solidFill>
              </a:rPr>
              <a:t>Tracked public tweets of users using </a:t>
            </a:r>
            <a:r>
              <a:rPr lang="en" u="sng">
                <a:solidFill>
                  <a:srgbClr val="000000"/>
                </a:solidFill>
                <a:hlinkClick r:id="rId3"/>
              </a:rPr>
              <a:t>Twitter API</a:t>
            </a:r>
            <a:r>
              <a:rPr lang="en">
                <a:solidFill>
                  <a:srgbClr val="000000"/>
                </a:solidFill>
              </a:rPr>
              <a:t> and observed large-scale patterns in deletion behavior</a:t>
            </a:r>
          </a:p>
          <a:p>
            <a:pPr lvl="0" rtl="0">
              <a:spcBef>
                <a:spcPts val="0"/>
              </a:spcBef>
              <a:spcAft>
                <a:spcPts val="1000"/>
              </a:spcAft>
              <a:buNone/>
            </a:pPr>
            <a:r>
              <a:rPr lang="en">
                <a:solidFill>
                  <a:srgbClr val="000000"/>
                </a:solidFill>
              </a:rPr>
              <a:t>Took the empirical approach</a:t>
            </a:r>
          </a:p>
          <a:p>
            <a:pPr lvl="0" rtl="0">
              <a:lnSpc>
                <a:spcPct val="100000"/>
              </a:lnSpc>
              <a:spcBef>
                <a:spcPts val="0"/>
              </a:spcBef>
              <a:spcAft>
                <a:spcPts val="1000"/>
              </a:spcAft>
              <a:buNone/>
            </a:pPr>
            <a:r>
              <a:rPr lang="en">
                <a:solidFill>
                  <a:srgbClr val="000000"/>
                </a:solidFill>
              </a:rPr>
              <a:t>Examined aggregated properties for tweets - </a:t>
            </a:r>
            <a:r>
              <a:rPr i="1" lang="en">
                <a:solidFill>
                  <a:srgbClr val="000000"/>
                </a:solidFill>
              </a:rPr>
              <a:t>Connections to other tweets, clients used, temporal aspects of deletion, geotagging information</a:t>
            </a:r>
          </a:p>
          <a:p>
            <a:pPr indent="0" lvl="0" marL="0" rtl="0">
              <a:spcBef>
                <a:spcPts val="0"/>
              </a:spcBef>
              <a:spcAft>
                <a:spcPts val="1000"/>
              </a:spcAft>
              <a:buNone/>
            </a:pPr>
            <a:r>
              <a:rPr lang="en">
                <a:solidFill>
                  <a:srgbClr val="000000"/>
                </a:solidFill>
              </a:rPr>
              <a:t>Used </a:t>
            </a:r>
            <a:r>
              <a:rPr lang="en" u="sng">
                <a:solidFill>
                  <a:srgbClr val="000000"/>
                </a:solidFill>
                <a:hlinkClick r:id="rId4"/>
              </a:rPr>
              <a:t>Chi-squared statistical test</a:t>
            </a:r>
            <a:r>
              <a:rPr lang="en">
                <a:solidFill>
                  <a:srgbClr val="000000"/>
                </a:solidFill>
              </a:rPr>
              <a:t> on all data sets to label the significance of differences</a:t>
            </a:r>
          </a:p>
        </p:txBody>
      </p:sp>
      <p:sp>
        <p:nvSpPr>
          <p:cNvPr id="87" name="Shape 8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T</a:t>
            </a:r>
            <a:r>
              <a:rPr lang="en" sz="2400">
                <a:solidFill>
                  <a:srgbClr val="000000"/>
                </a:solidFill>
              </a:rPr>
              <a:t>HEIR</a:t>
            </a:r>
            <a:r>
              <a:rPr lang="en">
                <a:solidFill>
                  <a:srgbClr val="000000"/>
                </a:solidFill>
              </a:rPr>
              <a:t> R</a:t>
            </a:r>
            <a:r>
              <a:rPr lang="en" sz="2400">
                <a:solidFill>
                  <a:srgbClr val="000000"/>
                </a:solidFill>
              </a:rPr>
              <a:t>ESEARCH </a:t>
            </a:r>
            <a:r>
              <a:rPr lang="en">
                <a:solidFill>
                  <a:srgbClr val="000000"/>
                </a:solidFill>
              </a:rPr>
              <a:t>Q</a:t>
            </a:r>
            <a:r>
              <a:rPr lang="en" sz="2400">
                <a:solidFill>
                  <a:srgbClr val="000000"/>
                </a:solidFill>
              </a:rPr>
              <a:t>UESTIONS</a:t>
            </a:r>
          </a:p>
        </p:txBody>
      </p:sp>
      <p:sp>
        <p:nvSpPr>
          <p:cNvPr id="93" name="Shape 9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lnSpc>
                <a:spcPct val="115000"/>
              </a:lnSpc>
              <a:spcBef>
                <a:spcPts val="0"/>
              </a:spcBef>
              <a:buClr>
                <a:srgbClr val="000000"/>
              </a:buClr>
              <a:buChar char="❏"/>
            </a:pPr>
            <a:r>
              <a:rPr lang="en">
                <a:solidFill>
                  <a:srgbClr val="000000"/>
                </a:solidFill>
              </a:rPr>
              <a:t>What differences exist between deleted and undeleted tweets?</a:t>
            </a:r>
          </a:p>
          <a:p>
            <a:pPr indent="-228600" lvl="1" marL="914400" rtl="0">
              <a:lnSpc>
                <a:spcPct val="115000"/>
              </a:lnSpc>
              <a:spcBef>
                <a:spcPts val="0"/>
              </a:spcBef>
              <a:buClr>
                <a:srgbClr val="000000"/>
              </a:buClr>
              <a:buChar char="❏"/>
            </a:pPr>
            <a:r>
              <a:rPr lang="en">
                <a:solidFill>
                  <a:srgbClr val="000000"/>
                </a:solidFill>
              </a:rPr>
              <a:t>Location tags, reply frequencies, specific sentiment/ topic</a:t>
            </a:r>
          </a:p>
          <a:p>
            <a:pPr lvl="0" rtl="0">
              <a:lnSpc>
                <a:spcPct val="115000"/>
              </a:lnSpc>
              <a:spcBef>
                <a:spcPts val="0"/>
              </a:spcBef>
              <a:buNone/>
            </a:pPr>
            <a:r>
              <a:t/>
            </a:r>
            <a:endParaRPr>
              <a:solidFill>
                <a:srgbClr val="000000"/>
              </a:solidFill>
            </a:endParaRPr>
          </a:p>
          <a:p>
            <a:pPr indent="-228600" lvl="0" marL="457200" rtl="0">
              <a:lnSpc>
                <a:spcPct val="115000"/>
              </a:lnSpc>
              <a:spcBef>
                <a:spcPts val="0"/>
              </a:spcBef>
              <a:buClr>
                <a:srgbClr val="000000"/>
              </a:buClr>
              <a:buChar char="❏"/>
            </a:pPr>
            <a:r>
              <a:rPr lang="en">
                <a:solidFill>
                  <a:srgbClr val="000000"/>
                </a:solidFill>
              </a:rPr>
              <a:t>How often are tweets deleted for superficial reasons?</a:t>
            </a:r>
          </a:p>
          <a:p>
            <a:pPr indent="-228600" lvl="1" marL="914400" rtl="0">
              <a:lnSpc>
                <a:spcPct val="115000"/>
              </a:lnSpc>
              <a:spcBef>
                <a:spcPts val="0"/>
              </a:spcBef>
              <a:buClr>
                <a:srgbClr val="000000"/>
              </a:buClr>
              <a:buChar char="❏"/>
            </a:pPr>
            <a:r>
              <a:rPr lang="en">
                <a:solidFill>
                  <a:srgbClr val="000000"/>
                </a:solidFill>
              </a:rPr>
              <a:t>Typos, rephrasings, spams, mass deletions</a:t>
            </a:r>
          </a:p>
          <a:p>
            <a:pPr lvl="0" rtl="0">
              <a:lnSpc>
                <a:spcPct val="115000"/>
              </a:lnSpc>
              <a:spcBef>
                <a:spcPts val="0"/>
              </a:spcBef>
              <a:buNone/>
            </a:pPr>
            <a:r>
              <a:t/>
            </a:r>
            <a:endParaRPr>
              <a:solidFill>
                <a:srgbClr val="000000"/>
              </a:solidFill>
            </a:endParaRPr>
          </a:p>
          <a:p>
            <a:pPr indent="-228600" lvl="0" marL="457200" rtl="0">
              <a:lnSpc>
                <a:spcPct val="115000"/>
              </a:lnSpc>
              <a:spcBef>
                <a:spcPts val="0"/>
              </a:spcBef>
              <a:buClr>
                <a:srgbClr val="000000"/>
              </a:buClr>
              <a:buChar char="❏"/>
            </a:pPr>
            <a:r>
              <a:rPr lang="en">
                <a:solidFill>
                  <a:srgbClr val="000000"/>
                </a:solidFill>
              </a:rPr>
              <a:t>What are some of the additional reasons that people delete tweets?</a:t>
            </a:r>
          </a:p>
        </p:txBody>
      </p:sp>
      <p:sp>
        <p:nvSpPr>
          <p:cNvPr id="94" name="Shape 9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solidFill>
                  <a:srgbClr val="000000"/>
                </a:solidFill>
              </a:rPr>
              <a:t>R</a:t>
            </a:r>
            <a:r>
              <a:rPr lang="en" sz="2400">
                <a:solidFill>
                  <a:srgbClr val="000000"/>
                </a:solidFill>
              </a:rPr>
              <a:t>ELATED </a:t>
            </a:r>
            <a:r>
              <a:rPr lang="en">
                <a:solidFill>
                  <a:srgbClr val="000000"/>
                </a:solidFill>
              </a:rPr>
              <a:t>W</a:t>
            </a:r>
            <a:r>
              <a:rPr lang="en" sz="2400">
                <a:solidFill>
                  <a:srgbClr val="000000"/>
                </a:solidFill>
              </a:rPr>
              <a:t>ORK</a:t>
            </a:r>
          </a:p>
        </p:txBody>
      </p:sp>
      <p:sp>
        <p:nvSpPr>
          <p:cNvPr id="100" name="Shape 10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Most of the previous work focused on the content of tweets</a:t>
            </a:r>
          </a:p>
          <a:p>
            <a:pPr indent="0" lvl="0" marL="0" rtl="0">
              <a:spcBef>
                <a:spcPts val="0"/>
              </a:spcBef>
              <a:spcAft>
                <a:spcPts val="1000"/>
              </a:spcAft>
              <a:buNone/>
            </a:pPr>
            <a:r>
              <a:rPr b="1" lang="en" u="sng">
                <a:solidFill>
                  <a:srgbClr val="000000"/>
                </a:solidFill>
                <a:hlinkClick r:id="rId3"/>
              </a:rPr>
              <a:t>Aether</a:t>
            </a:r>
            <a:r>
              <a:rPr lang="en">
                <a:solidFill>
                  <a:srgbClr val="000000"/>
                </a:solidFill>
              </a:rPr>
              <a:t> - A system by </a:t>
            </a:r>
            <a:r>
              <a:rPr lang="en" u="sng">
                <a:solidFill>
                  <a:srgbClr val="000000"/>
                </a:solidFill>
                <a:hlinkClick r:id="rId4"/>
              </a:rPr>
              <a:t>Pehr Hovey</a:t>
            </a:r>
            <a:r>
              <a:rPr lang="en">
                <a:solidFill>
                  <a:srgbClr val="000000"/>
                </a:solidFill>
              </a:rPr>
              <a:t> gave a tool for real-time recovery and visualization of deleted tweets</a:t>
            </a:r>
          </a:p>
          <a:p>
            <a:pPr indent="0" lvl="0" marL="0" rtl="0">
              <a:spcBef>
                <a:spcPts val="0"/>
              </a:spcBef>
              <a:spcAft>
                <a:spcPts val="1000"/>
              </a:spcAft>
              <a:buNone/>
            </a:pPr>
            <a:r>
              <a:rPr lang="en">
                <a:solidFill>
                  <a:srgbClr val="000000"/>
                </a:solidFill>
              </a:rPr>
              <a:t>Refer to studies done on Facebook posts for deletion behaviors, reasons for deletion, temporal factor</a:t>
            </a:r>
          </a:p>
        </p:txBody>
      </p:sp>
      <p:sp>
        <p:nvSpPr>
          <p:cNvPr id="101" name="Shape 10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u="sng">
                <a:solidFill>
                  <a:srgbClr val="000000"/>
                </a:solidFill>
                <a:hlinkClick r:id="rId3"/>
              </a:rPr>
              <a:t>T</a:t>
            </a:r>
            <a:r>
              <a:rPr lang="en" sz="2400" u="sng">
                <a:solidFill>
                  <a:srgbClr val="000000"/>
                </a:solidFill>
                <a:hlinkClick r:id="rId4"/>
              </a:rPr>
              <a:t>WITTER</a:t>
            </a:r>
          </a:p>
        </p:txBody>
      </p:sp>
      <p:sp>
        <p:nvSpPr>
          <p:cNvPr id="107" name="Shape 107"/>
          <p:cNvSpPr txBox="1"/>
          <p:nvPr>
            <p:ph idx="1" type="body"/>
          </p:nvPr>
        </p:nvSpPr>
        <p:spPr>
          <a:xfrm>
            <a:off x="311700" y="1160325"/>
            <a:ext cx="8520599" cy="3416400"/>
          </a:xfrm>
          <a:prstGeom prst="rect">
            <a:avLst/>
          </a:prstGeom>
        </p:spPr>
        <p:txBody>
          <a:bodyPr anchorCtr="0" anchor="t" bIns="91425" lIns="91425" rIns="91425" tIns="91425">
            <a:noAutofit/>
          </a:bodyPr>
          <a:lstStyle/>
          <a:p>
            <a:pPr indent="0" lvl="0" marL="0" rtl="0">
              <a:spcBef>
                <a:spcPts val="0"/>
              </a:spcBef>
              <a:spcAft>
                <a:spcPts val="1000"/>
              </a:spcAft>
              <a:buNone/>
            </a:pPr>
            <a:r>
              <a:rPr lang="en">
                <a:solidFill>
                  <a:srgbClr val="000000"/>
                </a:solidFill>
              </a:rPr>
              <a:t>Online Social Network started as SMS of the WEB</a:t>
            </a:r>
          </a:p>
          <a:p>
            <a:pPr indent="0" lvl="0" marL="0" rtl="0">
              <a:spcBef>
                <a:spcPts val="0"/>
              </a:spcBef>
              <a:spcAft>
                <a:spcPts val="1000"/>
              </a:spcAft>
              <a:buNone/>
            </a:pPr>
            <a:r>
              <a:rPr lang="en">
                <a:solidFill>
                  <a:srgbClr val="000000"/>
                </a:solidFill>
              </a:rPr>
              <a:t>140-character long messages, known as </a:t>
            </a:r>
            <a:r>
              <a:rPr lang="en" u="sng">
                <a:solidFill>
                  <a:srgbClr val="000000"/>
                </a:solidFill>
                <a:hlinkClick r:id="rId5"/>
              </a:rPr>
              <a:t>Tweets</a:t>
            </a:r>
          </a:p>
          <a:p>
            <a:pPr indent="0" lvl="0" marL="0" rtl="0">
              <a:spcBef>
                <a:spcPts val="0"/>
              </a:spcBef>
              <a:spcAft>
                <a:spcPts val="1000"/>
              </a:spcAft>
              <a:buNone/>
            </a:pPr>
            <a:r>
              <a:rPr lang="en">
                <a:solidFill>
                  <a:srgbClr val="000000"/>
                </a:solidFill>
              </a:rPr>
              <a:t>A user can follow other users to easily receive their tweets in an aggregated news feed</a:t>
            </a:r>
          </a:p>
          <a:p>
            <a:pPr lvl="0" rtl="0">
              <a:spcBef>
                <a:spcPts val="0"/>
              </a:spcBef>
              <a:spcAft>
                <a:spcPts val="1000"/>
              </a:spcAft>
              <a:buNone/>
            </a:pPr>
            <a:r>
              <a:rPr lang="en">
                <a:solidFill>
                  <a:srgbClr val="000000"/>
                </a:solidFill>
              </a:rPr>
              <a:t>Can post tweets with links, images, with location metadata</a:t>
            </a:r>
          </a:p>
          <a:p>
            <a:pPr indent="0" lvl="0" marL="0" rtl="0">
              <a:lnSpc>
                <a:spcPct val="115000"/>
              </a:lnSpc>
              <a:spcBef>
                <a:spcPts val="0"/>
              </a:spcBef>
              <a:spcAft>
                <a:spcPts val="0"/>
              </a:spcAft>
              <a:buNone/>
            </a:pPr>
            <a:r>
              <a:rPr lang="en">
                <a:solidFill>
                  <a:srgbClr val="000000"/>
                </a:solidFill>
              </a:rPr>
              <a:t>Engaging in conversation</a:t>
            </a:r>
          </a:p>
          <a:p>
            <a:pPr indent="457200" lvl="0" marL="0" rtl="0">
              <a:lnSpc>
                <a:spcPct val="115000"/>
              </a:lnSpc>
              <a:spcBef>
                <a:spcPts val="0"/>
              </a:spcBef>
              <a:spcAft>
                <a:spcPts val="0"/>
              </a:spcAft>
              <a:buNone/>
            </a:pPr>
            <a:r>
              <a:rPr lang="en">
                <a:solidFill>
                  <a:srgbClr val="000000"/>
                </a:solidFill>
              </a:rPr>
              <a:t>Mentioning a user (@</a:t>
            </a:r>
            <a:r>
              <a:rPr i="1" lang="en">
                <a:solidFill>
                  <a:srgbClr val="000000"/>
                </a:solidFill>
              </a:rPr>
              <a:t>username</a:t>
            </a:r>
            <a:r>
              <a:rPr lang="en">
                <a:solidFill>
                  <a:srgbClr val="000000"/>
                </a:solidFill>
              </a:rPr>
              <a:t>), retweet, assign a topic (#</a:t>
            </a:r>
            <a:r>
              <a:rPr i="1" lang="en">
                <a:solidFill>
                  <a:srgbClr val="000000"/>
                </a:solidFill>
              </a:rPr>
              <a:t>topic</a:t>
            </a:r>
            <a:r>
              <a:rPr lang="en">
                <a:solidFill>
                  <a:srgbClr val="000000"/>
                </a:solidFill>
              </a:rPr>
              <a:t>)</a:t>
            </a:r>
          </a:p>
        </p:txBody>
      </p:sp>
      <p:pic>
        <p:nvPicPr>
          <p:cNvPr descr="twittericon.png" id="108" name="Shape 108">
            <a:hlinkClick r:id="rId6"/>
          </p:cNvPr>
          <p:cNvPicPr preferRelativeResize="0"/>
          <p:nvPr/>
        </p:nvPicPr>
        <p:blipFill>
          <a:blip r:embed="rId7">
            <a:alphaModFix/>
          </a:blip>
          <a:stretch>
            <a:fillRect/>
          </a:stretch>
        </p:blipFill>
        <p:spPr>
          <a:xfrm>
            <a:off x="1661725" y="327475"/>
            <a:ext cx="765725" cy="765725"/>
          </a:xfrm>
          <a:prstGeom prst="rect">
            <a:avLst/>
          </a:prstGeom>
          <a:noFill/>
          <a:ln>
            <a:noFill/>
          </a:ln>
        </p:spPr>
      </p:pic>
      <p:sp>
        <p:nvSpPr>
          <p:cNvPr id="109" name="Shape 10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u="sng">
                <a:solidFill>
                  <a:srgbClr val="000000"/>
                </a:solidFill>
                <a:hlinkClick r:id="rId3"/>
              </a:rPr>
              <a:t>T</a:t>
            </a:r>
            <a:r>
              <a:rPr lang="en" sz="2400" u="sng">
                <a:solidFill>
                  <a:srgbClr val="000000"/>
                </a:solidFill>
                <a:hlinkClick r:id="rId4"/>
              </a:rPr>
              <a:t>WEET </a:t>
            </a:r>
            <a:r>
              <a:rPr lang="en" u="sng">
                <a:solidFill>
                  <a:srgbClr val="000000"/>
                </a:solidFill>
                <a:hlinkClick r:id="rId5"/>
              </a:rPr>
              <a:t>D</a:t>
            </a:r>
            <a:r>
              <a:rPr lang="en" sz="2400" u="sng">
                <a:solidFill>
                  <a:srgbClr val="000000"/>
                </a:solidFill>
                <a:hlinkClick r:id="rId6"/>
              </a:rPr>
              <a:t>ELETION</a:t>
            </a:r>
          </a:p>
        </p:txBody>
      </p:sp>
      <p:pic>
        <p:nvPicPr>
          <p:cNvPr descr="What happens to Tweets I delete.dib" id="115" name="Shape 115">
            <a:hlinkClick r:id="rId7"/>
          </p:cNvPr>
          <p:cNvPicPr preferRelativeResize="0"/>
          <p:nvPr/>
        </p:nvPicPr>
        <p:blipFill>
          <a:blip r:embed="rId8">
            <a:alphaModFix/>
          </a:blip>
          <a:stretch>
            <a:fillRect/>
          </a:stretch>
        </p:blipFill>
        <p:spPr>
          <a:xfrm>
            <a:off x="586975" y="1152476"/>
            <a:ext cx="7427804" cy="3416400"/>
          </a:xfrm>
          <a:prstGeom prst="rect">
            <a:avLst/>
          </a:prstGeom>
          <a:noFill/>
          <a:ln>
            <a:noFill/>
          </a:ln>
        </p:spPr>
      </p:pic>
      <p:sp>
        <p:nvSpPr>
          <p:cNvPr id="116" name="Shape 1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