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https://upload.wikimedia.org/wikipedia/en/1/19/Agar.io_appstore_logo.png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&lt;CREATE TABLE&gt;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Video</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https://www.youtube.com/watch?v=trDB7xSwvcc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lgn="just">
              <a:spcBef>
                <a:spcPts val="0"/>
              </a:spcBef>
              <a:defRPr/>
            </a:lvl1pPr>
            <a:lvl2pPr lvl="1" algn="just">
              <a:spcBef>
                <a:spcPts val="0"/>
              </a:spcBef>
              <a:defRPr/>
            </a:lvl2pPr>
            <a:lvl3pPr lvl="2" algn="just">
              <a:spcBef>
                <a:spcPts val="0"/>
              </a:spcBef>
              <a:defRPr/>
            </a:lvl3pPr>
            <a:lvl4pPr lvl="3" algn="just">
              <a:spcBef>
                <a:spcPts val="0"/>
              </a:spcBef>
              <a:defRPr/>
            </a:lvl4pPr>
            <a:lvl5pPr lvl="4" algn="just">
              <a:spcBef>
                <a:spcPts val="0"/>
              </a:spcBef>
              <a:defRPr/>
            </a:lvl5pPr>
            <a:lvl6pPr lvl="5" algn="just">
              <a:spcBef>
                <a:spcPts val="0"/>
              </a:spcBef>
              <a:defRPr/>
            </a:lvl6pPr>
            <a:lvl7pPr lvl="6" algn="just">
              <a:spcBef>
                <a:spcPts val="0"/>
              </a:spcBef>
              <a:defRPr/>
            </a:lvl7pPr>
            <a:lvl8pPr lvl="7" algn="just">
              <a:spcBef>
                <a:spcPts val="0"/>
              </a:spcBef>
              <a:defRPr/>
            </a:lvl8pPr>
            <a:lvl9pPr lvl="8" algn="just">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w-jn-57Z9LM"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trDB7xSwvcc" TargetMode="Externa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ctr" bIns="91425" lIns="91425" rIns="91425" tIns="91425">
            <a:noAutofit/>
          </a:bodyPr>
          <a:lstStyle/>
          <a:p>
            <a:pPr indent="457200" lvl="0" marL="1828800" algn="l">
              <a:spcBef>
                <a:spcPts val="0"/>
              </a:spcBef>
              <a:buNone/>
            </a:pPr>
            <a:r>
              <a:rPr lang="en"/>
              <a:t>Bot for </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Shirode, Deshkar, Ghadiya, Jayathirtha</a:t>
            </a:r>
          </a:p>
        </p:txBody>
      </p:sp>
      <p:pic>
        <p:nvPicPr>
          <p:cNvPr id="61" name="Shape 61"/>
          <p:cNvPicPr preferRelativeResize="0"/>
          <p:nvPr/>
        </p:nvPicPr>
        <p:blipFill>
          <a:blip r:embed="rId3">
            <a:alphaModFix/>
          </a:blip>
          <a:stretch>
            <a:fillRect/>
          </a:stretch>
        </p:blipFill>
        <p:spPr>
          <a:xfrm>
            <a:off x="4977575" y="1142060"/>
            <a:ext cx="1427600" cy="1427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90250" y="526350"/>
            <a:ext cx="6227100" cy="4090800"/>
          </a:xfrm>
          <a:prstGeom prst="rect">
            <a:avLst/>
          </a:prstGeom>
        </p:spPr>
        <p:txBody>
          <a:bodyPr anchorCtr="0" anchor="ctr" bIns="91425" lIns="91425" rIns="91425" tIns="91425">
            <a:noAutofit/>
          </a:bodyPr>
          <a:lstStyle/>
          <a:p>
            <a:pPr lvl="0" rtl="0">
              <a:spcBef>
                <a:spcPts val="0"/>
              </a:spcBef>
              <a:buNone/>
            </a:pPr>
            <a:r>
              <a:rPr lang="en" sz="3600"/>
              <a:t>SEEK </a:t>
            </a:r>
          </a:p>
          <a:p>
            <a:pPr lvl="0" rtl="0">
              <a:spcBef>
                <a:spcPts val="0"/>
              </a:spcBef>
              <a:buNone/>
            </a:pPr>
            <a:r>
              <a:rPr lang="en" sz="3600"/>
              <a:t>RANGE</a:t>
            </a:r>
          </a:p>
        </p:txBody>
      </p:sp>
      <p:sp>
        <p:nvSpPr>
          <p:cNvPr id="123" name="Shape 1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seek45.png" id="124" name="Shape 124"/>
          <p:cNvPicPr preferRelativeResize="0"/>
          <p:nvPr/>
        </p:nvPicPr>
        <p:blipFill>
          <a:blip r:embed="rId3">
            <a:alphaModFix/>
          </a:blip>
          <a:stretch>
            <a:fillRect/>
          </a:stretch>
        </p:blipFill>
        <p:spPr>
          <a:xfrm>
            <a:off x="2793550" y="428625"/>
            <a:ext cx="5773824" cy="418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90250" y="526350"/>
            <a:ext cx="6227100" cy="4090800"/>
          </a:xfrm>
          <a:prstGeom prst="rect">
            <a:avLst/>
          </a:prstGeom>
        </p:spPr>
        <p:txBody>
          <a:bodyPr anchorCtr="0" anchor="ctr" bIns="91425" lIns="91425" rIns="91425" tIns="91425">
            <a:noAutofit/>
          </a:bodyPr>
          <a:lstStyle/>
          <a:p>
            <a:pPr lvl="0">
              <a:spcBef>
                <a:spcPts val="0"/>
              </a:spcBef>
              <a:buNone/>
            </a:pPr>
            <a:r>
              <a:rPr lang="en" sz="3600"/>
              <a:t>SEEK </a:t>
            </a:r>
          </a:p>
          <a:p>
            <a:pPr lvl="0">
              <a:spcBef>
                <a:spcPts val="0"/>
              </a:spcBef>
              <a:buNone/>
            </a:pPr>
            <a:r>
              <a:rPr lang="en" sz="3600"/>
              <a:t>RANGE</a:t>
            </a:r>
          </a:p>
        </p:txBody>
      </p:sp>
      <p:sp>
        <p:nvSpPr>
          <p:cNvPr id="130" name="Shape 1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seek_range.png" id="131" name="Shape 131"/>
          <p:cNvPicPr preferRelativeResize="0"/>
          <p:nvPr/>
        </p:nvPicPr>
        <p:blipFill>
          <a:blip r:embed="rId3">
            <a:alphaModFix/>
          </a:blip>
          <a:stretch>
            <a:fillRect/>
          </a:stretch>
        </p:blipFill>
        <p:spPr>
          <a:xfrm>
            <a:off x="2757275" y="462325"/>
            <a:ext cx="5810101" cy="415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SEEK</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When there is at least one threat on the screen, the bot will seek the nearest pellet in the seek range</a:t>
            </a:r>
          </a:p>
          <a:p>
            <a:pPr indent="-228600" lvl="0" marL="457200" rtl="0">
              <a:lnSpc>
                <a:spcPct val="100000"/>
              </a:lnSpc>
              <a:spcBef>
                <a:spcPts val="0"/>
              </a:spcBef>
              <a:spcAft>
                <a:spcPts val="1000"/>
              </a:spcAft>
            </a:pPr>
            <a:r>
              <a:rPr lang="en"/>
              <a:t>When Bot is not under flee effect, it will try to maximize the score by eating as many food pellets as possible</a:t>
            </a:r>
          </a:p>
          <a:p>
            <a:pPr indent="-228600" lvl="0" marL="457200" rtl="0">
              <a:lnSpc>
                <a:spcPct val="100000"/>
              </a:lnSpc>
              <a:spcBef>
                <a:spcPts val="0"/>
              </a:spcBef>
              <a:spcAft>
                <a:spcPts val="1000"/>
              </a:spcAft>
            </a:pPr>
            <a:r>
              <a:rPr lang="en"/>
              <a:t>We used two methods to optimize seeking:</a:t>
            </a:r>
          </a:p>
          <a:p>
            <a:pPr indent="-228600" lvl="1" marL="914400" rtl="0">
              <a:lnSpc>
                <a:spcPct val="100000"/>
              </a:lnSpc>
              <a:spcBef>
                <a:spcPts val="0"/>
              </a:spcBef>
              <a:spcAft>
                <a:spcPts val="0"/>
              </a:spcAft>
            </a:pPr>
            <a:r>
              <a:rPr lang="en"/>
              <a:t>We divided  the  screen  into  rectangular  areas  and  found the one with the most number of pellets. Bot will seek the nearest pellet from that region.</a:t>
            </a:r>
          </a:p>
          <a:p>
            <a:pPr indent="-228600" lvl="1" marL="914400" rtl="0">
              <a:lnSpc>
                <a:spcPct val="100000"/>
              </a:lnSpc>
              <a:spcBef>
                <a:spcPts val="0"/>
              </a:spcBef>
              <a:spcAft>
                <a:spcPts val="1000"/>
              </a:spcAft>
            </a:pPr>
            <a:r>
              <a:rPr lang="en"/>
              <a:t>We seek the nearest pellet by euclidean distance</a:t>
            </a:r>
          </a:p>
          <a:p>
            <a:pPr indent="-228600" lvl="0" marL="457200" rtl="0">
              <a:lnSpc>
                <a:spcPct val="100000"/>
              </a:lnSpc>
              <a:spcBef>
                <a:spcPts val="0"/>
              </a:spcBef>
              <a:spcAft>
                <a:spcPts val="1000"/>
              </a:spcAft>
            </a:pPr>
            <a:r>
              <a:rPr lang="en"/>
              <a:t>The second method produced better results hence we used that method for the final implementation</a:t>
            </a:r>
          </a:p>
          <a:p>
            <a:pPr lvl="0" rtl="0">
              <a:lnSpc>
                <a:spcPct val="100000"/>
              </a:lnSpc>
              <a:spcBef>
                <a:spcPts val="0"/>
              </a:spcBef>
              <a:spcAft>
                <a:spcPts val="1000"/>
              </a:spcAft>
              <a:buNone/>
            </a:pPr>
            <a:r>
              <a:t/>
            </a:r>
            <a:endParaRPr/>
          </a:p>
        </p:txBody>
      </p:sp>
      <p:sp>
        <p:nvSpPr>
          <p:cNvPr id="138" name="Shape 1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VIRUS DETECTION AND SPLIT</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pPr>
            <a:r>
              <a:rPr lang="en"/>
              <a:t>Virus are stationary in the game environment. </a:t>
            </a:r>
          </a:p>
          <a:p>
            <a:pPr indent="457200" lvl="0" rtl="0">
              <a:lnSpc>
                <a:spcPct val="100000"/>
              </a:lnSpc>
              <a:spcBef>
                <a:spcPts val="0"/>
              </a:spcBef>
              <a:spcAft>
                <a:spcPts val="1000"/>
              </a:spcAft>
              <a:buNone/>
            </a:pPr>
            <a:r>
              <a:rPr lang="en"/>
              <a:t>Bot uses modified flee behavior to avoid collision with viruses.</a:t>
            </a:r>
          </a:p>
          <a:p>
            <a:pPr indent="0" lvl="0" marL="0" rtl="0">
              <a:lnSpc>
                <a:spcPct val="100000"/>
              </a:lnSpc>
              <a:spcBef>
                <a:spcPts val="0"/>
              </a:spcBef>
              <a:spcAft>
                <a:spcPts val="1000"/>
              </a:spcAft>
              <a:buNone/>
            </a:pPr>
            <a:r>
              <a:t/>
            </a:r>
            <a:endParaRPr/>
          </a:p>
          <a:p>
            <a:pPr indent="-228600" lvl="0" marL="457200" rtl="0">
              <a:lnSpc>
                <a:spcPct val="100000"/>
              </a:lnSpc>
              <a:spcBef>
                <a:spcPts val="0"/>
              </a:spcBef>
              <a:spcAft>
                <a:spcPts val="1000"/>
              </a:spcAft>
            </a:pPr>
            <a:r>
              <a:rPr lang="en"/>
              <a:t>When size of the enemy we are seeking is in split range, bot will split into two halves and from then the bigger half will be considered and controlled by the bot.</a:t>
            </a:r>
          </a:p>
        </p:txBody>
      </p:sp>
      <p:sp>
        <p:nvSpPr>
          <p:cNvPr id="145" name="Shape 1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90250" y="526350"/>
            <a:ext cx="2002800" cy="4090800"/>
          </a:xfrm>
          <a:prstGeom prst="rect">
            <a:avLst/>
          </a:prstGeom>
        </p:spPr>
        <p:txBody>
          <a:bodyPr anchorCtr="0" anchor="ctr" bIns="91425" lIns="91425" rIns="91425" tIns="91425">
            <a:noAutofit/>
          </a:bodyPr>
          <a:lstStyle/>
          <a:p>
            <a:pPr lvl="0">
              <a:spcBef>
                <a:spcPts val="0"/>
              </a:spcBef>
              <a:buNone/>
            </a:pPr>
            <a:r>
              <a:rPr lang="en" sz="3600"/>
              <a:t>Flow</a:t>
            </a:r>
          </a:p>
        </p:txBody>
      </p:sp>
      <p:pic>
        <p:nvPicPr>
          <p:cNvPr id="151" name="Shape 151"/>
          <p:cNvPicPr preferRelativeResize="0"/>
          <p:nvPr/>
        </p:nvPicPr>
        <p:blipFill>
          <a:blip r:embed="rId3">
            <a:alphaModFix/>
          </a:blip>
          <a:stretch>
            <a:fillRect/>
          </a:stretch>
        </p:blipFill>
        <p:spPr>
          <a:xfrm>
            <a:off x="2886674" y="1052938"/>
            <a:ext cx="5968676" cy="3037625"/>
          </a:xfrm>
          <a:prstGeom prst="rect">
            <a:avLst/>
          </a:prstGeom>
          <a:noFill/>
          <a:ln>
            <a:noFill/>
          </a:ln>
        </p:spPr>
      </p:pic>
      <p:sp>
        <p:nvSpPr>
          <p:cNvPr id="152" name="Shape 1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BOT DEMO</a:t>
            </a:r>
          </a:p>
        </p:txBody>
      </p:sp>
      <p:sp>
        <p:nvSpPr>
          <p:cNvPr id="158" name="Shape 15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descr="Running Agario Bot Behaviors implemented - Flee + Seek + Split" id="159" name="Shape 159" title="Agario Bot Run #3">
            <a:hlinkClick r:id="rId3"/>
          </p:cNvPr>
          <p:cNvSpPr/>
          <p:nvPr/>
        </p:nvSpPr>
        <p:spPr>
          <a:xfrm>
            <a:off x="2318475" y="0"/>
            <a:ext cx="6858000" cy="5143500"/>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ANALYSIS</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buNone/>
            </a:pPr>
            <a:r>
              <a:rPr lang="en"/>
              <a:t>Stages of improvement: </a:t>
            </a:r>
          </a:p>
          <a:p>
            <a:pPr indent="-228600" lvl="0" marL="457200">
              <a:lnSpc>
                <a:spcPct val="100000"/>
              </a:lnSpc>
              <a:spcBef>
                <a:spcPts val="0"/>
              </a:spcBef>
              <a:spcAft>
                <a:spcPts val="1000"/>
              </a:spcAft>
            </a:pPr>
            <a:r>
              <a:rPr lang="en"/>
              <a:t>Flee Vector</a:t>
            </a:r>
          </a:p>
          <a:p>
            <a:pPr indent="-228600" lvl="0" marL="457200" rtl="0">
              <a:lnSpc>
                <a:spcPct val="100000"/>
              </a:lnSpc>
              <a:spcBef>
                <a:spcPts val="0"/>
              </a:spcBef>
              <a:spcAft>
                <a:spcPts val="1000"/>
              </a:spcAft>
            </a:pPr>
            <a:r>
              <a:rPr lang="en"/>
              <a:t>Range of Seek</a:t>
            </a:r>
          </a:p>
          <a:p>
            <a:pPr indent="-228600" lvl="0" marL="457200">
              <a:lnSpc>
                <a:spcPct val="100000"/>
              </a:lnSpc>
              <a:spcBef>
                <a:spcPts val="0"/>
              </a:spcBef>
              <a:spcAft>
                <a:spcPts val="1000"/>
              </a:spcAft>
            </a:pPr>
            <a:r>
              <a:rPr lang="en"/>
              <a:t>Seek Closest vs Seek Block</a:t>
            </a:r>
          </a:p>
          <a:p>
            <a:pPr indent="-228600" lvl="0" marL="457200">
              <a:lnSpc>
                <a:spcPct val="100000"/>
              </a:lnSpc>
              <a:spcBef>
                <a:spcPts val="0"/>
              </a:spcBef>
              <a:spcAft>
                <a:spcPts val="1000"/>
              </a:spcAft>
            </a:pPr>
            <a:r>
              <a:rPr lang="en"/>
              <a:t>Split to Eat</a:t>
            </a:r>
          </a:p>
        </p:txBody>
      </p:sp>
      <p:sp>
        <p:nvSpPr>
          <p:cNvPr id="166" name="Shape 16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ANALYSIS</a:t>
            </a:r>
          </a:p>
        </p:txBody>
      </p:sp>
      <p:sp>
        <p:nvSpPr>
          <p:cNvPr id="172" name="Shape 17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73" name="Shape 173"/>
          <p:cNvPicPr preferRelativeResize="0"/>
          <p:nvPr/>
        </p:nvPicPr>
        <p:blipFill rotWithShape="1">
          <a:blip r:embed="rId3">
            <a:alphaModFix/>
          </a:blip>
          <a:srcRect b="11952" l="25423" r="27539" t="26626"/>
          <a:stretch/>
        </p:blipFill>
        <p:spPr>
          <a:xfrm>
            <a:off x="2930399" y="429775"/>
            <a:ext cx="5831926" cy="4283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ANALYSIS</a:t>
            </a:r>
          </a:p>
        </p:txBody>
      </p:sp>
      <p:sp>
        <p:nvSpPr>
          <p:cNvPr id="179" name="Shape 17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80" name="Shape 180"/>
          <p:cNvPicPr preferRelativeResize="0"/>
          <p:nvPr/>
        </p:nvPicPr>
        <p:blipFill rotWithShape="1">
          <a:blip r:embed="rId3">
            <a:alphaModFix/>
          </a:blip>
          <a:srcRect b="11682" l="24757" r="27520" t="26896"/>
          <a:stretch/>
        </p:blipFill>
        <p:spPr>
          <a:xfrm>
            <a:off x="2930400" y="429775"/>
            <a:ext cx="5852051" cy="42839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RESULTS</a:t>
            </a: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Follows the motto - </a:t>
            </a:r>
            <a:r>
              <a:rPr i="1" lang="en"/>
              <a:t>‘I will survive…’</a:t>
            </a:r>
            <a:r>
              <a:rPr lang="en"/>
              <a:t> (Flee behavior)</a:t>
            </a:r>
          </a:p>
          <a:p>
            <a:pPr indent="-228600" lvl="0" marL="457200" rtl="0">
              <a:lnSpc>
                <a:spcPct val="100000"/>
              </a:lnSpc>
              <a:spcBef>
                <a:spcPts val="0"/>
              </a:spcBef>
              <a:spcAft>
                <a:spcPts val="1000"/>
              </a:spcAft>
            </a:pPr>
            <a:r>
              <a:rPr lang="en"/>
              <a:t>Considers the most imminent threats first and acts accordingly</a:t>
            </a:r>
          </a:p>
          <a:p>
            <a:pPr indent="-228600" lvl="0" marL="457200" rtl="0">
              <a:lnSpc>
                <a:spcPct val="100000"/>
              </a:lnSpc>
              <a:spcBef>
                <a:spcPts val="0"/>
              </a:spcBef>
              <a:spcAft>
                <a:spcPts val="1000"/>
              </a:spcAft>
            </a:pPr>
            <a:r>
              <a:rPr lang="en"/>
              <a:t>Not able to get out of tough situations as a human player would</a:t>
            </a:r>
          </a:p>
        </p:txBody>
      </p:sp>
      <p:sp>
        <p:nvSpPr>
          <p:cNvPr id="187" name="Shape 18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Results.png" id="188" name="Shape 188"/>
          <p:cNvPicPr preferRelativeResize="0"/>
          <p:nvPr/>
        </p:nvPicPr>
        <p:blipFill>
          <a:blip r:embed="rId3">
            <a:alphaModFix/>
          </a:blip>
          <a:stretch>
            <a:fillRect/>
          </a:stretch>
        </p:blipFill>
        <p:spPr>
          <a:xfrm>
            <a:off x="634199" y="2651575"/>
            <a:ext cx="7875623" cy="21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ABOUT AGAR.IO</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Browser based multiplayer, real-time strategy game</a:t>
            </a:r>
          </a:p>
          <a:p>
            <a:pPr indent="-228600" lvl="0" marL="457200" rtl="0">
              <a:lnSpc>
                <a:spcPct val="100000"/>
              </a:lnSpc>
              <a:spcBef>
                <a:spcPts val="0"/>
              </a:spcBef>
              <a:spcAft>
                <a:spcPts val="1000"/>
              </a:spcAft>
            </a:pPr>
            <a:r>
              <a:rPr lang="en"/>
              <a:t>Players start of as a single solitary cell in a map consisting enemy players’ cells and other game objects</a:t>
            </a:r>
          </a:p>
          <a:p>
            <a:pPr indent="-228600" lvl="0" marL="457200" rtl="0">
              <a:lnSpc>
                <a:spcPct val="100000"/>
              </a:lnSpc>
              <a:spcBef>
                <a:spcPts val="0"/>
              </a:spcBef>
              <a:spcAft>
                <a:spcPts val="1000"/>
              </a:spcAft>
            </a:pPr>
            <a:r>
              <a:rPr lang="en"/>
              <a:t>Objective is to </a:t>
            </a:r>
            <a:r>
              <a:rPr b="1" lang="en"/>
              <a:t>grow </a:t>
            </a:r>
            <a:r>
              <a:rPr lang="en"/>
              <a:t>your cell by swallowing food pellets and smaller cells, while avoiding bigger cells to </a:t>
            </a:r>
            <a:r>
              <a:rPr lang="en" u="sng"/>
              <a:t>stay alive</a:t>
            </a:r>
            <a:r>
              <a:rPr lang="en"/>
              <a:t> for as long as possible</a:t>
            </a:r>
          </a:p>
          <a:p>
            <a:pPr indent="-228600" lvl="0" marL="457200">
              <a:lnSpc>
                <a:spcPct val="100000"/>
              </a:lnSpc>
              <a:spcBef>
                <a:spcPts val="0"/>
              </a:spcBef>
              <a:spcAft>
                <a:spcPts val="1000"/>
              </a:spcAft>
            </a:pPr>
            <a:r>
              <a:rPr lang="en"/>
              <a:t>Playing the game is the best way to understand the game mechanics</a:t>
            </a:r>
          </a:p>
        </p:txBody>
      </p:sp>
      <p:sp>
        <p:nvSpPr>
          <p:cNvPr id="68" name="Shape 6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LIMITATIONS</a:t>
            </a:r>
          </a:p>
        </p:txBody>
      </p:sp>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Not using json to get the raw data; thus not following real time movements (Processing at a particular snapshot)</a:t>
            </a:r>
          </a:p>
          <a:p>
            <a:pPr indent="-228600" lvl="0" marL="457200" rtl="0">
              <a:lnSpc>
                <a:spcPct val="100000"/>
              </a:lnSpc>
              <a:spcBef>
                <a:spcPts val="0"/>
              </a:spcBef>
              <a:spcAft>
                <a:spcPts val="1000"/>
              </a:spcAft>
            </a:pPr>
            <a:r>
              <a:rPr lang="en"/>
              <a:t>Less accurate as compared to an online bot; because no access to time domain data (such as speed and direction)</a:t>
            </a:r>
          </a:p>
          <a:p>
            <a:pPr indent="-228600" lvl="0" marL="457200" rtl="0">
              <a:lnSpc>
                <a:spcPct val="100000"/>
              </a:lnSpc>
              <a:spcBef>
                <a:spcPts val="0"/>
              </a:spcBef>
              <a:spcAft>
                <a:spcPts val="1000"/>
              </a:spcAft>
            </a:pPr>
            <a:r>
              <a:rPr lang="en"/>
              <a:t>Image Processing proves to be the bottleneck</a:t>
            </a:r>
          </a:p>
        </p:txBody>
      </p:sp>
      <p:sp>
        <p:nvSpPr>
          <p:cNvPr id="195" name="Shape 19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POSSIBLE UPGRADES</a:t>
            </a:r>
          </a:p>
        </p:txBody>
      </p:sp>
      <p:sp>
        <p:nvSpPr>
          <p:cNvPr id="201" name="Shape 2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Shooting mass -- To move faster, to partner, to shift/split virus</a:t>
            </a:r>
          </a:p>
          <a:p>
            <a:pPr indent="-228600" lvl="0" marL="457200" rtl="0">
              <a:lnSpc>
                <a:spcPct val="100000"/>
              </a:lnSpc>
              <a:spcBef>
                <a:spcPts val="0"/>
              </a:spcBef>
              <a:spcAft>
                <a:spcPts val="1000"/>
              </a:spcAft>
            </a:pPr>
            <a:r>
              <a:rPr lang="en"/>
              <a:t>Working multiple instances of the bot in sync</a:t>
            </a:r>
          </a:p>
          <a:p>
            <a:pPr indent="-228600" lvl="0" marL="457200" rtl="0">
              <a:lnSpc>
                <a:spcPct val="100000"/>
              </a:lnSpc>
              <a:spcBef>
                <a:spcPts val="0"/>
              </a:spcBef>
              <a:spcAft>
                <a:spcPts val="1000"/>
              </a:spcAft>
            </a:pPr>
            <a:r>
              <a:rPr lang="en"/>
              <a:t>Make image processing more efficient</a:t>
            </a:r>
          </a:p>
          <a:p>
            <a:pPr indent="-228600" lvl="0" marL="457200" rtl="0">
              <a:lnSpc>
                <a:spcPct val="100000"/>
              </a:lnSpc>
              <a:spcBef>
                <a:spcPts val="0"/>
              </a:spcBef>
              <a:spcAft>
                <a:spcPts val="1000"/>
              </a:spcAft>
            </a:pPr>
            <a:r>
              <a:rPr lang="en"/>
              <a:t>Using Viruses to bots advantage (Hide when smaller, dodge/ direct bigger players towards virus)</a:t>
            </a:r>
          </a:p>
        </p:txBody>
      </p:sp>
      <p:sp>
        <p:nvSpPr>
          <p:cNvPr id="202" name="Shape 20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With just a combination of simple behaviors, the bot satisfies the basic goals defined.</a:t>
            </a:r>
          </a:p>
          <a:p>
            <a:pPr indent="-228600" lvl="0" marL="457200" rtl="0">
              <a:lnSpc>
                <a:spcPct val="100000"/>
              </a:lnSpc>
              <a:spcBef>
                <a:spcPts val="0"/>
              </a:spcBef>
              <a:spcAft>
                <a:spcPts val="1000"/>
              </a:spcAft>
            </a:pPr>
            <a:r>
              <a:rPr lang="en"/>
              <a:t>The bot performs better than an amateur, but is still one league short of Advanced and Experienced Players.</a:t>
            </a:r>
          </a:p>
          <a:p>
            <a:pPr indent="-228600" lvl="0" marL="457200">
              <a:lnSpc>
                <a:spcPct val="100000"/>
              </a:lnSpc>
              <a:spcBef>
                <a:spcPts val="0"/>
              </a:spcBef>
              <a:spcAft>
                <a:spcPts val="1000"/>
              </a:spcAft>
            </a:pPr>
            <a:r>
              <a:rPr lang="en"/>
              <a:t>Implementing advanced techniques like Machine Learning to modify the weights, or genetic algorithms for better analysis would make the bot superior.</a:t>
            </a:r>
          </a:p>
        </p:txBody>
      </p:sp>
      <p:sp>
        <p:nvSpPr>
          <p:cNvPr id="209" name="Shape 20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THANK YOU</a:t>
            </a:r>
          </a:p>
        </p:txBody>
      </p:sp>
      <p:sp>
        <p:nvSpPr>
          <p:cNvPr id="215" name="Shape 21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a:t>
            </a: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l">
              <a:lnSpc>
                <a:spcPct val="100000"/>
              </a:lnSpc>
              <a:spcBef>
                <a:spcPts val="0"/>
              </a:spcBef>
              <a:buNone/>
            </a:pPr>
            <a:r>
              <a:rPr lang="en"/>
              <a:t>Millington, I.; and Funge, J. 2009. Artificial intelligence for games. Burlington, MA: Morgan Kaufmann/Elsevier. </a:t>
            </a:r>
          </a:p>
          <a:p>
            <a:pPr lvl="0" rtl="0" algn="l">
              <a:lnSpc>
                <a:spcPct val="100000"/>
              </a:lnSpc>
              <a:spcBef>
                <a:spcPts val="0"/>
              </a:spcBef>
              <a:buNone/>
            </a:pPr>
            <a:r>
              <a:rPr lang="en"/>
              <a:t>Valadares, M. 2015. Agar.io. Available at: http://agar.io/</a:t>
            </a:r>
          </a:p>
          <a:p>
            <a:pPr lvl="0" rtl="0" algn="l">
              <a:lnSpc>
                <a:spcPct val="100000"/>
              </a:lnSpc>
              <a:spcBef>
                <a:spcPts val="0"/>
              </a:spcBef>
              <a:buNone/>
            </a:pPr>
            <a:r>
              <a:rPr lang="en"/>
              <a:t>Agarioguide.com, 2016. Game Mechanics | Agar.io Skins.  http://www.agarioguide.com/game-mechanics</a:t>
            </a:r>
          </a:p>
          <a:p>
            <a:pPr lvl="0" rtl="0" algn="l">
              <a:lnSpc>
                <a:spcPct val="100000"/>
              </a:lnSpc>
              <a:spcBef>
                <a:spcPts val="0"/>
              </a:spcBef>
              <a:buNone/>
            </a:pPr>
            <a:r>
              <a:rPr lang="en"/>
              <a:t>AgarioZone, 2015. Agario Strategies - 10 agario strategies to help you survive.  http://agariozone.com/agario-strategies/ </a:t>
            </a:r>
          </a:p>
          <a:p>
            <a:pPr lvl="0" algn="l">
              <a:lnSpc>
                <a:spcPct val="100000"/>
              </a:lnSpc>
              <a:spcBef>
                <a:spcPts val="0"/>
              </a:spcBef>
              <a:buNone/>
            </a:pPr>
            <a:r>
              <a:rPr lang="en"/>
              <a:t>Reddit.com. 2016.  Reddit. https://www.reddit.com /r/agario</a:t>
            </a:r>
          </a:p>
        </p:txBody>
      </p:sp>
      <p:sp>
        <p:nvSpPr>
          <p:cNvPr id="222" name="Shape 2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GAMEPLAY</a:t>
            </a:r>
          </a:p>
        </p:txBody>
      </p:sp>
      <p:sp>
        <p:nvSpPr>
          <p:cNvPr id="74" name="Shape 7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descr="Video showing the basic gameplay of Agar.io game Behaviors - Seeking pellets, Splitting to eat, Combining after Split" id="75" name="Shape 75" title="Agario Game Demo">
            <a:hlinkClick r:id="rId3"/>
          </p:cNvPr>
          <p:cNvSpPr/>
          <p:nvPr/>
        </p:nvSpPr>
        <p:spPr>
          <a:xfrm>
            <a:off x="2286001" y="0"/>
            <a:ext cx="6857990" cy="5143500"/>
          </a:xfrm>
          <a:prstGeom prst="rect">
            <a:avLst/>
          </a:prstGeom>
          <a:blipFill>
            <a:blip r:embed="rId4">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SCOPE OF THE BOT</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Bot assesses game environment by taking </a:t>
            </a:r>
            <a:r>
              <a:rPr i="1" lang="en"/>
              <a:t>screenshots </a:t>
            </a:r>
            <a:r>
              <a:rPr lang="en"/>
              <a:t>and analysing it</a:t>
            </a:r>
          </a:p>
          <a:p>
            <a:pPr indent="-228600" lvl="0" marL="457200" rtl="0">
              <a:lnSpc>
                <a:spcPct val="100000"/>
              </a:lnSpc>
              <a:spcBef>
                <a:spcPts val="0"/>
              </a:spcBef>
              <a:spcAft>
                <a:spcPts val="1000"/>
              </a:spcAft>
            </a:pPr>
            <a:r>
              <a:rPr lang="en"/>
              <a:t>Applies image processing to get the </a:t>
            </a:r>
            <a:r>
              <a:rPr b="1" lang="en"/>
              <a:t>position and size</a:t>
            </a:r>
            <a:r>
              <a:rPr lang="en"/>
              <a:t> information about the player and opponents</a:t>
            </a:r>
          </a:p>
          <a:p>
            <a:pPr indent="-228600" lvl="0" marL="457200" rtl="0">
              <a:lnSpc>
                <a:spcPct val="100000"/>
              </a:lnSpc>
              <a:spcBef>
                <a:spcPts val="0"/>
              </a:spcBef>
              <a:spcAft>
                <a:spcPts val="1000"/>
              </a:spcAft>
            </a:pPr>
            <a:r>
              <a:rPr lang="en"/>
              <a:t>Perform </a:t>
            </a:r>
            <a:r>
              <a:rPr b="1" lang="en"/>
              <a:t>flee</a:t>
            </a:r>
            <a:r>
              <a:rPr lang="en"/>
              <a:t> behavior after finding a weighted flee vector from eminent threats</a:t>
            </a:r>
          </a:p>
          <a:p>
            <a:pPr indent="-228600" lvl="0" marL="457200" rtl="0">
              <a:lnSpc>
                <a:spcPct val="100000"/>
              </a:lnSpc>
              <a:spcBef>
                <a:spcPts val="0"/>
              </a:spcBef>
              <a:spcAft>
                <a:spcPts val="1000"/>
              </a:spcAft>
            </a:pPr>
            <a:r>
              <a:rPr lang="en"/>
              <a:t>Perform </a:t>
            </a:r>
            <a:r>
              <a:rPr b="1" lang="en"/>
              <a:t>seek</a:t>
            </a:r>
            <a:r>
              <a:rPr lang="en"/>
              <a:t> behavior in a seek-range based on the direction of flee vector</a:t>
            </a:r>
          </a:p>
          <a:p>
            <a:pPr indent="-228600" lvl="0" marL="457200" rtl="0">
              <a:lnSpc>
                <a:spcPct val="100000"/>
              </a:lnSpc>
              <a:spcBef>
                <a:spcPts val="0"/>
              </a:spcBef>
              <a:spcAft>
                <a:spcPts val="1000"/>
              </a:spcAft>
            </a:pPr>
            <a:r>
              <a:rPr lang="en"/>
              <a:t>Perform Virus avoidance while moving</a:t>
            </a:r>
          </a:p>
          <a:p>
            <a:pPr indent="-228600" lvl="0" marL="457200" rtl="0">
              <a:lnSpc>
                <a:spcPct val="100000"/>
              </a:lnSpc>
              <a:spcBef>
                <a:spcPts val="0"/>
              </a:spcBef>
              <a:spcAft>
                <a:spcPts val="1000"/>
              </a:spcAft>
            </a:pPr>
            <a:r>
              <a:rPr lang="en"/>
              <a:t>Split to consume an enemy cell when it is favourable</a:t>
            </a:r>
          </a:p>
        </p:txBody>
      </p:sp>
      <p:sp>
        <p:nvSpPr>
          <p:cNvPr id="82" name="Shape 8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IMAGE PROCESSING</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Circle detection algorithm to locate the player, opponents, pellets and know their size.</a:t>
            </a:r>
          </a:p>
          <a:p>
            <a:pPr indent="-228600" lvl="0" marL="457200" rtl="0">
              <a:lnSpc>
                <a:spcPct val="100000"/>
              </a:lnSpc>
              <a:spcBef>
                <a:spcPts val="0"/>
              </a:spcBef>
              <a:spcAft>
                <a:spcPts val="1000"/>
              </a:spcAft>
            </a:pPr>
            <a:r>
              <a:rPr lang="en"/>
              <a:t>array(circle_x, circle_y, radius)</a:t>
            </a:r>
          </a:p>
          <a:p>
            <a:pPr indent="-228600" lvl="0" marL="457200" rtl="0">
              <a:lnSpc>
                <a:spcPct val="100000"/>
              </a:lnSpc>
              <a:spcBef>
                <a:spcPts val="0"/>
              </a:spcBef>
              <a:spcAft>
                <a:spcPts val="1000"/>
              </a:spcAft>
            </a:pPr>
            <a:r>
              <a:rPr lang="en"/>
              <a:t>Slightly modified algorithms to detect viruses and overlapped opponent pellets and game environment borders</a:t>
            </a:r>
          </a:p>
          <a:p>
            <a:pPr indent="-228600" lvl="0" marL="457200" rtl="0">
              <a:lnSpc>
                <a:spcPct val="100000"/>
              </a:lnSpc>
              <a:spcBef>
                <a:spcPts val="0"/>
              </a:spcBef>
              <a:spcAft>
                <a:spcPts val="1000"/>
              </a:spcAft>
            </a:pPr>
            <a:r>
              <a:rPr lang="en"/>
              <a:t>To identify and differentiate the bot from other objects, we name it as a ‘Dot’ (.).</a:t>
            </a:r>
          </a:p>
        </p:txBody>
      </p:sp>
      <p:sp>
        <p:nvSpPr>
          <p:cNvPr id="89" name="Shape 8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31400" y="2032925"/>
            <a:ext cx="6227100" cy="649200"/>
          </a:xfrm>
          <a:prstGeom prst="rect">
            <a:avLst/>
          </a:prstGeom>
        </p:spPr>
        <p:txBody>
          <a:bodyPr anchorCtr="0" anchor="ctr" bIns="91425" lIns="91425" rIns="91425" tIns="91425">
            <a:noAutofit/>
          </a:bodyPr>
          <a:lstStyle/>
          <a:p>
            <a:pPr lvl="0">
              <a:spcBef>
                <a:spcPts val="0"/>
              </a:spcBef>
              <a:buNone/>
            </a:pPr>
            <a:r>
              <a:rPr lang="en" sz="3600"/>
              <a:t>CIRCLE</a:t>
            </a:r>
          </a:p>
          <a:p>
            <a:pPr lvl="0" rtl="0">
              <a:spcBef>
                <a:spcPts val="0"/>
              </a:spcBef>
              <a:buNone/>
            </a:pPr>
            <a:r>
              <a:rPr lang="en" sz="3600"/>
              <a:t>DETECTION</a:t>
            </a:r>
          </a:p>
        </p:txBody>
      </p:sp>
      <p:sp>
        <p:nvSpPr>
          <p:cNvPr id="95" name="Shape 9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circle_detection.png" id="96" name="Shape 96"/>
          <p:cNvPicPr preferRelativeResize="0"/>
          <p:nvPr/>
        </p:nvPicPr>
        <p:blipFill>
          <a:blip r:embed="rId3">
            <a:alphaModFix/>
          </a:blip>
          <a:stretch>
            <a:fillRect/>
          </a:stretch>
        </p:blipFill>
        <p:spPr>
          <a:xfrm>
            <a:off x="2901625" y="704087"/>
            <a:ext cx="5962174" cy="373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FLEE BEHAVIOR</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pPr>
            <a:r>
              <a:rPr lang="en"/>
              <a:t>Closer the enemy ~ More the threat</a:t>
            </a:r>
          </a:p>
          <a:p>
            <a:pPr indent="0" lvl="0" marL="457200" rtl="0">
              <a:lnSpc>
                <a:spcPct val="100000"/>
              </a:lnSpc>
              <a:spcBef>
                <a:spcPts val="0"/>
              </a:spcBef>
              <a:spcAft>
                <a:spcPts val="0"/>
              </a:spcAft>
              <a:buNone/>
            </a:pPr>
            <a:r>
              <a:rPr lang="en"/>
              <a:t>The flee behavior will have weight factors for enemies based on their threat level</a:t>
            </a:r>
          </a:p>
          <a:p>
            <a:pPr indent="0" lvl="0" marL="457200" rtl="0">
              <a:lnSpc>
                <a:spcPct val="100000"/>
              </a:lnSpc>
              <a:spcBef>
                <a:spcPts val="0"/>
              </a:spcBef>
              <a:spcAft>
                <a:spcPts val="0"/>
              </a:spcAft>
              <a:buNone/>
            </a:pPr>
            <a:r>
              <a:t/>
            </a:r>
            <a:endParaRPr/>
          </a:p>
          <a:p>
            <a:pPr indent="-228600" lvl="0" marL="457200" rtl="0">
              <a:lnSpc>
                <a:spcPct val="100000"/>
              </a:lnSpc>
              <a:spcBef>
                <a:spcPts val="0"/>
              </a:spcBef>
              <a:spcAft>
                <a:spcPts val="0"/>
              </a:spcAft>
            </a:pPr>
            <a:r>
              <a:rPr lang="en"/>
              <a:t>Flee vector = Sum (Displacement vectors of enemies * Weight factor)</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pPr>
            <a:r>
              <a:rPr lang="en"/>
              <a:t>This Flee vector will give resultant (x,y) position for flee behavior and mouse pointer will be shifted to this position to move the bot</a:t>
            </a:r>
          </a:p>
        </p:txBody>
      </p:sp>
      <p:sp>
        <p:nvSpPr>
          <p:cNvPr id="103" name="Shape 10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90250" y="526350"/>
            <a:ext cx="6227100" cy="4090800"/>
          </a:xfrm>
          <a:prstGeom prst="rect">
            <a:avLst/>
          </a:prstGeom>
        </p:spPr>
        <p:txBody>
          <a:bodyPr anchorCtr="0" anchor="ctr" bIns="91425" lIns="91425" rIns="91425" tIns="91425">
            <a:noAutofit/>
          </a:bodyPr>
          <a:lstStyle/>
          <a:p>
            <a:pPr lvl="0">
              <a:spcBef>
                <a:spcPts val="0"/>
              </a:spcBef>
              <a:buNone/>
            </a:pPr>
            <a:r>
              <a:rPr lang="en" sz="3600"/>
              <a:t>DECISION</a:t>
            </a:r>
          </a:p>
          <a:p>
            <a:pPr lvl="0">
              <a:spcBef>
                <a:spcPts val="0"/>
              </a:spcBef>
              <a:buNone/>
            </a:pPr>
            <a:r>
              <a:rPr lang="en" sz="3600"/>
              <a:t>MAKING</a:t>
            </a:r>
          </a:p>
        </p:txBody>
      </p:sp>
      <p:pic>
        <p:nvPicPr>
          <p:cNvPr id="109" name="Shape 109"/>
          <p:cNvPicPr preferRelativeResize="0"/>
          <p:nvPr/>
        </p:nvPicPr>
        <p:blipFill>
          <a:blip r:embed="rId3">
            <a:alphaModFix/>
          </a:blip>
          <a:stretch>
            <a:fillRect/>
          </a:stretch>
        </p:blipFill>
        <p:spPr>
          <a:xfrm>
            <a:off x="3185975" y="505600"/>
            <a:ext cx="5636624" cy="4159374"/>
          </a:xfrm>
          <a:prstGeom prst="rect">
            <a:avLst/>
          </a:prstGeom>
          <a:noFill/>
          <a:ln>
            <a:noFill/>
          </a:ln>
        </p:spPr>
      </p:pic>
      <p:sp>
        <p:nvSpPr>
          <p:cNvPr id="110" name="Shape 11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SEEK RANGE</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Bot will consider those pellets which are in the conical range of Flee vector’s direction.</a:t>
            </a:r>
          </a:p>
          <a:p>
            <a:pPr indent="-228600" lvl="0" marL="457200" rtl="0">
              <a:lnSpc>
                <a:spcPct val="100000"/>
              </a:lnSpc>
              <a:spcBef>
                <a:spcPts val="0"/>
              </a:spcBef>
              <a:spcAft>
                <a:spcPts val="1000"/>
              </a:spcAft>
            </a:pPr>
            <a:r>
              <a:rPr lang="en"/>
              <a:t>The size of this cone (angle of the cone), is decided by the threat level in the general direction of the flee vector. More the threat, smaller the size (range) of this cone.</a:t>
            </a:r>
          </a:p>
          <a:p>
            <a:pPr indent="-228600" lvl="0" marL="457200" rtl="0">
              <a:lnSpc>
                <a:spcPct val="100000"/>
              </a:lnSpc>
              <a:spcBef>
                <a:spcPts val="0"/>
              </a:spcBef>
              <a:spcAft>
                <a:spcPts val="1000"/>
              </a:spcAft>
            </a:pPr>
            <a:r>
              <a:rPr lang="en"/>
              <a:t>Range of seek = maximum seek range – 4*(summation of ratio of radii)</a:t>
            </a:r>
          </a:p>
          <a:p>
            <a:pPr indent="-228600" lvl="0" marL="457200" rtl="0">
              <a:lnSpc>
                <a:spcPct val="100000"/>
              </a:lnSpc>
              <a:spcBef>
                <a:spcPts val="0"/>
              </a:spcBef>
              <a:spcAft>
                <a:spcPts val="1000"/>
              </a:spcAft>
            </a:pPr>
            <a:r>
              <a:rPr lang="en"/>
              <a:t>Final range of seek will be from 0 to 20 degree on both side of the direction making it total [-20,20] degree range.</a:t>
            </a:r>
          </a:p>
        </p:txBody>
      </p:sp>
      <p:sp>
        <p:nvSpPr>
          <p:cNvPr id="117" name="Shape 1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