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ontserrat SemiBold" panose="020B0604020202020204" charset="0"/>
      <p:regular r:id="rId10"/>
      <p:bold r:id="rId11"/>
      <p:italic r:id="rId12"/>
      <p:boldItalic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ontserrat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0">
          <p15:clr>
            <a:srgbClr val="747775"/>
          </p15:clr>
        </p15:guide>
        <p15:guide id="2" orient="horz" pos="3240">
          <p15:clr>
            <a:srgbClr val="747775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045F21-0E13-4F9E-9F7D-F78D127AB250}">
  <a:tblStyle styleId="{D3045F21-0E13-4F9E-9F7D-F78D127AB2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71" autoAdjust="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510"/>
        <p:guide orient="horz" pos="3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e46f7676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e46f7676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0f2591c3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0f2591c3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0f2591c3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0f2591c3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e46f7676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e46f7676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e46f7676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e46f7676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9ddf8bc5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209ddf8bc5f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265500" y="3184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">
    <p:bg>
      <p:bgPr>
        <a:solidFill>
          <a:srgbClr val="3A5EDD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A5EDD"/>
              </a:buClr>
              <a:buSzPts val="4400"/>
              <a:buNone/>
              <a:defRPr sz="4400">
                <a:solidFill>
                  <a:srgbClr val="3A5ED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1">
  <p:cSld name="TITLE_AND_BODY_1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rpo 1 1">
  <p:cSld name="TITLE_AND_BODY_1_1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5433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391350" y="3652675"/>
            <a:ext cx="1148100" cy="2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 txBox="1"/>
          <p:nvPr/>
        </p:nvSpPr>
        <p:spPr>
          <a:xfrm>
            <a:off x="437350" y="3865450"/>
            <a:ext cx="6651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DIAGNÓSTICO</a:t>
            </a:r>
            <a:r>
              <a:rPr lang="pt-BR" sz="2800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PESSOAL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437350" y="4434513"/>
            <a:ext cx="6450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ENTREGA </a:t>
            </a:r>
            <a:r>
              <a:rPr lang="pt-B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</a:t>
            </a:r>
            <a:r>
              <a:rPr lang="pt-BR" b="1" dirty="0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r>
              <a:rPr lang="pt-BR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NOME: </a:t>
            </a:r>
            <a:r>
              <a:rPr lang="pt-BR" b="1" dirty="0" err="1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Alexanndre</a:t>
            </a:r>
            <a:r>
              <a:rPr lang="pt-BR" b="1" dirty="0" smtClean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Lennon Dias e Silva</a:t>
            </a:r>
            <a:endParaRPr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150" y="5056800"/>
            <a:ext cx="9144000" cy="8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0531" y="-139775"/>
            <a:ext cx="3650352" cy="365035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7616900" y="2482800"/>
            <a:ext cx="1527000" cy="27369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7996100" y="2181075"/>
            <a:ext cx="1148100" cy="30927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-74550" y="-72850"/>
            <a:ext cx="696300" cy="23718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-74550" y="-72850"/>
            <a:ext cx="1075500" cy="2070000"/>
          </a:xfrm>
          <a:prstGeom prst="roundRect">
            <a:avLst>
              <a:gd name="adj" fmla="val 243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37350" y="3652675"/>
            <a:ext cx="107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-6975" y="-6975"/>
            <a:ext cx="4481400" cy="5143500"/>
          </a:xfrm>
          <a:prstGeom prst="rect">
            <a:avLst/>
          </a:prstGeom>
          <a:solidFill>
            <a:srgbClr val="3A5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4474429" y="744575"/>
            <a:ext cx="435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"PENSO, LOGO EXISTO"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4623225" y="2834125"/>
            <a:ext cx="4060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RENÉ DESCARTES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4623372"/>
            <a:ext cx="1096352" cy="3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425" y="892100"/>
            <a:ext cx="3359301" cy="335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4623372"/>
            <a:ext cx="1096352" cy="341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9"/>
          <p:cNvGraphicFramePr/>
          <p:nvPr>
            <p:extLst>
              <p:ext uri="{D42A27DB-BD31-4B8C-83A1-F6EECF244321}">
                <p14:modId xmlns:p14="http://schemas.microsoft.com/office/powerpoint/2010/main" val="22986818"/>
              </p:ext>
            </p:extLst>
          </p:nvPr>
        </p:nvGraphicFramePr>
        <p:xfrm>
          <a:off x="0" y="0"/>
          <a:ext cx="9144000" cy="7895599"/>
        </p:xfrm>
        <a:graphic>
          <a:graphicData uri="http://schemas.openxmlformats.org/drawingml/2006/table">
            <a:tbl>
              <a:tblPr>
                <a:noFill/>
                <a:tableStyleId>{D3045F21-0E13-4F9E-9F7D-F78D127AB250}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Quais são as suas forças?</a:t>
                      </a:r>
                      <a:endParaRPr sz="10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Liste, ao menos, 5 características suas que te impulsionam a ver uma oportunidade chegar, ou que poderiam te ajudar a superar um desafio não planejado da campanha.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Quais são as suas fraquezas?</a:t>
                      </a:r>
                      <a:endParaRPr sz="11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Liste, ao menos, 5 características suas que poderiam impedir o bom aproveitamento de uma oportunidade, ou que poderiam facilitar cenários de erros durante sua campanha.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pt-BR" sz="1100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4900">
                <a:tc>
                  <a:txBody>
                    <a:bodyPr/>
                    <a:lstStyle/>
                    <a:p>
                      <a:pPr marL="45720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  <a:tabLst/>
                        <a:defRPr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sym typeface="Montserrat"/>
                        </a:rPr>
                        <a:t>Facilidade para encontrar e guardar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sym typeface="Montserrat"/>
                        </a:rPr>
                        <a:t> informações</a:t>
                      </a: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sym typeface="Montserrat"/>
                      </a:endParaRPr>
                    </a:p>
                    <a:p>
                      <a:pPr marL="45720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  <a:tabLst/>
                        <a:defRPr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sym typeface="Montserrat"/>
                        </a:rPr>
                        <a:t>Boa comunicação </a:t>
                      </a:r>
                      <a:endParaRPr lang="pt-BR" sz="500" b="1" dirty="0">
                        <a:solidFill>
                          <a:srgbClr val="666666"/>
                        </a:solidFill>
                        <a:latin typeface="Montserrat"/>
                        <a:sym typeface="Montserrat"/>
                      </a:endParaRPr>
                    </a:p>
                    <a:p>
                      <a:pPr marL="45720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  <a:tabLst/>
                        <a:defRPr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sym typeface="Montserrat"/>
                        </a:rPr>
                        <a:t>Persuasã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sym typeface="Montserrat"/>
                        </a:rPr>
                        <a:t>o (facilidade para convencer os outros)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sym typeface="Montserrat"/>
                      </a:endParaRPr>
                    </a:p>
                    <a:p>
                      <a:pPr marL="45720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  <a:tabLst/>
                        <a:defRPr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sym typeface="Montserrat"/>
                        </a:rPr>
                        <a:t>Articulado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sym typeface="Montserrat"/>
                        </a:rPr>
                        <a:t> (facilidade para transitar em várias esferas e nichos)</a:t>
                      </a: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sym typeface="Montserrat"/>
                        </a:rPr>
                        <a:t> 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sym typeface="Montserrat"/>
                      </a:endParaRPr>
                    </a:p>
                    <a:p>
                      <a:pPr marL="45720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  <a:tabLst/>
                        <a:defRPr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sym typeface="Montserrat"/>
                        </a:rPr>
                        <a:t>Bom conhecimento sobre o serviço público e seu funcionamento, por,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sym typeface="Montserrat"/>
                        </a:rPr>
                        <a:t> também, ter formação em direito.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Insegurança. 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Não causar uma boa primeira impressão 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Ansiedade. 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centralizador demais</a:t>
                      </a: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 incisivo demais nas opiniões 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Quais são as oportunidades do seu Município para </a:t>
                      </a:r>
                      <a:br>
                        <a:rPr lang="pt-BR" sz="1000" b="1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00" b="1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sua campanha? </a:t>
                      </a:r>
                      <a:endParaRPr sz="10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Liste, ao menos, cinco cenários possíveis de prever das eleições municipais, ou mesmo do momento político do Brasil, que poderiam ser grandes impulsionadores da sua campanha e da mensagem que gostaria de transmitir ao eleitorado.</a:t>
                      </a:r>
                      <a:endParaRPr sz="10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Quais são as ameaças do seu Município para </a:t>
                      </a:r>
                      <a:br>
                        <a:rPr lang="pt-BR" sz="1000" b="1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pt-BR" sz="1000" b="1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sua campanha?</a:t>
                      </a:r>
                      <a:endParaRPr sz="10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Liste, ao menos, cinco cenários possíveis de prever das eleições municipais, ou mesmo do momento político do Brasil, que poderiam ser grandes entraves para sua campanha e para a mensagem que gostaria de transmitir ao eleitorado.</a:t>
                      </a:r>
                      <a:endParaRPr sz="10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775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fato de estar grandemente vinculado a um político com boa aprovação no Município, que, atualmente, é o Secretário de Educação</a:t>
                      </a: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Ter como demonstrar trabalhos realizados no poder público e seus resultados, por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estar em cargo de direção na Secretaria de Educação do Município.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Estão em evidência grandes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debates sobre políticas de garantia de direitos (diversidade, educação, saúde, segurança), dos quais tenho bastante domínio</a:t>
                      </a: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Por já estar no atual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governo, as eventuais aprovações da Prefeita ou do Secretário de Educação podem ser, também, convertidas em aprovação à minha candidatura</a:t>
                      </a: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</a:t>
                      </a:r>
                      <a:endParaRPr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Ausência de lideranças qualificadas, na minha faixa etária, que pretendem disputar cargos no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Poder Legislativo do Município.</a:t>
                      </a:r>
                      <a:endParaRPr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Eventual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desaprovação da Prefeita ou do Secretário de Educação, que seriam convertidas em desaprovação à minha candidatura.</a:t>
                      </a: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Ter um posicionamento à esquerda em um Município em que as pessoas são mais conservadoras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 com posicionamentos mais à direita.</a:t>
                      </a:r>
                      <a:endParaRPr lang="pt-BR" sz="900" b="1" dirty="0" smtClean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Não poder demonstrar um posicionamento claro de esquerda,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por não estar em chapa de esquerda, já que os partidos de esquerda possuem competitividade no Município, mesmo com as eleições presidenciais de 2022.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críticas ao atual governo seriam cobradas de mim, ainda que não sejam sobre educação (saúde e segurança, principalmente)</a:t>
                      </a: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Os</a:t>
                      </a:r>
                      <a:r>
                        <a:rPr lang="pt-BR" sz="900" b="1" baseline="0" dirty="0" smtClean="0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últimos esforços por renovação política em âmbito nacional encontraram muita resistência da classe política e críticas da população, o que enfraquece o discurso de renovação, que passa a ser visto como “mais do mesmo”.</a:t>
                      </a:r>
                      <a:endParaRPr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6666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666666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4623372"/>
            <a:ext cx="1096352" cy="341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20"/>
          <p:cNvGraphicFramePr/>
          <p:nvPr>
            <p:extLst>
              <p:ext uri="{D42A27DB-BD31-4B8C-83A1-F6EECF244321}">
                <p14:modId xmlns:p14="http://schemas.microsoft.com/office/powerpoint/2010/main" val="3704326621"/>
              </p:ext>
            </p:extLst>
          </p:nvPr>
        </p:nvGraphicFramePr>
        <p:xfrm>
          <a:off x="0" y="0"/>
          <a:ext cx="9144000" cy="6732629"/>
        </p:xfrm>
        <a:graphic>
          <a:graphicData uri="http://schemas.openxmlformats.org/drawingml/2006/table">
            <a:tbl>
              <a:tblPr>
                <a:noFill/>
                <a:tableStyleId>{D3045F21-0E13-4F9E-9F7D-F78D127AB250}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CENÁRIO FAVORÁVEL</a:t>
                      </a:r>
                      <a:endParaRPr sz="1200"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Forças+Oportunidades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Ex: A força “ter uma boa comunicação” está diretamente relacionada à oportunidade de “fazer comícios e discursos públicos”.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C32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CENÁRIO DE ESCUDO</a:t>
                      </a:r>
                      <a:endParaRPr sz="1100" b="1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Forças+Ameaças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Ex: A força “ter uma boa comunicação” está diretamente relacionada à proteção da ameaça de “sofrer ataques públicos durante a campanha de rua”.</a:t>
                      </a:r>
                      <a:endParaRPr sz="12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9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4900"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Daria maior sensação de segurança ao eleitor, por ter </a:t>
                      </a:r>
                      <a:r>
                        <a:rPr lang="pt-BR" sz="900" b="1" baseline="0" dirty="0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muitas informações sobre o trabalho que vem sendo feito pelo atual governo como um todo e, em especial, pela Secretaria de Educação do Município, além de muita facilidade para expô-las e utilizá-las no processo de convencimento e articulação.</a:t>
                      </a: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falta de lideranças qualificadas,</a:t>
                      </a:r>
                      <a:r>
                        <a:rPr lang="pt-BR" sz="900" b="1" baseline="0" dirty="0" smtClean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no sentido de não terem muitas informações sobre o poder público e seu funcionamento ou não saberem como leva-las à população, poderia ser mais evidenciada ainda, com o trabalho de boa comunicação e articulação aliado ao conhecimento e ao vínculo com o poder público.</a:t>
                      </a:r>
                      <a:endParaRPr sz="900" b="1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BC32D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Mesmo com</a:t>
                      </a:r>
                      <a:r>
                        <a:rPr lang="pt-BR" sz="9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a eventual desaprovação “automática”, em razão do meu vínculo com o atual governo, poderia utilizar da persuasão e das informações guardadas no convencimento de que a situação, mesmo com críticas, pode ser entendida como o melhor possível, dentro das condições estabelecidas.</a:t>
                      </a: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As críticas à renovação seriam suplantadas pela segurança decorrente do reconhecimento de que, apesar de ser jovem, já tenho boa experiência com o poder público.</a:t>
                      </a: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990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CENÁRIO DE EMPATE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err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Fraquezas+Oportunidades</a:t>
                      </a:r>
                      <a:endParaRPr sz="12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err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</a:t>
                      </a:r>
                      <a:r>
                        <a:rPr lang="pt-BR" sz="8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A fraqueza “ser imediatista” está diretamente relacionada à perda da oportunidade de “participar de boas negociações”.</a:t>
                      </a:r>
                      <a:endParaRPr sz="1200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b="1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CENÁRIO DESFAVORÁVEL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dirty="0" err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Fraquezas+Ameaças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800" dirty="0" err="1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</a:t>
                      </a:r>
                      <a:r>
                        <a:rPr lang="pt-BR" sz="800" dirty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: A fraqueza “ser imediatista” está diretamente relacionada ao favorecimento da ameaça de “sofrer ataques públicos durante a campanha de rua”.</a:t>
                      </a:r>
                      <a:endParaRPr sz="10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3775">
                <a:tc>
                  <a:txBody>
                    <a:bodyPr/>
                    <a:lstStyle/>
                    <a:p>
                      <a:pPr marL="45720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  <a:tabLst/>
                        <a:defRPr/>
                      </a:pPr>
                      <a:r>
                        <a:rPr lang="pt-BR" sz="9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insegurança</a:t>
                      </a:r>
                      <a:r>
                        <a:rPr lang="pt-BR" sz="9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e a ansiedade podem contribuir para a centralização dos trabalhos e para não causar uma boa primeira impressão, ainda que faltem lideranças qualificadas na minha faixa etária ou que esteja vinculado a governo ou políticos que, eventualmente, tenham boa aprovação.</a:t>
                      </a:r>
                      <a:endParaRPr lang="pt-BR" sz="900" b="1" dirty="0"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r>
                        <a:rPr lang="pt-BR" sz="900" b="1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 incisivo demais</a:t>
                      </a:r>
                      <a:r>
                        <a:rPr lang="pt-BR" sz="900" b="1" baseline="0" dirty="0" smtClean="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nas opiniões, aliado ao posicionamento de esquerda que não encontre respaldo na população pode se somar à insegurança, à ansiedade e à má primeira impressão, causando rejeição.</a:t>
                      </a: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457200" lvl="0" indent="-28575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ontserrat"/>
                        <a:buAutoNum type="arabicPeriod"/>
                      </a:pPr>
                      <a:endParaRPr sz="900" b="1" dirty="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0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228600" y="213300"/>
            <a:ext cx="3590700" cy="4716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78375" y="919125"/>
            <a:ext cx="3441000" cy="31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32565"/>
              <a:buNone/>
            </a:pPr>
            <a:r>
              <a:rPr lang="pt-BR" sz="3040" u="sng"/>
              <a:t>O QUE SUA CAMPANHA ELEITORAL VAI OFERECER DE VALOR PARA OS ELEITORES DO SEU MUNICÍPIO?</a:t>
            </a:r>
            <a:endParaRPr sz="3040" u="sng"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5950" y="4623372"/>
            <a:ext cx="1096352" cy="34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4000500" y="266700"/>
            <a:ext cx="48318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A política precisa ser exercida por representantes que saibam o que estão fazendo;</a:t>
            </a:r>
            <a:endParaRPr lang="pt-BR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Conhecimento sobre os assuntos que mais afetam o cotidiano das pessoas no Município, com propostas de solução que sejam realistas e passem pela coletividade; </a:t>
            </a:r>
            <a:endParaRPr lang="pt-BR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Melhora dos serviços públicos oferecidos, por meio de fiscalização assertiva e de resolutividade na escuta dos problemas e na intermediação de soluções para a população; </a:t>
            </a:r>
            <a:endParaRPr lang="pt-BR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Representação em sentido estrito (as pessoas precisam se sentir representadas), mas não na polêmica; </a:t>
            </a:r>
            <a:endParaRPr lang="pt-BR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Trabalho incansável para tornar o Município melhor para todos, conforme a necessidade de cada um;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Fiscalização das adequações legislativas necessárias para o bom funcionamento do Município e proposição dos instrumentos adequados para a sua efetivação;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/>
          <p:nvPr/>
        </p:nvSpPr>
        <p:spPr>
          <a:xfrm>
            <a:off x="391350" y="395813"/>
            <a:ext cx="1148100" cy="2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437350" y="608600"/>
            <a:ext cx="27915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DIAGNÓSTICO</a:t>
            </a:r>
            <a:r>
              <a:rPr lang="pt-BR" sz="23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PESSOAL </a:t>
            </a:r>
            <a:endParaRPr sz="9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437350" y="395813"/>
            <a:ext cx="107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ENTREGA 1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91350" y="1857375"/>
            <a:ext cx="2247900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Esta foi a primeira entrega parcial do seu </a:t>
            </a:r>
            <a:r>
              <a:rPr lang="pt-BR" sz="11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MAPA DE CAMPANHA</a:t>
            </a:r>
            <a:r>
              <a:rPr lang="pt-BR" sz="1100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Ao longo das próximas atividades, não se esqueça de voltar aqui para fazer correções e considerações, afinal, aprender sobre você mesmo e sobre o cenário político do seu município é um aprendizado contínuo.</a:t>
            </a:r>
            <a:endParaRPr dirty="0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5950" y="213294"/>
            <a:ext cx="1096352" cy="34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75" y="1817337"/>
            <a:ext cx="4543425" cy="141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novaBR">
  <a:themeElements>
    <a:clrScheme name="Simple Light">
      <a:dk1>
        <a:srgbClr val="3A5EDD"/>
      </a:dk1>
      <a:lt1>
        <a:srgbClr val="FFFFFF"/>
      </a:lt1>
      <a:dk2>
        <a:srgbClr val="586980"/>
      </a:dk2>
      <a:lt2>
        <a:srgbClr val="EEEEEE"/>
      </a:lt2>
      <a:accent1>
        <a:srgbClr val="174580"/>
      </a:accent1>
      <a:accent2>
        <a:srgbClr val="6B7480"/>
      </a:accent2>
      <a:accent3>
        <a:srgbClr val="78909C"/>
      </a:accent3>
      <a:accent4>
        <a:srgbClr val="38E069"/>
      </a:accent4>
      <a:accent5>
        <a:srgbClr val="01FF3D"/>
      </a:accent5>
      <a:accent6>
        <a:srgbClr val="1749E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1011</Words>
  <Application>Microsoft Office PowerPoint</Application>
  <PresentationFormat>Apresentação na tela (16:9)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Montserrat SemiBold</vt:lpstr>
      <vt:lpstr>Arial</vt:lpstr>
      <vt:lpstr>Montserrat</vt:lpstr>
      <vt:lpstr>Montserrat Medium</vt:lpstr>
      <vt:lpstr>RenovaBR</vt:lpstr>
      <vt:lpstr>Apresentação do PowerPoint</vt:lpstr>
      <vt:lpstr>"PENSO, LOGO EXISTO"</vt:lpstr>
      <vt:lpstr>Apresentação do PowerPoint</vt:lpstr>
      <vt:lpstr>Apresentação do PowerPoint</vt:lpstr>
      <vt:lpstr>O QUE SUA CAMPANHA ELEITORAL VAI OFERECER DE VALOR PARA OS ELEITORES DO SEU MUNICÍPIO?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petek</dc:creator>
  <cp:lastModifiedBy>Alexanndre Lennon Dias E Silva</cp:lastModifiedBy>
  <cp:revision>11</cp:revision>
  <dcterms:modified xsi:type="dcterms:W3CDTF">2024-02-21T21:05:40Z</dcterms:modified>
</cp:coreProperties>
</file>