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65" r:id="rId12"/>
    <p:sldId id="266" r:id="rId13"/>
    <p:sldId id="275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5143500" type="screen16x9"/>
  <p:notesSz cx="6858000" cy="9144000"/>
  <p:embeddedFontLst>
    <p:embeddedFont>
      <p:font typeface="Montserrat SemiBold" panose="020B0604020202020204" charset="0"/>
      <p:regular r:id="rId23"/>
      <p:bold r:id="rId24"/>
      <p:italic r:id="rId25"/>
      <p:boldItalic r:id="rId26"/>
    </p:embeddedFont>
    <p:embeddedFont>
      <p:font typeface="Montserrat" panose="020B0604020202020204" charset="0"/>
      <p:regular r:id="rId27"/>
      <p:bold r:id="rId28"/>
      <p:italic r:id="rId29"/>
      <p:boldItalic r:id="rId30"/>
    </p:embeddedFont>
    <p:embeddedFont>
      <p:font typeface="Montserrat Medium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74">
          <p15:clr>
            <a:srgbClr val="747775"/>
          </p15:clr>
        </p15:guide>
        <p15:guide id="2" orient="horz" pos="3240">
          <p15:clr>
            <a:srgbClr val="747775"/>
          </p15:clr>
        </p15:guide>
        <p15:guide id="3" orient="horz" pos="3015">
          <p15:clr>
            <a:srgbClr val="747775"/>
          </p15:clr>
        </p15:guide>
        <p15:guide id="4" pos="5556">
          <p15:clr>
            <a:srgbClr val="747775"/>
          </p15:clr>
        </p15:guide>
        <p15:guide id="5" pos="223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44F891-ED63-43BF-8034-8686B71E2325}">
  <a:tblStyle styleId="{3844F891-ED63-43BF-8034-8686B71E23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374"/>
        <p:guide orient="horz" pos="3240"/>
        <p:guide orient="horz" pos="3015"/>
        <p:guide pos="5556"/>
        <p:guide pos="2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3bf14362c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83bf14362c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9428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83bf14362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83bf14362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83bf14362c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83bf14362c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83bf14362c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83bf14362c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337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83bf14362c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83bf14362c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83bf14362c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83bf14362c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3bf14362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83bf14362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83bf14362c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83bf14362c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83bf14362c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83bf14362c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4e46f7676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4e46f7676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e46f767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e46f767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09ddf8bc5f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209ddf8bc5f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83bf14362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83bf14362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3bf14362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3bf14362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3bf14362c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83bf14362c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3bf14362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83bf14362c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3bf14362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83bf14362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83bf14362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83bf14362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3bf14362c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83bf14362c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265500" y="3184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1">
  <p:cSld name="Blank">
    <p:bg>
      <p:bgPr>
        <a:solidFill>
          <a:srgbClr val="3A5EDD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Montserrat"/>
              <a:buNone/>
              <a:defRPr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Montserrat"/>
              <a:buNone/>
              <a:defRPr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A5EDD"/>
              </a:buClr>
              <a:buSzPts val="4400"/>
              <a:buNone/>
              <a:defRPr sz="4400">
                <a:solidFill>
                  <a:srgbClr val="3A5ED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rpo 1">
  <p:cSld name="TITLE_AND_BODY_1">
    <p:bg>
      <p:bgPr>
        <a:solidFill>
          <a:schemeClr val="dk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rpo 1 1">
  <p:cSld name="TITLE_AND_BODY_1_1">
    <p:bg>
      <p:bgPr>
        <a:solidFill>
          <a:schemeClr val="dk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54336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sz="2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>
            <a:off x="391350" y="3652675"/>
            <a:ext cx="1148100" cy="21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7"/>
          <p:cNvSpPr txBox="1"/>
          <p:nvPr/>
        </p:nvSpPr>
        <p:spPr>
          <a:xfrm>
            <a:off x="437350" y="3865450"/>
            <a:ext cx="6651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PÚBLICOS-ALVO</a:t>
            </a:r>
            <a:r>
              <a:rPr lang="pt-BR" sz="2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E NARRATIVAS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7"/>
          <p:cNvSpPr txBox="1"/>
          <p:nvPr/>
        </p:nvSpPr>
        <p:spPr>
          <a:xfrm>
            <a:off x="437350" y="4434513"/>
            <a:ext cx="6450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ENTREGA </a:t>
            </a: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 </a:t>
            </a:r>
            <a:r>
              <a:rPr lang="pt-BR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|</a:t>
            </a:r>
            <a:r>
              <a:rPr lang="pt-BR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NOME: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7"/>
          <p:cNvSpPr/>
          <p:nvPr/>
        </p:nvSpPr>
        <p:spPr>
          <a:xfrm>
            <a:off x="150" y="5056800"/>
            <a:ext cx="9144000" cy="8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6975" y="-139775"/>
            <a:ext cx="3650352" cy="365035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/>
          <p:nvPr/>
        </p:nvSpPr>
        <p:spPr>
          <a:xfrm>
            <a:off x="7616900" y="2482800"/>
            <a:ext cx="1527000" cy="2736900"/>
          </a:xfrm>
          <a:prstGeom prst="roundRect">
            <a:avLst>
              <a:gd name="adj" fmla="val 2439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7"/>
          <p:cNvSpPr/>
          <p:nvPr/>
        </p:nvSpPr>
        <p:spPr>
          <a:xfrm>
            <a:off x="7996100" y="2181075"/>
            <a:ext cx="1148100" cy="3092700"/>
          </a:xfrm>
          <a:prstGeom prst="roundRect">
            <a:avLst>
              <a:gd name="adj" fmla="val 2439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7"/>
          <p:cNvSpPr/>
          <p:nvPr/>
        </p:nvSpPr>
        <p:spPr>
          <a:xfrm>
            <a:off x="-74550" y="-72850"/>
            <a:ext cx="696300" cy="2371800"/>
          </a:xfrm>
          <a:prstGeom prst="roundRect">
            <a:avLst>
              <a:gd name="adj" fmla="val 2439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-74550" y="-72850"/>
            <a:ext cx="1075500" cy="2070000"/>
          </a:xfrm>
          <a:prstGeom prst="roundRect">
            <a:avLst>
              <a:gd name="adj" fmla="val 2439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7"/>
          <p:cNvSpPr txBox="1"/>
          <p:nvPr/>
        </p:nvSpPr>
        <p:spPr>
          <a:xfrm>
            <a:off x="437350" y="3652675"/>
            <a:ext cx="10755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ATIVIDADE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/>
        </p:nvSpPr>
        <p:spPr>
          <a:xfrm>
            <a:off x="250900" y="231600"/>
            <a:ext cx="30591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QUADRO DE PERSONAS</a:t>
            </a:r>
            <a:endParaRPr>
              <a:solidFill>
                <a:srgbClr val="88888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2451770009"/>
              </p:ext>
            </p:extLst>
          </p:nvPr>
        </p:nvGraphicFramePr>
        <p:xfrm>
          <a:off x="354200" y="594500"/>
          <a:ext cx="8440425" cy="4192275"/>
        </p:xfrm>
        <a:graphic>
          <a:graphicData uri="http://schemas.openxmlformats.org/drawingml/2006/table">
            <a:tbl>
              <a:tblPr>
                <a:noFill/>
                <a:tableStyleId>{3844F891-ED63-43BF-8034-8686B71E2325}</a:tableStyleId>
              </a:tblPr>
              <a:tblGrid>
                <a:gridCol w="108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6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PERSONA</a:t>
                      </a:r>
                      <a:endParaRPr sz="10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NOME</a:t>
                      </a:r>
                      <a:endParaRPr sz="10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DESCRIÇÃO</a:t>
                      </a:r>
                      <a:endParaRPr sz="10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1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0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Tiago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 smtClean="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Jovem-adulto, de 21 a 28</a:t>
                      </a:r>
                      <a:r>
                        <a:rPr lang="pt-BR" sz="1000" baseline="0" dirty="0" smtClean="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 anos, branco ou negro, residente em regiões centrais, estudante universitário. Ouve sobre política e causas sociais na universidade, mas se interessa pouco pelo debate direita-esquerda. Pode ser tido como direita pelos que se dizem de esquerda e vice-versa pelos que se dizem de direita. Mora com os pais. Gosta de festas universitárias e fala pouco sobre política fora da faculdade, mas se interessa em conhecer mais sobre o tema.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1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Jandira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 smtClean="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Adulta-idosa,</a:t>
                      </a:r>
                      <a:r>
                        <a:rPr lang="pt-BR" sz="1000" baseline="0" dirty="0" smtClean="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 de 50 a 65 anos, residente em bairros centrais. Tem uma posição financeira mais privilegiada e exerce certa influência em seu meio de convivência e sua família. Não fala tanto sobre política, mas quer encontrar pessoas que “façam o bem”. Tem filhos adultos e pode até doar, se se sentir bem com o discurso do candidato. Pode se tornar multiplicadora de contatos e doações.</a:t>
                      </a:r>
                      <a:endParaRPr sz="1000" dirty="0">
                        <a:solidFill>
                          <a:srgbClr val="666666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1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rgbClr val="666666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3" name="Google Shape;143;p25"/>
          <p:cNvSpPr txBox="1"/>
          <p:nvPr/>
        </p:nvSpPr>
        <p:spPr>
          <a:xfrm>
            <a:off x="3811775" y="4843975"/>
            <a:ext cx="50697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i="1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Duplique este slide enquanto precisar construir novas personas.</a:t>
            </a:r>
            <a:endParaRPr sz="800" i="1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4" name="Google Shape;14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5950" y="196197"/>
            <a:ext cx="1096352" cy="341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9140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4"/>
                </a:solidFill>
              </a:rPr>
              <a:t>PASSO 2:</a:t>
            </a:r>
            <a:r>
              <a:rPr lang="pt-BR"/>
              <a:t> </a:t>
            </a:r>
            <a:br>
              <a:rPr lang="pt-BR"/>
            </a:br>
            <a:r>
              <a:rPr lang="pt-BR">
                <a:solidFill>
                  <a:schemeClr val="lt1"/>
                </a:solidFill>
              </a:rPr>
              <a:t>Definindo temas de campanhas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0" name="Google Shape;15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5950" y="213294"/>
            <a:ext cx="1096352" cy="34110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/>
          <p:nvPr/>
        </p:nvSpPr>
        <p:spPr>
          <a:xfrm>
            <a:off x="-74550" y="-72850"/>
            <a:ext cx="696300" cy="2371800"/>
          </a:xfrm>
          <a:prstGeom prst="roundRect">
            <a:avLst>
              <a:gd name="adj" fmla="val 2439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6"/>
          <p:cNvSpPr/>
          <p:nvPr/>
        </p:nvSpPr>
        <p:spPr>
          <a:xfrm>
            <a:off x="-74550" y="-72850"/>
            <a:ext cx="1075500" cy="2070000"/>
          </a:xfrm>
          <a:prstGeom prst="roundRect">
            <a:avLst>
              <a:gd name="adj" fmla="val 2439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6"/>
          <p:cNvSpPr/>
          <p:nvPr/>
        </p:nvSpPr>
        <p:spPr>
          <a:xfrm>
            <a:off x="7769300" y="3657926"/>
            <a:ext cx="1527000" cy="1453500"/>
          </a:xfrm>
          <a:prstGeom prst="roundRect">
            <a:avLst>
              <a:gd name="adj" fmla="val 2439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6"/>
          <p:cNvSpPr/>
          <p:nvPr/>
        </p:nvSpPr>
        <p:spPr>
          <a:xfrm>
            <a:off x="8148500" y="3317800"/>
            <a:ext cx="1148100" cy="1825800"/>
          </a:xfrm>
          <a:prstGeom prst="roundRect">
            <a:avLst>
              <a:gd name="adj" fmla="val 2439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/>
        </p:nvSpPr>
        <p:spPr>
          <a:xfrm>
            <a:off x="250900" y="231600"/>
            <a:ext cx="55488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QUADRO DE TEMAS, BANDEIRAS E PROPOSTAS</a:t>
            </a:r>
            <a:endParaRPr>
              <a:solidFill>
                <a:srgbClr val="88888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aphicFrame>
        <p:nvGraphicFramePr>
          <p:cNvPr id="160" name="Google Shape;160;p27"/>
          <p:cNvGraphicFramePr/>
          <p:nvPr>
            <p:extLst>
              <p:ext uri="{D42A27DB-BD31-4B8C-83A1-F6EECF244321}">
                <p14:modId xmlns:p14="http://schemas.microsoft.com/office/powerpoint/2010/main" val="2746183166"/>
              </p:ext>
            </p:extLst>
          </p:nvPr>
        </p:nvGraphicFramePr>
        <p:xfrm>
          <a:off x="354200" y="594500"/>
          <a:ext cx="8440425" cy="4192250"/>
        </p:xfrm>
        <a:graphic>
          <a:graphicData uri="http://schemas.openxmlformats.org/drawingml/2006/table">
            <a:tbl>
              <a:tblPr>
                <a:noFill/>
                <a:tableStyleId>{3844F891-ED63-43BF-8034-8686B71E2325}</a:tableStyleId>
              </a:tblPr>
              <a:tblGrid>
                <a:gridCol w="108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6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TEMA</a:t>
                      </a:r>
                      <a:endParaRPr sz="10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BANDEIRA</a:t>
                      </a:r>
                      <a:endParaRPr sz="10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PROPOSTAS</a:t>
                      </a:r>
                      <a:endParaRPr sz="10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265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PREENCHA</a:t>
                      </a:r>
                      <a:br>
                        <a:rPr lang="pt-BR" sz="10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pt-BR" sz="10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 TEMA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Trabalho e</a:t>
                      </a:r>
                      <a:r>
                        <a:rPr lang="pt-BR" sz="1000" b="1" baseline="0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emprego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Montserrat Medium"/>
                        <a:buAutoNum type="arabicPeriod"/>
                      </a:pPr>
                      <a:r>
                        <a:rPr lang="pt-BR" sz="1000" dirty="0" smtClean="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Montar</a:t>
                      </a:r>
                      <a:r>
                        <a:rPr lang="pt-BR" sz="1000" baseline="0" dirty="0" smtClean="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 um cadastro de serviços e estabelecimentos por bairro ou região, com indicação de lista de necessidades, para direcionar a oferta de cursos profissionalizantes ou de ações de estímulo ao empreendedorismo por região</a:t>
                      </a:r>
                      <a:endParaRPr sz="1000" dirty="0">
                        <a:solidFill>
                          <a:srgbClr val="666666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26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Educação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Montserrat Medium"/>
                        <a:buAutoNum type="arabicPeriod"/>
                      </a:pPr>
                      <a:r>
                        <a:rPr lang="pt-BR" sz="1000" dirty="0" smtClean="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Criação</a:t>
                      </a:r>
                      <a:r>
                        <a:rPr lang="pt-BR" sz="1000" baseline="0" dirty="0" smtClean="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 do índice de valorização dos profissionais da educação básica pública municipal (incluindo os profissionais do magistério e os profissionais administrativos, técnicos e operacionais das escolas), para acompanhamento dos profissionais e da população</a:t>
                      </a:r>
                      <a:endParaRPr sz="1000" dirty="0">
                        <a:solidFill>
                          <a:srgbClr val="666666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marL="457200" lvl="0" indent="-2921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Montserrat Medium"/>
                        <a:buAutoNum type="arabicPeriod"/>
                      </a:pPr>
                      <a:r>
                        <a:rPr lang="pt-BR" sz="1000" dirty="0" smtClean="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Propor</a:t>
                      </a:r>
                      <a:r>
                        <a:rPr lang="pt-BR" sz="1000" baseline="0" dirty="0" smtClean="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 criação de cargos técnicos para os trabalhos administrativo das unidades das escolas, que possibilitem a acumulação com o cargo de professor </a:t>
                      </a:r>
                      <a:endParaRPr sz="1000" dirty="0">
                        <a:solidFill>
                          <a:srgbClr val="666666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1" name="Google Shape;161;p27"/>
          <p:cNvSpPr txBox="1"/>
          <p:nvPr/>
        </p:nvSpPr>
        <p:spPr>
          <a:xfrm>
            <a:off x="3811775" y="4843975"/>
            <a:ext cx="50697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i="1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Duplique este slide enquanto precisar construir emas, bandeiras e propostas.</a:t>
            </a:r>
            <a:endParaRPr sz="800" i="1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2" name="Google Shape;16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5950" y="196197"/>
            <a:ext cx="1096352" cy="34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/>
        </p:nvSpPr>
        <p:spPr>
          <a:xfrm>
            <a:off x="250900" y="231600"/>
            <a:ext cx="55488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QUADRO DE TEMAS, BANDEIRAS E PROPOSTAS</a:t>
            </a:r>
            <a:endParaRPr>
              <a:solidFill>
                <a:srgbClr val="88888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aphicFrame>
        <p:nvGraphicFramePr>
          <p:cNvPr id="160" name="Google Shape;160;p27"/>
          <p:cNvGraphicFramePr/>
          <p:nvPr>
            <p:extLst>
              <p:ext uri="{D42A27DB-BD31-4B8C-83A1-F6EECF244321}">
                <p14:modId xmlns:p14="http://schemas.microsoft.com/office/powerpoint/2010/main" val="2183813847"/>
              </p:ext>
            </p:extLst>
          </p:nvPr>
        </p:nvGraphicFramePr>
        <p:xfrm>
          <a:off x="354200" y="594500"/>
          <a:ext cx="8440425" cy="4192250"/>
        </p:xfrm>
        <a:graphic>
          <a:graphicData uri="http://schemas.openxmlformats.org/drawingml/2006/table">
            <a:tbl>
              <a:tblPr>
                <a:noFill/>
                <a:tableStyleId>{3844F891-ED63-43BF-8034-8686B71E2325}</a:tableStyleId>
              </a:tblPr>
              <a:tblGrid>
                <a:gridCol w="108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6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TEMA</a:t>
                      </a:r>
                      <a:endParaRPr sz="10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BANDEIRA</a:t>
                      </a:r>
                      <a:endParaRPr sz="10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PROPOSTAS</a:t>
                      </a:r>
                      <a:endParaRPr sz="10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265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PREENCHA</a:t>
                      </a:r>
                      <a:br>
                        <a:rPr lang="pt-BR" sz="10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pt-BR" sz="10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 TEMA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Direitos</a:t>
                      </a:r>
                      <a:r>
                        <a:rPr lang="pt-BR" sz="1000" b="1" baseline="0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Humanos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Montserrat Medium"/>
                        <a:buAutoNum type="arabicPeriod"/>
                      </a:pPr>
                      <a:r>
                        <a:rPr lang="pt-BR" sz="1000" dirty="0" smtClean="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Criança e</a:t>
                      </a:r>
                      <a:r>
                        <a:rPr lang="pt-BR" sz="1000" baseline="0" dirty="0" smtClean="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 adolescente: desnutrição infantil</a:t>
                      </a:r>
                    </a:p>
                    <a:p>
                      <a:pPr marL="457200" lvl="0" indent="-2921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Montserrat Medium"/>
                        <a:buAutoNum type="arabicPeriod"/>
                      </a:pPr>
                      <a:r>
                        <a:rPr lang="pt-BR" sz="1000" baseline="0" dirty="0" smtClean="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Mulher (segurança): proteção contra violência doméstica </a:t>
                      </a:r>
                    </a:p>
                    <a:p>
                      <a:pPr marL="457200" lvl="0" indent="-2921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Montserrat Medium"/>
                        <a:buAutoNum type="arabicPeriod"/>
                      </a:pPr>
                      <a:r>
                        <a:rPr lang="pt-BR" sz="1000" baseline="0" dirty="0" smtClean="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Mulher (saúde): planejamento familiar</a:t>
                      </a:r>
                    </a:p>
                    <a:p>
                      <a:pPr marL="457200" lvl="0" indent="-2921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Montserrat Medium"/>
                        <a:buAutoNum type="arabicPeriod"/>
                      </a:pPr>
                      <a:r>
                        <a:rPr lang="pt-BR" sz="1000" baseline="0" dirty="0" smtClean="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Pessoa idosa: saúde, lazer, dignidade e proteção contra abusos</a:t>
                      </a:r>
                    </a:p>
                    <a:p>
                      <a:pPr marL="457200" lvl="0" indent="-2921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Montserrat Medium"/>
                        <a:buAutoNum type="arabicPeriod"/>
                      </a:pPr>
                      <a:r>
                        <a:rPr lang="pt-BR" sz="1000" dirty="0" smtClean="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Extrema pobreza: mutirões para</a:t>
                      </a:r>
                      <a:r>
                        <a:rPr lang="pt-BR" sz="1000" baseline="0" dirty="0" smtClean="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 informações sobre o </a:t>
                      </a:r>
                      <a:r>
                        <a:rPr lang="pt-BR" sz="1000" baseline="0" dirty="0" err="1" smtClean="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CadUnico</a:t>
                      </a:r>
                      <a:endParaRPr sz="1000" dirty="0">
                        <a:solidFill>
                          <a:srgbClr val="666666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26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Cultura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Montserrat Medium"/>
                        <a:buAutoNum type="arabicPeriod"/>
                      </a:pPr>
                      <a:r>
                        <a:rPr lang="pt-BR" sz="1000" dirty="0" smtClean="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Centro de Tradições Uberabenses</a:t>
                      </a:r>
                    </a:p>
                    <a:p>
                      <a:pPr marL="457200" lvl="0" indent="-2921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Montserrat Medium"/>
                        <a:buAutoNum type="arabicPeriod"/>
                      </a:pPr>
                      <a:r>
                        <a:rPr lang="pt-BR" sz="1000" baseline="0" dirty="0" smtClean="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Secretaria de Cultura (tendo a Fundação Cultural)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1" name="Google Shape;161;p27"/>
          <p:cNvSpPr txBox="1"/>
          <p:nvPr/>
        </p:nvSpPr>
        <p:spPr>
          <a:xfrm>
            <a:off x="3811775" y="4843975"/>
            <a:ext cx="50697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i="1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Duplique este slide enquanto precisar construir emas, bandeiras e propostas.</a:t>
            </a:r>
            <a:endParaRPr sz="800" i="1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2" name="Google Shape;16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5950" y="196197"/>
            <a:ext cx="1096352" cy="341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7938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4"/>
                </a:solidFill>
              </a:rPr>
              <a:t>PASSO 3:</a:t>
            </a:r>
            <a:r>
              <a:rPr lang="pt-BR"/>
              <a:t> </a:t>
            </a:r>
            <a:br>
              <a:rPr lang="pt-BR"/>
            </a:br>
            <a:r>
              <a:rPr lang="pt-BR">
                <a:solidFill>
                  <a:schemeClr val="lt1"/>
                </a:solidFill>
              </a:rPr>
              <a:t>Mapeando canais de comunicação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8" name="Google Shape;16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5950" y="213294"/>
            <a:ext cx="1096352" cy="34110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/>
          <p:nvPr/>
        </p:nvSpPr>
        <p:spPr>
          <a:xfrm>
            <a:off x="7769300" y="3657926"/>
            <a:ext cx="1527000" cy="1453500"/>
          </a:xfrm>
          <a:prstGeom prst="roundRect">
            <a:avLst>
              <a:gd name="adj" fmla="val 2439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8"/>
          <p:cNvSpPr/>
          <p:nvPr/>
        </p:nvSpPr>
        <p:spPr>
          <a:xfrm>
            <a:off x="8148500" y="3317800"/>
            <a:ext cx="1148100" cy="1825800"/>
          </a:xfrm>
          <a:prstGeom prst="roundRect">
            <a:avLst>
              <a:gd name="adj" fmla="val 2439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8"/>
          <p:cNvSpPr/>
          <p:nvPr/>
        </p:nvSpPr>
        <p:spPr>
          <a:xfrm>
            <a:off x="-74550" y="-72850"/>
            <a:ext cx="696300" cy="2371800"/>
          </a:xfrm>
          <a:prstGeom prst="roundRect">
            <a:avLst>
              <a:gd name="adj" fmla="val 2439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8"/>
          <p:cNvSpPr/>
          <p:nvPr/>
        </p:nvSpPr>
        <p:spPr>
          <a:xfrm>
            <a:off x="-74550" y="-72850"/>
            <a:ext cx="1075500" cy="2070000"/>
          </a:xfrm>
          <a:prstGeom prst="roundRect">
            <a:avLst>
              <a:gd name="adj" fmla="val 2439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/>
        </p:nvSpPr>
        <p:spPr>
          <a:xfrm>
            <a:off x="250900" y="231600"/>
            <a:ext cx="55488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QUADRO CANAIS DE COMUNICAÇÃO</a:t>
            </a:r>
            <a:endParaRPr>
              <a:solidFill>
                <a:srgbClr val="88888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aphicFrame>
        <p:nvGraphicFramePr>
          <p:cNvPr id="178" name="Google Shape;178;p29"/>
          <p:cNvGraphicFramePr/>
          <p:nvPr/>
        </p:nvGraphicFramePr>
        <p:xfrm>
          <a:off x="354200" y="594500"/>
          <a:ext cx="8465800" cy="4192250"/>
        </p:xfrm>
        <a:graphic>
          <a:graphicData uri="http://schemas.openxmlformats.org/drawingml/2006/table">
            <a:tbl>
              <a:tblPr>
                <a:noFill/>
                <a:tableStyleId>{3844F891-ED63-43BF-8034-8686B71E2325}</a:tableStyleId>
              </a:tblPr>
              <a:tblGrid>
                <a:gridCol w="12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1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6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CANAL</a:t>
                      </a:r>
                      <a:endParaRPr sz="10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PÚBLICO-ALVO</a:t>
                      </a:r>
                      <a:endParaRPr sz="10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BANDEIRA</a:t>
                      </a:r>
                      <a:endParaRPr sz="10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CONTEÚDO</a:t>
                      </a:r>
                      <a:endParaRPr sz="10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FORMATO</a:t>
                      </a:r>
                      <a:endParaRPr sz="10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PREENCHA</a:t>
                      </a:r>
                      <a:br>
                        <a:rPr lang="pt-BR" sz="10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pt-BR" sz="10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AQUI O CANAL…</a:t>
                      </a:r>
                      <a:endParaRPr sz="1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Preencha aqui o público-alvo</a:t>
                      </a:r>
                      <a:endParaRPr sz="1000">
                        <a:solidFill>
                          <a:srgbClr val="999999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Preencha aqui a bandeira…</a:t>
                      </a:r>
                      <a:endParaRPr sz="100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Preencha aqui o conteúdo.…</a:t>
                      </a:r>
                      <a:endParaRPr sz="1000">
                        <a:solidFill>
                          <a:srgbClr val="999999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Preencha aqui o formato.…</a:t>
                      </a:r>
                      <a:endParaRPr sz="1000">
                        <a:solidFill>
                          <a:srgbClr val="999999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PREENCHA</a:t>
                      </a:r>
                      <a:br>
                        <a:rPr lang="pt-BR" sz="10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pt-BR" sz="10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AQUI O CANAL…</a:t>
                      </a:r>
                      <a:endParaRPr/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Preencha aqui o público-alvo</a:t>
                      </a:r>
                      <a:endParaRPr sz="1000">
                        <a:solidFill>
                          <a:srgbClr val="999999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Preencha aqui a bandeira…</a:t>
                      </a:r>
                      <a:endParaRPr sz="100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Preencha aqui o conteúdo.…</a:t>
                      </a:r>
                      <a:endParaRPr sz="1000">
                        <a:solidFill>
                          <a:srgbClr val="999999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Preencha aqui o formato.…</a:t>
                      </a:r>
                      <a:endParaRPr sz="1000">
                        <a:solidFill>
                          <a:srgbClr val="999999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PREENCHA</a:t>
                      </a:r>
                      <a:br>
                        <a:rPr lang="pt-BR" sz="10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pt-BR" sz="10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AQUI O CANAL…</a:t>
                      </a:r>
                      <a:endParaRPr sz="10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Preencha aqui o público-alvo</a:t>
                      </a:r>
                      <a:endParaRPr sz="1000">
                        <a:solidFill>
                          <a:srgbClr val="999999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Preencha aqui a bandeira…</a:t>
                      </a:r>
                      <a:endParaRPr sz="10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Preencha aqui o conteúdo.…</a:t>
                      </a:r>
                      <a:endParaRPr sz="1000">
                        <a:solidFill>
                          <a:srgbClr val="999999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Preencha aqui o formato.…</a:t>
                      </a:r>
                      <a:endParaRPr sz="1000">
                        <a:solidFill>
                          <a:srgbClr val="999999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1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PREENCHA</a:t>
                      </a:r>
                      <a:br>
                        <a:rPr lang="pt-BR" sz="10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pt-BR" sz="10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AQUI O CANAL…</a:t>
                      </a:r>
                      <a:endParaRPr sz="10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Preencha aqui o público-alvo</a:t>
                      </a:r>
                      <a:endParaRPr sz="1000">
                        <a:solidFill>
                          <a:srgbClr val="999999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Preencha aqui a bandeira…</a:t>
                      </a:r>
                      <a:endParaRPr sz="10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Preencha aqui o conteúdo.…</a:t>
                      </a:r>
                      <a:endParaRPr sz="1000">
                        <a:solidFill>
                          <a:srgbClr val="999999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Preencha aqui o formato.…</a:t>
                      </a:r>
                      <a:endParaRPr sz="1000" dirty="0">
                        <a:solidFill>
                          <a:srgbClr val="999999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9" name="Google Shape;179;p29"/>
          <p:cNvSpPr txBox="1"/>
          <p:nvPr/>
        </p:nvSpPr>
        <p:spPr>
          <a:xfrm>
            <a:off x="2325675" y="4843975"/>
            <a:ext cx="65559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i="1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Duplique este slide enquanto precisar construir novos modelos de comunicação para os canais necessários</a:t>
            </a:r>
            <a:r>
              <a:rPr lang="pt-BR" sz="900"/>
              <a:t>.</a:t>
            </a:r>
            <a:endParaRPr sz="800" i="1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0" name="Google Shape;18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5950" y="196197"/>
            <a:ext cx="1096352" cy="34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4"/>
                </a:solidFill>
              </a:rPr>
              <a:t>PASSO 3:</a:t>
            </a:r>
            <a:r>
              <a:rPr lang="pt-BR"/>
              <a:t> </a:t>
            </a:r>
            <a:br>
              <a:rPr lang="pt-BR"/>
            </a:br>
            <a:r>
              <a:rPr lang="pt-BR">
                <a:solidFill>
                  <a:schemeClr val="lt1"/>
                </a:solidFill>
              </a:rPr>
              <a:t>Relacionamento com os </a:t>
            </a:r>
            <a:br>
              <a:rPr lang="pt-BR">
                <a:solidFill>
                  <a:schemeClr val="lt1"/>
                </a:solidFill>
              </a:rPr>
            </a:br>
            <a:r>
              <a:rPr lang="pt-BR">
                <a:solidFill>
                  <a:schemeClr val="lt1"/>
                </a:solidFill>
              </a:rPr>
              <a:t>eleitores e influenciadores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6" name="Google Shape;18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5950" y="213294"/>
            <a:ext cx="1096352" cy="34110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0"/>
          <p:cNvSpPr/>
          <p:nvPr/>
        </p:nvSpPr>
        <p:spPr>
          <a:xfrm>
            <a:off x="7769300" y="3657926"/>
            <a:ext cx="1527000" cy="1453500"/>
          </a:xfrm>
          <a:prstGeom prst="roundRect">
            <a:avLst>
              <a:gd name="adj" fmla="val 2439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0"/>
          <p:cNvSpPr/>
          <p:nvPr/>
        </p:nvSpPr>
        <p:spPr>
          <a:xfrm>
            <a:off x="8148500" y="3317800"/>
            <a:ext cx="1148100" cy="1825800"/>
          </a:xfrm>
          <a:prstGeom prst="roundRect">
            <a:avLst>
              <a:gd name="adj" fmla="val 2439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0"/>
          <p:cNvSpPr/>
          <p:nvPr/>
        </p:nvSpPr>
        <p:spPr>
          <a:xfrm>
            <a:off x="-74550" y="-72850"/>
            <a:ext cx="696300" cy="2371800"/>
          </a:xfrm>
          <a:prstGeom prst="roundRect">
            <a:avLst>
              <a:gd name="adj" fmla="val 2439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0"/>
          <p:cNvSpPr/>
          <p:nvPr/>
        </p:nvSpPr>
        <p:spPr>
          <a:xfrm>
            <a:off x="-74550" y="-72850"/>
            <a:ext cx="1075500" cy="2070000"/>
          </a:xfrm>
          <a:prstGeom prst="roundRect">
            <a:avLst>
              <a:gd name="adj" fmla="val 2439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/>
        </p:nvSpPr>
        <p:spPr>
          <a:xfrm>
            <a:off x="250900" y="231600"/>
            <a:ext cx="61857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QUADRO DE CANAIS DE RELACIONAMENTO COM ELEITORES</a:t>
            </a:r>
            <a:endParaRPr>
              <a:solidFill>
                <a:srgbClr val="88888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aphicFrame>
        <p:nvGraphicFramePr>
          <p:cNvPr id="196" name="Google Shape;196;p31"/>
          <p:cNvGraphicFramePr/>
          <p:nvPr/>
        </p:nvGraphicFramePr>
        <p:xfrm>
          <a:off x="354200" y="59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{3844F891-ED63-43BF-8034-8686B71E2325}</a:tableStyleId>
              </a:tblPr>
              <a:tblGrid>
                <a:gridCol w="157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6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FORMATO DE</a:t>
                      </a:r>
                      <a:br>
                        <a:rPr lang="pt-BR" sz="10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pt-BR" sz="10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RELACIONAMENTO</a:t>
                      </a:r>
                      <a:endParaRPr sz="10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CANAL</a:t>
                      </a:r>
                      <a:endParaRPr sz="10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OBJETIVO</a:t>
                      </a:r>
                      <a:endParaRPr sz="10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TAREFAS</a:t>
                      </a:r>
                      <a:endParaRPr sz="10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2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Preencha aqui o formato de relacionamento…</a:t>
                      </a:r>
                      <a:endParaRPr sz="1000">
                        <a:solidFill>
                          <a:srgbClr val="666666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Preencha aqui o canal</a:t>
                      </a:r>
                      <a:endParaRPr sz="1000">
                        <a:solidFill>
                          <a:srgbClr val="999999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Preencha aqui o objetivo…</a:t>
                      </a:r>
                      <a:endParaRPr sz="100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Preencha aqui os tarefas…</a:t>
                      </a:r>
                      <a:endParaRPr sz="1000">
                        <a:solidFill>
                          <a:srgbClr val="999999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2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Preencha aqui o formato de relacionamento…</a:t>
                      </a:r>
                      <a:endParaRPr/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Preencha aqui o canal</a:t>
                      </a:r>
                      <a:endParaRPr sz="1000">
                        <a:solidFill>
                          <a:srgbClr val="999999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Preencha aqui o objetivo…</a:t>
                      </a:r>
                      <a:endParaRPr sz="100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Preencha aqui os tarefas…</a:t>
                      </a:r>
                      <a:endParaRPr sz="1000">
                        <a:solidFill>
                          <a:srgbClr val="999999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7" name="Google Shape;197;p31"/>
          <p:cNvSpPr txBox="1"/>
          <p:nvPr/>
        </p:nvSpPr>
        <p:spPr>
          <a:xfrm>
            <a:off x="2325675" y="4843975"/>
            <a:ext cx="65559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i="1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Duplique este slide enquanto precisar construir novos canais de relacionamento com eleitores.</a:t>
            </a:r>
            <a:endParaRPr sz="800" i="1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8" name="Google Shape;198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5950" y="196197"/>
            <a:ext cx="1096352" cy="34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/>
        </p:nvSpPr>
        <p:spPr>
          <a:xfrm>
            <a:off x="250900" y="231600"/>
            <a:ext cx="72666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QUADRO DE CANAIS DE INFLUENCIADORES DA CAMPANHA</a:t>
            </a:r>
            <a:endParaRPr>
              <a:solidFill>
                <a:srgbClr val="88888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aphicFrame>
        <p:nvGraphicFramePr>
          <p:cNvPr id="204" name="Google Shape;204;p32"/>
          <p:cNvGraphicFramePr/>
          <p:nvPr/>
        </p:nvGraphicFramePr>
        <p:xfrm>
          <a:off x="354200" y="59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{3844F891-ED63-43BF-8034-8686B71E2325}</a:tableStyleId>
              </a:tblPr>
              <a:tblGrid>
                <a:gridCol w="157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4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6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NOME</a:t>
                      </a:r>
                      <a:endParaRPr sz="10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GRUPO</a:t>
                      </a:r>
                      <a:endParaRPr sz="10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GRAU DE INFLUÊNCIA</a:t>
                      </a:r>
                      <a:endParaRPr sz="10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PERSONA INFLUENCIADA</a:t>
                      </a:r>
                      <a:endParaRPr sz="10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1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Preencha aqui o nome…</a:t>
                      </a:r>
                      <a:endParaRPr sz="1000">
                        <a:solidFill>
                          <a:srgbClr val="666666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Preencha aqui o grupo…</a:t>
                      </a:r>
                      <a:endParaRPr sz="1000">
                        <a:solidFill>
                          <a:srgbClr val="999999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Preencha aqui o grau…</a:t>
                      </a:r>
                      <a:endParaRPr sz="100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Preencha aqui as personas…</a:t>
                      </a:r>
                      <a:endParaRPr sz="1000">
                        <a:solidFill>
                          <a:srgbClr val="999999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1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Preencha aqui o nome…</a:t>
                      </a:r>
                      <a:endParaRPr/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Preencha aqui o grupo…</a:t>
                      </a:r>
                      <a:endParaRPr sz="1000">
                        <a:solidFill>
                          <a:srgbClr val="999999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Preencha aqui o grau…</a:t>
                      </a:r>
                      <a:endParaRPr sz="100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Preencha aqui as personas…</a:t>
                      </a:r>
                      <a:endParaRPr sz="1000">
                        <a:solidFill>
                          <a:srgbClr val="999999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1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Preencha aqui o nome…</a:t>
                      </a:r>
                      <a:endParaRPr sz="1000">
                        <a:solidFill>
                          <a:srgbClr val="666666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Preencha aqui o grupo…</a:t>
                      </a:r>
                      <a:endParaRPr sz="10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Preencha aqui o grau…</a:t>
                      </a:r>
                      <a:endParaRPr sz="1000">
                        <a:solidFill>
                          <a:srgbClr val="666666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Preencha aqui as personas…</a:t>
                      </a:r>
                      <a:endParaRPr sz="1000">
                        <a:solidFill>
                          <a:srgbClr val="666666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5" name="Google Shape;205;p32"/>
          <p:cNvSpPr txBox="1"/>
          <p:nvPr/>
        </p:nvSpPr>
        <p:spPr>
          <a:xfrm>
            <a:off x="2325675" y="4843975"/>
            <a:ext cx="65559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i="1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Duplique este slide enquanto precisar enumerar possíveis influenciadores da sua campanha.</a:t>
            </a:r>
            <a:endParaRPr sz="800" i="1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6" name="Google Shape;20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5950" y="196197"/>
            <a:ext cx="1096352" cy="34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/>
          <p:nvPr/>
        </p:nvSpPr>
        <p:spPr>
          <a:xfrm>
            <a:off x="391350" y="395813"/>
            <a:ext cx="1148100" cy="21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3"/>
          <p:cNvSpPr txBox="1"/>
          <p:nvPr/>
        </p:nvSpPr>
        <p:spPr>
          <a:xfrm>
            <a:off x="437350" y="608600"/>
            <a:ext cx="27915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PÚBLICOS-ALVO</a:t>
            </a:r>
            <a:r>
              <a:rPr lang="pt-BR" sz="23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 NARRATIVAS</a:t>
            </a:r>
            <a:endParaRPr sz="9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33"/>
          <p:cNvSpPr txBox="1"/>
          <p:nvPr/>
        </p:nvSpPr>
        <p:spPr>
          <a:xfrm>
            <a:off x="437350" y="395813"/>
            <a:ext cx="10755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ENTREGA 2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33"/>
          <p:cNvSpPr txBox="1"/>
          <p:nvPr/>
        </p:nvSpPr>
        <p:spPr>
          <a:xfrm>
            <a:off x="391350" y="1857375"/>
            <a:ext cx="2247900" cy="22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Esta foi a segunda  entrega parcial do seu </a:t>
            </a:r>
            <a:r>
              <a:rPr lang="pt-BR" sz="11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MAPA DE CAMPANHA</a:t>
            </a:r>
            <a:r>
              <a:rPr lang="pt-BR" sz="11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Ao longo das próximas atividades, não se esqueça de voltar aqui para fazer correções e considerações, afinal, aprender sobre você mesmo e sobre o cenário político do seu município é um aprendizado contínuo.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15" name="Google Shape;215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35950" y="213294"/>
            <a:ext cx="1096352" cy="341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/>
          <p:nvPr/>
        </p:nvSpPr>
        <p:spPr>
          <a:xfrm>
            <a:off x="-6975" y="-6975"/>
            <a:ext cx="4481400" cy="5143500"/>
          </a:xfrm>
          <a:prstGeom prst="rect">
            <a:avLst/>
          </a:prstGeom>
          <a:solidFill>
            <a:srgbClr val="3A5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ctrTitle"/>
          </p:nvPr>
        </p:nvSpPr>
        <p:spPr>
          <a:xfrm>
            <a:off x="4619175" y="818338"/>
            <a:ext cx="4357800" cy="26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359"/>
              <a:t>"SOZINHOS, POUCO PODEMOS FAZER; JUNTOS, PODEMOS FAZER MUITO"</a:t>
            </a:r>
            <a:endParaRPr sz="3359"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"/>
          </p:nvPr>
        </p:nvSpPr>
        <p:spPr>
          <a:xfrm>
            <a:off x="4767975" y="3532563"/>
            <a:ext cx="4060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HELEN KELLER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5950" y="4623372"/>
            <a:ext cx="1096352" cy="34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5425" y="892100"/>
            <a:ext cx="3359301" cy="335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275" y="1817337"/>
            <a:ext cx="4543425" cy="141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AutoNum type="alphaLcParenR"/>
            </a:pPr>
            <a:r>
              <a:rPr lang="pt-BR" sz="2000"/>
              <a:t>Cole aqui uma foto do mapa do seu município.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/>
          <p:nvPr/>
        </p:nvSpPr>
        <p:spPr>
          <a:xfrm>
            <a:off x="-6975" y="-6975"/>
            <a:ext cx="4481400" cy="5143500"/>
          </a:xfrm>
          <a:prstGeom prst="rect">
            <a:avLst/>
          </a:prstGeom>
          <a:solidFill>
            <a:srgbClr val="3A5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title" idx="4294967295"/>
          </p:nvPr>
        </p:nvSpPr>
        <p:spPr>
          <a:xfrm>
            <a:off x="265500" y="2054250"/>
            <a:ext cx="4045200" cy="10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50">
                <a:solidFill>
                  <a:schemeClr val="accent4"/>
                </a:solidFill>
              </a:rPr>
              <a:t>b)</a:t>
            </a:r>
            <a:r>
              <a:rPr lang="pt-BR" sz="2050">
                <a:solidFill>
                  <a:schemeClr val="lt1"/>
                </a:solidFill>
              </a:rPr>
              <a:t>  Quais são os bairros do seu Município onde você tem alguma história?</a:t>
            </a:r>
            <a:endParaRPr sz="2050">
              <a:solidFill>
                <a:schemeClr val="lt1"/>
              </a:solidFill>
            </a:endParaRPr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4294967295"/>
          </p:nvPr>
        </p:nvSpPr>
        <p:spPr>
          <a:xfrm>
            <a:off x="4939500" y="1645500"/>
            <a:ext cx="3837000" cy="18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 dirty="0" smtClean="0"/>
              <a:t>Abadia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 dirty="0" smtClean="0"/>
              <a:t>Costa Teles I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 dirty="0" smtClean="0"/>
              <a:t>Centro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 dirty="0" smtClean="0"/>
              <a:t>Quinta da Boa Esperança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 dirty="0" smtClean="0"/>
              <a:t>Núcleo Habitacional Silvério </a:t>
            </a:r>
            <a:r>
              <a:rPr lang="pt-BR" sz="1200" dirty="0" err="1" smtClean="0"/>
              <a:t>Cartafina</a:t>
            </a:r>
            <a:r>
              <a:rPr lang="pt-BR" sz="1200" dirty="0" smtClean="0"/>
              <a:t> 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sz="1200" dirty="0"/>
          </a:p>
        </p:txBody>
      </p:sp>
      <p:pic>
        <p:nvPicPr>
          <p:cNvPr id="101" name="Google Shape;10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500" y="4623369"/>
            <a:ext cx="1096352" cy="341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-6975" y="-6975"/>
            <a:ext cx="4481400" cy="5143500"/>
          </a:xfrm>
          <a:prstGeom prst="rect">
            <a:avLst/>
          </a:prstGeom>
          <a:solidFill>
            <a:srgbClr val="3A5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title" idx="4294967295"/>
          </p:nvPr>
        </p:nvSpPr>
        <p:spPr>
          <a:xfrm>
            <a:off x="265500" y="1281150"/>
            <a:ext cx="40452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50">
                <a:solidFill>
                  <a:schemeClr val="accent4"/>
                </a:solidFill>
              </a:rPr>
              <a:t>c) </a:t>
            </a:r>
            <a:r>
              <a:rPr lang="pt-BR" sz="2050">
                <a:solidFill>
                  <a:schemeClr val="lt1"/>
                </a:solidFill>
              </a:rPr>
              <a:t> Dos bairros que foram referenciados no item anterior, quais você acredita que têm uma necessidade imediata em relação à proposta de valor que você pretende entregar com a sua campanha?</a:t>
            </a:r>
            <a:endParaRPr sz="2050">
              <a:solidFill>
                <a:schemeClr val="lt1"/>
              </a:solidFill>
            </a:endParaRPr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4294967295"/>
          </p:nvPr>
        </p:nvSpPr>
        <p:spPr>
          <a:xfrm>
            <a:off x="4939500" y="1645500"/>
            <a:ext cx="3837000" cy="18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-304800">
              <a:buSzPts val="1200"/>
            </a:pPr>
            <a:r>
              <a:rPr lang="pt-BR" sz="1200" dirty="0"/>
              <a:t>Abadia</a:t>
            </a:r>
          </a:p>
          <a:p>
            <a:pPr lvl="0" indent="-304800">
              <a:buSzPts val="1200"/>
            </a:pPr>
            <a:r>
              <a:rPr lang="pt-BR" sz="1200" dirty="0"/>
              <a:t>Costa Teles I</a:t>
            </a:r>
          </a:p>
          <a:p>
            <a:pPr lvl="0" indent="-304800">
              <a:buSzPts val="1200"/>
            </a:pPr>
            <a:r>
              <a:rPr lang="pt-BR" sz="1200" dirty="0" smtClean="0"/>
              <a:t>Núcleo </a:t>
            </a:r>
            <a:r>
              <a:rPr lang="pt-BR" sz="1200" dirty="0"/>
              <a:t>Habitacional Silvério </a:t>
            </a:r>
            <a:r>
              <a:rPr lang="pt-BR" sz="1200" dirty="0" err="1"/>
              <a:t>Cartafina</a:t>
            </a:r>
            <a:r>
              <a:rPr lang="pt-BR" sz="1200" dirty="0"/>
              <a:t> 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sz="1200" dirty="0"/>
          </a:p>
        </p:txBody>
      </p:sp>
      <p:pic>
        <p:nvPicPr>
          <p:cNvPr id="109" name="Google Shape;10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500" y="4623369"/>
            <a:ext cx="1096352" cy="341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/>
          <p:nvPr/>
        </p:nvSpPr>
        <p:spPr>
          <a:xfrm>
            <a:off x="-6975" y="-6975"/>
            <a:ext cx="4481400" cy="5143500"/>
          </a:xfrm>
          <a:prstGeom prst="rect">
            <a:avLst/>
          </a:prstGeom>
          <a:solidFill>
            <a:srgbClr val="3A5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title" idx="4294967295"/>
          </p:nvPr>
        </p:nvSpPr>
        <p:spPr>
          <a:xfrm>
            <a:off x="265500" y="1731000"/>
            <a:ext cx="4045200" cy="16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50" dirty="0">
                <a:solidFill>
                  <a:schemeClr val="accent4"/>
                </a:solidFill>
              </a:rPr>
              <a:t>d) </a:t>
            </a:r>
            <a:r>
              <a:rPr lang="pt-BR" sz="2050" dirty="0">
                <a:solidFill>
                  <a:schemeClr val="lt1"/>
                </a:solidFill>
              </a:rPr>
              <a:t>Quais são os bairros que você não tem forte conexão, mas acredita ser essencial para o sucesso da sua campanha e justifique.</a:t>
            </a:r>
            <a:endParaRPr sz="2050" dirty="0">
              <a:solidFill>
                <a:schemeClr val="lt1"/>
              </a:solidFill>
            </a:endParaRPr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4294967295"/>
          </p:nvPr>
        </p:nvSpPr>
        <p:spPr>
          <a:xfrm>
            <a:off x="4939500" y="1648125"/>
            <a:ext cx="3837000" cy="18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 dirty="0" smtClean="0"/>
              <a:t>Fabrício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 dirty="0" smtClean="0"/>
              <a:t>Boa Vista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 dirty="0" smtClean="0"/>
              <a:t>Rio de Janeiro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 dirty="0" smtClean="0"/>
              <a:t>São Benedito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 dirty="0" smtClean="0"/>
              <a:t>Santa Maria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 dirty="0"/>
              <a:t> 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 dirty="0"/>
              <a:t> 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sz="1200" dirty="0"/>
          </a:p>
        </p:txBody>
      </p:sp>
      <p:pic>
        <p:nvPicPr>
          <p:cNvPr id="117" name="Google Shape;11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500" y="4623369"/>
            <a:ext cx="1096352" cy="341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/>
          <p:nvPr/>
        </p:nvSpPr>
        <p:spPr>
          <a:xfrm>
            <a:off x="-6975" y="-6975"/>
            <a:ext cx="4481400" cy="5143500"/>
          </a:xfrm>
          <a:prstGeom prst="rect">
            <a:avLst/>
          </a:prstGeom>
          <a:solidFill>
            <a:srgbClr val="3A5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title" idx="4294967295"/>
          </p:nvPr>
        </p:nvSpPr>
        <p:spPr>
          <a:xfrm>
            <a:off x="265500" y="1276399"/>
            <a:ext cx="4045200" cy="19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50" dirty="0">
                <a:solidFill>
                  <a:srgbClr val="1BC32D"/>
                </a:solidFill>
              </a:rPr>
              <a:t>e)</a:t>
            </a:r>
            <a:r>
              <a:rPr lang="pt-BR" sz="2050" dirty="0">
                <a:solidFill>
                  <a:schemeClr val="lt1"/>
                </a:solidFill>
              </a:rPr>
              <a:t> Agora, desses bairros citados anteriormente, quais são os perfis das pessoas com as quais você tem mais facilidade para se conectar?</a:t>
            </a:r>
            <a:endParaRPr sz="2050" dirty="0">
              <a:solidFill>
                <a:schemeClr val="lt1"/>
              </a:solidFill>
            </a:endParaRPr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4294967295"/>
          </p:nvPr>
        </p:nvSpPr>
        <p:spPr>
          <a:xfrm>
            <a:off x="4939500" y="1645500"/>
            <a:ext cx="3837000" cy="18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 dirty="0" smtClean="0"/>
              <a:t>Santa Maria  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 dirty="0" smtClean="0"/>
              <a:t>São Benedito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 dirty="0"/>
              <a:t> 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 dirty="0"/>
              <a:t>   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 dirty="0"/>
              <a:t>  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 dirty="0"/>
              <a:t> 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 dirty="0"/>
              <a:t> 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sz="1200" dirty="0"/>
          </a:p>
        </p:txBody>
      </p:sp>
      <p:sp>
        <p:nvSpPr>
          <p:cNvPr id="125" name="Google Shape;125;p23"/>
          <p:cNvSpPr txBox="1">
            <a:spLocks noGrp="1"/>
          </p:cNvSpPr>
          <p:nvPr>
            <p:ph type="title" idx="4294967295"/>
          </p:nvPr>
        </p:nvSpPr>
        <p:spPr>
          <a:xfrm>
            <a:off x="265500" y="3360813"/>
            <a:ext cx="4045200" cy="7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1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Aqui, vale pontuar características de raça, gênero, faixa etária, segmentos de profissão, dentre outros aspectos que engrandeçam sua análise.</a:t>
            </a:r>
            <a:endParaRPr sz="2250" b="0" i="1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500" y="4623369"/>
            <a:ext cx="1096352" cy="341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4"/>
                </a:solidFill>
              </a:rPr>
              <a:t>PASSO 1:</a:t>
            </a:r>
            <a:r>
              <a:rPr lang="pt-BR"/>
              <a:t> </a:t>
            </a:r>
            <a:r>
              <a:rPr lang="pt-BR">
                <a:solidFill>
                  <a:schemeClr val="lt1"/>
                </a:solidFill>
              </a:rPr>
              <a:t>Definindo personas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5950" y="213294"/>
            <a:ext cx="1096352" cy="34110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4"/>
          <p:cNvSpPr/>
          <p:nvPr/>
        </p:nvSpPr>
        <p:spPr>
          <a:xfrm>
            <a:off x="-74550" y="-72850"/>
            <a:ext cx="696300" cy="2371800"/>
          </a:xfrm>
          <a:prstGeom prst="roundRect">
            <a:avLst>
              <a:gd name="adj" fmla="val 2439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4"/>
          <p:cNvSpPr/>
          <p:nvPr/>
        </p:nvSpPr>
        <p:spPr>
          <a:xfrm>
            <a:off x="-74550" y="-72850"/>
            <a:ext cx="1075500" cy="2070000"/>
          </a:xfrm>
          <a:prstGeom prst="roundRect">
            <a:avLst>
              <a:gd name="adj" fmla="val 2439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4"/>
          <p:cNvSpPr/>
          <p:nvPr/>
        </p:nvSpPr>
        <p:spPr>
          <a:xfrm>
            <a:off x="7616900" y="3560876"/>
            <a:ext cx="1527000" cy="1690200"/>
          </a:xfrm>
          <a:prstGeom prst="roundRect">
            <a:avLst>
              <a:gd name="adj" fmla="val 2439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4"/>
          <p:cNvSpPr/>
          <p:nvPr/>
        </p:nvSpPr>
        <p:spPr>
          <a:xfrm>
            <a:off x="7996100" y="3165400"/>
            <a:ext cx="1148100" cy="2122800"/>
          </a:xfrm>
          <a:prstGeom prst="roundRect">
            <a:avLst>
              <a:gd name="adj" fmla="val 2439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/>
        </p:nvSpPr>
        <p:spPr>
          <a:xfrm>
            <a:off x="250900" y="231600"/>
            <a:ext cx="30591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QUADRO DE PERSONAS</a:t>
            </a:r>
            <a:endParaRPr>
              <a:solidFill>
                <a:srgbClr val="88888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996125843"/>
              </p:ext>
            </p:extLst>
          </p:nvPr>
        </p:nvGraphicFramePr>
        <p:xfrm>
          <a:off x="354200" y="594500"/>
          <a:ext cx="8440425" cy="4220150"/>
        </p:xfrm>
        <a:graphic>
          <a:graphicData uri="http://schemas.openxmlformats.org/drawingml/2006/table">
            <a:tbl>
              <a:tblPr>
                <a:noFill/>
                <a:tableStyleId>{3844F891-ED63-43BF-8034-8686B71E2325}</a:tableStyleId>
              </a:tblPr>
              <a:tblGrid>
                <a:gridCol w="108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6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PERSONA</a:t>
                      </a:r>
                      <a:endParaRPr sz="10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NOME</a:t>
                      </a:r>
                      <a:endParaRPr sz="10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DESCRIÇÃO</a:t>
                      </a:r>
                      <a:endParaRPr sz="10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1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0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Luiza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 smtClean="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Jovem-adulta, de 23 a 35</a:t>
                      </a:r>
                      <a:r>
                        <a:rPr lang="pt-BR" sz="1000" baseline="0" dirty="0" smtClean="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 anos, branca ou negra, residente em regiões centrais, entende um pouco de política e se sensibiliza com causas sociais. Mora com a família, mas pensa em morar sozinha. Frequenta barzinhos e gosta de se informar por </a:t>
                      </a:r>
                      <a:r>
                        <a:rPr lang="pt-BR" sz="1000" baseline="0" dirty="0" err="1" smtClean="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podcasts</a:t>
                      </a:r>
                      <a:r>
                        <a:rPr lang="pt-BR" sz="1000" baseline="0" dirty="0" smtClean="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 e perfis informativos em redes sociais. Gosta de ler, mas consome conteúdos mais rápidos na internet.</a:t>
                      </a:r>
                      <a:endParaRPr sz="1000" dirty="0">
                        <a:solidFill>
                          <a:srgbClr val="666666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1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Jairo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 smtClean="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Adulto,</a:t>
                      </a:r>
                      <a:r>
                        <a:rPr lang="pt-BR" sz="1000" baseline="0" dirty="0" smtClean="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 de 45 a 55 anos, branco, residente em bairros residenciais. Gosta de falar sobre política e acredita que entende um pouco mais do que os demais do seu círculo de convivência. Gosta de conversar sobre o assunto, mas tem uma visão pessimista sobre o que sabe e entende. Quer ouvir alguém que tem mais conhecimento sobre o tema, pra poder acreditar em algo mais. Tem filhos adolescentes. Gosta de se comunicar pelo WhatsApp e usa o </a:t>
                      </a:r>
                      <a:r>
                        <a:rPr lang="pt-BR" sz="1000" baseline="0" dirty="0" err="1" smtClean="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Facebook</a:t>
                      </a:r>
                      <a:r>
                        <a:rPr lang="pt-BR" sz="1000" baseline="0" dirty="0" smtClean="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 para ler e o </a:t>
                      </a:r>
                      <a:r>
                        <a:rPr lang="pt-BR" sz="1000" baseline="0" dirty="0" err="1" smtClean="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Kwai</a:t>
                      </a:r>
                      <a:r>
                        <a:rPr lang="pt-BR" sz="1000" baseline="0" dirty="0" smtClean="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 para entretenimento.</a:t>
                      </a:r>
                      <a:endParaRPr sz="1000" dirty="0">
                        <a:solidFill>
                          <a:srgbClr val="666666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1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Lucas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dirty="0" smtClean="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Adolescente-jovem,</a:t>
                      </a:r>
                      <a:r>
                        <a:rPr lang="pt-BR" sz="1000" baseline="0" dirty="0" smtClean="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 de 17 a 23 anos, branco, estudante, residente em regiões centrais. É </a:t>
                      </a:r>
                      <a:r>
                        <a:rPr lang="pt-BR" sz="1000" baseline="0" dirty="0" err="1" smtClean="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enagajado</a:t>
                      </a:r>
                      <a:r>
                        <a:rPr lang="pt-BR" sz="1000" baseline="0" dirty="0" smtClean="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, mas não age mais por pouco conhecimento no tema. Até lê sobre política, mas de forma rasa. É um pouco idealista, na forma de ver e pensar sobre o tema.</a:t>
                      </a:r>
                      <a:endParaRPr sz="1000" dirty="0">
                        <a:solidFill>
                          <a:srgbClr val="666666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3" name="Google Shape;143;p25"/>
          <p:cNvSpPr txBox="1"/>
          <p:nvPr/>
        </p:nvSpPr>
        <p:spPr>
          <a:xfrm>
            <a:off x="3811775" y="4843975"/>
            <a:ext cx="50697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i="1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Duplique este slide enquanto precisar construir novas personas.</a:t>
            </a:r>
            <a:endParaRPr sz="800" i="1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4" name="Google Shape;14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5950" y="196197"/>
            <a:ext cx="1096352" cy="34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novaBR">
  <a:themeElements>
    <a:clrScheme name="Simple Light">
      <a:dk1>
        <a:srgbClr val="3A5EDD"/>
      </a:dk1>
      <a:lt1>
        <a:srgbClr val="FFFFFF"/>
      </a:lt1>
      <a:dk2>
        <a:srgbClr val="586980"/>
      </a:dk2>
      <a:lt2>
        <a:srgbClr val="EEEEEE"/>
      </a:lt2>
      <a:accent1>
        <a:srgbClr val="174580"/>
      </a:accent1>
      <a:accent2>
        <a:srgbClr val="6B7480"/>
      </a:accent2>
      <a:accent3>
        <a:srgbClr val="78909C"/>
      </a:accent3>
      <a:accent4>
        <a:srgbClr val="38E069"/>
      </a:accent4>
      <a:accent5>
        <a:srgbClr val="01FF3D"/>
      </a:accent5>
      <a:accent6>
        <a:srgbClr val="1749EF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1146</Words>
  <Application>Microsoft Office PowerPoint</Application>
  <PresentationFormat>Apresentação na tela (16:9)</PresentationFormat>
  <Paragraphs>150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Montserrat SemiBold</vt:lpstr>
      <vt:lpstr>Arial</vt:lpstr>
      <vt:lpstr>Montserrat</vt:lpstr>
      <vt:lpstr>Montserrat Medium</vt:lpstr>
      <vt:lpstr>RenovaBR</vt:lpstr>
      <vt:lpstr>Apresentação do PowerPoint</vt:lpstr>
      <vt:lpstr>"SOZINHOS, POUCO PODEMOS FAZER; JUNTOS, PODEMOS FAZER MUITO"</vt:lpstr>
      <vt:lpstr>Cole aqui uma foto do mapa do seu município.</vt:lpstr>
      <vt:lpstr>b)  Quais são os bairros do seu Município onde você tem alguma história?</vt:lpstr>
      <vt:lpstr>c)  Dos bairros que foram referenciados no item anterior, quais você acredita que têm uma necessidade imediata em relação à proposta de valor que você pretende entregar com a sua campanha?</vt:lpstr>
      <vt:lpstr>d) Quais são os bairros que você não tem forte conexão, mas acredita ser essencial para o sucesso da sua campanha e justifique.</vt:lpstr>
      <vt:lpstr>e) Agora, desses bairros citados anteriormente, quais são os perfis das pessoas com as quais você tem mais facilidade para se conectar?</vt:lpstr>
      <vt:lpstr>PASSO 1: Definindo personas</vt:lpstr>
      <vt:lpstr>Apresentação do PowerPoint</vt:lpstr>
      <vt:lpstr>Apresentação do PowerPoint</vt:lpstr>
      <vt:lpstr>PASSO 2:  Definindo temas de campanhas</vt:lpstr>
      <vt:lpstr>Apresentação do PowerPoint</vt:lpstr>
      <vt:lpstr>Apresentação do PowerPoint</vt:lpstr>
      <vt:lpstr>PASSO 3:  Mapeando canais de comunicação</vt:lpstr>
      <vt:lpstr>Apresentação do PowerPoint</vt:lpstr>
      <vt:lpstr>PASSO 3:  Relacionamento com os  eleitores e influenciadores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Alexanndre Lennon Dias E Silva</cp:lastModifiedBy>
  <cp:revision>7</cp:revision>
  <dcterms:modified xsi:type="dcterms:W3CDTF">2024-02-21T21:05:44Z</dcterms:modified>
</cp:coreProperties>
</file>