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">
          <p15:clr>
            <a:srgbClr val="747775"/>
          </p15:clr>
        </p15:guide>
        <p15:guide id="2" orient="horz" pos="3240">
          <p15:clr>
            <a:srgbClr val="747775"/>
          </p15:clr>
        </p15:guide>
        <p15:guide id="3" orient="horz" pos="3015">
          <p15:clr>
            <a:srgbClr val="747775"/>
          </p15:clr>
        </p15:guide>
        <p15:guide id="4" pos="5556">
          <p15:clr>
            <a:srgbClr val="747775"/>
          </p15:clr>
        </p15:guide>
        <p15:guide id="5" pos="22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2ADE4F-B381-4B9A-86F5-17F1D87ED8D9}">
  <a:tblStyle styleId="{812ADE4F-B381-4B9A-86F5-17F1D87ED8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" orient="horz"/>
        <p:guide pos="3240" orient="horz"/>
        <p:guide pos="3015" orient="horz"/>
        <p:guide pos="5556"/>
        <p:guide pos="22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e46f7676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e46f7676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3bf14362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3bf14362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2becd53a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2becd53a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3bf14362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3bf14362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e46f7676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e46f7676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9ddf8bc5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09ddf8bc5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65500" y="3184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">
    <p:bg>
      <p:bgPr>
        <a:solidFill>
          <a:srgbClr val="3A5EDD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6583680" y="4783455"/>
            <a:ext cx="21030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1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3A5EDD"/>
              </a:buClr>
              <a:buSzPts val="4400"/>
              <a:buNone/>
              <a:defRPr sz="4400">
                <a:solidFill>
                  <a:srgbClr val="3A5EDD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600"/>
              <a:buNone/>
              <a:defRPr sz="2600">
                <a:solidFill>
                  <a:schemeClr val="accent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">
  <p:cSld name="TITLE_AND_BODY_1">
    <p:bg>
      <p:bgPr>
        <a:solidFill>
          <a:schemeClr val="dk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rpo 1 1">
  <p:cSld name="TITLE_AND_BODY_1_1">
    <p:bg>
      <p:bgPr>
        <a:solidFill>
          <a:schemeClr val="dk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555600"/>
            <a:ext cx="54336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ontserrat"/>
              <a:buNone/>
              <a:defRPr b="1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b="1"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>
            <a:off x="391350" y="3652675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 txBox="1"/>
          <p:nvPr/>
        </p:nvSpPr>
        <p:spPr>
          <a:xfrm>
            <a:off x="437350" y="3865450"/>
            <a:ext cx="665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ATIVIDADES-</a:t>
            </a:r>
            <a:r>
              <a:rPr lang="pt-BR" sz="28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CHAVE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437350" y="4434513"/>
            <a:ext cx="6450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ENTREGA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</a:t>
            </a:r>
            <a:r>
              <a:rPr b="1" lang="pt-BR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|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NOME: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150" y="5056800"/>
            <a:ext cx="9144000" cy="8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975" y="-139775"/>
            <a:ext cx="3650352" cy="3650352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/>
          <p:nvPr/>
        </p:nvSpPr>
        <p:spPr>
          <a:xfrm>
            <a:off x="7616900" y="2482800"/>
            <a:ext cx="1527000" cy="2736900"/>
          </a:xfrm>
          <a:prstGeom prst="roundRect">
            <a:avLst>
              <a:gd fmla="val 2439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7996100" y="2181075"/>
            <a:ext cx="1148100" cy="3092700"/>
          </a:xfrm>
          <a:prstGeom prst="roundRect">
            <a:avLst>
              <a:gd fmla="val 2439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7"/>
          <p:cNvSpPr/>
          <p:nvPr/>
        </p:nvSpPr>
        <p:spPr>
          <a:xfrm>
            <a:off x="-74550" y="-72850"/>
            <a:ext cx="696300" cy="2371800"/>
          </a:xfrm>
          <a:prstGeom prst="roundRect">
            <a:avLst>
              <a:gd fmla="val 2439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-74550" y="-72850"/>
            <a:ext cx="1075500" cy="2070000"/>
          </a:xfrm>
          <a:prstGeom prst="roundRect">
            <a:avLst>
              <a:gd fmla="val 2439" name="adj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37350" y="3652675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4767975" y="3790963"/>
            <a:ext cx="406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LAO-TSÉ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950" y="4623372"/>
            <a:ext cx="1096352" cy="34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5425" y="892100"/>
            <a:ext cx="3359301" cy="33593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ctrTitle"/>
          </p:nvPr>
        </p:nvSpPr>
        <p:spPr>
          <a:xfrm>
            <a:off x="4767975" y="545975"/>
            <a:ext cx="4060200" cy="31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59"/>
              <a:t>"</a:t>
            </a:r>
            <a:r>
              <a:rPr lang="pt-BR" sz="3359"/>
              <a:t>UMA LONGA VIAGEM DE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59"/>
              <a:t>MIL MILHAS INICIA</a:t>
            </a:r>
            <a:r>
              <a:rPr lang="pt-BR" sz="3359"/>
              <a:t>-</a:t>
            </a:r>
            <a:r>
              <a:rPr lang="pt-BR" sz="3359"/>
              <a:t>SE COM</a:t>
            </a:r>
            <a:endParaRPr sz="335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59"/>
              <a:t>O MOVIMENTO DE UM PÉ.</a:t>
            </a:r>
            <a:r>
              <a:rPr lang="pt-BR" sz="3359"/>
              <a:t>"</a:t>
            </a:r>
            <a:endParaRPr sz="335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-6975" y="-6975"/>
            <a:ext cx="4481400" cy="5143500"/>
          </a:xfrm>
          <a:prstGeom prst="rect">
            <a:avLst/>
          </a:prstGeom>
          <a:solidFill>
            <a:srgbClr val="3A5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265500" y="1557900"/>
            <a:ext cx="4045200" cy="20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50">
                <a:solidFill>
                  <a:schemeClr val="lt1"/>
                </a:solidFill>
              </a:rPr>
              <a:t>Quais são as </a:t>
            </a:r>
            <a:r>
              <a:rPr lang="pt-BR" sz="2050">
                <a:solidFill>
                  <a:schemeClr val="accent4"/>
                </a:solidFill>
              </a:rPr>
              <a:t>atividades-chave</a:t>
            </a:r>
            <a:r>
              <a:rPr lang="pt-BR" sz="2050">
                <a:solidFill>
                  <a:schemeClr val="lt1"/>
                </a:solidFill>
              </a:rPr>
              <a:t> da sua campanha, ou seja, quais as atividades essenciais para que seja possível entregar sua </a:t>
            </a:r>
            <a:r>
              <a:rPr lang="pt-BR" sz="2050">
                <a:solidFill>
                  <a:schemeClr val="accent4"/>
                </a:solidFill>
              </a:rPr>
              <a:t>proposta de valor</a:t>
            </a:r>
            <a:endParaRPr sz="2050">
              <a:solidFill>
                <a:schemeClr val="accent4"/>
              </a:solidFill>
            </a:endParaRPr>
          </a:p>
        </p:txBody>
      </p:sp>
      <p:sp>
        <p:nvSpPr>
          <p:cNvPr id="95" name="Google Shape;95;p19"/>
          <p:cNvSpPr txBox="1"/>
          <p:nvPr>
            <p:ph idx="4294967295" type="body"/>
          </p:nvPr>
        </p:nvSpPr>
        <p:spPr>
          <a:xfrm>
            <a:off x="4939500" y="1645500"/>
            <a:ext cx="3837000" cy="18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pt-BR" sz="1200"/>
              <a:t>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t/>
            </a:r>
            <a:endParaRPr sz="1200"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500" y="4623369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Organograma da Campanha</a:t>
            </a:r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3088843" y="1288213"/>
            <a:ext cx="1538100" cy="442500"/>
          </a:xfrm>
          <a:prstGeom prst="roundRect">
            <a:avLst>
              <a:gd fmla="val 0" name="adj"/>
            </a:avLst>
          </a:prstGeom>
          <a:solidFill>
            <a:srgbClr val="49D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Coordenador(a) Geral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5786500" y="3811925"/>
            <a:ext cx="1538100" cy="543300"/>
          </a:xfrm>
          <a:prstGeom prst="roundRect">
            <a:avLst>
              <a:gd fmla="val 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Coordenador(a) Financeiro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430750" y="3811925"/>
            <a:ext cx="1538100" cy="543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Coordenador(a) Jurídico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813225" y="2540490"/>
            <a:ext cx="1538100" cy="442500"/>
          </a:xfrm>
          <a:prstGeom prst="roundRect">
            <a:avLst>
              <a:gd fmla="val 0" name="adj"/>
            </a:avLst>
          </a:prstGeom>
          <a:solidFill>
            <a:srgbClr val="0E5D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Assessor(a)/Sombra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6503718" y="2540490"/>
            <a:ext cx="1538100" cy="442500"/>
          </a:xfrm>
          <a:prstGeom prst="roundRect">
            <a:avLst>
              <a:gd fmla="val 0" name="adj"/>
            </a:avLst>
          </a:prstGeom>
          <a:solidFill>
            <a:srgbClr val="0844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Candidato(a)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7" name="Google Shape;107;p20"/>
          <p:cNvCxnSpPr>
            <a:stCxn id="102" idx="2"/>
            <a:endCxn id="103" idx="0"/>
          </p:cNvCxnSpPr>
          <p:nvPr/>
        </p:nvCxnSpPr>
        <p:spPr>
          <a:xfrm flipH="1" rot="-5400000">
            <a:off x="4166143" y="1422463"/>
            <a:ext cx="2081100" cy="2697600"/>
          </a:xfrm>
          <a:prstGeom prst="bentConnector3">
            <a:avLst>
              <a:gd fmla="val 7062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" name="Google Shape;108;p20"/>
          <p:cNvCxnSpPr>
            <a:stCxn id="104" idx="0"/>
            <a:endCxn id="102" idx="2"/>
          </p:cNvCxnSpPr>
          <p:nvPr/>
        </p:nvCxnSpPr>
        <p:spPr>
          <a:xfrm rot="-5400000">
            <a:off x="1488250" y="1442375"/>
            <a:ext cx="2081100" cy="2658000"/>
          </a:xfrm>
          <a:prstGeom prst="bentConnector3">
            <a:avLst>
              <a:gd fmla="val 2938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" name="Google Shape;109;p20"/>
          <p:cNvSpPr/>
          <p:nvPr/>
        </p:nvSpPr>
        <p:spPr>
          <a:xfrm>
            <a:off x="2216000" y="3811925"/>
            <a:ext cx="1538100" cy="5433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Coordenador(a)  de Mobilzação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0" name="Google Shape;110;p20"/>
          <p:cNvCxnSpPr>
            <a:stCxn id="109" idx="0"/>
          </p:cNvCxnSpPr>
          <p:nvPr/>
        </p:nvCxnSpPr>
        <p:spPr>
          <a:xfrm rot="10800000">
            <a:off x="2985050" y="3209825"/>
            <a:ext cx="0" cy="6021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" name="Google Shape;111;p20"/>
          <p:cNvSpPr/>
          <p:nvPr/>
        </p:nvSpPr>
        <p:spPr>
          <a:xfrm>
            <a:off x="4001250" y="3811925"/>
            <a:ext cx="1538100" cy="543300"/>
          </a:xfrm>
          <a:prstGeom prst="roundRect">
            <a:avLst>
              <a:gd fmla="val 0" name="adj"/>
            </a:avLst>
          </a:prstGeom>
          <a:solidFill>
            <a:srgbClr val="49D4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NOME</a:t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Coordenador(a) de Comunicação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2" name="Google Shape;112;p20"/>
          <p:cNvCxnSpPr>
            <a:stCxn id="111" idx="0"/>
          </p:cNvCxnSpPr>
          <p:nvPr/>
        </p:nvCxnSpPr>
        <p:spPr>
          <a:xfrm rot="10800000">
            <a:off x="4770300" y="3200525"/>
            <a:ext cx="0" cy="611400"/>
          </a:xfrm>
          <a:prstGeom prst="straightConnector1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20"/>
          <p:cNvCxnSpPr>
            <a:endCxn id="106" idx="0"/>
          </p:cNvCxnSpPr>
          <p:nvPr/>
        </p:nvCxnSpPr>
        <p:spPr>
          <a:xfrm>
            <a:off x="3867168" y="2085390"/>
            <a:ext cx="3405600" cy="4551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20"/>
          <p:cNvCxnSpPr>
            <a:endCxn id="105" idx="0"/>
          </p:cNvCxnSpPr>
          <p:nvPr/>
        </p:nvCxnSpPr>
        <p:spPr>
          <a:xfrm flipH="1">
            <a:off x="5582275" y="2268990"/>
            <a:ext cx="1713900" cy="271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250900" y="231600"/>
            <a:ext cx="72666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QUADRO DE RESPONSABILIDADES</a:t>
            </a:r>
            <a:endParaRPr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354200" y="59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{812ADE4F-B381-4B9A-86F5-17F1D87ED8D9}</a:tableStyleId>
              </a:tblPr>
              <a:tblGrid>
                <a:gridCol w="1693150"/>
                <a:gridCol w="1693150"/>
                <a:gridCol w="1693150"/>
                <a:gridCol w="1693150"/>
                <a:gridCol w="1693150"/>
              </a:tblGrid>
              <a:tr h="526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ATIVIDADE-CHAVE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DESCRIÇÃO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RECURSOS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NECESSÁRIOS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EQUIPE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PARCEIROS</a:t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solidFill>
                      <a:schemeClr val="dk1"/>
                    </a:solidFill>
                  </a:tcPr>
                </a:tc>
              </a:tr>
              <a:tr h="12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 atividade…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Descreva aqui..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recursos…</a:t>
                      </a:r>
                      <a:endParaRPr sz="1000">
                        <a:solidFill>
                          <a:schemeClr val="lt1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responsáveis…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os parceiros…</a:t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12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 atividade…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Descreva aqui..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999999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recursos…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responsáveis…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os parceiros…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  <a:tr h="122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a atividade…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Descreva aqui..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0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recursos…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Liste aqui os responsáveis…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solidFill>
                            <a:srgbClr val="666666"/>
                          </a:solidFill>
                          <a:latin typeface="Montserrat Medium"/>
                          <a:ea typeface="Montserrat Medium"/>
                          <a:cs typeface="Montserrat Medium"/>
                          <a:sym typeface="Montserrat Medium"/>
                        </a:rPr>
                        <a:t>Preencha aqui os parceiros…</a:t>
                      </a:r>
                      <a:endParaRPr sz="1000">
                        <a:solidFill>
                          <a:srgbClr val="666666"/>
                        </a:solidFill>
                        <a:latin typeface="Montserrat Medium"/>
                        <a:ea typeface="Montserrat Medium"/>
                        <a:cs typeface="Montserrat Medium"/>
                        <a:sym typeface="Montserra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1" name="Google Shape;121;p21"/>
          <p:cNvSpPr txBox="1"/>
          <p:nvPr/>
        </p:nvSpPr>
        <p:spPr>
          <a:xfrm>
            <a:off x="2325675" y="4843975"/>
            <a:ext cx="6555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80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Duplique este slide enquanto precisar enumerar possíveis responsáveis para cada atividade da sua campanha</a:t>
            </a:r>
            <a:endParaRPr i="1" sz="80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5950" y="196197"/>
            <a:ext cx="1096352" cy="3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/>
          <p:nvPr/>
        </p:nvSpPr>
        <p:spPr>
          <a:xfrm>
            <a:off x="391350" y="395813"/>
            <a:ext cx="1148100" cy="21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437350" y="608600"/>
            <a:ext cx="4744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ATIVIDADES-</a:t>
            </a:r>
            <a:r>
              <a:rPr lang="pt-BR" sz="230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CHAVE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37350" y="395813"/>
            <a:ext cx="107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ENTREGA 3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391350" y="1462050"/>
            <a:ext cx="22479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Esta foi a terceira entrega parcial do seu </a:t>
            </a:r>
            <a:r>
              <a:rPr b="1" lang="pt-BR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MAPA DE CAMPANHA</a:t>
            </a:r>
            <a:r>
              <a:rPr lang="pt-BR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  <a:r>
              <a:rPr lang="pt-BR" sz="11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Ao longo das próximas atividades, não se esqueça de voltar aqui para fazer correções e considerações, afinal, aprender sobre você mesmo e sobre o cenário político do seu município é um aprendizado contínuo.</a:t>
            </a:r>
            <a:endParaRPr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5950" y="213294"/>
            <a:ext cx="1096352" cy="341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0275" y="1817337"/>
            <a:ext cx="4543425" cy="141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novaBR">
  <a:themeElements>
    <a:clrScheme name="Simple Light">
      <a:dk1>
        <a:srgbClr val="3A5EDD"/>
      </a:dk1>
      <a:lt1>
        <a:srgbClr val="FFFFFF"/>
      </a:lt1>
      <a:dk2>
        <a:srgbClr val="586980"/>
      </a:dk2>
      <a:lt2>
        <a:srgbClr val="EEEEEE"/>
      </a:lt2>
      <a:accent1>
        <a:srgbClr val="174580"/>
      </a:accent1>
      <a:accent2>
        <a:srgbClr val="6B7480"/>
      </a:accent2>
      <a:accent3>
        <a:srgbClr val="78909C"/>
      </a:accent3>
      <a:accent4>
        <a:srgbClr val="38E069"/>
      </a:accent4>
      <a:accent5>
        <a:srgbClr val="01FF3D"/>
      </a:accent5>
      <a:accent6>
        <a:srgbClr val="1749E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