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55BA3F-BF9C-4188-AB5D-EBB3799850BC}">
  <a:tblStyle styleId="{5C55BA3F-BF9C-4188-AB5D-EBB37998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07842ed5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07842ed5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7842ed5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7842ed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07842ed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07842ed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07842ed5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07842ed5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07842ed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07842ed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07842ed5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07842ed5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07842ed5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07842ed5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07842ed5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07842ed5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7842e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7842e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07842ed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07842ed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7842ed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7842ed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07842ed5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07842ed5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13c9e1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13c9e1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07842ed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07842ed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07842ed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07842ed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07842ed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07842ed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Topic Classification using Transformers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322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90"/>
              <a:t>Venkata Sai Krishna Abbaraju</a:t>
            </a:r>
            <a:endParaRPr sz="19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90"/>
              <a:t>Sumukh Nitundila</a:t>
            </a:r>
            <a:endParaRPr sz="19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56450" y="200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accuracy when title and content are passed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206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13950" y="1358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test accuracies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50" y="1152475"/>
            <a:ext cx="4412376" cy="35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725" y="1170125"/>
            <a:ext cx="4012875" cy="35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939825" y="4692600"/>
            <a:ext cx="7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												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Hyper-parameters and evaluation metrics on test set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Loss </a:t>
            </a:r>
            <a:r>
              <a:rPr lang="en" sz="1500"/>
              <a:t>- Cross entropy; </a:t>
            </a:r>
            <a:r>
              <a:rPr b="1" lang="en" sz="1500"/>
              <a:t>Epochs </a:t>
            </a:r>
            <a:r>
              <a:rPr lang="en" sz="1500"/>
              <a:t>- 5; </a:t>
            </a:r>
            <a:r>
              <a:rPr b="1" lang="en" sz="1500"/>
              <a:t>Optimizer </a:t>
            </a:r>
            <a:r>
              <a:rPr lang="en" sz="1500"/>
              <a:t>- Adam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Learning rate</a:t>
            </a:r>
            <a:r>
              <a:rPr lang="en" sz="1500"/>
              <a:t> - 1e-04, 1e-05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782800" y="28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{5C55BA3F-BF9C-4188-AB5D-EBB3799850BC}</a:tableStyleId>
              </a:tblPr>
              <a:tblGrid>
                <a:gridCol w="1458650"/>
                <a:gridCol w="1458650"/>
                <a:gridCol w="1458650"/>
                <a:gridCol w="1458650"/>
                <a:gridCol w="1458650"/>
              </a:tblGrid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Culture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Computers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Sports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Politics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0.54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E"/>
                          </a:highlight>
                        </a:rPr>
                        <a:t>0.40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18775" y="123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accuracies per class</a:t>
            </a:r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118775" y="19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{5C55BA3F-BF9C-4188-AB5D-EBB3799850BC}</a:tableStyleId>
              </a:tblPr>
              <a:tblGrid>
                <a:gridCol w="1201775"/>
                <a:gridCol w="1022175"/>
                <a:gridCol w="1111975"/>
                <a:gridCol w="1111975"/>
                <a:gridCol w="1111975"/>
              </a:tblGrid>
              <a:tr h="4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Culture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Computers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Sports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Politics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bert-title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roberta-title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bert-tc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roberta-tc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525" y="1779725"/>
            <a:ext cx="3274475" cy="28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Models with </a:t>
            </a:r>
            <a:r>
              <a:rPr lang="en">
                <a:solidFill>
                  <a:schemeClr val="dk1"/>
                </a:solidFill>
              </a:rPr>
              <a:t>Title and content were performing better than title only models.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 the models seem to be biased on political texts. The base bert-title model predicted almost 75% of the test data to be political.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Poor predictions on culture topic. Potential reasons -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Probably need to augment more data on this topic (inherent bias).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2) Higher length of sentences may be impacting. Because sentences of relatively smaller length have better accuracies.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eXplainable AI - XAI (Currently Working)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88" y="1967750"/>
            <a:ext cx="7897024" cy="23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Try out unsupervised techniques like LDA, BERTopic and Sentence Transformers.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Explore how the attention layers are behaving by visualizing on platforms like wandb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Learnings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Gained good knowledge of NLP techniques and their implementation.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Reading literature about NLP models, best practices and XAI.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could have been done better if we were to redo?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Pick a different dataset, to spend less time on data cleaning.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Explore few other Transformers like DeBerta, XLnet for classification of text.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Get UMN GPU access.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>
                <a:solidFill>
                  <a:schemeClr val="dk1"/>
                </a:solidFill>
              </a:rPr>
              <a:t>Problem statement: </a:t>
            </a:r>
            <a:r>
              <a:rPr lang="en">
                <a:solidFill>
                  <a:schemeClr val="dk1"/>
                </a:solidFill>
              </a:rPr>
              <a:t>The objective is to automatically categorize a question posted by a user on Yahoo Answers platform. The actual dataset consists of 10 classes and 1.5 million rows of different languages.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500" y="3099575"/>
            <a:ext cx="2837289" cy="189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7" y="3099575"/>
            <a:ext cx="3127703" cy="18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800" y="3099575"/>
            <a:ext cx="2997200" cy="18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453375" y="1943250"/>
            <a:ext cx="1231500" cy="125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Postgres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08975" y="2371950"/>
            <a:ext cx="7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cxnSp>
        <p:nvCxnSpPr>
          <p:cNvPr id="85" name="Google Shape;85;p15"/>
          <p:cNvCxnSpPr>
            <a:endCxn id="83" idx="2"/>
          </p:cNvCxnSpPr>
          <p:nvPr/>
        </p:nvCxnSpPr>
        <p:spPr>
          <a:xfrm flipH="1" rot="10800000">
            <a:off x="1388675" y="2571750"/>
            <a:ext cx="106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3" idx="4"/>
          </p:cNvCxnSpPr>
          <p:nvPr/>
        </p:nvCxnSpPr>
        <p:spPr>
          <a:xfrm>
            <a:off x="3684875" y="2571750"/>
            <a:ext cx="171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5339400" y="2371650"/>
            <a:ext cx="51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- GPU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761925" y="1988425"/>
            <a:ext cx="61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files as csv</a:t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>
            <a:off x="6519450" y="2585150"/>
            <a:ext cx="8208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7434750" y="2391500"/>
            <a:ext cx="13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7434750" y="3611300"/>
            <a:ext cx="14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223475" y="3611300"/>
            <a:ext cx="18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Model selection</a:t>
            </a:r>
            <a:endParaRPr/>
          </a:p>
        </p:txBody>
      </p:sp>
      <p:cxnSp>
        <p:nvCxnSpPr>
          <p:cNvPr id="93" name="Google Shape;93;p15"/>
          <p:cNvCxnSpPr/>
          <p:nvPr/>
        </p:nvCxnSpPr>
        <p:spPr>
          <a:xfrm rot="10800000">
            <a:off x="5839650" y="3807500"/>
            <a:ext cx="16674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7827775" y="2739075"/>
            <a:ext cx="129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>
            <a:off x="2799725" y="3611300"/>
            <a:ext cx="5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XAI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6" name="Google Shape;96;p15"/>
          <p:cNvCxnSpPr>
            <a:stCxn id="92" idx="1"/>
            <a:endCxn id="95" idx="3"/>
          </p:cNvCxnSpPr>
          <p:nvPr/>
        </p:nvCxnSpPr>
        <p:spPr>
          <a:xfrm rot="10800000">
            <a:off x="3338475" y="3811400"/>
            <a:ext cx="88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Challenges: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Lots of web content, math symbols, contractions etc. Spacy has a lots of builtins that helped us.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Dataset is </a:t>
            </a:r>
            <a:r>
              <a:rPr lang="en">
                <a:solidFill>
                  <a:schemeClr val="dk1"/>
                </a:solidFill>
              </a:rPr>
              <a:t>multilingual</a:t>
            </a:r>
            <a:r>
              <a:rPr lang="en">
                <a:solidFill>
                  <a:schemeClr val="dk1"/>
                </a:solidFill>
              </a:rPr>
              <a:t>. To overcome this challenge we narrowed the scope to only english text.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We used models like languid (nltk), langdetect (google) and XLnet (transformer) to filter non-english texts.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Data Cleaning took ~65% of the time. Since this dataset is so huge, we worked on a subset of 4 categories (Culture, Sports, Computers, Politics) spanning 20,000 rows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 title="Cultu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12175" cy="25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65825"/>
            <a:ext cx="4212175" cy="21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000" y="2865825"/>
            <a:ext cx="3884600" cy="21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7000" y="152400"/>
            <a:ext cx="388460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Transformers?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arenR"/>
            </a:pPr>
            <a:r>
              <a:rPr lang="en">
                <a:solidFill>
                  <a:schemeClr val="dk1"/>
                </a:solidFill>
              </a:rPr>
              <a:t>Have tokenization mechanisms that can better handle unseen words.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Lack of contextuality in ML. Only short term memory. Transformers have attention mechanism which helps with context.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Pre trained models available to us.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55450" y="3154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SOTA Transformers</a:t>
            </a:r>
            <a:endParaRPr/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234200" y="169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{5C55BA3F-BF9C-4188-AB5D-EBB3799850BC}</a:tableStyleId>
              </a:tblPr>
              <a:tblGrid>
                <a:gridCol w="3212400"/>
                <a:gridCol w="2626100"/>
                <a:gridCol w="2626100"/>
              </a:tblGrid>
              <a:tr h="5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BERT by Google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RoBERTa by Facebook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Piece - 30k tokens vocab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 pair - more than 138k tokens of vocab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Architecture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encoders; 110 mil 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12 encoders; 110 mil parameters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 training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Masked Language Model, Next Sentence 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MLM, Dynamic masking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tokenization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</a:rPr>
              <a:t>sentence : “ </a:t>
            </a:r>
            <a:r>
              <a:rPr lang="en" sz="1600">
                <a:solidFill>
                  <a:srgbClr val="A31515"/>
                </a:solidFill>
                <a:highlight>
                  <a:srgbClr val="FFFFFE"/>
                </a:highlight>
              </a:rPr>
              <a:t>question for jews: what is the rabenishalelem ? is that god? “</a:t>
            </a:r>
            <a:endParaRPr sz="16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A31515"/>
                </a:solidFill>
                <a:highlight>
                  <a:srgbClr val="FFFFFE"/>
                </a:highlight>
              </a:rPr>
              <a:t>BERT:</a:t>
            </a:r>
            <a:endParaRPr sz="165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['question', 'for', 'jews', ':', 'what', 'is', 'the', 'ra', '##ben', '##isha', '##le', '##lem', '?', 'is', 'that', 'god', '?']</a:t>
            </a:r>
            <a:endParaRPr sz="16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31515"/>
                </a:solidFill>
                <a:highlight>
                  <a:srgbClr val="FFFFFE"/>
                </a:highlight>
              </a:rPr>
              <a:t>RoBERTa:</a:t>
            </a:r>
            <a:endParaRPr sz="16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</a:rPr>
              <a:t>['question', 'Ġfor', 'Ġjew', 's', ':', 'Ġwhat', 'Ġis', 'Ġthe', 'Ġrab', 'en', 'ish', 'ale', 'lem', 'Ġ?', 'Ġis', 'Ġthat', 'Ġgod', '?']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60950" y="97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Loss and accuracy when title is passed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Validation loss when title is passed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39367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