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11" Type="http://schemas.openxmlformats.org/officeDocument/2006/relationships/slide" Target="slides/slide6.xml"/><Relationship Id="rId22" Type="http://schemas.openxmlformats.org/officeDocument/2006/relationships/font" Target="fonts/Economica-italic.fntdata"/><Relationship Id="rId10" Type="http://schemas.openxmlformats.org/officeDocument/2006/relationships/slide" Target="slides/slide5.xml"/><Relationship Id="rId21" Type="http://schemas.openxmlformats.org/officeDocument/2006/relationships/font" Target="fonts/Economic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62e947f4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62e947f4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62e947f4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2e947f4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62e947f4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62e947f4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62e947f4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62e947f4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2e947f4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2e947f4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62e947f4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62e947f4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62e947f4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62e947f4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62e947f4d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62e947f4d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62e947f4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62e947f4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62e947f4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62e947f4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62e947f4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2e947f4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62e947f4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62e947f4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62e947f4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2e947f4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42000"/>
          </a:blip>
          <a:stretch>
            <a:fillRect/>
          </a:stretch>
        </p:blipFill>
        <p:spPr>
          <a:xfrm>
            <a:off x="0" y="8353"/>
            <a:ext cx="9144000" cy="5126834"/>
          </a:xfrm>
          <a:prstGeom prst="rect">
            <a:avLst/>
          </a:prstGeom>
          <a:noFill/>
          <a:ln>
            <a:noFill/>
          </a:ln>
        </p:spPr>
      </p:pic>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Date-a-Scientist</a:t>
            </a:r>
            <a:endParaRPr sz="6000"/>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Fundamentals</a:t>
            </a:r>
            <a:endParaRPr/>
          </a:p>
          <a:p>
            <a:pPr indent="0" lvl="0" marL="0" rtl="0" algn="ctr">
              <a:spcBef>
                <a:spcPts val="0"/>
              </a:spcBef>
              <a:spcAft>
                <a:spcPts val="0"/>
              </a:spcAft>
              <a:buNone/>
            </a:pPr>
            <a:r>
              <a:rPr lang="en"/>
              <a:t>Capstone Project</a:t>
            </a:r>
            <a:endParaRPr/>
          </a:p>
          <a:p>
            <a:pPr indent="0" lvl="0" marL="0" rtl="0" algn="ctr">
              <a:spcBef>
                <a:spcPts val="0"/>
              </a:spcBef>
              <a:spcAft>
                <a:spcPts val="0"/>
              </a:spcAft>
              <a:buNone/>
            </a:pPr>
            <a:r>
              <a:rPr lang="en"/>
              <a:t>Daria Borisenko-Orlowski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Multiple Linear Regression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decided to see if we can make more accurate predictions working with multiple features, such as people’s addictions, their love for pets, personal body images etc. We played with different characteristics trying to reach the highest possible </a:t>
            </a:r>
            <a:r>
              <a:rPr lang="en"/>
              <a:t>mean squared error regression loss</a:t>
            </a:r>
            <a:r>
              <a:rPr lang="en"/>
              <a:t>. We tried to predict people’s sex:</a:t>
            </a:r>
            <a:endParaRPr/>
          </a:p>
          <a:p>
            <a:pPr indent="0" lvl="0" marL="0" rtl="0" algn="l">
              <a:spcBef>
                <a:spcPts val="160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0" y="2571746"/>
            <a:ext cx="9144000" cy="21412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Multiple Linear Regression</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didn’t really work out. The score was 0.04096982232070612 for the training set and 0.034952780889506374 for the test set. Considering that on OKCupid you can only be cisgender, that’s way worse than a random guess. Surprisingly, it’s easier to guess a person’s age (and there are people between 17 and 71)—0.0585/0.0475 accuracy score is two times better than random. We can tell if a person does drugs with 10% accuracy by looking at their essays, income, and other addictions, but that’s far away from accurate. Also, who would sincerely talk about drugs on a dating app? We shouldn’t let the machine judge these people.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K-nearest Neighbors Model</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Well, that’s right, the machine performed so poorly trying to guess people’s sex because there were only two options and it thought gender was a spectrum. We tried to show the computer the world like dating apps see it and gave it labels to play with instead of numbers. Here’s what we got:</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33" name="Google Shape;133;p24"/>
          <p:cNvPicPr preferRelativeResize="0"/>
          <p:nvPr/>
        </p:nvPicPr>
        <p:blipFill>
          <a:blip r:embed="rId3">
            <a:alphaModFix/>
          </a:blip>
          <a:stretch>
            <a:fillRect/>
          </a:stretch>
        </p:blipFill>
        <p:spPr>
          <a:xfrm>
            <a:off x="247450" y="1982070"/>
            <a:ext cx="8449899" cy="31614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Beautiful!</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machine has successfully learned that many males are tall and females are not as tall and get paid less for doing the same work. </a:t>
            </a:r>
            <a:r>
              <a:rPr lang="en" sz="1800"/>
              <a:t>But this is still impossible:</a:t>
            </a:r>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140" name="Google Shape;140;p25"/>
          <p:cNvSpPr txBox="1"/>
          <p:nvPr>
            <p:ph idx="2" type="body"/>
          </p:nvPr>
        </p:nvSpPr>
        <p:spPr>
          <a:xfrm flipH="1">
            <a:off x="8832425" y="1152475"/>
            <a:ext cx="367800" cy="1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t/>
            </a:r>
            <a:endParaRPr/>
          </a:p>
        </p:txBody>
      </p:sp>
      <p:pic>
        <p:nvPicPr>
          <p:cNvPr id="141" name="Google Shape;141;p25"/>
          <p:cNvPicPr preferRelativeResize="0"/>
          <p:nvPr/>
        </p:nvPicPr>
        <p:blipFill>
          <a:blip r:embed="rId3">
            <a:alphaModFix/>
          </a:blip>
          <a:stretch>
            <a:fillRect/>
          </a:stretch>
        </p:blipFill>
        <p:spPr>
          <a:xfrm>
            <a:off x="963475" y="2159475"/>
            <a:ext cx="7217052" cy="240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6"/>
          <p:cNvPicPr preferRelativeResize="0"/>
          <p:nvPr/>
        </p:nvPicPr>
        <p:blipFill>
          <a:blip r:embed="rId3">
            <a:alphaModFix/>
          </a:blip>
          <a:stretch>
            <a:fillRect/>
          </a:stretch>
        </p:blipFill>
        <p:spPr>
          <a:xfrm>
            <a:off x="575948" y="1259350"/>
            <a:ext cx="7992100" cy="3884150"/>
          </a:xfrm>
          <a:prstGeom prst="rect">
            <a:avLst/>
          </a:prstGeom>
          <a:noFill/>
          <a:ln>
            <a:noFill/>
          </a:ln>
        </p:spPr>
      </p:pic>
      <p:sp>
        <p:nvSpPr>
          <p:cNvPr id="147" name="Google Shape;147;p26"/>
          <p:cNvSpPr txBox="1"/>
          <p:nvPr/>
        </p:nvSpPr>
        <p:spPr>
          <a:xfrm>
            <a:off x="1332750" y="787300"/>
            <a:ext cx="6478500" cy="7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3F3F3"/>
                </a:solidFill>
                <a:latin typeface="Economica"/>
                <a:ea typeface="Economica"/>
                <a:cs typeface="Economica"/>
                <a:sym typeface="Economica"/>
              </a:rPr>
              <a:t>Thanks Codecademy!</a:t>
            </a:r>
            <a:endParaRPr sz="4800">
              <a:solidFill>
                <a:srgbClr val="F3F3F3"/>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579390"/>
          </a:xfrm>
          <a:prstGeom prst="rect">
            <a:avLst/>
          </a:prstGeom>
          <a:noFill/>
          <a:ln>
            <a:noFill/>
          </a:ln>
        </p:spPr>
      </p:pic>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Dating Apps are Evil</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use sophisticated </a:t>
            </a:r>
            <a:r>
              <a:rPr lang="en"/>
              <a:t>algorithms</a:t>
            </a:r>
            <a:r>
              <a:rPr lang="en"/>
              <a:t> to help us find potential matches and send us on disastrous dates we usually regret going on. Let’s see if machines can successfully reduce our personality to a set of numbers or if it’s still just a “Black Mirror” scenario.</a:t>
            </a:r>
            <a:endParaRPr/>
          </a:p>
          <a:p>
            <a:pPr indent="0" lvl="0" marL="0" rtl="0" algn="l">
              <a:spcBef>
                <a:spcPts val="1600"/>
              </a:spcBef>
              <a:spcAft>
                <a:spcPts val="1600"/>
              </a:spcAft>
              <a:buNone/>
            </a:pPr>
            <a:r>
              <a:rPr lang="en"/>
              <a:t>We applied regression and classification models to data from an OKCupid dataset to figure out if we can predict people’s age, income, addictions and education level based on other data they willingly provided in search of some affection.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plotted histograms to visualize age and height distribution.</a:t>
            </a:r>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394563" y="1745300"/>
            <a:ext cx="3990975" cy="2552700"/>
          </a:xfrm>
          <a:prstGeom prst="rect">
            <a:avLst/>
          </a:prstGeom>
          <a:noFill/>
          <a:ln>
            <a:noFill/>
          </a:ln>
        </p:spPr>
      </p:pic>
      <p:pic>
        <p:nvPicPr>
          <p:cNvPr id="71" name="Google Shape;71;p15"/>
          <p:cNvPicPr preferRelativeResize="0"/>
          <p:nvPr/>
        </p:nvPicPr>
        <p:blipFill>
          <a:blip r:embed="rId4">
            <a:alphaModFix/>
          </a:blip>
          <a:stretch>
            <a:fillRect/>
          </a:stretch>
        </p:blipFill>
        <p:spPr>
          <a:xfrm>
            <a:off x="4651163" y="1740525"/>
            <a:ext cx="4048125" cy="256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Data</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here’s a pretty </a:t>
            </a:r>
            <a:r>
              <a:rPr lang="en"/>
              <a:t>pie chart</a:t>
            </a:r>
            <a:r>
              <a:rPr lang="en"/>
              <a:t> showing how people present their bodies. Why does OKCupid even ask people such a question? So last season.</a:t>
            </a:r>
            <a:endParaRPr/>
          </a:p>
          <a:p>
            <a:pPr indent="0" lvl="0" marL="0" rtl="0" algn="l">
              <a:spcBef>
                <a:spcPts val="160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2437425" y="1930688"/>
            <a:ext cx="3752850" cy="292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Transforming the Data</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contains a lot of categorical data we can not work with and a bunch of personal essays we don’t really want to read. We transformed a few columns into numerical data using mapping. Like this: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0" y="2274425"/>
            <a:ext cx="9144000" cy="13943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Dehumanizing the Essays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put all the essays together and created new columns containing their total length, average word length, word counts, and the frequency of “I” and “me” appearing in them, assuming we’d be able to say something interesting about all those narcissists.</a:t>
            </a:r>
            <a:endParaRPr/>
          </a:p>
          <a:p>
            <a:pPr indent="0" lvl="0" marL="0" rtl="0" algn="l">
              <a:spcBef>
                <a:spcPts val="160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0" y="2639238"/>
            <a:ext cx="9143999" cy="11954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Normalizing the Data</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MinMaxScaler algorithm to arrange all the numerical data on the scale from 0 to 1. </a:t>
            </a:r>
            <a:endParaRPr/>
          </a:p>
          <a:p>
            <a:pPr indent="0" lvl="0" marL="0" rtl="0" algn="l">
              <a:spcBef>
                <a:spcPts val="1600"/>
              </a:spcBef>
              <a:spcAft>
                <a:spcPts val="0"/>
              </a:spcAft>
              <a:buNone/>
            </a:pPr>
            <a:r>
              <a:rPr lang="en"/>
              <a:t>Now it looks neat:</a:t>
            </a:r>
            <a:endParaRPr/>
          </a:p>
          <a:p>
            <a:pPr indent="0" lvl="0" marL="0" rtl="0" algn="l">
              <a:spcBef>
                <a:spcPts val="160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3266052" y="1727100"/>
            <a:ext cx="5877948"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Linear Regression</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to find out if we can predict a person’s age depending on how selfish they appear in their personal essays. We removed a few outliers from the age column—that 110 year old person probably wasn’t too serious when signing up for OKCupid. The “I”/”Me” frequency data also contained some significant outliers but we kept them. That’s what we’ve got. </a:t>
            </a:r>
            <a:endParaRPr/>
          </a:p>
          <a:p>
            <a:pPr indent="0" lvl="0" marL="0" rtl="0" algn="l">
              <a:spcBef>
                <a:spcPts val="160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5257800" y="2571750"/>
            <a:ext cx="3886200" cy="259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Linear Regression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this line, everyone on OKCupid is somewhere between 32 and 40 y/o. We tried to remove especially selfish people from the dataset but it only made things worse: everyone was just 32. Trying to predict people’s income and education level based on their essay characteristics brought us nowhere. Most of the time the data wasn’t even linearly separable. </a:t>
            </a:r>
            <a:endParaRPr/>
          </a:p>
          <a:p>
            <a:pPr indent="0" lvl="0" marL="0" rtl="0" algn="l">
              <a:spcBef>
                <a:spcPts val="1600"/>
              </a:spcBef>
              <a:spcAft>
                <a:spcPts val="0"/>
              </a:spcAft>
              <a:buNone/>
            </a:pPr>
            <a:r>
              <a:rPr lang="en"/>
              <a:t>Same for age predictions. Other attempts </a:t>
            </a:r>
            <a:endParaRPr/>
          </a:p>
          <a:p>
            <a:pPr indent="0" lvl="0" marL="0" rtl="0" algn="l">
              <a:spcBef>
                <a:spcPts val="1600"/>
              </a:spcBef>
              <a:spcAft>
                <a:spcPts val="0"/>
              </a:spcAft>
              <a:buNone/>
            </a:pPr>
            <a:r>
              <a:rPr lang="en"/>
              <a:t>were useless and looked like this:</a:t>
            </a:r>
            <a:endParaRPr/>
          </a:p>
          <a:p>
            <a:pPr indent="0" lvl="0" marL="0" rtl="0" algn="l">
              <a:spcBef>
                <a:spcPts val="160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5433332" y="2571750"/>
            <a:ext cx="3710668"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