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2" r:id="rId1"/>
  </p:sldMasterIdLst>
  <p:sldIdLst>
    <p:sldId id="256" r:id="rId2"/>
    <p:sldId id="269" r:id="rId3"/>
    <p:sldId id="258" r:id="rId4"/>
    <p:sldId id="259" r:id="rId5"/>
    <p:sldId id="261" r:id="rId6"/>
    <p:sldId id="262" r:id="rId7"/>
    <p:sldId id="264" r:id="rId8"/>
    <p:sldId id="265"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70" d="100"/>
          <a:sy n="70" d="100"/>
        </p:scale>
        <p:origin x="52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D0FBEF-2988-451B-9352-0FF9694407A1}" type="datetimeFigureOut">
              <a:rPr lang="en-IN" smtClean="0"/>
              <a:t>06-11-2020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CC049B-19C5-43B0-9CC3-CB1CE2BACEC5}" type="slidenum">
              <a:rPr lang="en-IN" smtClean="0"/>
              <a:t>‹#›</a:t>
            </a:fld>
            <a:endParaRPr lang="en-IN"/>
          </a:p>
        </p:txBody>
      </p:sp>
    </p:spTree>
    <p:extLst>
      <p:ext uri="{BB962C8B-B14F-4D97-AF65-F5344CB8AC3E}">
        <p14:creationId xmlns:p14="http://schemas.microsoft.com/office/powerpoint/2010/main" val="600324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3D0FBEF-2988-451B-9352-0FF9694407A1}" type="datetimeFigureOut">
              <a:rPr lang="en-IN" smtClean="0"/>
              <a:t>06-11-2020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CC049B-19C5-43B0-9CC3-CB1CE2BACEC5}" type="slidenum">
              <a:rPr lang="en-IN" smtClean="0"/>
              <a:t>‹#›</a:t>
            </a:fld>
            <a:endParaRPr lang="en-IN"/>
          </a:p>
        </p:txBody>
      </p:sp>
    </p:spTree>
    <p:extLst>
      <p:ext uri="{BB962C8B-B14F-4D97-AF65-F5344CB8AC3E}">
        <p14:creationId xmlns:p14="http://schemas.microsoft.com/office/powerpoint/2010/main" val="2261545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D0FBEF-2988-451B-9352-0FF9694407A1}" type="datetimeFigureOut">
              <a:rPr lang="en-IN" smtClean="0"/>
              <a:t>06-11-2020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CC049B-19C5-43B0-9CC3-CB1CE2BACEC5}" type="slidenum">
              <a:rPr lang="en-IN" smtClean="0"/>
              <a:t>‹#›</a:t>
            </a:fld>
            <a:endParaRPr lang="en-IN"/>
          </a:p>
        </p:txBody>
      </p:sp>
    </p:spTree>
    <p:extLst>
      <p:ext uri="{BB962C8B-B14F-4D97-AF65-F5344CB8AC3E}">
        <p14:creationId xmlns:p14="http://schemas.microsoft.com/office/powerpoint/2010/main" val="871307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63D0FBEF-2988-451B-9352-0FF9694407A1}" type="datetimeFigureOut">
              <a:rPr lang="en-IN" smtClean="0"/>
              <a:t>06-11-2020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CC049B-19C5-43B0-9CC3-CB1CE2BACEC5}" type="slidenum">
              <a:rPr lang="en-IN" smtClean="0"/>
              <a:t>‹#›</a:t>
            </a:fld>
            <a:endParaRPr lang="en-IN"/>
          </a:p>
        </p:txBody>
      </p:sp>
    </p:spTree>
    <p:extLst>
      <p:ext uri="{BB962C8B-B14F-4D97-AF65-F5344CB8AC3E}">
        <p14:creationId xmlns:p14="http://schemas.microsoft.com/office/powerpoint/2010/main" val="3966569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63D0FBEF-2988-451B-9352-0FF9694407A1}" type="datetimeFigureOut">
              <a:rPr lang="en-IN" smtClean="0"/>
              <a:t>06-11-2020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CC049B-19C5-43B0-9CC3-CB1CE2BACEC5}" type="slidenum">
              <a:rPr lang="en-IN" smtClean="0"/>
              <a:t>‹#›</a:t>
            </a:fld>
            <a:endParaRPr lang="en-IN"/>
          </a:p>
        </p:txBody>
      </p:sp>
    </p:spTree>
    <p:extLst>
      <p:ext uri="{BB962C8B-B14F-4D97-AF65-F5344CB8AC3E}">
        <p14:creationId xmlns:p14="http://schemas.microsoft.com/office/powerpoint/2010/main" val="2888621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D0FBEF-2988-451B-9352-0FF9694407A1}" type="datetimeFigureOut">
              <a:rPr lang="en-IN" smtClean="0"/>
              <a:t>06-11-2020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CC049B-19C5-43B0-9CC3-CB1CE2BACEC5}" type="slidenum">
              <a:rPr lang="en-IN" smtClean="0"/>
              <a:t>‹#›</a:t>
            </a:fld>
            <a:endParaRPr lang="en-IN"/>
          </a:p>
        </p:txBody>
      </p:sp>
    </p:spTree>
    <p:extLst>
      <p:ext uri="{BB962C8B-B14F-4D97-AF65-F5344CB8AC3E}">
        <p14:creationId xmlns:p14="http://schemas.microsoft.com/office/powerpoint/2010/main" val="3093593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D0FBEF-2988-451B-9352-0FF9694407A1}" type="datetimeFigureOut">
              <a:rPr lang="en-IN" smtClean="0"/>
              <a:t>06-11-2020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CC049B-19C5-43B0-9CC3-CB1CE2BACEC5}" type="slidenum">
              <a:rPr lang="en-IN" smtClean="0"/>
              <a:t>‹#›</a:t>
            </a:fld>
            <a:endParaRPr lang="en-IN"/>
          </a:p>
        </p:txBody>
      </p:sp>
    </p:spTree>
    <p:extLst>
      <p:ext uri="{BB962C8B-B14F-4D97-AF65-F5344CB8AC3E}">
        <p14:creationId xmlns:p14="http://schemas.microsoft.com/office/powerpoint/2010/main" val="1181499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D0FBEF-2988-451B-9352-0FF9694407A1}" type="datetimeFigureOut">
              <a:rPr lang="en-IN" smtClean="0"/>
              <a:t>06-11-2020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CC049B-19C5-43B0-9CC3-CB1CE2BACEC5}" type="slidenum">
              <a:rPr lang="en-IN" smtClean="0"/>
              <a:t>‹#›</a:t>
            </a:fld>
            <a:endParaRPr lang="en-IN"/>
          </a:p>
        </p:txBody>
      </p:sp>
    </p:spTree>
    <p:extLst>
      <p:ext uri="{BB962C8B-B14F-4D97-AF65-F5344CB8AC3E}">
        <p14:creationId xmlns:p14="http://schemas.microsoft.com/office/powerpoint/2010/main" val="1749427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D0FBEF-2988-451B-9352-0FF9694407A1}" type="datetimeFigureOut">
              <a:rPr lang="en-IN" smtClean="0"/>
              <a:t>06-11-2020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CC049B-19C5-43B0-9CC3-CB1CE2BACEC5}" type="slidenum">
              <a:rPr lang="en-IN" smtClean="0"/>
              <a:t>‹#›</a:t>
            </a:fld>
            <a:endParaRPr lang="en-IN"/>
          </a:p>
        </p:txBody>
      </p:sp>
    </p:spTree>
    <p:extLst>
      <p:ext uri="{BB962C8B-B14F-4D97-AF65-F5344CB8AC3E}">
        <p14:creationId xmlns:p14="http://schemas.microsoft.com/office/powerpoint/2010/main" val="205779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D0FBEF-2988-451B-9352-0FF9694407A1}" type="datetimeFigureOut">
              <a:rPr lang="en-IN" smtClean="0"/>
              <a:t>06-11-2020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CC049B-19C5-43B0-9CC3-CB1CE2BACEC5}" type="slidenum">
              <a:rPr lang="en-IN" smtClean="0"/>
              <a:t>‹#›</a:t>
            </a:fld>
            <a:endParaRPr lang="en-IN"/>
          </a:p>
        </p:txBody>
      </p:sp>
    </p:spTree>
    <p:extLst>
      <p:ext uri="{BB962C8B-B14F-4D97-AF65-F5344CB8AC3E}">
        <p14:creationId xmlns:p14="http://schemas.microsoft.com/office/powerpoint/2010/main" val="4208734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D0FBEF-2988-451B-9352-0FF9694407A1}" type="datetimeFigureOut">
              <a:rPr lang="en-IN" smtClean="0"/>
              <a:t>06-11-2020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CC049B-19C5-43B0-9CC3-CB1CE2BACEC5}" type="slidenum">
              <a:rPr lang="en-IN" smtClean="0"/>
              <a:t>‹#›</a:t>
            </a:fld>
            <a:endParaRPr lang="en-IN"/>
          </a:p>
        </p:txBody>
      </p:sp>
    </p:spTree>
    <p:extLst>
      <p:ext uri="{BB962C8B-B14F-4D97-AF65-F5344CB8AC3E}">
        <p14:creationId xmlns:p14="http://schemas.microsoft.com/office/powerpoint/2010/main" val="1060125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D0FBEF-2988-451B-9352-0FF9694407A1}" type="datetimeFigureOut">
              <a:rPr lang="en-IN" smtClean="0"/>
              <a:t>06-11-2020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CC049B-19C5-43B0-9CC3-CB1CE2BACEC5}" type="slidenum">
              <a:rPr lang="en-IN" smtClean="0"/>
              <a:t>‹#›</a:t>
            </a:fld>
            <a:endParaRPr lang="en-IN"/>
          </a:p>
        </p:txBody>
      </p:sp>
    </p:spTree>
    <p:extLst>
      <p:ext uri="{BB962C8B-B14F-4D97-AF65-F5344CB8AC3E}">
        <p14:creationId xmlns:p14="http://schemas.microsoft.com/office/powerpoint/2010/main" val="3928905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D0FBEF-2988-451B-9352-0FF9694407A1}" type="datetimeFigureOut">
              <a:rPr lang="en-IN" smtClean="0"/>
              <a:t>06-11-2020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CC049B-19C5-43B0-9CC3-CB1CE2BACEC5}" type="slidenum">
              <a:rPr lang="en-IN" smtClean="0"/>
              <a:t>‹#›</a:t>
            </a:fld>
            <a:endParaRPr lang="en-IN"/>
          </a:p>
        </p:txBody>
      </p:sp>
    </p:spTree>
    <p:extLst>
      <p:ext uri="{BB962C8B-B14F-4D97-AF65-F5344CB8AC3E}">
        <p14:creationId xmlns:p14="http://schemas.microsoft.com/office/powerpoint/2010/main" val="1641421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D0FBEF-2988-451B-9352-0FF9694407A1}" type="datetimeFigureOut">
              <a:rPr lang="en-IN" smtClean="0"/>
              <a:t>06-11-2020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CC049B-19C5-43B0-9CC3-CB1CE2BACEC5}" type="slidenum">
              <a:rPr lang="en-IN" smtClean="0"/>
              <a:t>‹#›</a:t>
            </a:fld>
            <a:endParaRPr lang="en-IN"/>
          </a:p>
        </p:txBody>
      </p:sp>
    </p:spTree>
    <p:extLst>
      <p:ext uri="{BB962C8B-B14F-4D97-AF65-F5344CB8AC3E}">
        <p14:creationId xmlns:p14="http://schemas.microsoft.com/office/powerpoint/2010/main" val="1666437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D0FBEF-2988-451B-9352-0FF9694407A1}" type="datetimeFigureOut">
              <a:rPr lang="en-IN" smtClean="0"/>
              <a:t>06-11-2020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CC049B-19C5-43B0-9CC3-CB1CE2BACEC5}" type="slidenum">
              <a:rPr lang="en-IN" smtClean="0"/>
              <a:t>‹#›</a:t>
            </a:fld>
            <a:endParaRPr lang="en-IN"/>
          </a:p>
        </p:txBody>
      </p:sp>
    </p:spTree>
    <p:extLst>
      <p:ext uri="{BB962C8B-B14F-4D97-AF65-F5344CB8AC3E}">
        <p14:creationId xmlns:p14="http://schemas.microsoft.com/office/powerpoint/2010/main" val="2171283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3D0FBEF-2988-451B-9352-0FF9694407A1}" type="datetimeFigureOut">
              <a:rPr lang="en-IN" smtClean="0"/>
              <a:t>06-11-2020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CC049B-19C5-43B0-9CC3-CB1CE2BACEC5}" type="slidenum">
              <a:rPr lang="en-IN" smtClean="0"/>
              <a:t>‹#›</a:t>
            </a:fld>
            <a:endParaRPr lang="en-IN"/>
          </a:p>
        </p:txBody>
      </p:sp>
    </p:spTree>
    <p:extLst>
      <p:ext uri="{BB962C8B-B14F-4D97-AF65-F5344CB8AC3E}">
        <p14:creationId xmlns:p14="http://schemas.microsoft.com/office/powerpoint/2010/main" val="1954799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63D0FBEF-2988-451B-9352-0FF9694407A1}" type="datetimeFigureOut">
              <a:rPr lang="en-IN" smtClean="0"/>
              <a:t>06-11-2020</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52CC049B-19C5-43B0-9CC3-CB1CE2BACEC5}" type="slidenum">
              <a:rPr lang="en-IN" smtClean="0"/>
              <a:t>‹#›</a:t>
            </a:fld>
            <a:endParaRPr lang="en-IN"/>
          </a:p>
        </p:txBody>
      </p:sp>
    </p:spTree>
    <p:extLst>
      <p:ext uri="{BB962C8B-B14F-4D97-AF65-F5344CB8AC3E}">
        <p14:creationId xmlns:p14="http://schemas.microsoft.com/office/powerpoint/2010/main" val="1713451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3D0FBEF-2988-451B-9352-0FF9694407A1}" type="datetimeFigureOut">
              <a:rPr lang="en-IN" smtClean="0"/>
              <a:t>06-11-2020</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2CC049B-19C5-43B0-9CC3-CB1CE2BACEC5}" type="slidenum">
              <a:rPr lang="en-IN" smtClean="0"/>
              <a:t>‹#›</a:t>
            </a:fld>
            <a:endParaRPr lang="en-IN"/>
          </a:p>
        </p:txBody>
      </p:sp>
    </p:spTree>
    <p:extLst>
      <p:ext uri="{BB962C8B-B14F-4D97-AF65-F5344CB8AC3E}">
        <p14:creationId xmlns:p14="http://schemas.microsoft.com/office/powerpoint/2010/main" val="3107905808"/>
      </p:ext>
    </p:extLst>
  </p:cSld>
  <p:clrMap bg1="dk1" tx1="lt1" bg2="dk2" tx2="lt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 id="2147483995" r:id="rId13"/>
    <p:sldLayoutId id="2147483996" r:id="rId14"/>
    <p:sldLayoutId id="2147483997" r:id="rId15"/>
    <p:sldLayoutId id="2147483998" r:id="rId16"/>
    <p:sldLayoutId id="214748399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vsaHwpYP7wQ" TargetMode="External"/><Relationship Id="rId2" Type="http://schemas.openxmlformats.org/officeDocument/2006/relationships/hyperlink" Target="https://www.youtube.com/watch?v=61pUX7_LKZg&amp;t=314s" TargetMode="External"/><Relationship Id="rId1" Type="http://schemas.openxmlformats.org/officeDocument/2006/relationships/slideLayout" Target="../slideLayouts/slideLayout2.xml"/><Relationship Id="rId4" Type="http://schemas.openxmlformats.org/officeDocument/2006/relationships/hyperlink" Target="https://www.youtube.com/watch?v=hx7BXih7zx8&amp;t=876s"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Automatic_image_annot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5217" y="1222446"/>
            <a:ext cx="9953767" cy="2387600"/>
          </a:xfrm>
        </p:spPr>
        <p:txBody>
          <a:bodyPr>
            <a:normAutofit/>
          </a:bodyPr>
          <a:lstStyle/>
          <a:p>
            <a:r>
              <a:rPr lang="en-IN" sz="5400" dirty="0" smtClean="0"/>
              <a:t>Content-Based Image Retrieval</a:t>
            </a:r>
            <a:endParaRPr lang="en-IN" sz="5400" dirty="0"/>
          </a:p>
        </p:txBody>
      </p:sp>
      <p:sp>
        <p:nvSpPr>
          <p:cNvPr id="3" name="Subtitle 2"/>
          <p:cNvSpPr>
            <a:spLocks noGrp="1"/>
          </p:cNvSpPr>
          <p:nvPr>
            <p:ph type="subTitle" idx="1"/>
          </p:nvPr>
        </p:nvSpPr>
        <p:spPr/>
        <p:txBody>
          <a:bodyPr/>
          <a:lstStyle/>
          <a:p>
            <a:pPr algn="r"/>
            <a:r>
              <a:rPr lang="en-IN" dirty="0" smtClean="0"/>
              <a:t>- </a:t>
            </a:r>
            <a:r>
              <a:rPr lang="en-IN" dirty="0" err="1" smtClean="0"/>
              <a:t>Avtansh</a:t>
            </a:r>
            <a:r>
              <a:rPr lang="en-IN" dirty="0" smtClean="0"/>
              <a:t> Pandey</a:t>
            </a:r>
            <a:endParaRPr lang="en-IN" dirty="0"/>
          </a:p>
        </p:txBody>
      </p:sp>
    </p:spTree>
    <p:extLst>
      <p:ext uri="{BB962C8B-B14F-4D97-AF65-F5344CB8AC3E}">
        <p14:creationId xmlns:p14="http://schemas.microsoft.com/office/powerpoint/2010/main" val="19632189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9888" y="1906137"/>
            <a:ext cx="5522794" cy="2238233"/>
          </a:xfrm>
        </p:spPr>
        <p:txBody>
          <a:bodyPr>
            <a:normAutofit/>
          </a:bodyPr>
          <a:lstStyle/>
          <a:p>
            <a:pPr algn="ctr"/>
            <a:r>
              <a:rPr lang="en-IN" sz="6600" dirty="0" smtClean="0"/>
              <a:t>Thankyou!</a:t>
            </a:r>
            <a:endParaRPr lang="en-IN" sz="6600" dirty="0"/>
          </a:p>
        </p:txBody>
      </p:sp>
    </p:spTree>
    <p:extLst>
      <p:ext uri="{BB962C8B-B14F-4D97-AF65-F5344CB8AC3E}">
        <p14:creationId xmlns:p14="http://schemas.microsoft.com/office/powerpoint/2010/main" val="29564475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Links</a:t>
            </a:r>
            <a:endParaRPr lang="en-IN" dirty="0"/>
          </a:p>
        </p:txBody>
      </p:sp>
      <p:sp>
        <p:nvSpPr>
          <p:cNvPr id="3" name="Content Placeholder 2"/>
          <p:cNvSpPr>
            <a:spLocks noGrp="1"/>
          </p:cNvSpPr>
          <p:nvPr>
            <p:ph idx="1"/>
          </p:nvPr>
        </p:nvSpPr>
        <p:spPr/>
        <p:txBody>
          <a:bodyPr/>
          <a:lstStyle/>
          <a:p>
            <a:r>
              <a:rPr lang="en-IN" dirty="0" smtClean="0"/>
              <a:t>Video 1 – Understanding (Start – 00:37): </a:t>
            </a:r>
            <a:r>
              <a:rPr lang="en-IN" dirty="0" smtClean="0">
                <a:hlinkClick r:id="rId2"/>
              </a:rPr>
              <a:t>https</a:t>
            </a:r>
            <a:r>
              <a:rPr lang="en-IN" dirty="0">
                <a:hlinkClick r:id="rId2"/>
              </a:rPr>
              <a:t>://</a:t>
            </a:r>
            <a:r>
              <a:rPr lang="en-IN" dirty="0" smtClean="0">
                <a:hlinkClick r:id="rId2"/>
              </a:rPr>
              <a:t>www.youtube.com/watch?v=61pUX7_LKZg&amp;t=314s</a:t>
            </a:r>
            <a:endParaRPr lang="en-IN" dirty="0" smtClean="0"/>
          </a:p>
          <a:p>
            <a:r>
              <a:rPr lang="en-US" dirty="0" smtClean="0"/>
              <a:t>Video 2 – Implementation (Start – 01:45): </a:t>
            </a:r>
            <a:r>
              <a:rPr lang="en-US" dirty="0" smtClean="0">
                <a:hlinkClick r:id="rId3"/>
              </a:rPr>
              <a:t>https</a:t>
            </a:r>
            <a:r>
              <a:rPr lang="en-US" dirty="0">
                <a:hlinkClick r:id="rId3"/>
              </a:rPr>
              <a:t>://</a:t>
            </a:r>
            <a:r>
              <a:rPr lang="en-US" dirty="0" smtClean="0">
                <a:hlinkClick r:id="rId3"/>
              </a:rPr>
              <a:t>www.youtube.com/watch?v=vsaHwpYP7wQ</a:t>
            </a:r>
            <a:endParaRPr lang="en-US" dirty="0" smtClean="0"/>
          </a:p>
          <a:p>
            <a:r>
              <a:rPr lang="en-US" dirty="0" smtClean="0"/>
              <a:t>Video 3 – Tesla </a:t>
            </a:r>
            <a:r>
              <a:rPr lang="en-US" dirty="0"/>
              <a:t>Data </a:t>
            </a:r>
            <a:r>
              <a:rPr lang="en-US" dirty="0" smtClean="0"/>
              <a:t>Engine (Start – 08:15) : </a:t>
            </a:r>
            <a:r>
              <a:rPr lang="en-US" dirty="0">
                <a:hlinkClick r:id="rId4"/>
              </a:rPr>
              <a:t>https://</a:t>
            </a:r>
            <a:r>
              <a:rPr lang="en-US" dirty="0" smtClean="0">
                <a:hlinkClick r:id="rId4"/>
              </a:rPr>
              <a:t>www.youtube.com/watch?v=hx7BXih7zx8&amp;t=876s</a:t>
            </a:r>
            <a:endParaRPr lang="en-US" dirty="0" smtClean="0"/>
          </a:p>
          <a:p>
            <a:pPr marL="0" indent="0">
              <a:buNone/>
            </a:pPr>
            <a:endParaRPr lang="en-IN" dirty="0"/>
          </a:p>
        </p:txBody>
      </p:sp>
    </p:spTree>
    <p:extLst>
      <p:ext uri="{BB962C8B-B14F-4D97-AF65-F5344CB8AC3E}">
        <p14:creationId xmlns:p14="http://schemas.microsoft.com/office/powerpoint/2010/main" val="2034192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4390480" cy="536812"/>
          </a:xfrm>
        </p:spPr>
        <p:txBody>
          <a:bodyPr>
            <a:noAutofit/>
          </a:bodyPr>
          <a:lstStyle/>
          <a:p>
            <a:r>
              <a:rPr lang="en-IN" sz="4000" dirty="0" smtClean="0"/>
              <a:t>What is CBIR?</a:t>
            </a:r>
            <a:endParaRPr lang="en-IN" sz="4000" dirty="0"/>
          </a:p>
        </p:txBody>
      </p:sp>
      <p:sp>
        <p:nvSpPr>
          <p:cNvPr id="3" name="Content Placeholder 2"/>
          <p:cNvSpPr>
            <a:spLocks noGrp="1"/>
          </p:cNvSpPr>
          <p:nvPr>
            <p:ph idx="1"/>
          </p:nvPr>
        </p:nvSpPr>
        <p:spPr>
          <a:xfrm>
            <a:off x="1141413" y="1251045"/>
            <a:ext cx="9905998" cy="4849504"/>
          </a:xfrm>
        </p:spPr>
        <p:txBody>
          <a:bodyPr>
            <a:noAutofit/>
          </a:bodyPr>
          <a:lstStyle/>
          <a:p>
            <a:r>
              <a:rPr lang="en-IN" sz="2400" dirty="0" smtClean="0"/>
              <a:t>CBIR (Content based image retrieval) also known as query based image retrieval is a way of querying image databases using visual properties of an image as ‘search-terms’.</a:t>
            </a:r>
          </a:p>
          <a:p>
            <a:r>
              <a:rPr lang="en-IN" sz="2400" dirty="0" smtClean="0"/>
              <a:t>It returns images from a database that share the same or similar visual properties.</a:t>
            </a:r>
          </a:p>
          <a:p>
            <a:r>
              <a:rPr lang="en-IN" sz="2400" dirty="0" smtClean="0"/>
              <a:t>Before CBIR, text-based image retrieval was a widely used technique which involved searching images based on tags which lacked accuracy and was </a:t>
            </a:r>
            <a:r>
              <a:rPr lang="en-IN" sz="2400" dirty="0" err="1" smtClean="0"/>
              <a:t>labor</a:t>
            </a:r>
            <a:r>
              <a:rPr lang="en-IN" sz="2400" dirty="0" smtClean="0"/>
              <a:t> intensive.</a:t>
            </a:r>
          </a:p>
          <a:p>
            <a:r>
              <a:rPr lang="en-US" sz="2400" dirty="0"/>
              <a:t>The term "content" in this context might refer to colors, shapes, textures, or any other information that can be derived from the image itself. CBIR is desirable because searches that rely purely on metadata are dependent on</a:t>
            </a:r>
            <a:r>
              <a:rPr lang="en-US" sz="2400" dirty="0">
                <a:hlinkClick r:id="rId2"/>
              </a:rPr>
              <a:t> </a:t>
            </a:r>
            <a:r>
              <a:rPr lang="en-US" sz="2400" dirty="0"/>
              <a:t>annotation quality and completeness.</a:t>
            </a:r>
            <a:endParaRPr lang="en-IN" sz="2400" dirty="0" smtClean="0"/>
          </a:p>
        </p:txBody>
      </p:sp>
    </p:spTree>
    <p:extLst>
      <p:ext uri="{BB962C8B-B14F-4D97-AF65-F5344CB8AC3E}">
        <p14:creationId xmlns:p14="http://schemas.microsoft.com/office/powerpoint/2010/main" val="897115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1455" y="359391"/>
            <a:ext cx="3344151" cy="641445"/>
          </a:xfrm>
        </p:spPr>
        <p:txBody>
          <a:bodyPr>
            <a:noAutofit/>
          </a:bodyPr>
          <a:lstStyle/>
          <a:p>
            <a:r>
              <a:rPr lang="en-IN" sz="4000" dirty="0" smtClean="0"/>
              <a:t>Features</a:t>
            </a:r>
            <a:endParaRPr lang="en-IN" sz="4000" dirty="0"/>
          </a:p>
        </p:txBody>
      </p:sp>
      <p:sp>
        <p:nvSpPr>
          <p:cNvPr id="3" name="Content Placeholder 2"/>
          <p:cNvSpPr>
            <a:spLocks noGrp="1"/>
          </p:cNvSpPr>
          <p:nvPr>
            <p:ph idx="1"/>
          </p:nvPr>
        </p:nvSpPr>
        <p:spPr>
          <a:xfrm>
            <a:off x="1141413" y="1082722"/>
            <a:ext cx="9905998" cy="5058771"/>
          </a:xfrm>
        </p:spPr>
        <p:txBody>
          <a:bodyPr>
            <a:noAutofit/>
          </a:bodyPr>
          <a:lstStyle/>
          <a:p>
            <a:r>
              <a:rPr lang="en-IN" sz="2400" dirty="0" smtClean="0"/>
              <a:t>To perform CBIR, we need to extract features of the image.</a:t>
            </a:r>
            <a:endParaRPr lang="en-IN" sz="2400" dirty="0"/>
          </a:p>
          <a:p>
            <a:r>
              <a:rPr lang="en-IN" sz="2400" dirty="0" smtClean="0"/>
              <a:t>Features are classified into three types in image processing, that is low, middle and high.</a:t>
            </a:r>
          </a:p>
          <a:p>
            <a:r>
              <a:rPr lang="en-IN" sz="2400" dirty="0" smtClean="0"/>
              <a:t>Low level features – </a:t>
            </a:r>
            <a:r>
              <a:rPr lang="en-IN" sz="2400" dirty="0" err="1" smtClean="0"/>
              <a:t>Color</a:t>
            </a:r>
            <a:r>
              <a:rPr lang="en-IN" sz="2400" dirty="0" smtClean="0"/>
              <a:t>, texture</a:t>
            </a:r>
          </a:p>
          <a:p>
            <a:r>
              <a:rPr lang="en-IN" sz="2400" dirty="0" smtClean="0"/>
              <a:t>Middle level features – Shape</a:t>
            </a:r>
          </a:p>
          <a:p>
            <a:r>
              <a:rPr lang="en-IN" sz="2400" dirty="0" smtClean="0"/>
              <a:t>High level features – Semantic gap of objects</a:t>
            </a:r>
          </a:p>
          <a:p>
            <a:r>
              <a:rPr lang="en-US" sz="2400" dirty="0" smtClean="0"/>
              <a:t>Feature </a:t>
            </a:r>
            <a:r>
              <a:rPr lang="en-US" sz="2400" dirty="0"/>
              <a:t>vector is used to store the extracted features as matrix format in database for processing. Feature extraction is working with matrix, histogram, Transformation, Rotation, Segmentation, Region of Interest, Region of Center of the image.</a:t>
            </a:r>
            <a:endParaRPr lang="en-IN" sz="2400" dirty="0"/>
          </a:p>
        </p:txBody>
      </p:sp>
    </p:spTree>
    <p:extLst>
      <p:ext uri="{BB962C8B-B14F-4D97-AF65-F5344CB8AC3E}">
        <p14:creationId xmlns:p14="http://schemas.microsoft.com/office/powerpoint/2010/main" val="3309767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77505"/>
            <a:ext cx="9905998" cy="509516"/>
          </a:xfrm>
        </p:spPr>
        <p:txBody>
          <a:bodyPr>
            <a:noAutofit/>
          </a:bodyPr>
          <a:lstStyle/>
          <a:p>
            <a:r>
              <a:rPr lang="en-IN" sz="4000" dirty="0" smtClean="0"/>
              <a:t>Retrieval Methods</a:t>
            </a:r>
            <a:endParaRPr lang="en-IN" sz="4000" dirty="0"/>
          </a:p>
        </p:txBody>
      </p:sp>
      <p:sp>
        <p:nvSpPr>
          <p:cNvPr id="3" name="Text Placeholder 2"/>
          <p:cNvSpPr>
            <a:spLocks noGrp="1"/>
          </p:cNvSpPr>
          <p:nvPr>
            <p:ph type="body" idx="1"/>
          </p:nvPr>
        </p:nvSpPr>
        <p:spPr>
          <a:xfrm>
            <a:off x="839787" y="1176195"/>
            <a:ext cx="5884010" cy="447888"/>
          </a:xfrm>
        </p:spPr>
        <p:txBody>
          <a:bodyPr>
            <a:noAutofit/>
          </a:bodyPr>
          <a:lstStyle/>
          <a:p>
            <a:pPr algn="ctr"/>
            <a:r>
              <a:rPr lang="en-IN" sz="2400" b="1" dirty="0" smtClean="0"/>
              <a:t>SIFT (Scale Invariant Feature Transform)</a:t>
            </a:r>
            <a:endParaRPr lang="en-IN" sz="2400" b="1" dirty="0"/>
          </a:p>
        </p:txBody>
      </p:sp>
      <p:sp>
        <p:nvSpPr>
          <p:cNvPr id="4" name="Content Placeholder 3"/>
          <p:cNvSpPr>
            <a:spLocks noGrp="1"/>
          </p:cNvSpPr>
          <p:nvPr>
            <p:ph sz="half" idx="2"/>
          </p:nvPr>
        </p:nvSpPr>
        <p:spPr>
          <a:xfrm>
            <a:off x="936625" y="1765110"/>
            <a:ext cx="5157787" cy="3905938"/>
          </a:xfrm>
        </p:spPr>
        <p:txBody>
          <a:bodyPr>
            <a:noAutofit/>
          </a:bodyPr>
          <a:lstStyle/>
          <a:p>
            <a:pPr>
              <a:lnSpc>
                <a:spcPct val="100000"/>
              </a:lnSpc>
            </a:pPr>
            <a:r>
              <a:rPr lang="en-IN" sz="2000" dirty="0" smtClean="0"/>
              <a:t>Earlier this method was used for retrieval. </a:t>
            </a:r>
            <a:r>
              <a:rPr lang="en-US" sz="2000" dirty="0" smtClean="0"/>
              <a:t>SIFT feature vectors are extracted from each original image, and then feature vectors are constructed. When a query image is given, SIFT feature vector is established for the query image, and then we search for the feature vector library to obtain visual similarly images. Afterwards, visual similarly images are returned to the user according to visual similarity computing results.</a:t>
            </a:r>
          </a:p>
          <a:p>
            <a:pPr>
              <a:lnSpc>
                <a:spcPct val="100000"/>
              </a:lnSpc>
            </a:pPr>
            <a:r>
              <a:rPr lang="en-US" sz="2000" dirty="0" smtClean="0"/>
              <a:t>This made SIFT labor intensive method as it involved creating feature vectors too. </a:t>
            </a:r>
            <a:endParaRPr lang="en-IN" sz="2000" dirty="0"/>
          </a:p>
        </p:txBody>
      </p:sp>
      <p:sp>
        <p:nvSpPr>
          <p:cNvPr id="5" name="Text Placeholder 4"/>
          <p:cNvSpPr>
            <a:spLocks noGrp="1"/>
          </p:cNvSpPr>
          <p:nvPr>
            <p:ph type="body" sz="quarter" idx="3"/>
          </p:nvPr>
        </p:nvSpPr>
        <p:spPr>
          <a:xfrm>
            <a:off x="6204045" y="1176195"/>
            <a:ext cx="5183188" cy="447888"/>
          </a:xfrm>
        </p:spPr>
        <p:txBody>
          <a:bodyPr>
            <a:noAutofit/>
          </a:bodyPr>
          <a:lstStyle/>
          <a:p>
            <a:pPr algn="ctr"/>
            <a:r>
              <a:rPr lang="en-IN" sz="2400" b="1" dirty="0" smtClean="0"/>
              <a:t>Deep Learning</a:t>
            </a:r>
            <a:endParaRPr lang="en-IN" sz="2400" b="1" dirty="0"/>
          </a:p>
        </p:txBody>
      </p:sp>
      <p:sp>
        <p:nvSpPr>
          <p:cNvPr id="6" name="Content Placeholder 5"/>
          <p:cNvSpPr>
            <a:spLocks noGrp="1"/>
          </p:cNvSpPr>
          <p:nvPr>
            <p:ph sz="quarter" idx="4"/>
          </p:nvPr>
        </p:nvSpPr>
        <p:spPr>
          <a:xfrm>
            <a:off x="6490648" y="1765110"/>
            <a:ext cx="5183188" cy="3905938"/>
          </a:xfrm>
        </p:spPr>
        <p:txBody>
          <a:bodyPr>
            <a:noAutofit/>
          </a:bodyPr>
          <a:lstStyle/>
          <a:p>
            <a:pPr>
              <a:lnSpc>
                <a:spcPct val="100000"/>
              </a:lnSpc>
            </a:pPr>
            <a:r>
              <a:rPr lang="en-IN" sz="2000" dirty="0" smtClean="0"/>
              <a:t>Deep learning techniques like CNN (Convolutional neural networks) have proved themselves efficient when it comes to processing images for purposes like detection, classification etc. They effectively extract features as feature vectors, which can be tapped from the layer just before the fully convolutional network and then can be further used with other distance metric algorithms to retrieve similar images.</a:t>
            </a:r>
          </a:p>
          <a:p>
            <a:pPr>
              <a:lnSpc>
                <a:spcPct val="100000"/>
              </a:lnSpc>
            </a:pPr>
            <a:r>
              <a:rPr lang="en-IN" sz="2000" dirty="0" smtClean="0"/>
              <a:t>The automation and accuracy of the feature extraction process has lead to its adaptation for all such image retrievals.</a:t>
            </a:r>
            <a:endParaRPr lang="en-IN" sz="2000" dirty="0"/>
          </a:p>
        </p:txBody>
      </p:sp>
    </p:spTree>
    <p:extLst>
      <p:ext uri="{BB962C8B-B14F-4D97-AF65-F5344CB8AC3E}">
        <p14:creationId xmlns:p14="http://schemas.microsoft.com/office/powerpoint/2010/main" val="18417726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3.googleusercontent.com/wtNiC6c0gx1lYEnLZocFOWK2xmbFZ37SlijyVzYgM1Eig1hnpIb_PoNUi0NfHpIVS3pbTfBK94eV6M0W1yKMVb252hHoEfi6mRlbSTA7rfWVw6Gb5vDuRIF_FFYxsJs6xhMksrD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861" y="116290"/>
            <a:ext cx="11188370" cy="6584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5705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45660" y="127378"/>
            <a:ext cx="11721047" cy="6638617"/>
          </a:xfrm>
          <a:prstGeom prst="rect">
            <a:avLst/>
          </a:prstGeom>
        </p:spPr>
      </p:pic>
    </p:spTree>
    <p:extLst>
      <p:ext uri="{BB962C8B-B14F-4D97-AF65-F5344CB8AC3E}">
        <p14:creationId xmlns:p14="http://schemas.microsoft.com/office/powerpoint/2010/main" val="3754376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5534" y="922933"/>
            <a:ext cx="11982734" cy="5039428"/>
          </a:xfrm>
          <a:prstGeom prst="rect">
            <a:avLst/>
          </a:prstGeom>
        </p:spPr>
      </p:pic>
    </p:spTree>
    <p:extLst>
      <p:ext uri="{BB962C8B-B14F-4D97-AF65-F5344CB8AC3E}">
        <p14:creationId xmlns:p14="http://schemas.microsoft.com/office/powerpoint/2010/main" val="6381583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1959" y="705134"/>
            <a:ext cx="10515600" cy="588361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711959" y="219550"/>
            <a:ext cx="10515600" cy="449191"/>
          </a:xfrm>
        </p:spPr>
        <p:txBody>
          <a:bodyPr>
            <a:normAutofit fontScale="90000"/>
          </a:bodyPr>
          <a:lstStyle/>
          <a:p>
            <a:r>
              <a:rPr lang="en-IN" dirty="0" smtClean="0"/>
              <a:t>Tesla – Data Engine Model</a:t>
            </a:r>
            <a:endParaRPr lang="en-IN" dirty="0"/>
          </a:p>
        </p:txBody>
      </p:sp>
      <p:pic>
        <p:nvPicPr>
          <p:cNvPr id="3" name="Picture 2" descr="https://lh4.googleusercontent.com/9FKurewjaE2wntclTJG-B695aCNZSyvm9h6POvhuJQj_6BnJ4WvHtPKDO-LiaDkAyP9irvQubxKTmZ2IgtCiw58drynHRPjozDIrrEi5oiUSCzL0vryk8o-8y074T3oOO8-XBfD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004" y="794046"/>
            <a:ext cx="10299510" cy="5705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91848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1767</TotalTime>
  <Words>457</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Mesh</vt:lpstr>
      <vt:lpstr>Content-Based Image Retrieval</vt:lpstr>
      <vt:lpstr>Video Links</vt:lpstr>
      <vt:lpstr>What is CBIR?</vt:lpstr>
      <vt:lpstr>Features</vt:lpstr>
      <vt:lpstr>Retrieval Methods</vt:lpstr>
      <vt:lpstr>PowerPoint Presentation</vt:lpstr>
      <vt:lpstr>PowerPoint Presentation</vt:lpstr>
      <vt:lpstr>PowerPoint Presentation</vt:lpstr>
      <vt:lpstr>Tesla – Data Engine Model</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dc:creator>
  <cp:lastModifiedBy>Aman</cp:lastModifiedBy>
  <cp:revision>15</cp:revision>
  <dcterms:created xsi:type="dcterms:W3CDTF">2020-11-04T13:02:26Z</dcterms:created>
  <dcterms:modified xsi:type="dcterms:W3CDTF">2020-11-06T07:35:20Z</dcterms:modified>
</cp:coreProperties>
</file>