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3.3.0.6204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tags" Target="tags/tag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74767693-fc7f-4c82-afa6-64e109b68cb9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d9b4e4b0-c54c-409e-89c9-1ca16dd949ad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2d6ef879-78c4-49c6-8d7d-e5ba6d901fa9.xlsx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e146e8ca-6f5a-497f-a936-d8c1db88b0ee.xlsx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9d69efbb-e262-4a71-adc2-476015c0bc85.xlsx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c84ffd0d-9e01-44d1-b4c6-cf85a930eaad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PARTICIPANTS (2254)</a:t>
            </a:r>
          </a:p>
        </c:rich>
      </c:tx>
      <c:layout>
        <c:manualLayout>
          <c:xMode val="edge"/>
          <c:yMode val="edge"/>
          <c:h val="0.1"/>
        </c:manualLayout>
      </c:layout>
      <c:overlay val="0"/>
    </c:title>
    <c:plotArea>
      <c:layout/>
      <c:doughnutChart>
        <c:varyColors val="1"/>
        <c:ser>
          <c:idx val="0"/>
          <c:order val="1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pPr/>
            <c:showLegendKey val="0"/>
            <c:showVal val="1"/>
            <c:showCatName val="0"/>
            <c:showSerName val="0"/>
            <c:showPercent val="0"/>
            <c:showBubbleSize val="0"/>
            <c:separator/>
            <c:showLeaderLines val="0"/>
          </c:dLbls>
          <c:cat>
            <c:strRef>
              <c:f>Sheet1!$A$2:$A$3</c:f>
              <c:strCache>
                <c:ptCount val="2"/>
                <c:pt idx="0">
                  <c:v>Active</c:v>
                </c:pt>
                <c:pt idx="1">
                  <c:v>Not Active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2107</c:v>
                </c:pt>
                <c:pt idx="1">
                  <c:v>147</c:v>
                </c:pt>
              </c:numCache>
            </c:numRef>
          </c:val>
          <c:dPt>
            <c:idx val="0"/>
            <c:spPr>
              <a:solidFill>
                <a:srgbClr val="ADD8E6"/>
              </a:solidFill>
            </c:spPr>
          </c:dPt>
          <c:dPt>
            <c:idx val="1"/>
            <c:spPr>
              <a:solidFill>
                <a:srgbClr val="9370DB"/>
              </a:solidFill>
            </c:spPr>
          </c:dPt>
        </c:ser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Sales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POINTS (146418)</a:t>
            </a:r>
          </a:p>
        </c:rich>
      </c:tx>
      <c:layout>
        <c:manualLayout>
          <c:xMode val="edge"/>
          <c:yMode val="edge"/>
          <c:h val="0.1"/>
        </c:manualLayout>
      </c:layout>
      <c:overlay val="0"/>
    </c:title>
    <c:plotArea>
      <c:layout/>
      <c:doughnutChart>
        <c:varyColors val="1"/>
        <c:ser>
          <c:idx val="0"/>
          <c:order val="1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pPr/>
            <c:showLegendKey val="0"/>
            <c:showVal val="1"/>
            <c:showCatName val="0"/>
            <c:showSerName val="0"/>
            <c:showPercent val="0"/>
            <c:showBubbleSize val="0"/>
            <c:separator/>
            <c:showLeaderLines val="0"/>
          </c:dLbls>
          <c:cat>
            <c:strRef>
              <c:f>Sheet1!$A$2:$A$3</c:f>
              <c:strCache>
                <c:ptCount val="2"/>
                <c:pt idx="0">
                  <c:v>Activated accounts</c:v>
                </c:pt>
                <c:pt idx="1">
                  <c:v>Non activated accounts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141080</c:v>
                </c:pt>
                <c:pt idx="1">
                  <c:v>5338</c:v>
                </c:pt>
              </c:numCache>
            </c:numRef>
          </c:val>
          <c:dPt>
            <c:idx val="0"/>
            <c:spPr>
              <a:solidFill>
                <a:srgbClr val="ADD8E6"/>
              </a:solidFill>
            </c:spPr>
          </c:dPt>
          <c:dPt>
            <c:idx val="1"/>
            <c:spPr>
              <a:solidFill>
                <a:srgbClr val="9370DB"/>
              </a:solidFill>
            </c:spPr>
          </c:dPt>
        </c:ser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Sales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Participants loaded by month</a:t>
            </a:r>
          </a:p>
        </c:rich>
      </c:tx>
      <c:layout>
        <c:manualLayout>
          <c:xMode val="edge"/>
          <c:yMode val="edge"/>
          <c:h val="0.075"/>
        </c:manualLayout>
      </c:layout>
      <c:overlay val="0"/>
    </c:title>
    <c:plotArea>
      <c:layout/>
      <c:barChart>
        <c:axId val="67451136"/>
        <c:axId val="66437120"/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CustomerCount</c:v>
                </c:pt>
              </c:strCache>
            </c:strRef>
          </c:tx>
          <c:invertIfNegative/>
          <c:cat>
            <c:strRef>
              <c:f>Sheet1!$A$2:$A$24</c:f>
              <c:strCache>
                <c:ptCount val="23"/>
                <c:pt idx="0">
                  <c:v>January-2017</c:v>
                </c:pt>
                <c:pt idx="1">
                  <c:v>February-2017</c:v>
                </c:pt>
                <c:pt idx="2">
                  <c:v>March-2017</c:v>
                </c:pt>
                <c:pt idx="3">
                  <c:v>April-2017</c:v>
                </c:pt>
                <c:pt idx="4">
                  <c:v>May-2017</c:v>
                </c:pt>
                <c:pt idx="5">
                  <c:v>June-2017</c:v>
                </c:pt>
                <c:pt idx="6">
                  <c:v>July-2017</c:v>
                </c:pt>
                <c:pt idx="7">
                  <c:v>August-2017</c:v>
                </c:pt>
                <c:pt idx="8">
                  <c:v>September-2017</c:v>
                </c:pt>
                <c:pt idx="9">
                  <c:v>October-2017</c:v>
                </c:pt>
                <c:pt idx="10">
                  <c:v>November-2017</c:v>
                </c:pt>
                <c:pt idx="11">
                  <c:v>December-2017</c:v>
                </c:pt>
                <c:pt idx="12">
                  <c:v>January-2018</c:v>
                </c:pt>
                <c:pt idx="13">
                  <c:v>February-2018</c:v>
                </c:pt>
                <c:pt idx="14">
                  <c:v>March-2018</c:v>
                </c:pt>
                <c:pt idx="15">
                  <c:v>April-2018</c:v>
                </c:pt>
                <c:pt idx="16">
                  <c:v>May-2018</c:v>
                </c:pt>
                <c:pt idx="17">
                  <c:v>June-2018</c:v>
                </c:pt>
                <c:pt idx="18">
                  <c:v>July-2018</c:v>
                </c:pt>
                <c:pt idx="19">
                  <c:v>August-2018</c:v>
                </c:pt>
                <c:pt idx="20">
                  <c:v>September-2018</c:v>
                </c:pt>
                <c:pt idx="21">
                  <c:v>October-2018</c:v>
                </c:pt>
                <c:pt idx="22">
                  <c:v>November-2018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25</c:v>
                </c:pt>
                <c:pt idx="1">
                  <c:v>3</c:v>
                </c:pt>
                <c:pt idx="2">
                  <c:v>9</c:v>
                </c:pt>
                <c:pt idx="3">
                  <c:v>6</c:v>
                </c:pt>
                <c:pt idx="4">
                  <c:v>14</c:v>
                </c:pt>
                <c:pt idx="5">
                  <c:v>15</c:v>
                </c:pt>
                <c:pt idx="6">
                  <c:v>17</c:v>
                </c:pt>
                <c:pt idx="7">
                  <c:v>37</c:v>
                </c:pt>
                <c:pt idx="8">
                  <c:v>33</c:v>
                </c:pt>
                <c:pt idx="9">
                  <c:v>4</c:v>
                </c:pt>
                <c:pt idx="10">
                  <c:v>2</c:v>
                </c:pt>
                <c:pt idx="11">
                  <c:v>4</c:v>
                </c:pt>
                <c:pt idx="12">
                  <c:v>11</c:v>
                </c:pt>
                <c:pt idx="13">
                  <c:v>12</c:v>
                </c:pt>
                <c:pt idx="14">
                  <c:v>22</c:v>
                </c:pt>
                <c:pt idx="15">
                  <c:v>21</c:v>
                </c:pt>
                <c:pt idx="16">
                  <c:v>44</c:v>
                </c:pt>
                <c:pt idx="17">
                  <c:v>23</c:v>
                </c:pt>
                <c:pt idx="18">
                  <c:v>29</c:v>
                </c:pt>
                <c:pt idx="19">
                  <c:v>33</c:v>
                </c:pt>
                <c:pt idx="20">
                  <c:v>25</c:v>
                </c:pt>
                <c:pt idx="21">
                  <c:v>33</c:v>
                </c:pt>
                <c:pt idx="22">
                  <c:v>15</c:v>
                </c:pt>
              </c:numCache>
            </c:numRef>
          </c:val>
          <c:shape val="box"/>
        </c:ser>
        <c:gapWidth val="200"/>
      </c:barChart>
      <c:lineChart>
        <c:axId val="67451136"/>
        <c:axId val="66437120"/>
        <c:grouping val="standard"/>
        <c:varyColors val="0"/>
        <c:ser>
          <c:idx val="0"/>
          <c:order val="2"/>
          <c:tx>
            <c:strRef>
              <c:f>Sheet1!$C$1</c:f>
              <c:strCache>
                <c:ptCount val="1"/>
                <c:pt idx="0">
                  <c:v>Chart</c:v>
                </c:pt>
              </c:strCache>
            </c:strRef>
          </c:tx>
          <c:marker>
            <c:spPr/>
          </c:marker>
          <c:cat>
            <c:strRef>
              <c:f>Sheet1!$A$2:$A$24</c:f>
              <c:strCache>
                <c:ptCount val="23"/>
                <c:pt idx="0">
                  <c:v>January-2017</c:v>
                </c:pt>
                <c:pt idx="1">
                  <c:v>February-2017</c:v>
                </c:pt>
                <c:pt idx="2">
                  <c:v>March-2017</c:v>
                </c:pt>
                <c:pt idx="3">
                  <c:v>April-2017</c:v>
                </c:pt>
                <c:pt idx="4">
                  <c:v>May-2017</c:v>
                </c:pt>
                <c:pt idx="5">
                  <c:v>June-2017</c:v>
                </c:pt>
                <c:pt idx="6">
                  <c:v>July-2017</c:v>
                </c:pt>
                <c:pt idx="7">
                  <c:v>August-2017</c:v>
                </c:pt>
                <c:pt idx="8">
                  <c:v>September-2017</c:v>
                </c:pt>
                <c:pt idx="9">
                  <c:v>October-2017</c:v>
                </c:pt>
                <c:pt idx="10">
                  <c:v>November-2017</c:v>
                </c:pt>
                <c:pt idx="11">
                  <c:v>December-2017</c:v>
                </c:pt>
                <c:pt idx="12">
                  <c:v>January-2018</c:v>
                </c:pt>
                <c:pt idx="13">
                  <c:v>February-2018</c:v>
                </c:pt>
                <c:pt idx="14">
                  <c:v>March-2018</c:v>
                </c:pt>
                <c:pt idx="15">
                  <c:v>April-2018</c:v>
                </c:pt>
                <c:pt idx="16">
                  <c:v>May-2018</c:v>
                </c:pt>
                <c:pt idx="17">
                  <c:v>June-2018</c:v>
                </c:pt>
                <c:pt idx="18">
                  <c:v>July-2018</c:v>
                </c:pt>
                <c:pt idx="19">
                  <c:v>August-2018</c:v>
                </c:pt>
                <c:pt idx="20">
                  <c:v>September-2018</c:v>
                </c:pt>
                <c:pt idx="21">
                  <c:v>October-2018</c:v>
                </c:pt>
                <c:pt idx="22">
                  <c:v>November-2018</c:v>
                </c:pt>
              </c:strCache>
            </c:strRef>
          </c:cat>
          <c:val>
            <c:numRef>
              <c:f>Sheet1!$C$2:$C$24</c:f>
              <c:numCache>
                <c:formatCode>General</c:formatCode>
                <c:ptCount val="23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</c:numCache>
            </c:numRef>
          </c:val>
          <c:smooth val="0"/>
        </c:ser>
        <c:marker/>
      </c:lineChart>
      <c:catAx>
        <c:axId val="67451136"/>
        <c:scaling>
          <c:orientation val="minMax"/>
        </c:scaling>
        <c:delete val="0"/>
        <c:axPos val="b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6437120"/>
        <c:crosses val="autoZero"/>
        <c:auto val="1"/>
        <c:lblAlgn val="ctr"/>
        <c:lblOffset val="100"/>
      </c:catAx>
      <c:valAx>
        <c:axId val="66437120"/>
        <c:scaling>
          <c:orientation val="minMax"/>
        </c:scaling>
        <c:delete val="0"/>
        <c:axPos val="l"/>
        <c:majorGridlines>
          <c:spPr/>
        </c:majorGridlines>
        <c:numFmt formatCode="General" sourceLinked="1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745113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CustomerCount</a:t>
            </a:r>
          </a:p>
        </c:txPr>
      </c:legendEntry>
      <c:legendEntry>
        <c:idx val="1"/>
        <c:txPr>
          <a:bodyPr/>
          <a:lstStyle/>
          <a:p>
            <a:pPr>
              <a:defRPr/>
            </a:pPr>
            <a:r>
              <a:t>Chart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Points loaded by month</a:t>
            </a:r>
          </a:p>
        </c:rich>
      </c:tx>
      <c:layout>
        <c:manualLayout>
          <c:xMode val="edge"/>
          <c:yMode val="edge"/>
          <c:h val="0.075"/>
        </c:manualLayout>
      </c:layout>
      <c:overlay val="0"/>
    </c:title>
    <c:plotArea>
      <c:layout/>
      <c:barChart>
        <c:axId val="67451136"/>
        <c:axId val="66437120"/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Points</c:v>
                </c:pt>
              </c:strCache>
            </c:strRef>
          </c:tx>
          <c:invertIfNegative/>
          <c:cat>
            <c:strRef>
              <c:f>Sheet1!$A$2:$A$14</c:f>
              <c:strCache>
                <c:ptCount val="13"/>
                <c:pt idx="0">
                  <c:v>January-2017</c:v>
                </c:pt>
                <c:pt idx="1">
                  <c:v>February-2017</c:v>
                </c:pt>
                <c:pt idx="2">
                  <c:v>March-2017</c:v>
                </c:pt>
                <c:pt idx="3">
                  <c:v>April-2017</c:v>
                </c:pt>
                <c:pt idx="4">
                  <c:v>May-2017</c:v>
                </c:pt>
                <c:pt idx="5">
                  <c:v>June-2017</c:v>
                </c:pt>
                <c:pt idx="6">
                  <c:v>July-2017</c:v>
                </c:pt>
                <c:pt idx="7">
                  <c:v>August-2017</c:v>
                </c:pt>
                <c:pt idx="8">
                  <c:v>September-2017</c:v>
                </c:pt>
                <c:pt idx="9">
                  <c:v>October-2017</c:v>
                </c:pt>
                <c:pt idx="10">
                  <c:v>November-2017</c:v>
                </c:pt>
                <c:pt idx="11">
                  <c:v>December-2017</c:v>
                </c:pt>
                <c:pt idx="12">
                  <c:v>January-2018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5988</c:v>
                </c:pt>
                <c:pt idx="1">
                  <c:v>6183</c:v>
                </c:pt>
                <c:pt idx="2">
                  <c:v>5638</c:v>
                </c:pt>
                <c:pt idx="3">
                  <c:v>31633</c:v>
                </c:pt>
                <c:pt idx="4">
                  <c:v>8810</c:v>
                </c:pt>
                <c:pt idx="5">
                  <c:v>9222</c:v>
                </c:pt>
                <c:pt idx="6">
                  <c:v>12174</c:v>
                </c:pt>
                <c:pt idx="7">
                  <c:v>12150</c:v>
                </c:pt>
                <c:pt idx="8">
                  <c:v>8859</c:v>
                </c:pt>
                <c:pt idx="9">
                  <c:v>10085</c:v>
                </c:pt>
                <c:pt idx="10">
                  <c:v>7280</c:v>
                </c:pt>
                <c:pt idx="11">
                  <c:v>8680</c:v>
                </c:pt>
                <c:pt idx="12">
                  <c:v>4270</c:v>
                </c:pt>
              </c:numCache>
            </c:numRef>
          </c:val>
          <c:shape val="box"/>
        </c:ser>
        <c:gapWidth val="200"/>
      </c:barChart>
      <c:lineChart>
        <c:axId val="67451136"/>
        <c:axId val="66437120"/>
        <c:grouping val="standard"/>
        <c:varyColors val="0"/>
        <c:ser>
          <c:idx val="0"/>
          <c:order val="2"/>
          <c:tx>
            <c:strRef>
              <c:f>Sheet1!$C$1</c:f>
              <c:strCache>
                <c:ptCount val="1"/>
                <c:pt idx="0">
                  <c:v>Chart</c:v>
                </c:pt>
              </c:strCache>
            </c:strRef>
          </c:tx>
          <c:marker>
            <c:spPr/>
          </c:marker>
          <c:cat>
            <c:strRef>
              <c:f>Sheet1!$A$2:$A$14</c:f>
              <c:strCache>
                <c:ptCount val="13"/>
                <c:pt idx="0">
                  <c:v>January-2017</c:v>
                </c:pt>
                <c:pt idx="1">
                  <c:v>February-2017</c:v>
                </c:pt>
                <c:pt idx="2">
                  <c:v>March-2017</c:v>
                </c:pt>
                <c:pt idx="3">
                  <c:v>April-2017</c:v>
                </c:pt>
                <c:pt idx="4">
                  <c:v>May-2017</c:v>
                </c:pt>
                <c:pt idx="5">
                  <c:v>June-2017</c:v>
                </c:pt>
                <c:pt idx="6">
                  <c:v>July-2017</c:v>
                </c:pt>
                <c:pt idx="7">
                  <c:v>August-2017</c:v>
                </c:pt>
                <c:pt idx="8">
                  <c:v>September-2017</c:v>
                </c:pt>
                <c:pt idx="9">
                  <c:v>October-2017</c:v>
                </c:pt>
                <c:pt idx="10">
                  <c:v>November-2017</c:v>
                </c:pt>
                <c:pt idx="11">
                  <c:v>December-2017</c:v>
                </c:pt>
                <c:pt idx="12">
                  <c:v>January-2018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</c:numCache>
            </c:numRef>
          </c:val>
          <c:smooth val="0"/>
        </c:ser>
        <c:marker/>
      </c:lineChart>
      <c:catAx>
        <c:axId val="67451136"/>
        <c:scaling>
          <c:orientation val="minMax"/>
        </c:scaling>
        <c:delete val="0"/>
        <c:axPos val="b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6437120"/>
        <c:crosses val="autoZero"/>
        <c:auto val="1"/>
        <c:lblAlgn val="ctr"/>
        <c:lblOffset val="100"/>
      </c:catAx>
      <c:valAx>
        <c:axId val="66437120"/>
        <c:scaling>
          <c:orientation val="minMax"/>
        </c:scaling>
        <c:delete val="0"/>
        <c:axPos val="l"/>
        <c:majorGridlines>
          <c:spPr/>
        </c:majorGridlines>
        <c:numFmt formatCode="General" sourceLinked="1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745113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Points</a:t>
            </a:r>
          </a:p>
        </c:txPr>
      </c:legendEntry>
      <c:legendEntry>
        <c:idx val="1"/>
        <c:txPr>
          <a:bodyPr/>
          <a:lstStyle/>
          <a:p>
            <a:pPr>
              <a:defRPr/>
            </a:pPr>
            <a:r>
              <a:t>Chart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Points Reedemed By Month</a:t>
            </a:r>
          </a:p>
        </c:rich>
      </c:tx>
      <c:layout>
        <c:manualLayout>
          <c:xMode val="edge"/>
          <c:yMode val="edge"/>
          <c:h val="0.075"/>
        </c:manualLayout>
      </c:layout>
      <c:overlay val="0"/>
    </c:title>
    <c:plotArea>
      <c:layout/>
      <c:barChart>
        <c:axId val="67451136"/>
        <c:axId val="66437120"/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Points</c:v>
                </c:pt>
              </c:strCache>
            </c:strRef>
          </c:tx>
          <c:invertIfNegative/>
          <c:cat>
            <c:strRef>
              <c:f>Sheet1!$A$2:$A$14</c:f>
              <c:strCache>
                <c:ptCount val="13"/>
                <c:pt idx="0">
                  <c:v>January-2017</c:v>
                </c:pt>
                <c:pt idx="1">
                  <c:v>February-2017</c:v>
                </c:pt>
                <c:pt idx="2">
                  <c:v>March-2017</c:v>
                </c:pt>
                <c:pt idx="3">
                  <c:v>April-2017</c:v>
                </c:pt>
                <c:pt idx="4">
                  <c:v>May-2017</c:v>
                </c:pt>
                <c:pt idx="5">
                  <c:v>June-2017</c:v>
                </c:pt>
                <c:pt idx="6">
                  <c:v>July-2017</c:v>
                </c:pt>
                <c:pt idx="7">
                  <c:v>August-2017</c:v>
                </c:pt>
                <c:pt idx="8">
                  <c:v>September-2017</c:v>
                </c:pt>
                <c:pt idx="9">
                  <c:v>October-2017</c:v>
                </c:pt>
                <c:pt idx="10">
                  <c:v>November-2017</c:v>
                </c:pt>
                <c:pt idx="11">
                  <c:v>December-2017</c:v>
                </c:pt>
                <c:pt idx="12">
                  <c:v>January-2018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2418</c:v>
                </c:pt>
                <c:pt idx="1">
                  <c:v>1773</c:v>
                </c:pt>
                <c:pt idx="2">
                  <c:v>1522</c:v>
                </c:pt>
                <c:pt idx="3">
                  <c:v>5296</c:v>
                </c:pt>
                <c:pt idx="4">
                  <c:v>3532</c:v>
                </c:pt>
                <c:pt idx="5">
                  <c:v>2127</c:v>
                </c:pt>
                <c:pt idx="6">
                  <c:v>3498</c:v>
                </c:pt>
                <c:pt idx="7">
                  <c:v>6479</c:v>
                </c:pt>
                <c:pt idx="8">
                  <c:v>2895</c:v>
                </c:pt>
                <c:pt idx="9">
                  <c:v>3843</c:v>
                </c:pt>
                <c:pt idx="10">
                  <c:v>11672</c:v>
                </c:pt>
                <c:pt idx="11">
                  <c:v>9452</c:v>
                </c:pt>
                <c:pt idx="12">
                  <c:v>2301</c:v>
                </c:pt>
              </c:numCache>
            </c:numRef>
          </c:val>
          <c:shape val="box"/>
        </c:ser>
        <c:gapWidth val="200"/>
      </c:barChart>
      <c:lineChart>
        <c:axId val="67451136"/>
        <c:axId val="66437120"/>
        <c:grouping val="standard"/>
        <c:varyColors val="0"/>
        <c:ser>
          <c:idx val="0"/>
          <c:order val="2"/>
          <c:tx>
            <c:strRef>
              <c:f>Sheet1!$C$1</c:f>
              <c:strCache>
                <c:ptCount val="1"/>
                <c:pt idx="0">
                  <c:v>Chart</c:v>
                </c:pt>
              </c:strCache>
            </c:strRef>
          </c:tx>
          <c:marker>
            <c:spPr/>
          </c:marker>
          <c:cat>
            <c:strRef>
              <c:f>Sheet1!$A$2:$A$14</c:f>
              <c:strCache>
                <c:ptCount val="13"/>
                <c:pt idx="0">
                  <c:v>January-2017</c:v>
                </c:pt>
                <c:pt idx="1">
                  <c:v>February-2017</c:v>
                </c:pt>
                <c:pt idx="2">
                  <c:v>March-2017</c:v>
                </c:pt>
                <c:pt idx="3">
                  <c:v>April-2017</c:v>
                </c:pt>
                <c:pt idx="4">
                  <c:v>May-2017</c:v>
                </c:pt>
                <c:pt idx="5">
                  <c:v>June-2017</c:v>
                </c:pt>
                <c:pt idx="6">
                  <c:v>July-2017</c:v>
                </c:pt>
                <c:pt idx="7">
                  <c:v>August-2017</c:v>
                </c:pt>
                <c:pt idx="8">
                  <c:v>September-2017</c:v>
                </c:pt>
                <c:pt idx="9">
                  <c:v>October-2017</c:v>
                </c:pt>
                <c:pt idx="10">
                  <c:v>November-2017</c:v>
                </c:pt>
                <c:pt idx="11">
                  <c:v>December-2017</c:v>
                </c:pt>
                <c:pt idx="12">
                  <c:v>January-2018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</c:numCache>
            </c:numRef>
          </c:val>
          <c:smooth val="0"/>
        </c:ser>
        <c:marker/>
      </c:lineChart>
      <c:catAx>
        <c:axId val="67451136"/>
        <c:scaling>
          <c:orientation val="minMax"/>
        </c:scaling>
        <c:delete val="0"/>
        <c:axPos val="b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6437120"/>
        <c:crosses val="autoZero"/>
        <c:auto val="1"/>
        <c:lblAlgn val="ctr"/>
        <c:lblOffset val="100"/>
      </c:catAx>
      <c:valAx>
        <c:axId val="66437120"/>
        <c:scaling>
          <c:orientation val="minMax"/>
        </c:scaling>
        <c:delete val="0"/>
        <c:axPos val="l"/>
        <c:majorGridlines>
          <c:spPr/>
        </c:majorGridlines>
        <c:numFmt formatCode="General" sourceLinked="1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745113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Points</a:t>
            </a:r>
          </a:p>
        </c:txPr>
      </c:legendEntry>
      <c:legendEntry>
        <c:idx val="1"/>
        <c:txPr>
          <a:bodyPr/>
          <a:lstStyle/>
          <a:p>
            <a:pPr>
              <a:defRPr/>
            </a:pPr>
            <a:r>
              <a:t>Chart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Order Placed By Type</a:t>
            </a:r>
          </a:p>
        </c:rich>
      </c:tx>
      <c:layout>
        <c:manualLayout>
          <c:xMode val="edge"/>
          <c:yMode val="edge"/>
          <c:h val="0.075"/>
        </c:manualLayout>
      </c:layout>
      <c:overlay val="0"/>
    </c:title>
    <c:plotArea>
      <c:layout/>
      <c:barChart>
        <c:axId val="67451136"/>
        <c:axId val="66437120"/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OrderCount</c:v>
                </c:pt>
              </c:strCache>
            </c:strRef>
          </c:tx>
          <c:invertIfNegative/>
          <c:cat>
            <c:strRef>
              <c:f>Sheet1!$A$2:$A$4</c:f>
              <c:strCache>
                <c:ptCount val="3"/>
                <c:pt idx="0">
                  <c:v>Fashion</c:v>
                </c:pt>
                <c:pt idx="1">
                  <c:v>Sports and Leisure</c:v>
                </c:pt>
                <c:pt idx="2">
                  <c:v>Vouchers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11</c:v>
                </c:pt>
              </c:numCache>
            </c:numRef>
          </c:val>
          <c:shape val="box"/>
        </c:ser>
        <c:gapWidth val="200"/>
      </c:barChart>
      <c:lineChart>
        <c:axId val="67451136"/>
        <c:axId val="66437120"/>
        <c:grouping val="standard"/>
        <c:varyColors val="0"/>
        <c:ser>
          <c:idx val="0"/>
          <c:order val="2"/>
          <c:tx>
            <c:strRef>
              <c:f>Sheet1!$C$1</c:f>
              <c:strCache>
                <c:ptCount val="1"/>
                <c:pt idx="0">
                  <c:v>Chart</c:v>
                </c:pt>
              </c:strCache>
            </c:strRef>
          </c:tx>
          <c:marker>
            <c:spPr/>
          </c:marker>
          <c:cat>
            <c:strRef>
              <c:f>Sheet1!$A$2:$A$4</c:f>
              <c:strCache>
                <c:ptCount val="3"/>
                <c:pt idx="0">
                  <c:v>Fashion</c:v>
                </c:pt>
                <c:pt idx="1">
                  <c:v>Sports and Leisure</c:v>
                </c:pt>
                <c:pt idx="2">
                  <c:v>Vouchers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/>
                </c:pt>
                <c:pt idx="1">
                  <c:v/>
                </c:pt>
                <c:pt idx="2">
                  <c:v/>
                </c:pt>
              </c:numCache>
            </c:numRef>
          </c:val>
          <c:smooth val="0"/>
        </c:ser>
        <c:marker/>
      </c:lineChart>
      <c:catAx>
        <c:axId val="67451136"/>
        <c:scaling>
          <c:orientation val="minMax"/>
        </c:scaling>
        <c:delete val="0"/>
        <c:axPos val="b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6437120"/>
        <c:crosses val="autoZero"/>
        <c:auto val="1"/>
        <c:lblAlgn val="ctr"/>
        <c:lblOffset val="100"/>
      </c:catAx>
      <c:valAx>
        <c:axId val="66437120"/>
        <c:scaling>
          <c:orientation val="minMax"/>
        </c:scaling>
        <c:delete val="0"/>
        <c:axPos val="l"/>
        <c:majorGridlines>
          <c:spPr/>
        </c:majorGridlines>
        <c:numFmt formatCode="General" sourceLinked="1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745113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OrderCount</a:t>
            </a:r>
          </a:p>
        </c:txPr>
      </c:legendEntry>
      <c:legendEntry>
        <c:idx val="1"/>
        <c:txPr>
          <a:bodyPr/>
          <a:lstStyle/>
          <a:p>
            <a:pPr>
              <a:defRPr/>
            </a:pPr>
            <a:r>
              <a:t>Chart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Relationship Id="rId3" Type="http://schemas.openxmlformats.org/officeDocument/2006/relationships/image" Target="../media/image4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1.xml" /><Relationship Id="rId2" Type="http://schemas.openxmlformats.org/officeDocument/2006/relationships/chart" Target="../charts/chart2.xml" /><Relationship Id="rId3" Type="http://schemas.openxmlformats.org/officeDocument/2006/relationships/slideLayout" Target="../slideLayouts/slideLayout7.xml" /><Relationship Id="rId4" Type="http://schemas.openxmlformats.org/officeDocument/2006/relationships/image" Target="../media/image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3.xml" /><Relationship Id="rId2" Type="http://schemas.openxmlformats.org/officeDocument/2006/relationships/slideLayout" Target="../slideLayouts/slideLayout7.xml" /><Relationship Id="rId3" Type="http://schemas.openxmlformats.org/officeDocument/2006/relationships/image" Target="../media/image2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4.xml" /><Relationship Id="rId2" Type="http://schemas.openxmlformats.org/officeDocument/2006/relationships/slideLayout" Target="../slideLayouts/slideLayout7.xml" /><Relationship Id="rId3" Type="http://schemas.openxmlformats.org/officeDocument/2006/relationships/image" Target="../media/image2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5.xml" /><Relationship Id="rId2" Type="http://schemas.openxmlformats.org/officeDocument/2006/relationships/slideLayout" Target="../slideLayouts/slideLayout7.xml" /><Relationship Id="rId3" Type="http://schemas.openxmlformats.org/officeDocument/2006/relationships/image" Target="../media/image2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6.xml" /><Relationship Id="rId2" Type="http://schemas.openxmlformats.org/officeDocument/2006/relationships/slideLayout" Target="../slideLayouts/slideLayout7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0"/>
            <a:ext cx="9144000" cy="1270000"/>
          </a:xfrm>
          <a:prstGeom prst="rect"/>
          <a:solidFill>
            <a:srgbClr val="FF0000"/>
          </a:solidFill>
        </p:spPr>
        <p:style>
          <a:lnRef idx="2">
            <a:srgbClr val="A52A2A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7000" y="2286000"/>
            <a:ext cx="2540000" cy="990600"/>
          </a:xfrm>
          <a:prstGeom prst="rect"/>
          <a:ln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0" y="2286000"/>
            <a:ext cx="2540000" cy="990600"/>
          </a:xfrm>
          <a:prstGeom prst="rect"/>
          <a:ln>
            <a:noFill/>
          </a:ln>
        </p:spPr>
      </p:pic>
      <p:sp>
        <p:nvSpPr>
          <p:cNvPr id="5" name="New shape"/>
          <p:cNvSpPr/>
          <p:nvPr/>
        </p:nvSpPr>
        <p:spPr>
          <a:xfrm>
            <a:off x="127000" y="3429000"/>
            <a:ext cx="2540000" cy="762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1">
                <a:solidFill>
                  <a:srgbClr val="000000"/>
                </a:solidFill>
              </a:rPr>
              <a:t>Review Meeting</a:t>
            </a:r>
          </a:p>
        </p:txBody>
      </p:sp>
      <p:sp>
        <p:nvSpPr>
          <p:cNvPr id="6" name="New shape"/>
          <p:cNvSpPr/>
          <p:nvPr/>
        </p:nvSpPr>
        <p:spPr>
          <a:xfrm>
            <a:off x="127000" y="3683000"/>
            <a:ext cx="2540000" cy="762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1">
                <a:solidFill>
                  <a:srgbClr val="000000"/>
                </a:solidFill>
              </a:rPr>
              <a:t>January 2018</a:t>
            </a:r>
          </a:p>
        </p:txBody>
      </p:sp>
      <p:pic>
        <p:nvPicPr>
          <p:cNvPr id="7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27000" y="4445000"/>
            <a:ext cx="8890000" cy="2032000"/>
          </a:xfrm>
          <a:prstGeom prst="rect"/>
          <a:ln>
            <a:noFill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9310-E56E-4751-A8BA-E9AAA8A79F54}" type="slidenum">
              <a:rPr lang="en-US"/>
              <a:t>1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A167-808B-478C-BC04-0EA66CF2604B}" type="slidenum">
              <a:rPr lang="en-US"/>
              <a:t>2</a:t>
            </a:fld>
          </a:p>
        </p:txBody>
      </p:sp>
      <p:sp>
        <p:nvSpPr>
          <p:cNvPr id="3" name="New shape"/>
          <p:cNvSpPr/>
          <p:nvPr/>
        </p:nvSpPr>
        <p:spPr>
          <a:xfrm>
            <a:off x="127000" y="127000"/>
            <a:ext cx="2540000" cy="762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 dirty="1">
                <a:solidFill>
                  <a:srgbClr val="000000"/>
                </a:solidFill>
              </a:rPr>
              <a:t>Store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pic>
        <p:nvPicPr>
          <p:cNvPr id="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97000" y="1270000"/>
            <a:ext cx="7620000" cy="4826000"/>
          </a:xfrm>
          <a:prstGeom prst="rect"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067A-991C-477A-A0BA-345279DF2E8B}" type="slidenum">
              <a:rPr lang="en-US"/>
              <a:t>3</a:t>
            </a:fld>
          </a:p>
        </p:txBody>
      </p:sp>
      <p:pic>
        <p:nvPicPr>
          <p:cNvPr id="3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127000" y="1270000"/>
            <a:ext cx="5080000" cy="381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 dirty="1">
                <a:solidFill>
                  <a:srgbClr val="000000"/>
                </a:solidFill>
              </a:rPr>
              <a:t>Store Summary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127000" y="2540000"/>
          <a:ext cx="5080000" cy="381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6" name="ChartObject"/>
          <p:cNvGraphicFramePr/>
          <p:nvPr/>
        </p:nvGraphicFramePr>
        <p:xfrm>
          <a:off x="5080000" y="2540000"/>
          <a:ext cx="5080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2259-C344-44AB-84CC-EC339806724A}" type="slidenum">
              <a:rPr lang="en-US"/>
              <a:t>4</a:t>
            </a:fld>
          </a:p>
        </p:txBody>
      </p:sp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graphicFrame>
        <p:nvGraphicFramePr>
          <p:cNvPr id="4" name="ChartObject"/>
          <p:cNvGraphicFramePr/>
          <p:nvPr/>
        </p:nvGraphicFramePr>
        <p:xfrm>
          <a:off x="127000" y="1270000"/>
          <a:ext cx="10160000" cy="508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90C1-DA1A-42BB-A821-E0728998977B}" type="slidenum">
              <a:rPr lang="en-US"/>
              <a:t>5</a:t>
            </a:fld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127000" y="381000"/>
            <a:ext cx="2540000" cy="381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1">
                <a:solidFill>
                  <a:srgbClr val="000000"/>
                </a:solidFill>
              </a:rPr>
              <a:t>Top Points Holders</a:t>
            </a:r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1079500" y="1905000"/>
          <a:ext cx="6350000" cy="4175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DateAdded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Jaky Pigeon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jack.kilometres88@gmail.com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8/18/2016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Jason O'Neill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jason@thebigcoffee.com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3/29/2017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Chris Jakeways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chris@vansalesuk.co.uk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1/25/2017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Tony Lacey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tonylacey2002@gmail.com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4/5/2016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Adrian Teasdale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adrian@tradewindscreens.co.uk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2/25/2013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Roy 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ringleton@smguk.co.uk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11/10/2014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Laine Watts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lwatts@smguk.co.uk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1/22/2013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Vans 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Customer.Care@vansdirect.co.uk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8/23/2017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John Mullen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edencommercialsltd@hotmail.com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1/3/2017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Mike Howlin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mikehowlinmotors@btconnect.com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1/22/2013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F5F9-DB45-4525-93F8-1D9ED88C92A6}" type="slidenum">
              <a:rPr lang="en-US"/>
              <a:t>6</a:t>
            </a:fld>
          </a:p>
        </p:txBody>
      </p:sp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graphicFrame>
        <p:nvGraphicFramePr>
          <p:cNvPr id="4" name="ChartObject"/>
          <p:cNvGraphicFramePr/>
          <p:nvPr/>
        </p:nvGraphicFramePr>
        <p:xfrm>
          <a:off x="127000" y="1524000"/>
          <a:ext cx="8890000" cy="508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26B5-C783-4E02-AA68-0175B74C2858}" type="slidenum">
              <a:rPr lang="en-US"/>
              <a:t>7</a:t>
            </a:fld>
          </a:p>
        </p:txBody>
      </p:sp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graphicFrame>
        <p:nvGraphicFramePr>
          <p:cNvPr id="4" name="ChartObject"/>
          <p:cNvGraphicFramePr/>
          <p:nvPr/>
        </p:nvGraphicFramePr>
        <p:xfrm>
          <a:off x="127000" y="1524000"/>
          <a:ext cx="8890000" cy="508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760-6992-4563-B6FE-9452F6259C11}" type="slidenum">
              <a:rPr lang="en-US"/>
              <a:t>8</a:t>
            </a:fld>
          </a:p>
        </p:txBody>
      </p:sp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graphicFrame>
        <p:nvGraphicFramePr>
          <p:cNvPr id="4" name="ChartObject"/>
          <p:cNvGraphicFramePr/>
          <p:nvPr/>
        </p:nvGraphicFramePr>
        <p:xfrm>
          <a:off x="127000" y="1270000"/>
          <a:ext cx="8890000" cy="508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2018-11-28T11:31:10Z</dcterms:created>
  <dcterms:modified xsi:type="dcterms:W3CDTF">2018-11-28T11:31:10Z</dcterms:modified>
</cp:coreProperties>
</file>