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3.3.0.62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74867d57-8c99-49b6-8eb3-89e94733ae19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c7c1dff4-9993-4c84-9615-b7eeed36ade7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79d54364-0ad0-4639-b75e-8a45783051a4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f5132187-200c-459a-b1c0-cca82b050b96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455397bc-41d8-4f84-a608-bd686f2fa0be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81eaf2b4-9eba-400e-b853-9949e5fef823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PARTICIPANTS: (1072)</a:t>
            </a:r>
          </a:p>
        </c:rich>
      </c:tx>
      <c:layout>
        <c:manualLayout>
          <c:xMode val="edge"/>
          <c:yMode val="edge"/>
          <c:h val="0.1"/>
        </c:manualLayout>
      </c:layout>
      <c:overlay val="0"/>
    </c:title>
    <c:plotArea>
      <c:layout/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/>
            <c:showLegendKey val="0"/>
            <c:showVal val="1"/>
            <c:showCatName val="0"/>
            <c:showSerName val="0"/>
            <c:showPercent val="0"/>
            <c:showBubbleSize val="0"/>
            <c:separator/>
            <c:showLeaderLines val="0"/>
          </c:dLbls>
          <c:cat>
            <c:strRef>
              <c:f>Sheet1!$A$2:$A$3</c:f>
              <c:strCache>
                <c:ptCount val="2"/>
                <c:pt idx="0">
                  <c:v>Active</c:v>
                </c:pt>
                <c:pt idx="1">
                  <c:v>Not Active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1029</c:v>
                </c:pt>
                <c:pt idx="1">
                  <c:v>43</c:v>
                </c:pt>
              </c:numCache>
            </c:numRef>
          </c:val>
          <c:dPt>
            <c:idx val="0"/>
            <c:spPr>
              <a:solidFill>
                <a:srgbClr val="ADD8E6"/>
              </a:solidFill>
            </c:spPr>
          </c:dPt>
          <c:dPt>
            <c:idx val="1"/>
            <c:spPr>
              <a:solidFill>
                <a:srgbClr val="9370DB"/>
              </a:solidFill>
            </c:spPr>
          </c:dPt>
        </c:ser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Sales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(496752)</a:t>
            </a:r>
          </a:p>
        </c:rich>
      </c:tx>
      <c:layout>
        <c:manualLayout>
          <c:xMode val="edge"/>
          <c:yMode val="edge"/>
          <c:h val="0.1"/>
        </c:manualLayout>
      </c:layout>
      <c:overlay val="0"/>
    </c:title>
    <c:plotArea>
      <c:layout/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/>
            <c:showLegendKey val="0"/>
            <c:showVal val="1"/>
            <c:showCatName val="0"/>
            <c:showSerName val="0"/>
            <c:showPercent val="0"/>
            <c:showBubbleSize val="0"/>
            <c:separator/>
            <c:showLeaderLines val="0"/>
          </c:dLbls>
          <c:cat>
            <c:strRef>
              <c:f>Sheet1!$A$2:$A$3</c:f>
              <c:strCache>
                <c:ptCount val="2"/>
                <c:pt idx="0">
                  <c:v>Activated accounts</c:v>
                </c:pt>
                <c:pt idx="1">
                  <c:v>Non activated accounts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448947</c:v>
                </c:pt>
                <c:pt idx="1">
                  <c:v>47805</c:v>
                </c:pt>
              </c:numCache>
            </c:numRef>
          </c:val>
          <c:dPt>
            <c:idx val="0"/>
            <c:spPr>
              <a:solidFill>
                <a:srgbClr val="ADD8E6"/>
              </a:solidFill>
            </c:spPr>
          </c:dPt>
          <c:dPt>
            <c:idx val="1"/>
            <c:spPr>
              <a:solidFill>
                <a:srgbClr val="9370DB"/>
              </a:solidFill>
            </c:spPr>
          </c:dPt>
        </c:ser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Sales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Participants loaded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CustomerCount</c:v>
                </c:pt>
              </c:strCache>
            </c:strRef>
          </c:tx>
          <c:invertIfNegative/>
          <c:cat>
            <c:strRef>
              <c:f>Sheet1!$A$2:$A$24</c:f>
              <c:strCache>
                <c:ptCount val="2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  <c:pt idx="13">
                  <c:v>February-2018</c:v>
                </c:pt>
                <c:pt idx="14">
                  <c:v>March-2018</c:v>
                </c:pt>
                <c:pt idx="15">
                  <c:v>April-2018</c:v>
                </c:pt>
                <c:pt idx="16">
                  <c:v>May-2018</c:v>
                </c:pt>
                <c:pt idx="17">
                  <c:v>June-2018</c:v>
                </c:pt>
                <c:pt idx="18">
                  <c:v>July-2018</c:v>
                </c:pt>
                <c:pt idx="19">
                  <c:v>August-2018</c:v>
                </c:pt>
                <c:pt idx="20">
                  <c:v>September-2018</c:v>
                </c:pt>
                <c:pt idx="21">
                  <c:v>October-2018</c:v>
                </c:pt>
                <c:pt idx="22">
                  <c:v>November-2018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15</c:v>
                </c:pt>
                <c:pt idx="5">
                  <c:v>8</c:v>
                </c:pt>
                <c:pt idx="6">
                  <c:v>8</c:v>
                </c:pt>
                <c:pt idx="7">
                  <c:v>2</c:v>
                </c:pt>
                <c:pt idx="8">
                  <c:v>1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3</c:v>
                </c:pt>
                <c:pt idx="13">
                  <c:v>10</c:v>
                </c:pt>
                <c:pt idx="14">
                  <c:v>4</c:v>
                </c:pt>
                <c:pt idx="15">
                  <c:v>7</c:v>
                </c:pt>
                <c:pt idx="16">
                  <c:v>4</c:v>
                </c:pt>
                <c:pt idx="17">
                  <c:v>11</c:v>
                </c:pt>
                <c:pt idx="18">
                  <c:v>15</c:v>
                </c:pt>
                <c:pt idx="19">
                  <c:v>15</c:v>
                </c:pt>
                <c:pt idx="20">
                  <c:v>7</c:v>
                </c:pt>
                <c:pt idx="21">
                  <c:v>14</c:v>
                </c:pt>
                <c:pt idx="22">
                  <c:v>9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Sheet1!$A$2:$A$24</c:f>
              <c:strCache>
                <c:ptCount val="2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  <c:pt idx="13">
                  <c:v>February-2018</c:v>
                </c:pt>
                <c:pt idx="14">
                  <c:v>March-2018</c:v>
                </c:pt>
                <c:pt idx="15">
                  <c:v>April-2018</c:v>
                </c:pt>
                <c:pt idx="16">
                  <c:v>May-2018</c:v>
                </c:pt>
                <c:pt idx="17">
                  <c:v>June-2018</c:v>
                </c:pt>
                <c:pt idx="18">
                  <c:v>July-2018</c:v>
                </c:pt>
                <c:pt idx="19">
                  <c:v>August-2018</c:v>
                </c:pt>
                <c:pt idx="20">
                  <c:v>September-2018</c:v>
                </c:pt>
                <c:pt idx="21">
                  <c:v>October-2018</c:v>
                </c:pt>
                <c:pt idx="22">
                  <c:v>November-2018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CustomerCount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Order Placed By Type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OrderCount</c:v>
                </c:pt>
              </c:strCache>
            </c:strRef>
          </c:tx>
          <c:invertIfNegative/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Alcohol</c:v>
                </c:pt>
                <c:pt idx="2">
                  <c:v>Backpacks</c:v>
                </c:pt>
                <c:pt idx="3">
                  <c:v>Decorative Accessories</c:v>
                </c:pt>
                <c:pt idx="4">
                  <c:v>Hampers</c:v>
                </c:pt>
                <c:pt idx="5">
                  <c:v>Home and Garden</c:v>
                </c:pt>
                <c:pt idx="6">
                  <c:v>Outdoor Toys &amp; Games</c:v>
                </c:pt>
                <c:pt idx="7">
                  <c:v>Sports and Leisure</c:v>
                </c:pt>
                <c:pt idx="8">
                  <c:v>Technology</c:v>
                </c:pt>
                <c:pt idx="9">
                  <c:v>Vacuum &amp; Steam Cleaners</c:v>
                </c:pt>
                <c:pt idx="10">
                  <c:v>Vouchers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54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Sheet1!$A$2:$A$12</c:f>
              <c:strCache>
                <c:ptCount val="11"/>
                <c:pt idx="0">
                  <c:v>Accessories</c:v>
                </c:pt>
                <c:pt idx="1">
                  <c:v>Alcohol</c:v>
                </c:pt>
                <c:pt idx="2">
                  <c:v>Backpacks</c:v>
                </c:pt>
                <c:pt idx="3">
                  <c:v>Decorative Accessories</c:v>
                </c:pt>
                <c:pt idx="4">
                  <c:v>Hampers</c:v>
                </c:pt>
                <c:pt idx="5">
                  <c:v>Home and Garden</c:v>
                </c:pt>
                <c:pt idx="6">
                  <c:v>Outdoor Toys &amp; Games</c:v>
                </c:pt>
                <c:pt idx="7">
                  <c:v>Sports and Leisure</c:v>
                </c:pt>
                <c:pt idx="8">
                  <c:v>Technology</c:v>
                </c:pt>
                <c:pt idx="9">
                  <c:v>Vacuum &amp; Steam Cleaners</c:v>
                </c:pt>
                <c:pt idx="10">
                  <c:v>Vouchers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OrderCount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loaded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Points</c:v>
                </c:pt>
              </c:strCache>
            </c:strRef>
          </c:tx>
          <c:invertIfNegative/>
          <c:cat>
            <c:strRef>
              <c:f>Sheet1!$A$2:$A$14</c:f>
              <c:strCache>
                <c:ptCount val="1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142884</c:v>
                </c:pt>
                <c:pt idx="1">
                  <c:v>69708</c:v>
                </c:pt>
                <c:pt idx="2">
                  <c:v>92893</c:v>
                </c:pt>
                <c:pt idx="3">
                  <c:v>118831</c:v>
                </c:pt>
                <c:pt idx="4">
                  <c:v>80647</c:v>
                </c:pt>
                <c:pt idx="5">
                  <c:v>100723</c:v>
                </c:pt>
                <c:pt idx="6">
                  <c:v>78528</c:v>
                </c:pt>
                <c:pt idx="7">
                  <c:v>148342</c:v>
                </c:pt>
                <c:pt idx="8">
                  <c:v>67970</c:v>
                </c:pt>
                <c:pt idx="9">
                  <c:v>88461</c:v>
                </c:pt>
                <c:pt idx="10">
                  <c:v>115811</c:v>
                </c:pt>
                <c:pt idx="11">
                  <c:v>124112</c:v>
                </c:pt>
                <c:pt idx="12">
                  <c:v>155452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Sheet1!$A$2:$A$14</c:f>
              <c:strCache>
                <c:ptCount val="1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Points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Reedemed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Points</c:v>
                </c:pt>
              </c:strCache>
            </c:strRef>
          </c:tx>
          <c:invertIfNegative/>
          <c:cat>
            <c:strRef>
              <c:f>Sheet1!$A$2:$A$14</c:f>
              <c:strCache>
                <c:ptCount val="1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60186</c:v>
                </c:pt>
                <c:pt idx="1">
                  <c:v>47420</c:v>
                </c:pt>
                <c:pt idx="2">
                  <c:v>18890</c:v>
                </c:pt>
                <c:pt idx="3">
                  <c:v>24392</c:v>
                </c:pt>
                <c:pt idx="4">
                  <c:v>42818</c:v>
                </c:pt>
                <c:pt idx="5">
                  <c:v>46581</c:v>
                </c:pt>
                <c:pt idx="6">
                  <c:v>53423</c:v>
                </c:pt>
                <c:pt idx="7">
                  <c:v>33787</c:v>
                </c:pt>
                <c:pt idx="8">
                  <c:v>39114</c:v>
                </c:pt>
                <c:pt idx="9">
                  <c:v>40677</c:v>
                </c:pt>
                <c:pt idx="10">
                  <c:v>92338</c:v>
                </c:pt>
                <c:pt idx="11">
                  <c:v>60009</c:v>
                </c:pt>
                <c:pt idx="12">
                  <c:v>56947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Sheet1!$A$2:$A$14</c:f>
              <c:strCache>
                <c:ptCount val="13"/>
                <c:pt idx="0">
                  <c:v>January-2017</c:v>
                </c:pt>
                <c:pt idx="1">
                  <c:v>February-2017</c:v>
                </c:pt>
                <c:pt idx="2">
                  <c:v>March-2017</c:v>
                </c:pt>
                <c:pt idx="3">
                  <c:v>April-2017</c:v>
                </c:pt>
                <c:pt idx="4">
                  <c:v>May-2017</c:v>
                </c:pt>
                <c:pt idx="5">
                  <c:v>June-2017</c:v>
                </c:pt>
                <c:pt idx="6">
                  <c:v>July-2017</c:v>
                </c:pt>
                <c:pt idx="7">
                  <c:v>August-2017</c:v>
                </c:pt>
                <c:pt idx="8">
                  <c:v>September-2017</c:v>
                </c:pt>
                <c:pt idx="9">
                  <c:v>October-2017</c:v>
                </c:pt>
                <c:pt idx="10">
                  <c:v>November-2017</c:v>
                </c:pt>
                <c:pt idx="11">
                  <c:v>December-2017</c:v>
                </c:pt>
                <c:pt idx="12">
                  <c:v>January-2018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Points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1.xml" /><Relationship Id="rId2" Type="http://schemas.openxmlformats.org/officeDocument/2006/relationships/chart" Target="../charts/chart2.xml" /><Relationship Id="rId3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3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4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5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6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0"/>
            <a:ext cx="9144000" cy="1270000"/>
          </a:xfrm>
          <a:prstGeom prst="rect"/>
          <a:solidFill>
            <a:srgbClr val="FF0000"/>
          </a:solidFill>
        </p:spPr>
        <p:style>
          <a:lnRef idx="2">
            <a:srgbClr val="A52A2A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000" y="2286000"/>
            <a:ext cx="2540000" cy="990600"/>
          </a:xfrm>
          <a:prstGeom prst="rect"/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2286000"/>
            <a:ext cx="2540000" cy="990600"/>
          </a:xfrm>
          <a:prstGeom prst="rect"/>
          <a:ln>
            <a:noFill/>
          </a:ln>
        </p:spPr>
      </p:pic>
      <p:sp>
        <p:nvSpPr>
          <p:cNvPr id="5" name="New shape"/>
          <p:cNvSpPr/>
          <p:nvPr/>
        </p:nvSpPr>
        <p:spPr>
          <a:xfrm>
            <a:off x="127000" y="3429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Review Meeting</a:t>
            </a:r>
          </a:p>
        </p:txBody>
      </p:sp>
      <p:sp>
        <p:nvSpPr>
          <p:cNvPr id="6" name="New shape"/>
          <p:cNvSpPr/>
          <p:nvPr/>
        </p:nvSpPr>
        <p:spPr>
          <a:xfrm>
            <a:off x="127000" y="3683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January 2018</a:t>
            </a:r>
          </a:p>
        </p:txBody>
      </p:sp>
      <p:pic>
        <p:nvPicPr>
          <p:cNvPr id="7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7000" y="4445000"/>
            <a:ext cx="8890000" cy="2032000"/>
          </a:xfrm>
          <a:prstGeom prst="rect"/>
          <a:ln>
            <a:noFill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5F3C-61BC-42E9-BD06-83C516DFA9BB}" type="slidenum">
              <a:rPr lang="en-US"/>
              <a:t>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6A9E-B5C6-4369-B719-A1DAE2578890}" type="slidenum">
              <a:rPr lang="en-US"/>
              <a:t>2</a:t>
            </a:fld>
          </a:p>
        </p:txBody>
      </p:sp>
      <p:sp>
        <p:nvSpPr>
          <p:cNvPr id="3" name="New shape"/>
          <p:cNvSpPr/>
          <p:nvPr/>
        </p:nvSpPr>
        <p:spPr>
          <a:xfrm>
            <a:off x="127000" y="127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 dirty="1">
                <a:solidFill>
                  <a:srgbClr val="000000"/>
                </a:solidFill>
              </a:rPr>
              <a:t>Store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97000" y="1270000"/>
            <a:ext cx="7620000" cy="4826000"/>
          </a:xfrm>
          <a:prstGeom prst="rect"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9751-512F-4ECF-AECD-B553EC5FB4FD}" type="slidenum">
              <a:rPr lang="en-US"/>
              <a:t>3</a:t>
            </a:fld>
          </a:p>
        </p:txBody>
      </p:sp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127000" y="1270000"/>
            <a:ext cx="5080000" cy="38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 dirty="1">
                <a:solidFill>
                  <a:srgbClr val="000000"/>
                </a:solidFill>
              </a:rPr>
              <a:t>Store Summary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127000" y="2540000"/>
          <a:ext cx="3810000" cy="381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6" name="ChartObject"/>
          <p:cNvGraphicFramePr/>
          <p:nvPr/>
        </p:nvGraphicFramePr>
        <p:xfrm>
          <a:off x="5080000" y="2540000"/>
          <a:ext cx="381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160F-9DD7-41D4-AF86-ABA914D744E7}" type="slidenum">
              <a:rPr lang="en-US"/>
              <a:t>4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270000"/>
          <a:ext cx="1016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1EC8-499F-454B-B08F-A3E1B7ECA1C3}" type="slidenum">
              <a:rPr lang="en-US"/>
              <a:t>5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270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8FA8-3A30-48D3-8FBD-78EBDBDF1EB8}" type="slidenum">
              <a:rPr lang="en-US"/>
              <a:t>6</a:t>
            </a:fld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127000" y="381000"/>
            <a:ext cx="2540000" cy="38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Top Points Holders</a:t>
            </a:r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1079500" y="1905000"/>
          <a:ext cx="6350000" cy="4175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DateAdded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Simon 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Simon.wood@documentlogic.co.uk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14652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12/12/2017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Richard Wilkins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rwilkins@sitgroup.co.uk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5285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6/2/2016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Demot Liddy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sales@b4btelecoms.com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3395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2/21/2017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Kevin Bowden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kevin@bowdendigitec.co.uk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12/12/2017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Brett Humphreys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Brett.Humphreys@mpsplc.co.uk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6/15/2017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Andrew Thompson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andrewthompson@copyprintuk.com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3/17/2017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John Burns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john@diamond-group.net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10/6/2016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Brian Kidd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bjk@1office.co.uk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4/4/2016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Stephen Preston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stephen@mastercopy.co.uk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11/2/2015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Luke Rawlins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luke.rawlins@ecotechos.co.uk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8/25/2016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B7CA-1E58-43E7-A95D-982EE2068EC8}" type="slidenum">
              <a:rPr lang="en-US"/>
              <a:t>7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315F-D968-4C40-A013-A02515722F75}" type="slidenum">
              <a:rPr lang="en-US"/>
              <a:t>8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2018-11-19T14:49:47Z</dcterms:created>
  <dcterms:modified xsi:type="dcterms:W3CDTF">2018-11-19T14:49:47Z</dcterms:modified>
</cp:coreProperties>
</file>