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7" r:id="rId3"/>
    <p:sldId id="278" r:id="rId4"/>
    <p:sldId id="281" r:id="rId5"/>
    <p:sldId id="283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3FAB3-FBCD-4F05-9BC0-0B34D8995719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D2C9F-6C13-4BBC-9676-05DC973FE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73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KDD</a:t>
            </a:r>
          </a:p>
          <a:p>
            <a:r>
              <a:rPr lang="en-GB" dirty="0" smtClean="0"/>
              <a:t>Picture-diagram</a:t>
            </a:r>
            <a:r>
              <a:rPr lang="en-GB" baseline="0" dirty="0" smtClean="0"/>
              <a:t> summary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B1962-BDBB-4415-A02B-498A3C8F7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7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 example, when filtering emails “spam” or “not spam”, when looking at transaction data, “fraudulent”, or “authorized”. In short Classification either predicts categorical class labels or classifies data (construct a model) based on the training set and the values (class labels) in classifying attributes and uses it in classifying new data.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B1962-BDBB-4415-A02B-498A3C8F7A5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5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7423-8984-4AC3-B040-C3016EA129C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3B43837-49DC-4DF9-A3DF-C5527E6A2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0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7423-8984-4AC3-B040-C3016EA129C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3837-49DC-4DF9-A3DF-C5527E6A2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75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7423-8984-4AC3-B040-C3016EA129C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3837-49DC-4DF9-A3DF-C5527E6A2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86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7423-8984-4AC3-B040-C3016EA129C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3837-49DC-4DF9-A3DF-C5527E6A2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6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14C7423-8984-4AC3-B040-C3016EA129C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3B43837-49DC-4DF9-A3DF-C5527E6A2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9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7423-8984-4AC3-B040-C3016EA129C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3837-49DC-4DF9-A3DF-C5527E6A2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23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7423-8984-4AC3-B040-C3016EA129C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3837-49DC-4DF9-A3DF-C5527E6A2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4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7423-8984-4AC3-B040-C3016EA129C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3837-49DC-4DF9-A3DF-C5527E6A2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7423-8984-4AC3-B040-C3016EA129C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3837-49DC-4DF9-A3DF-C5527E6A2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7423-8984-4AC3-B040-C3016EA129C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3837-49DC-4DF9-A3DF-C5527E6A2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62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7423-8984-4AC3-B040-C3016EA129C4}" type="datetimeFigureOut">
              <a:rPr lang="en-GB" smtClean="0"/>
              <a:t>28/05/2019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3837-49DC-4DF9-A3DF-C5527E6A2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75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14C7423-8984-4AC3-B040-C3016EA129C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3B43837-49DC-4DF9-A3DF-C5527E6A2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49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Data%20Science%20In%205%20Minutes%20-%20Data%20Science%20For%20Beginners%20-%20What%20Is%20Data%20Science%20-%20Simplilearn.m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10-best-data-visualization-tool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DATA SCIENCE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 smtClean="0"/>
              <a:t>Beyond data- a world of opportunities</a:t>
            </a:r>
            <a:endParaRPr lang="en-GB" sz="2800" b="1" i="1" dirty="0"/>
          </a:p>
        </p:txBody>
      </p:sp>
    </p:spTree>
    <p:extLst>
      <p:ext uri="{BB962C8B-B14F-4D97-AF65-F5344CB8AC3E}">
        <p14:creationId xmlns:p14="http://schemas.microsoft.com/office/powerpoint/2010/main" val="28503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Data science in </a:t>
            </a:r>
            <a:r>
              <a:rPr lang="en-GB" dirty="0" smtClean="0"/>
              <a:t>Education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Aims to improve </a:t>
            </a:r>
            <a:r>
              <a:rPr lang="en-GB" sz="2800" dirty="0"/>
              <a:t>learning outcomes, student performance, and teacher </a:t>
            </a:r>
            <a:r>
              <a:rPr lang="en-GB" sz="2800" dirty="0" smtClean="0"/>
              <a:t>effectiveness</a:t>
            </a:r>
            <a:endParaRPr lang="en-GB" sz="2800" dirty="0"/>
          </a:p>
          <a:p>
            <a:pPr lvl="1"/>
            <a:r>
              <a:rPr lang="en-GB" sz="2800" dirty="0" smtClean="0"/>
              <a:t>Predict/focus performance of students in class</a:t>
            </a:r>
          </a:p>
          <a:p>
            <a:pPr lvl="2"/>
            <a:r>
              <a:rPr lang="en-GB" sz="2800" dirty="0" smtClean="0"/>
              <a:t>Using statistical models</a:t>
            </a:r>
          </a:p>
          <a:p>
            <a:pPr lvl="1"/>
            <a:r>
              <a:rPr lang="en-GB" sz="2800" dirty="0" smtClean="0"/>
              <a:t>Student recruitment</a:t>
            </a:r>
          </a:p>
          <a:p>
            <a:pPr lvl="1"/>
            <a:r>
              <a:rPr lang="en-GB" sz="2800" dirty="0"/>
              <a:t>Predictive models </a:t>
            </a:r>
            <a:r>
              <a:rPr lang="en-GB" sz="2800" dirty="0" smtClean="0"/>
              <a:t>to evaluate </a:t>
            </a:r>
            <a:r>
              <a:rPr lang="en-GB" sz="2800" dirty="0"/>
              <a:t>the risks of student </a:t>
            </a:r>
            <a:r>
              <a:rPr lang="en-GB" sz="2800" dirty="0" smtClean="0"/>
              <a:t>dropouts</a:t>
            </a:r>
          </a:p>
          <a:p>
            <a:pPr lvl="1"/>
            <a:r>
              <a:rPr lang="en-GB" sz="2800" dirty="0" smtClean="0"/>
              <a:t>Better ways of assessing teachers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6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Techniques used in Data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</a:t>
            </a:r>
            <a:r>
              <a:rPr lang="en-GB" sz="2800" dirty="0" smtClean="0"/>
              <a:t>everal </a:t>
            </a:r>
            <a:r>
              <a:rPr lang="en-GB" sz="2800" dirty="0"/>
              <a:t>kinds of analysis that a </a:t>
            </a:r>
            <a:r>
              <a:rPr lang="en-GB" sz="2800" dirty="0" smtClean="0"/>
              <a:t>business/project </a:t>
            </a:r>
            <a:r>
              <a:rPr lang="en-GB" sz="2800" dirty="0"/>
              <a:t>could do to retrieve valuable data. </a:t>
            </a:r>
            <a:endParaRPr lang="en-GB" sz="2800" dirty="0" smtClean="0"/>
          </a:p>
          <a:p>
            <a:r>
              <a:rPr lang="en-GB" sz="2800" dirty="0" smtClean="0"/>
              <a:t>Every </a:t>
            </a:r>
            <a:r>
              <a:rPr lang="en-GB" sz="2800" dirty="0"/>
              <a:t>type of data science project will have varying result or impact. </a:t>
            </a:r>
            <a:endParaRPr lang="en-GB" sz="2800" dirty="0" smtClean="0"/>
          </a:p>
          <a:p>
            <a:r>
              <a:rPr lang="en-GB" sz="2800" dirty="0" smtClean="0"/>
              <a:t>The </a:t>
            </a:r>
            <a:r>
              <a:rPr lang="en-GB" sz="2800" dirty="0"/>
              <a:t>type of data science technique </a:t>
            </a:r>
            <a:r>
              <a:rPr lang="en-GB" sz="2800" dirty="0" smtClean="0"/>
              <a:t>used </a:t>
            </a:r>
            <a:r>
              <a:rPr lang="en-GB" sz="2800" dirty="0"/>
              <a:t>really depends on the kind of business problem </a:t>
            </a:r>
            <a:r>
              <a:rPr lang="en-GB" sz="2800" dirty="0" smtClean="0"/>
              <a:t>to be addressed.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48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Anomaly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Anomaly detection is a technique used to identify unusual patterns that do not conform to expected </a:t>
            </a:r>
            <a:r>
              <a:rPr lang="en-GB" sz="2800" dirty="0" smtClean="0"/>
              <a:t>behaviour, </a:t>
            </a:r>
            <a:r>
              <a:rPr lang="en-GB" sz="2800" dirty="0"/>
              <a:t>called </a:t>
            </a:r>
            <a:r>
              <a:rPr lang="en-GB" sz="2800" dirty="0" smtClean="0"/>
              <a:t>outliers.</a:t>
            </a:r>
          </a:p>
          <a:p>
            <a:r>
              <a:rPr lang="en-GB" sz="2800" dirty="0"/>
              <a:t>Anomalies can be broadly categorized as</a:t>
            </a:r>
            <a:r>
              <a:rPr lang="en-GB" sz="2800" dirty="0" smtClean="0"/>
              <a:t>:</a:t>
            </a:r>
          </a:p>
          <a:p>
            <a:pPr lvl="1"/>
            <a:r>
              <a:rPr lang="en-GB" sz="2800" dirty="0" smtClean="0"/>
              <a:t>Point anomalies</a:t>
            </a:r>
          </a:p>
          <a:p>
            <a:pPr lvl="1"/>
            <a:r>
              <a:rPr lang="en-GB" sz="2800" dirty="0" smtClean="0"/>
              <a:t>Contextual anomalies</a:t>
            </a:r>
          </a:p>
          <a:p>
            <a:pPr lvl="1"/>
            <a:r>
              <a:rPr lang="en-GB" sz="2800" dirty="0" smtClean="0"/>
              <a:t>Collective anomalies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754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06107"/>
            <a:ext cx="10058400" cy="4766094"/>
          </a:xfrm>
        </p:spPr>
        <p:txBody>
          <a:bodyPr>
            <a:noAutofit/>
          </a:bodyPr>
          <a:lstStyle/>
          <a:p>
            <a:r>
              <a:rPr lang="en-GB" sz="2800" dirty="0" smtClean="0"/>
              <a:t>anomaly detection techniques are mostly statistical methods or machine learning techniques.</a:t>
            </a:r>
          </a:p>
          <a:p>
            <a:r>
              <a:rPr lang="en-GB" sz="2800" dirty="0" smtClean="0"/>
              <a:t>Machine learning based approaches</a:t>
            </a:r>
          </a:p>
          <a:p>
            <a:pPr lvl="1"/>
            <a:r>
              <a:rPr lang="en-GB" sz="2800" dirty="0" smtClean="0"/>
              <a:t>Density based anomaly detection</a:t>
            </a:r>
          </a:p>
          <a:p>
            <a:pPr lvl="1"/>
            <a:r>
              <a:rPr lang="en-GB" sz="2800" dirty="0" smtClean="0"/>
              <a:t>Clustering based anomaly detection</a:t>
            </a:r>
          </a:p>
          <a:p>
            <a:r>
              <a:rPr lang="en-GB" sz="2800" dirty="0" smtClean="0"/>
              <a:t>Simple statistical methods</a:t>
            </a:r>
            <a:endParaRPr lang="en-GB" sz="2800" dirty="0"/>
          </a:p>
          <a:p>
            <a:pPr lvl="1"/>
            <a:r>
              <a:rPr lang="en-GB" sz="2800" dirty="0"/>
              <a:t>The simplest approach to identifying irregularities in data is to flag the data points that deviate from common statistical properties of a distribution, including mean, median, mode</a:t>
            </a:r>
          </a:p>
        </p:txBody>
      </p:sp>
    </p:spTree>
    <p:extLst>
      <p:ext uri="{BB962C8B-B14F-4D97-AF65-F5344CB8AC3E}">
        <p14:creationId xmlns:p14="http://schemas.microsoft.com/office/powerpoint/2010/main" val="31336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28082"/>
            <a:ext cx="10058400" cy="1609344"/>
          </a:xfrm>
        </p:spPr>
        <p:txBody>
          <a:bodyPr/>
          <a:lstStyle/>
          <a:p>
            <a:r>
              <a:rPr lang="en-GB" dirty="0" smtClean="0"/>
              <a:t>Cluster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37426"/>
            <a:ext cx="10058400" cy="4334774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Cluster Analysis: </a:t>
            </a:r>
            <a:r>
              <a:rPr lang="en-GB" sz="2800" dirty="0"/>
              <a:t>Finding groups of </a:t>
            </a:r>
            <a:r>
              <a:rPr lang="en-GB" sz="2800" dirty="0" smtClean="0"/>
              <a:t>objects/ data points </a:t>
            </a:r>
            <a:r>
              <a:rPr lang="en-GB" sz="2800" dirty="0"/>
              <a:t>such that the objects in a group will be similar </a:t>
            </a:r>
            <a:r>
              <a:rPr lang="en-GB" sz="2800" dirty="0" smtClean="0"/>
              <a:t>to </a:t>
            </a:r>
            <a:r>
              <a:rPr lang="en-GB" sz="2800" dirty="0"/>
              <a:t>one another and different from </a:t>
            </a:r>
            <a:r>
              <a:rPr lang="en-GB" sz="2800" dirty="0" smtClean="0"/>
              <a:t>the </a:t>
            </a:r>
            <a:r>
              <a:rPr lang="en-GB" sz="2800" dirty="0"/>
              <a:t>objects in other groups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07" y="3076990"/>
            <a:ext cx="7175432" cy="362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Clustering analysis is broadly used in many applications such as market research, pattern recognition, data analysis, and image processing</a:t>
            </a:r>
            <a:r>
              <a:rPr lang="en-GB" sz="2800" dirty="0" smtClean="0"/>
              <a:t>.</a:t>
            </a:r>
            <a:endParaRPr lang="en-GB" sz="2800" dirty="0"/>
          </a:p>
          <a:p>
            <a:r>
              <a:rPr lang="en-GB" sz="2800" dirty="0"/>
              <a:t>Clustering can also help marketers discover distinct groups in their customer base. And they can characterize their customer groups based on the purchasing patterns.</a:t>
            </a:r>
          </a:p>
        </p:txBody>
      </p:sp>
    </p:spTree>
    <p:extLst>
      <p:ext uri="{BB962C8B-B14F-4D97-AF65-F5344CB8AC3E}">
        <p14:creationId xmlns:p14="http://schemas.microsoft.com/office/powerpoint/2010/main" val="18374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3696"/>
            <a:ext cx="10058400" cy="1145761"/>
          </a:xfrm>
        </p:spPr>
        <p:txBody>
          <a:bodyPr/>
          <a:lstStyle/>
          <a:p>
            <a:r>
              <a:rPr lang="en-GB" dirty="0" smtClean="0"/>
              <a:t>Association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13" y="1388853"/>
            <a:ext cx="11775057" cy="4783347"/>
          </a:xfrm>
        </p:spPr>
        <p:txBody>
          <a:bodyPr>
            <a:noAutofit/>
          </a:bodyPr>
          <a:lstStyle/>
          <a:p>
            <a:r>
              <a:rPr lang="en-GB" sz="2400" dirty="0" smtClean="0"/>
              <a:t>Allows for the discovery of </a:t>
            </a:r>
            <a:r>
              <a:rPr lang="en-GB" sz="2400" dirty="0"/>
              <a:t>concealed patterns in the data, </a:t>
            </a:r>
            <a:r>
              <a:rPr lang="en-GB" sz="2400" dirty="0" smtClean="0"/>
              <a:t>as </a:t>
            </a:r>
            <a:r>
              <a:rPr lang="en-GB" sz="2400" dirty="0"/>
              <a:t>well as the co-occurrences of various </a:t>
            </a:r>
            <a:r>
              <a:rPr lang="en-GB" sz="2400" dirty="0" smtClean="0"/>
              <a:t>variables.</a:t>
            </a:r>
          </a:p>
          <a:p>
            <a:r>
              <a:rPr lang="en-GB" sz="2400" dirty="0" smtClean="0"/>
              <a:t>Makes use of association rules to show the relationships between data items in large datasets</a:t>
            </a:r>
          </a:p>
          <a:p>
            <a:r>
              <a:rPr lang="en-GB" sz="2400" dirty="0" smtClean="0"/>
              <a:t>Association rules are basically if-then associations</a:t>
            </a:r>
          </a:p>
          <a:p>
            <a:r>
              <a:rPr lang="en-GB" sz="2400" dirty="0"/>
              <a:t>Association rules are created by searching data for frequent if-then patterns and using </a:t>
            </a:r>
            <a:r>
              <a:rPr lang="en-GB" sz="2400" dirty="0" smtClean="0"/>
              <a:t>the following </a:t>
            </a:r>
            <a:r>
              <a:rPr lang="en-GB" sz="2400" dirty="0"/>
              <a:t>criteria  to identify the most important relationships</a:t>
            </a:r>
            <a:endParaRPr lang="en-GB" sz="2400" dirty="0" smtClean="0"/>
          </a:p>
          <a:p>
            <a:pPr lvl="1"/>
            <a:r>
              <a:rPr lang="en-GB" sz="2400" b="1" i="1" dirty="0" smtClean="0"/>
              <a:t>Support</a:t>
            </a:r>
          </a:p>
          <a:p>
            <a:pPr lvl="2"/>
            <a:r>
              <a:rPr lang="en-GB" sz="2400" dirty="0"/>
              <a:t>Support is an indication of how frequently the items appear in the data.</a:t>
            </a:r>
            <a:endParaRPr lang="en-GB" sz="2400" b="1" i="1" dirty="0" smtClean="0"/>
          </a:p>
          <a:p>
            <a:pPr lvl="1"/>
            <a:r>
              <a:rPr lang="en-GB" sz="2400" b="1" i="1" dirty="0" smtClean="0"/>
              <a:t>Confidence </a:t>
            </a:r>
            <a:endParaRPr lang="en-GB" sz="2400" b="1" i="1" dirty="0"/>
          </a:p>
          <a:p>
            <a:pPr lvl="2"/>
            <a:r>
              <a:rPr lang="en-GB" sz="2400" b="1" dirty="0"/>
              <a:t> </a:t>
            </a:r>
            <a:r>
              <a:rPr lang="en-GB" sz="2400" dirty="0" smtClean="0"/>
              <a:t>Confidence</a:t>
            </a:r>
            <a:r>
              <a:rPr lang="en-GB" sz="2400" dirty="0"/>
              <a:t> indicates the number of times the if-then statements are found true.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078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Association </a:t>
            </a:r>
            <a:r>
              <a:rPr lang="en-GB" sz="2800" dirty="0"/>
              <a:t>analysis useful for analyzing and predicting customer </a:t>
            </a:r>
            <a:r>
              <a:rPr lang="en-GB" sz="2800" dirty="0" smtClean="0"/>
              <a:t>behaviour</a:t>
            </a:r>
          </a:p>
          <a:p>
            <a:pPr lvl="1"/>
            <a:r>
              <a:rPr lang="en-GB" sz="2800" dirty="0" smtClean="0"/>
              <a:t>Customer </a:t>
            </a:r>
            <a:r>
              <a:rPr lang="en-GB" sz="2800" dirty="0"/>
              <a:t>analytics, </a:t>
            </a:r>
            <a:endParaRPr lang="en-GB" sz="2800" dirty="0" smtClean="0"/>
          </a:p>
          <a:p>
            <a:pPr lvl="1"/>
            <a:r>
              <a:rPr lang="en-GB" sz="2800" dirty="0" smtClean="0"/>
              <a:t>Product </a:t>
            </a:r>
            <a:r>
              <a:rPr lang="en-GB" sz="2800" dirty="0"/>
              <a:t>clustering</a:t>
            </a:r>
            <a:endParaRPr lang="en-GB" sz="2800" dirty="0" smtClean="0"/>
          </a:p>
          <a:p>
            <a:pPr lvl="1"/>
            <a:r>
              <a:rPr lang="en-GB" sz="2800" dirty="0" smtClean="0"/>
              <a:t>Market Basket Analysis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478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Classification is a technique for determining class the dependent belongs to based on the one or more independent variables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Classification is used for predicting discrete responses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A classification model attempts to draw some conclusion from observed values. </a:t>
            </a:r>
            <a:endParaRPr lang="en-GB" sz="2800" dirty="0" smtClean="0"/>
          </a:p>
          <a:p>
            <a:r>
              <a:rPr lang="en-GB" sz="2800" dirty="0" smtClean="0"/>
              <a:t>Given </a:t>
            </a:r>
            <a:r>
              <a:rPr lang="en-GB" sz="2800" dirty="0"/>
              <a:t>one or more inputs a classification model will try to predict the value of one or more outcomes.</a:t>
            </a:r>
            <a:br>
              <a:rPr lang="en-GB" sz="2800" dirty="0"/>
            </a:b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074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example of classification 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83" y="2496344"/>
            <a:ext cx="81248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All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Lots of data is being collected </a:t>
            </a:r>
            <a:br>
              <a:rPr lang="en-US" sz="2400" dirty="0"/>
            </a:br>
            <a:r>
              <a:rPr lang="en-US" sz="2400" dirty="0"/>
              <a:t>and warehoused </a:t>
            </a:r>
          </a:p>
          <a:p>
            <a:pPr lvl="1"/>
            <a:r>
              <a:rPr lang="en-US" sz="2400" dirty="0"/>
              <a:t>Web data, e-commerce</a:t>
            </a:r>
          </a:p>
          <a:p>
            <a:pPr lvl="1"/>
            <a:r>
              <a:rPr lang="en-US" sz="2400" dirty="0" smtClean="0"/>
              <a:t>Financial transactions, bank/credit transactions</a:t>
            </a:r>
          </a:p>
          <a:p>
            <a:pPr lvl="1"/>
            <a:r>
              <a:rPr lang="en-US" sz="2400" dirty="0" smtClean="0"/>
              <a:t>Online trading and purchasing</a:t>
            </a:r>
            <a:endParaRPr lang="en-US" sz="2400" dirty="0"/>
          </a:p>
          <a:p>
            <a:pPr lvl="1"/>
            <a:r>
              <a:rPr lang="en-US" sz="2400" dirty="0" smtClean="0"/>
              <a:t>Social </a:t>
            </a:r>
            <a:r>
              <a:rPr lang="en-US" sz="2400" dirty="0"/>
              <a:t>Network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66" y="1500280"/>
            <a:ext cx="184023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876800"/>
            <a:ext cx="2425700" cy="1631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944052"/>
            <a:ext cx="2495550" cy="1497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66" y="3369662"/>
            <a:ext cx="2220252" cy="13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Applications for Classification include </a:t>
            </a:r>
          </a:p>
          <a:p>
            <a:pPr lvl="1"/>
            <a:r>
              <a:rPr lang="en-GB" sz="2400" dirty="0" smtClean="0"/>
              <a:t>Spam detection</a:t>
            </a:r>
          </a:p>
          <a:p>
            <a:pPr lvl="1"/>
            <a:r>
              <a:rPr lang="en-GB" sz="2400" dirty="0" smtClean="0"/>
              <a:t>Identify loan applicants ratings</a:t>
            </a:r>
          </a:p>
          <a:p>
            <a:pPr marL="274320" lvl="1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592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 action="ppaction://hlinkfile"/>
              </a:rPr>
              <a:t>Data Science In 5 Minutes - Data Science For Beginners - What Is Data Science - Simplilearn.mp4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5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Data Do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processes 20 PB a day (2008)</a:t>
            </a:r>
          </a:p>
          <a:p>
            <a:r>
              <a:rPr lang="en-US" dirty="0" smtClean="0"/>
              <a:t>Facebook </a:t>
            </a:r>
            <a:r>
              <a:rPr lang="en-US" dirty="0"/>
              <a:t>has </a:t>
            </a:r>
            <a:r>
              <a:rPr lang="en-US" dirty="0" smtClean="0"/>
              <a:t>60 TB of daily logs</a:t>
            </a:r>
            <a:endParaRPr lang="en-US" dirty="0"/>
          </a:p>
          <a:p>
            <a:r>
              <a:rPr lang="en-US" dirty="0"/>
              <a:t>eBay has 6.5 PB of user data + 50 TB/day (5/2009)</a:t>
            </a:r>
          </a:p>
          <a:p>
            <a:r>
              <a:rPr lang="en-US" dirty="0"/>
              <a:t>1000 </a:t>
            </a:r>
            <a:r>
              <a:rPr lang="en-US" dirty="0" smtClean="0"/>
              <a:t>genomes </a:t>
            </a:r>
            <a:r>
              <a:rPr lang="en-US" dirty="0"/>
              <a:t>project: 200 </a:t>
            </a:r>
            <a:r>
              <a:rPr lang="en-US" dirty="0" smtClean="0"/>
              <a:t>TB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208" y="3741338"/>
            <a:ext cx="4449661" cy="27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We </a:t>
            </a:r>
            <a:r>
              <a:rPr lang="en-US" dirty="0"/>
              <a:t>H</a:t>
            </a:r>
            <a:r>
              <a:rPr lang="en-US" dirty="0" smtClean="0"/>
              <a:t>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Relational Data (Tables/Transaction/Legacy Data)</a:t>
            </a:r>
          </a:p>
          <a:p>
            <a:r>
              <a:rPr lang="en-US" sz="2800" dirty="0"/>
              <a:t>Text Data (Web)</a:t>
            </a:r>
          </a:p>
          <a:p>
            <a:r>
              <a:rPr lang="en-US" sz="2800" dirty="0" smtClean="0"/>
              <a:t>Graph </a:t>
            </a:r>
            <a:r>
              <a:rPr lang="en-US" sz="2800" dirty="0"/>
              <a:t>Data</a:t>
            </a:r>
          </a:p>
          <a:p>
            <a:r>
              <a:rPr lang="en-US" sz="2800" dirty="0"/>
              <a:t>Social Network, </a:t>
            </a:r>
            <a:endParaRPr lang="en-US" sz="2800" dirty="0" smtClean="0"/>
          </a:p>
          <a:p>
            <a:r>
              <a:rPr lang="en-US" sz="2800" dirty="0" smtClean="0"/>
              <a:t>Streaming </a:t>
            </a:r>
            <a:r>
              <a:rPr lang="en-US" sz="2800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24131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These Data?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Learn how to use data</a:t>
            </a:r>
            <a:r>
              <a:rPr lang="en-GB" sz="2800" dirty="0"/>
              <a:t> </a:t>
            </a:r>
            <a:endParaRPr lang="en-GB" sz="2800" dirty="0" smtClean="0"/>
          </a:p>
          <a:p>
            <a:pPr lvl="1"/>
            <a:r>
              <a:rPr lang="en-GB" sz="2800" b="1" dirty="0"/>
              <a:t>Explore</a:t>
            </a:r>
            <a:r>
              <a:rPr lang="en-GB" sz="2800" dirty="0"/>
              <a:t>: identify </a:t>
            </a:r>
            <a:r>
              <a:rPr lang="en-GB" sz="2800" dirty="0" smtClean="0"/>
              <a:t>patterns </a:t>
            </a:r>
          </a:p>
          <a:p>
            <a:pPr lvl="1"/>
            <a:r>
              <a:rPr lang="en-GB" sz="2800" b="1" dirty="0" smtClean="0"/>
              <a:t>Predict</a:t>
            </a:r>
            <a:r>
              <a:rPr lang="en-GB" sz="2800" dirty="0"/>
              <a:t>: make informed </a:t>
            </a:r>
            <a:r>
              <a:rPr lang="en-GB" sz="2800" dirty="0" smtClean="0"/>
              <a:t>guesses </a:t>
            </a:r>
          </a:p>
          <a:p>
            <a:pPr lvl="1"/>
            <a:r>
              <a:rPr lang="en-GB" sz="2800" b="1" dirty="0" smtClean="0"/>
              <a:t>Infer</a:t>
            </a:r>
            <a:r>
              <a:rPr lang="en-GB" sz="2800" dirty="0"/>
              <a:t>: quantify what you know</a:t>
            </a:r>
            <a:r>
              <a:rPr lang="en-GB" sz="2800" dirty="0"/>
              <a:t> </a:t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413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471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An </a:t>
            </a:r>
            <a:r>
              <a:rPr lang="en-GB" sz="2400" dirty="0"/>
              <a:t>interdisciplinary field, data science deals with processes and systems, that are used to extract knowledge or insights from large amounts of data</a:t>
            </a:r>
            <a:r>
              <a:rPr lang="en-GB" sz="2400" dirty="0" smtClean="0"/>
              <a:t>. </a:t>
            </a:r>
            <a:endParaRPr lang="en-GB" sz="2400" dirty="0" smtClean="0"/>
          </a:p>
          <a:p>
            <a:r>
              <a:rPr lang="en-GB" sz="2400" dirty="0" smtClean="0"/>
              <a:t>Data science </a:t>
            </a:r>
            <a:r>
              <a:rPr lang="en-GB" sz="2400" dirty="0" smtClean="0"/>
              <a:t>invokes </a:t>
            </a:r>
            <a:r>
              <a:rPr lang="en-GB" sz="2400" dirty="0" smtClean="0"/>
              <a:t>methods from </a:t>
            </a:r>
          </a:p>
          <a:p>
            <a:pPr lvl="2"/>
            <a:r>
              <a:rPr lang="en-GB" sz="2400" dirty="0"/>
              <a:t>P</a:t>
            </a:r>
            <a:r>
              <a:rPr lang="en-GB" sz="2400" dirty="0" smtClean="0"/>
              <a:t>robability </a:t>
            </a:r>
            <a:r>
              <a:rPr lang="en-GB" sz="2400" dirty="0"/>
              <a:t>models, </a:t>
            </a:r>
            <a:endParaRPr lang="en-GB" sz="2400" dirty="0" smtClean="0"/>
          </a:p>
          <a:p>
            <a:pPr lvl="2"/>
            <a:r>
              <a:rPr lang="en-GB" sz="2400" dirty="0" smtClean="0"/>
              <a:t>Machine learning</a:t>
            </a:r>
          </a:p>
          <a:p>
            <a:pPr lvl="2"/>
            <a:r>
              <a:rPr lang="en-GB" sz="2400" dirty="0"/>
              <a:t>D</a:t>
            </a:r>
            <a:r>
              <a:rPr lang="en-GB" sz="2400" dirty="0" smtClean="0"/>
              <a:t>ata mining,</a:t>
            </a:r>
          </a:p>
          <a:p>
            <a:pPr lvl="2"/>
            <a:r>
              <a:rPr lang="en-GB" sz="2400" dirty="0" smtClean="0"/>
              <a:t>Databases </a:t>
            </a:r>
          </a:p>
          <a:p>
            <a:pPr lvl="2"/>
            <a:r>
              <a:rPr lang="en-GB" sz="2400" dirty="0" smtClean="0"/>
              <a:t>Data visualization</a:t>
            </a:r>
            <a:endParaRPr lang="en-GB" sz="2400" dirty="0" smtClean="0">
              <a:hlinkClick r:id="rId3" tooltip="10 Best Data Visualization Tools"/>
            </a:endParaRPr>
          </a:p>
          <a:p>
            <a:pPr lvl="2"/>
            <a:r>
              <a:rPr lang="en-GB" sz="2400" dirty="0"/>
              <a:t>P</a:t>
            </a:r>
            <a:r>
              <a:rPr lang="en-GB" sz="2400" dirty="0" smtClean="0"/>
              <a:t>attern </a:t>
            </a:r>
            <a:r>
              <a:rPr lang="en-GB" sz="2400" dirty="0"/>
              <a:t>recognition and </a:t>
            </a:r>
            <a:r>
              <a:rPr lang="en-GB" sz="2400" dirty="0" smtClean="0"/>
              <a:t>learning,</a:t>
            </a:r>
          </a:p>
          <a:p>
            <a:pPr lvl="2"/>
            <a:r>
              <a:rPr lang="en-GB" sz="2400" dirty="0" smtClean="0"/>
              <a:t>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4906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need data </a:t>
            </a:r>
            <a:r>
              <a:rPr lang="en-GB" dirty="0" smtClean="0"/>
              <a:t>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Increased </a:t>
            </a:r>
            <a:r>
              <a:rPr lang="en-GB" sz="2800" dirty="0"/>
              <a:t>need to make data-driven </a:t>
            </a:r>
            <a:r>
              <a:rPr lang="en-GB" sz="2800" dirty="0" smtClean="0"/>
              <a:t>decisions</a:t>
            </a:r>
          </a:p>
          <a:p>
            <a:r>
              <a:rPr lang="en-GB" sz="2800" dirty="0" smtClean="0"/>
              <a:t>Better decisions increase </a:t>
            </a:r>
            <a:r>
              <a:rPr lang="en-GB" sz="2800" dirty="0"/>
              <a:t>quality of life, productivity and profitability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3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Application of Data science </a:t>
            </a:r>
            <a:r>
              <a:rPr lang="en-GB" dirty="0" smtClean="0"/>
              <a:t>in Health </a:t>
            </a:r>
            <a:r>
              <a:rPr lang="en-GB" dirty="0"/>
              <a:t>analytics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As attempts in the industry are being to provide quality health care at reasonable costs.</a:t>
            </a:r>
          </a:p>
          <a:p>
            <a:r>
              <a:rPr lang="en-GB" sz="2800" dirty="0"/>
              <a:t>U</a:t>
            </a:r>
            <a:r>
              <a:rPr lang="en-GB" sz="2800" dirty="0" smtClean="0"/>
              <a:t>se </a:t>
            </a:r>
            <a:r>
              <a:rPr lang="en-GB" sz="2800" dirty="0"/>
              <a:t>cases of data science </a:t>
            </a:r>
            <a:r>
              <a:rPr lang="en-GB" sz="2800" dirty="0" smtClean="0"/>
              <a:t>in medicine </a:t>
            </a:r>
            <a:r>
              <a:rPr lang="en-GB" sz="2800" dirty="0"/>
              <a:t>and healthcare</a:t>
            </a:r>
            <a:r>
              <a:rPr lang="en-GB" sz="2800" dirty="0" smtClean="0"/>
              <a:t>.</a:t>
            </a:r>
          </a:p>
          <a:p>
            <a:pPr lvl="1"/>
            <a:r>
              <a:rPr lang="en-GB" sz="2800" dirty="0" smtClean="0"/>
              <a:t>Medical image analysis</a:t>
            </a:r>
          </a:p>
          <a:p>
            <a:pPr lvl="1"/>
            <a:r>
              <a:rPr lang="en-GB" sz="2800" dirty="0" smtClean="0"/>
              <a:t>Genetics and genomics</a:t>
            </a:r>
          </a:p>
          <a:p>
            <a:pPr lvl="1"/>
            <a:r>
              <a:rPr lang="en-GB" sz="2800" dirty="0" smtClean="0"/>
              <a:t>Predictive medicine: prognosis &amp; diagnostic accuracy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5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Data science in </a:t>
            </a:r>
            <a:r>
              <a:rPr lang="en-GB" dirty="0" smtClean="0"/>
              <a:t>Finance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Embracing the ability </a:t>
            </a:r>
            <a:r>
              <a:rPr lang="en-GB" sz="2800" dirty="0"/>
              <a:t>of data science </a:t>
            </a:r>
            <a:r>
              <a:rPr lang="en-GB" sz="2800" dirty="0" smtClean="0"/>
              <a:t>to </a:t>
            </a:r>
            <a:r>
              <a:rPr lang="en-GB" sz="2800" dirty="0"/>
              <a:t>cope with a number of principal financial </a:t>
            </a:r>
            <a:r>
              <a:rPr lang="en-GB" sz="2800" dirty="0" smtClean="0"/>
              <a:t>tasks.</a:t>
            </a:r>
          </a:p>
          <a:p>
            <a:r>
              <a:rPr lang="en-GB" sz="2800" dirty="0"/>
              <a:t>Use cases of data science in </a:t>
            </a:r>
            <a:r>
              <a:rPr lang="en-GB" sz="2800" dirty="0" smtClean="0"/>
              <a:t>finance:</a:t>
            </a:r>
            <a:endParaRPr lang="en-GB" sz="2800" dirty="0"/>
          </a:p>
          <a:p>
            <a:pPr lvl="1"/>
            <a:r>
              <a:rPr lang="en-GB" sz="2800" dirty="0" smtClean="0"/>
              <a:t>Managing customer data</a:t>
            </a:r>
          </a:p>
          <a:p>
            <a:pPr lvl="1"/>
            <a:r>
              <a:rPr lang="en-GB" sz="2800" dirty="0" smtClean="0"/>
              <a:t>Predictive analysis</a:t>
            </a:r>
          </a:p>
          <a:p>
            <a:pPr lvl="1"/>
            <a:r>
              <a:rPr lang="en-GB" sz="2800" dirty="0" smtClean="0"/>
              <a:t>Fraud detection</a:t>
            </a:r>
          </a:p>
          <a:p>
            <a:pPr lvl="1"/>
            <a:r>
              <a:rPr lang="en-GB" sz="2800" dirty="0" smtClean="0"/>
              <a:t>Consumer analytics</a:t>
            </a:r>
          </a:p>
          <a:p>
            <a:pPr lvl="1"/>
            <a:r>
              <a:rPr lang="en-GB" sz="2800" dirty="0" smtClean="0"/>
              <a:t>Product development and targeted marketing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8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2967</TotalTime>
  <Words>750</Words>
  <Application>Microsoft Office PowerPoint</Application>
  <PresentationFormat>Widescreen</PresentationFormat>
  <Paragraphs>108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Rockwell</vt:lpstr>
      <vt:lpstr>Rockwell Condensed</vt:lpstr>
      <vt:lpstr>Wingdings</vt:lpstr>
      <vt:lpstr>Wood Type</vt:lpstr>
      <vt:lpstr>DATA SCIENCE</vt:lpstr>
      <vt:lpstr>Data All Around</vt:lpstr>
      <vt:lpstr>How Much Data Do We have?</vt:lpstr>
      <vt:lpstr>Types of Data We Have</vt:lpstr>
      <vt:lpstr>What To Do With These Data?</vt:lpstr>
      <vt:lpstr>Data Science</vt:lpstr>
      <vt:lpstr>Why we need data science</vt:lpstr>
      <vt:lpstr>Application of Data science in Health analytics </vt:lpstr>
      <vt:lpstr>Application of Data science in Finance</vt:lpstr>
      <vt:lpstr>Application of Data science in Education</vt:lpstr>
      <vt:lpstr>Techniques used in Data science</vt:lpstr>
      <vt:lpstr>Anomaly detection</vt:lpstr>
      <vt:lpstr>PowerPoint Presentation</vt:lpstr>
      <vt:lpstr>Cluster analysis</vt:lpstr>
      <vt:lpstr>PowerPoint Presentation</vt:lpstr>
      <vt:lpstr>Association analysis</vt:lpstr>
      <vt:lpstr>PowerPoint Presentation</vt:lpstr>
      <vt:lpstr>Classification analysis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MTISUNGE</dc:creator>
  <cp:lastModifiedBy>MTISUNGE</cp:lastModifiedBy>
  <cp:revision>21</cp:revision>
  <dcterms:created xsi:type="dcterms:W3CDTF">2019-05-28T08:12:35Z</dcterms:created>
  <dcterms:modified xsi:type="dcterms:W3CDTF">2019-05-30T09:39:48Z</dcterms:modified>
</cp:coreProperties>
</file>