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3058" autoAdjust="0"/>
  </p:normalViewPr>
  <p:slideViewPr>
    <p:cSldViewPr>
      <p:cViewPr varScale="1">
        <p:scale>
          <a:sx n="38" d="100"/>
          <a:sy n="38" d="100"/>
        </p:scale>
        <p:origin x="-614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B3CF0-DDB8-4F70-8B9D-6A9C515B3565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56503-0DDE-443F-950A-A271F32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56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big problem is the need to do "proof by cases". What if you wanted to prove R from (P or Q), </a:t>
            </a:r>
          </a:p>
          <a:p>
            <a:r>
              <a:rPr lang="en-US" dirty="0" smtClean="0"/>
              <a:t>(Q implies R), and (P implies R)? You have to do it by first assuming that P is true and proving R, then </a:t>
            </a:r>
          </a:p>
          <a:p>
            <a:r>
              <a:rPr lang="en-US" dirty="0" smtClean="0"/>
              <a:t>assuming Q is true and proving R. And then finally applying a rule that allows you to conclude that R </a:t>
            </a:r>
          </a:p>
          <a:p>
            <a:r>
              <a:rPr lang="en-US" dirty="0" smtClean="0"/>
              <a:t>follows no matter what. This kind of proof by cases introduces another large amount of branching in </a:t>
            </a:r>
          </a:p>
          <a:p>
            <a:r>
              <a:rPr lang="en-US" dirty="0" smtClean="0"/>
              <a:t>the space.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56503-0DDE-443F-950A-A271F323B0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39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2B67-D9CD-429A-A1E9-551EAF8A9AA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4671-8293-4845-995A-E8F21D9A1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9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2B67-D9CD-429A-A1E9-551EAF8A9AA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4671-8293-4845-995A-E8F21D9A1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0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2B67-D9CD-429A-A1E9-551EAF8A9AA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4671-8293-4845-995A-E8F21D9A1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5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2B67-D9CD-429A-A1E9-551EAF8A9AA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4671-8293-4845-995A-E8F21D9A1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3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2B67-D9CD-429A-A1E9-551EAF8A9AA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4671-8293-4845-995A-E8F21D9A1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3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2B67-D9CD-429A-A1E9-551EAF8A9AA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4671-8293-4845-995A-E8F21D9A1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5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2B67-D9CD-429A-A1E9-551EAF8A9AA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4671-8293-4845-995A-E8F21D9A1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2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2B67-D9CD-429A-A1E9-551EAF8A9AA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4671-8293-4845-995A-E8F21D9A1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3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2B67-D9CD-429A-A1E9-551EAF8A9AA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4671-8293-4845-995A-E8F21D9A1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1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2B67-D9CD-429A-A1E9-551EAF8A9AA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4671-8293-4845-995A-E8F21D9A1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2B67-D9CD-429A-A1E9-551EAF8A9AA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4671-8293-4845-995A-E8F21D9A1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4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92B67-D9CD-429A-A1E9-551EAF8A9AA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24671-8293-4845-995A-E8F21D9A1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4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Order Logic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398"/>
            <a:ext cx="5943600" cy="532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774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6248400" cy="516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7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 Provers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many inference rules =&gt; hence there are lots of possibilities or branches</a:t>
            </a:r>
          </a:p>
          <a:p>
            <a:r>
              <a:rPr lang="en-US" dirty="0" smtClean="0"/>
              <a:t>It usually needs to do “proof by case”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29000"/>
            <a:ext cx="2438400" cy="2814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041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Resolution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8113331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79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First-Order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“When you sterilize a jar, all the bacteria are dead”</a:t>
            </a:r>
          </a:p>
          <a:p>
            <a:r>
              <a:rPr lang="en-US" dirty="0" smtClean="0"/>
              <a:t>Everybody loves AI.</a:t>
            </a:r>
          </a:p>
          <a:p>
            <a:r>
              <a:rPr lang="en-US" dirty="0" smtClean="0"/>
              <a:t>Everybody has a father and a mother.</a:t>
            </a:r>
          </a:p>
          <a:p>
            <a:r>
              <a:rPr lang="en-US" dirty="0" smtClean="0"/>
              <a:t>Whoever has a father has a mother.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4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Entailment in FOL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knowledge base entails a sentence </a:t>
            </a:r>
            <a:r>
              <a:rPr lang="en-US" dirty="0" err="1" smtClean="0"/>
              <a:t>iff</a:t>
            </a:r>
            <a:r>
              <a:rPr lang="en-US" dirty="0" smtClean="0"/>
              <a:t> the sentence holds in every interpretation in which the knowledge base holds.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2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Semantics</a:t>
            </a:r>
          </a:p>
          <a:p>
            <a:endParaRPr lang="en-US" dirty="0"/>
          </a:p>
          <a:p>
            <a:r>
              <a:rPr lang="en-US" dirty="0" smtClean="0"/>
              <a:t>Interpretation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8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Interpretation for the main logical operators</a:t>
            </a:r>
          </a:p>
          <a:p>
            <a:pPr marL="0" indent="0">
              <a:buNone/>
            </a:pPr>
            <a:r>
              <a:rPr lang="en-US" dirty="0" smtClean="0"/>
              <a:t>(Truth Tables)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38600"/>
            <a:ext cx="62357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34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Validity and </a:t>
            </a:r>
            <a:r>
              <a:rPr lang="en-US" dirty="0" err="1" smtClean="0"/>
              <a:t>Satisfyability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sentence is </a:t>
            </a:r>
            <a:r>
              <a:rPr lang="en-US" b="1" dirty="0" smtClean="0"/>
              <a:t>valid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its truth value is True in all interpretations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sentence is </a:t>
            </a:r>
            <a:r>
              <a:rPr lang="en-US" b="1" dirty="0" err="1" smtClean="0"/>
              <a:t>satisfiable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its truth value is T in at least one interpretation</a:t>
            </a:r>
          </a:p>
          <a:p>
            <a:endParaRPr lang="en-US" dirty="0"/>
          </a:p>
          <a:p>
            <a:r>
              <a:rPr lang="en-US" dirty="0" smtClean="0"/>
              <a:t>A sentence is </a:t>
            </a:r>
            <a:r>
              <a:rPr lang="en-US" b="1" dirty="0" err="1" smtClean="0"/>
              <a:t>unsatisfiable</a:t>
            </a:r>
            <a:r>
              <a:rPr lang="en-US" b="1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its truth value is False in all interpretations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04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399"/>
            <a:ext cx="7620000" cy="5328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573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Satisfiability </a:t>
            </a:r>
            <a:r>
              <a:rPr lang="en-US" dirty="0" err="1" smtClean="0"/>
              <a:t>Poblem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sentence S, find an interpretation that satisfies it (i.e., makes it true).</a:t>
            </a:r>
          </a:p>
          <a:p>
            <a:r>
              <a:rPr lang="en-US" dirty="0" smtClean="0"/>
              <a:t>Methods:</a:t>
            </a:r>
          </a:p>
          <a:p>
            <a:pPr lvl="1"/>
            <a:r>
              <a:rPr lang="en-US" dirty="0" smtClean="0"/>
              <a:t>Brute force (i.e., ty all)</a:t>
            </a:r>
          </a:p>
          <a:p>
            <a:pPr lvl="1"/>
            <a:r>
              <a:rPr lang="en-US" dirty="0" smtClean="0"/>
              <a:t>Heuristic search</a:t>
            </a:r>
          </a:p>
          <a:p>
            <a:pPr lvl="1"/>
            <a:r>
              <a:rPr lang="en-US" dirty="0" smtClean="0"/>
              <a:t>Constraints propagation</a:t>
            </a:r>
          </a:p>
          <a:p>
            <a:pPr lvl="1"/>
            <a:r>
              <a:rPr lang="en-US" dirty="0" smtClean="0"/>
              <a:t>Stochastic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Satisfiability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Scheduling nurses to work in a hospital</a:t>
            </a:r>
          </a:p>
          <a:p>
            <a:pPr lvl="1"/>
            <a:r>
              <a:rPr lang="en-US" dirty="0" smtClean="0"/>
              <a:t>P=“</a:t>
            </a:r>
            <a:r>
              <a:rPr lang="en-US" dirty="0" err="1" smtClean="0"/>
              <a:t>Madalitso</a:t>
            </a:r>
            <a:r>
              <a:rPr lang="en-US" dirty="0" smtClean="0"/>
              <a:t> is working on Tuesday at 2”</a:t>
            </a:r>
          </a:p>
          <a:p>
            <a:pPr lvl="1"/>
            <a:r>
              <a:rPr lang="en-US" dirty="0" smtClean="0"/>
              <a:t>Constraints on the schedule are represented as expressions over variables</a:t>
            </a:r>
          </a:p>
          <a:p>
            <a:r>
              <a:rPr lang="en-US" dirty="0" smtClean="0"/>
              <a:t>Bugs in a program</a:t>
            </a:r>
          </a:p>
          <a:p>
            <a:pPr lvl="1"/>
            <a:r>
              <a:rPr lang="en-US" dirty="0" smtClean="0"/>
              <a:t>Air Traffic </a:t>
            </a:r>
            <a:r>
              <a:rPr lang="en-US" dirty="0" err="1" smtClean="0"/>
              <a:t>Controll</a:t>
            </a:r>
            <a:endParaRPr lang="en-US" dirty="0" smtClean="0"/>
          </a:p>
          <a:p>
            <a:pPr lvl="1"/>
            <a:r>
              <a:rPr lang="en-US" dirty="0" smtClean="0"/>
              <a:t>P = all propositions describing how the air traffic control works</a:t>
            </a:r>
          </a:p>
          <a:p>
            <a:pPr lvl="1"/>
            <a:r>
              <a:rPr lang="en-US" dirty="0" smtClean="0"/>
              <a:t>C=“there are two planes on the same runway at the same time.”</a:t>
            </a:r>
          </a:p>
        </p:txBody>
      </p:sp>
    </p:spTree>
    <p:extLst>
      <p:ext uri="{BB962C8B-B14F-4D97-AF65-F5344CB8AC3E}">
        <p14:creationId xmlns:p14="http://schemas.microsoft.com/office/powerpoint/2010/main" val="113957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Entailment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knowledge base (KB) </a:t>
            </a:r>
            <a:r>
              <a:rPr lang="en-US" b="1" dirty="0" smtClean="0"/>
              <a:t>entails </a:t>
            </a:r>
            <a:r>
              <a:rPr lang="en-US" dirty="0" smtClean="0"/>
              <a:t> a sentence S </a:t>
            </a:r>
            <a:r>
              <a:rPr lang="en-US" dirty="0" err="1" smtClean="0"/>
              <a:t>iff</a:t>
            </a:r>
            <a:r>
              <a:rPr lang="en-US" dirty="0" smtClean="0"/>
              <a:t> every interpretation that makes KB true also makes S true</a:t>
            </a:r>
          </a:p>
          <a:p>
            <a:endParaRPr lang="en-US" b="1" dirty="0"/>
          </a:p>
          <a:p>
            <a:r>
              <a:rPr lang="en-US" b="1" dirty="0" smtClean="0"/>
              <a:t>KB = propositions (facts) and rules</a:t>
            </a:r>
          </a:p>
          <a:p>
            <a:endParaRPr lang="en-US" b="1" dirty="0"/>
          </a:p>
          <a:p>
            <a:r>
              <a:rPr lang="en-US" b="1" dirty="0" smtClean="0"/>
              <a:t>How to compute entailment?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597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Proof = sequence of rules</a:t>
            </a:r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0"/>
            <a:ext cx="8209684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6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387</Words>
  <Application>Microsoft Office PowerPoint</Application>
  <PresentationFormat>On-screen Show (4:3)</PresentationFormat>
  <Paragraphs>59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First Order Logic</vt:lpstr>
      <vt:lpstr>Propositional Logic</vt:lpstr>
      <vt:lpstr>Rules</vt:lpstr>
      <vt:lpstr>Validity and Satisfyability</vt:lpstr>
      <vt:lpstr>PowerPoint Presentation</vt:lpstr>
      <vt:lpstr>The Satisfiability Poblem</vt:lpstr>
      <vt:lpstr>Satisfiability Problems</vt:lpstr>
      <vt:lpstr>Entailment</vt:lpstr>
      <vt:lpstr>Proofs</vt:lpstr>
      <vt:lpstr>Example</vt:lpstr>
      <vt:lpstr>Solution</vt:lpstr>
      <vt:lpstr>Theorem Provers</vt:lpstr>
      <vt:lpstr>Propositional Resolution</vt:lpstr>
      <vt:lpstr>First-Order Logic</vt:lpstr>
      <vt:lpstr>Entailment in FOL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Order Logic</dc:title>
  <dc:creator>Amelia Taylor</dc:creator>
  <cp:lastModifiedBy>Amelia Taylor</cp:lastModifiedBy>
  <cp:revision>16</cp:revision>
  <dcterms:created xsi:type="dcterms:W3CDTF">2018-04-11T03:27:35Z</dcterms:created>
  <dcterms:modified xsi:type="dcterms:W3CDTF">2018-04-11T07:23:47Z</dcterms:modified>
</cp:coreProperties>
</file>