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405" r:id="rId3"/>
    <p:sldId id="404" r:id="rId4"/>
    <p:sldId id="431" r:id="rId5"/>
    <p:sldId id="407" r:id="rId6"/>
    <p:sldId id="422" r:id="rId7"/>
    <p:sldId id="410" r:id="rId8"/>
    <p:sldId id="411" r:id="rId9"/>
    <p:sldId id="412" r:id="rId10"/>
    <p:sldId id="432" r:id="rId11"/>
    <p:sldId id="424" r:id="rId12"/>
    <p:sldId id="425" r:id="rId13"/>
    <p:sldId id="426" r:id="rId14"/>
    <p:sldId id="427" r:id="rId15"/>
    <p:sldId id="428" r:id="rId16"/>
    <p:sldId id="429" r:id="rId17"/>
    <p:sldId id="430" r:id="rId18"/>
    <p:sldId id="414" r:id="rId19"/>
    <p:sldId id="415" r:id="rId20"/>
    <p:sldId id="416" r:id="rId21"/>
    <p:sldId id="417" r:id="rId22"/>
    <p:sldId id="433" r:id="rId23"/>
    <p:sldId id="434" r:id="rId24"/>
    <p:sldId id="435" r:id="rId25"/>
    <p:sldId id="436" r:id="rId26"/>
    <p:sldId id="437" r:id="rId27"/>
    <p:sldId id="418" r:id="rId28"/>
    <p:sldId id="419" r:id="rId29"/>
    <p:sldId id="420" r:id="rId30"/>
    <p:sldId id="421" r:id="rId31"/>
    <p:sldId id="259" r:id="rId32"/>
    <p:sldId id="260" r:id="rId33"/>
    <p:sldId id="261"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7-26T16:28:01.218"/>
    </inkml:context>
    <inkml:brush xml:id="br0">
      <inkml:brushProperty name="width" value="0.05292" units="cm"/>
      <inkml:brushProperty name="height" value="0.05292" units="cm"/>
      <inkml:brushProperty name="color" value="#FF0000"/>
    </inkml:brush>
  </inkml:definitions>
  <inkml:trace contextRef="#ctx0" brushRef="#br0">13217 3898 805 0,'0'0'102'0,"0"0"-12"15,0 0 15-15,0 0-56 16,-81-44 8-16,81 41-2 0,0 1-14 16,0-4-33-1,4-9-2-15,31-7-9 0,26-13 6 16,20-6 0-1,15 0 1-15,3 2-4 0,-7 5-2 16,-12 7-10-16,-12 3-5 16,-17 9-16-16,-15 3 5 15,-12 3 3-15,-15 9-1 16,-9 0-9-16,0 0 15 16,0 5 10-16,-11 20-28 15,-11 16 38-15,-6 14 17 16,-2 9 12-16,6 0-10 15,4-3-3-15,8-4-6 16,5-7-6-16,7-3-2 16,0-1-2-16,6-1-2 15,10 2-10-15,4 5-61 0,-4 3-87 16,-3-2-70-16,-11-41-49 16,-2-3-68-16</inkml:trace>
  <inkml:trace contextRef="#ctx0" brushRef="#br0" timeOffset="217.13">13190 4745 791 0,'-84'27'135'0,"59"-22"-82"16,13-5 14-16,12 0-22 16,0 0-24-1,42-17-21-15,34-21-55 0,36-8 35 16,21-8 20-16,10 5 0 15,-4 4-60-15,-14 12-64 16,-10 1-23-16,-15 7 13 16,-14-1-44-16,-11 3 5 15,-18 3 47-15</inkml:trace>
  <inkml:trace contextRef="#ctx0" brushRef="#br0" timeOffset="623.66">14349 4321 8 0,'0'0'151'0,"0"0"11"15,0 0 70-15,0 0-54 16,0 0-62-16,-113-29-38 15,72 29-12-15,2 11-11 16,7 14-15-16,3 12-21 0,9 2-15 16,9 3 3-1,9-6 3-15,2-4-8 0,8-10 1 16,19-11-3-16,10-11-5 16,10-6-41-16,8-37-6 15,-2-24 52-15,-5-17 13 16,-19-11-12-16,-15-15 7 15,-14-10 3-15,0-15-5 16,-12-4-5-16,-15 14-1 16,-4 26-7-16,0 36 7 15,2 29 42-15,10 20 7 16,7 11-23-16,9 3-17 0,3 0 4 16,0 17-13-1,0 40-14-15,0 35-26 16,0 34 40-16,17 16 16 0,5 4-3 15,5-11 19-15,3-12-17 16,4-22-1-16,5-19-7 16,7-20-6-16,3-24-1 15,7-17-9-15,3-21-67 16,-1-18-85-16,-41-18-16 16,-7-10-204-16</inkml:trace>
  <inkml:trace contextRef="#ctx0" brushRef="#br0" timeOffset="1491.6199">14652 4349 640 0,'0'0'328'0,"0"0"-328"0,0 0 32 16,0 0-9-16,0 0-17 16,0 0-6-1,49 16-53-15,11-49 53 0,4-9 20 16,-7-7-20-16,-13-1-19 15,-12 4-8-15,-14 8-7 16,-12 9 13-16,-6 13 21 16,-3 9 0-16,-20 7 45 15,-10 0-33-15,-1 23 15 16,2 10-23-16,7 4 19 16,11 0 20-16,12-1-13 15,2-5-10-15,16-7-16 0,20-8-4 16,12-9-11-16,9-7-22 15,4-5 2 1,0-26 18-16,-3-9 0 0,-7-4-41 16,-9-2-13-16,-14 10-7 15,-13 9 34-15,-8 15 20 16,-7 9 20-16,0 3 34 16,0 0 58-16,0 6-23 15,0 15-54-15,0 7 3 16,0 3 3-16,0-3 15 15,0-4 5-15,0-9-21 16,11-6-12-16,5-5-8 16,7-4 0-16,7 0-33 15,6-18 26-15,5-15 7 16,-1-9-2-16,-1-8-16 0,-2-1-7 16,-8 8-39-16,-7 13-10 15,-7 16 12-15,-9 14 57 16,-4 0 3-16,1 9-1 15,3 17-5-15,1 5 8 16,5 4 90-16,-2-1-27 16,4-2 22-16,1-6-66 15,2-4-6-15,6-8-9 16,7-4-4-16,3-10-8 16,7 0-37-16,3-17 24 0,5-18 5 15,-3-19-21 1,-6-21 0-16,-5-20-36 15,-7-22 5-15,-6-5-61 0,-7 6 38 16,-11 22 2-16,-3 25 89 16,0 28 111-16,-16 20 84 15,-1 10-16-15,3 11-21 16,2 0-67-16,-2 11-55 16,1 42-22-16,-3 29-13 15,4 28 8-15,7 15 10 16,5-1 1-16,0-10-9 15,9-15 8-15,12-12-12 16,0-10-4-16,6-5-2 16,-3-10-1-16,-4-10-3 0,-5-11-45 15,-6-21-82-15,-7-20-118 16,-2-9-82-16,0-26-159 16</inkml:trace>
  <inkml:trace contextRef="#ctx0" brushRef="#br0" timeOffset="1791.21">15828 4031 820 0,'0'0'135'15,"0"0"-135"-15,0 0-32 16,0 0 23-16,113-47 9 16,-41 26 9-16,4-2-9 15,1-2-34-15,-5-3-87 0,-9 2 22 16,-11 9-20-16,-15 10 60 15,-13 7 59-15,-14 9 0 16,-8 30 18-16,-2 18 14 16,-2 8 81-16,-13 3-27 15,-1-10-5-15,4-16-22 16,6-14-29-16,4-12-18 16,2-12-7-16,0-4-5 15,11-27-17-15,8-33-175 16,-2-24 160-16,-14 33-216 15,-3-1-129-15</inkml:trace>
  <inkml:trace contextRef="#ctx0" brushRef="#br0" timeOffset="1911.93">16345 3431 861 0,'0'0'146'16,"0"0"57"0,0 0-125-16,0 0-75 0,0 0-3 15,0 0-23-15,81-21-88 16,-54 28-1-16,0-7-146 15</inkml:trace>
  <inkml:trace contextRef="#ctx0" brushRef="#br0" timeOffset="2330.98">16535 2846 734 0,'0'0'100'16,"0"0"-40"-16,0 0 52 0,0 0-80 15,0 0-32-15,-29 132-98 16,58 9 98-16,1 28 34 16,-5 4 8-16,-6-18-25 15,-2-19-10-15,-5-25-1 16,-1-18-3-16,-1-22 2 15,0-16-5-15,3-17-1 16,-1-16-27-16,5-20-160 16,-16-7-96-16,-1-27-42 15</inkml:trace>
  <inkml:trace contextRef="#ctx0" brushRef="#br0" timeOffset="2961">16499 3819 761 0,'0'0'226'0,"0"0"-199"16,0 0 33-16,0 0-60 16,0 0-11-16,0 0-1 15,124 18 8-15,-35-18 4 16,10-20 2-16,2-6-2 16,-4 4-50-16,-12 5-5 15,-16 8 33-15,-18 7-39 16,-20 2 24-16,-16 2 23 15,-12 20-4-15,-3 4 18 16,0 7 10-16,-14-3 56 16,5-6-19-16,5-7-12 15,2-8-19-15,2-4-15 0,0-5-1 16,5 0-6-16,13 0-48 16,12-26-84-16,4-16 128 15,5-11 3-15,-2-3 4 16,-6 6-44-16,-5 16 41 15,-10 14 6-15,-7 11 31 16,-6 9 32-16,-2 0-30 16,2 1-31-16,4 23-2 15,3 11 0-15,8 9 7 16,1 15 65-16,-1 13-39 16,0 16-14-16,-3 17-10 15,-3 21 12-15,-6 15 3 0,-6 17-7 16,0 9-14-16,-24-9 0 15,-4-19-2-15,-5-23 0 16,-3-26 0-16,-1-24 5 16,-3-18 20-16,-4-21 46 15,-2-24 35-15,-5-4-13 16,-4-52-27-16,-2-40-4 16,8-37-18-16,9-16-34 15,15 0-11-15,14 11 0 16,11 16-1-16,0 12 1 15,31 9 0-15,23 10-13 16,22 4-44-16,21 0-46 16,20 2-60-16,-67 65-73 0,-2 1-135 15</inkml:trace>
  <inkml:trace contextRef="#ctx0" brushRef="#br0" timeOffset="4236.18">18554 3788 324 0,'0'0'497'15,"-14"-85"-469"-15,-22 43 70 16,-7 1-42-16,-2 10-29 16,5 9-7-16,1 13 14 0,6 9 19 15,8 0-53 1,-2 30-3-16,5 16-16 0,7 9 11 16,12-1 8-16,3-12 9 15,19-10-9-15,22-12-1 16,15-11-11-16,11-9-61 15,5-6 49-15,-4-28 19 16,-6-13-3-16,-14-4-8 16,-12-1-17-16,-14 10 5 15,-12 12 10-15,-10 17 18 16,0 12 7-16,0 1 19 16,-3 3 9-16,-7 24-35 15,5 12-5-15,5 11 5 16,0-2 15-16,12-7 5 0,18-11-9 15,5-14-11-15,4-12-10 16,3-4-34 0,3-18 35-16,-3-23 9 0,-3-7-3 15,-11-2-26-15,-10 4-17 16,-9 14 5-16,-8 15 41 16,-1 12 4-16,0 5 20 15,0 0 20-15,0 0-31 16,0 8-13-16,0 1 0 15,0 2 10-15,0-2 10 0,0-3-6 16,11-3-5 0,4-1 0-16,1-2-9 0,8 0-7 15,4 0-1-15,5-13 3 16,3-4-7-16,1-2-23 16,0 3-20-16,-4 6 5 15,-4 4 44-15,-4 2 6 16,-4 4 2-16,0 0 0 15,4 0-1-15,5 0 7 16,3 0 17-16,1 0-20 16,0 6 3-16,2-1-7 15,0-5 0-15,0 0 1 0,-8 0-2 16,1-7 2 0,-7-16-1-16,-3-7 8 0,-7-6 3 15,-7-1-4-15,-5-3 6 16,0 11 1-16,-11 5 0 15,-13 10 10-15,-1 14 37 16,-9 0-9-16,1 25-45 16,0 23-7-16,8 16 12 15,13 1 14-15,12-5-13 16,0-13-2-16,12-14-8 16,18-14-4-16,6-14-4 15,7-5-33-15,5-30 20 16,-1-25 17-16,-3-22 0 15,-9-20-16-15,-5-19 3 0,-6-24 13 16,-3-21 0-16,-3-14-3 16,-5 5-53-16,-8 27-55 15,-5 38 70-15,0 42 41 16,-16 36 67-16,-1 23 91 16,-5 10-79-16,-7 57-65 15,-4 44 3-15,2 46-17 16,10 37 31-16,14 19 7 15,7-2 0-15,8-17-16 16,22-33-12-16,8-31-8 16,2-28-1-16,0-25-1 15,0-22-18-15,-11-31-84 16,-25-24-156-16,-4-32-325 0</inkml:trace>
  <inkml:trace contextRef="#ctx0" brushRef="#br0" timeOffset="4932.72">21248 2791 797 0,'0'0'73'0,"0"0"-67"15,0 0-6-15,-46 162-112 0,29 19 112 16,1 37 119 0,5 1-6-16,2-32-35 15,1-41-51-15,-3-43-17 0,0-37-6 16,1-28 6-1,4-21 21-15,6-12-8 0,0-5-17 16,0-10 3-16,0-51 9 16,3-47 21-16,9-57-39 15,-2-46-97-15,0-30 57 16,-3-8-14-16,-1 30-44 16,-3 45-8-16,-3 63 101 15,0 53 5-15,0 33 78 16,0 19-37-16,0 6 25 15,0 29-66-15,7 49-4 16,19 48 4-16,14 44 1 0,9 20 64 16,5 0-6-16,-3-15-28 15,-7-28-17-15,-8-26 5 16,-8-28-16-16,-8-22 2 16,-7-18-3-16,-5-22 0 15,-5-10-2-15,-3-13-2 16,0-8-27-16,-9-9-43 15,-27-42 4-15,9 9-41 16,-6-10-570-16</inkml:trace>
  <inkml:trace contextRef="#ctx0" brushRef="#br0" timeOffset="5316.96">20672 3534 222 0,'0'0'757'16,"0"0"-685"-16,0 0-72 15,0 0-47-15,157-80 44 16,-36 41 3-16,12 0 9 16,6 10-3-16,-7 8-1 15,-11 9-5-15,-14 6-30 16,-15 1-112-16,-17 5-15 16,-18 0 7-16,-21 0 34 15,-17 0-30-15,-15 0 88 16,-4 0 58-16,0-3 92 0,-17-5 137 15,-6-2-72 1,-2 0-78-16,1 1 56 16,7 6-83-16,4 3-16 0,1 0-9 15,0 12-9-15,-1 26-18 16,4 15-9-16,2 10 9 16,7-2 0-16,1-8 7 15,24-11-2-15,7-13-5 16,2-13-16-16,9-16-95 15,4-2 38-15,0-34-27 16,-32 6-75-16,-2-2-199 16</inkml:trace>
  <inkml:trace contextRef="#ctx0" brushRef="#br0" timeOffset="5505.81">22121 3171 684 0,'0'0'43'0,"0"0"32"0,-50 89-31 15,25-23 5 1,6 0 10-16,13 0-18 0,6-4-20 16,0-6-9-16,25-12-6 15,11-13-6-15,11-14-7 16,12-17-50-16,6-7-36 16,-39-20-44-16,-5-7-120 15</inkml:trace>
  <inkml:trace contextRef="#ctx0" brushRef="#br0" timeOffset="6171.66">22565 3086 47 0,'0'0'733'0,"0"0"-647"15,0 0 40-15,0 0-61 0,0 0-29 16,0 0 0-16,-83 13-36 15,62 42-2-15,3 14-2 16,2 11 4-16,6-2 0 16,7-4 4-16,3-5 4 15,2-11-3-15,20-13 0 16,5-10-5-16,6-11-5 16,-2-14-41-16,4-10-39 15,-3-3-18-15,-2-22 6 16,-3-9-14-16,-10 3-37 15,-8 6 29-15,-2 6 119 0,-6 8 11 16,-1 5 86-16,0 0 40 16,0-3-40-1,2-2 23-15,5-6-47 0,11-9-55 16,5-9-18-16,7-5-5 16,1-4 3-16,-1-3-6 15,-3-3-3-15,-7-1-23 16,-6 10-1-16,-8 10-14 15,-6 14 44-15,0 13 5 16,-17 4 66-16,-12 17-11 16,-7 30-49-16,-3 20 13 15,8 10 13-15,10 2 20 16,11-3-14-16,10-8-2 16,0-13-14-16,14-12-11 15,18-8-2-15,7-15-9 0,8-15-11 16,8-5-32-16,-35-17-70 15,-2-12-140 1</inkml:trace>
  <inkml:trace contextRef="#ctx0" brushRef="#br0" timeOffset="7153.02">23325 3024 310 0,'0'0'144'16,"0"0"-85"-16,-142-20-2 0,69 42-23 16,7 6 42-16,14 0 4 15,15-4-31-15,17-6-14 16,10-1-26-16,10-4-9 16,0 4-6-16,18 4-20 15,14 4-6-15,12 1-12 16,10 2 44-16,2 1-1 15,-2 3-3-15,-11-1-44 16,-11-2-31-16,-18-1-27 16,-12-4 54-16,-2 4 24 15,-32 1 28-15,-12 1 81 16,-7-2 13-16,-1-8-9 16,11-6 17-16,10-8 15 15,12-5-26-15,13-1-43 0,6 0-26 16,0-14-5-16,22-18-17 15,23-7-71-15,13-4-137 16,12 4 107-16,5 6 33 16,-4 7-39-16,4-1 12 15,0-1 26-15,-10 0 69 16,-8-2 2-16,-15 3 29 16,-14-2 41-16,-11 6 37 15,-10-3 19-15,-7 0-36 16,0-2-11-16,-13 1-25 15,-14 5-17-15,-9 7-15 16,-7 10 15-16,-5 5-33 0,6 5-6 16,8 19-3-16,12 7-1 15,12 6-6-15,10 1-13 16,3-3-50-16,32-4-19 16,12-13-28-16,10-7-38 15,6-11 90-15,-38 0-98 16,-4-3-153-16</inkml:trace>
  <inkml:trace contextRef="#ctx0" brushRef="#br0" timeOffset="7461.85">23888 3205 160 0,'0'0'143'0,"0"0"-100"16,0 0 30-16,0 0-13 0,0 0-8 16,0 0-26-1,0 0-24-15,-62 84-2 0,38-39 11 16,8 4-2-16,8-5-2 15,7-3-6-15,1-3-1 16,0-2-7-16,6 0-3 16,4 2 0-16,-3 1 10 15,-4-3 0-15,-3-4 2 16,0-4 9-16,-1-10 2 16,-14-5 10-16,-1-6 51 15,-8-5 61-15,-11-2 13 16,-5 0-39-16,-11 0-44 0,-4-8-46 15,0-7-19 1,3-8-9-16,7-5-78 16,36 13-189-16,9-1-398 15</inkml:trace>
  <inkml:trace contextRef="#ctx0" brushRef="#br0" timeOffset="8271.21">25345 2732 227 0,'42'-87'439'15,"-42"30"-415"-15,-13 2 24 16,-16-7 15-16,-9 3-35 16,-11 11 17-16,-4 14 2 15,-3 20 23-15,-7 14-48 16,-8 48-20-16,-11 52-2 15,-9 44 15-15,1 46 4 16,13 27-1-16,22 11 9 16,25-13-2-16,30-34-4 0,9-34-15 15,43-34 7-15,24-26-8 16,16-25-5-16,15-24-26 16,6-26-7-16,3-12-60 15,-75-39-120-15,-7-9-128 16</inkml:trace>
  <inkml:trace contextRef="#ctx0" brushRef="#br0" timeOffset="9185.12">25601 3461 609 0,'0'0'260'16,"-94"-43"-205"-16,36 43 13 16,6 29-44-16,6 9-22 15,10 6 10-15,12 2-5 0,15-2-7 16,9-4 0-16,3-6-4 15,25-8-20-15,11-13 0 16,7-13 13-16,7 0 10 16,-1-26 1-16,-6-18 0 15,-10-10 6-15,-17-6 1 16,-11 4 2-16,-8 7 10 16,-6 12 28-16,-17 12 10 15,-5 9-28-15,1 8-3 16,5 6-3-16,8 1-23 15,6 1-8-15,6 0-15 16,2 13-62-16,6 12-20 0,24 0 15 16,11-7-46-16,9-6 90 15,-1-12-7-15,-4 0-20 16,-8-4 24-16,-9-10 41 16,-8 0 8-16,-10 6 33 15,-7 4 59-15,-3 0 50 16,0 4-15-16,0 0-39 15,0 0-30-15,0 0-48 16,0 13 11-16,-6 22-20 16,-1 14-1-16,2 6 9 15,5-2 0-15,0-13-3 16,12-16-6-16,6-10 0 0,3-10-6 16,0-4 6-16,3-4 2 15,7-28 10-15,4-14 2 16,0-5-5-16,-4-3-6 15,-9 13-2-15,-8 14 2 16,-6 13-2-16,-4 9-1 16,-2 5 0-16,1 0-4 15,4 11-28-15,7 13-5 16,5 11 37-16,5 3 6 16,3-7-1-16,0-4-2 15,0-10 2-15,-1-6-5 16,3-9-4-16,2-2 1 15,0-5-5-15,4-22-10 0,-1-11-3 16,-1-18-19-16,0-14 3 16,0-24-34-16,-1-21 4 15,-2-9-36-15,-4 3 24 16,-12 12 79-16,-9 23 6 16,-5 21 94-16,-2 18 81 15,-17 15-39-15,-3 8-34 16,2 10-19-16,4 9 1 15,8 5-77-15,1 5-13 16,0 48-16-16,1 30 10 16,6 30 6-16,0 22 4 15,20-1 0-15,12-5-4 0,-1-6 0 16,3-19-2 0,-5-14-12-16,-3-15-22 0,-3-16-14 15,-10-17-13-15,-4-9-8 16,-5-13-48-16,-4-9-63 15,0-11 10-15,-7-3 10 16,-5-22-225-16</inkml:trace>
  <inkml:trace contextRef="#ctx0" brushRef="#br0" timeOffset="10136.76">26383 3420 471 0,'0'0'121'16,"0"0"-42"-16,0 0 78 0,0 0-75 15,-15-101-65 1,58 78 10-16,13-1 6 0,5 7-16 16,0 5-15-16,2 6 6 15,-4 6-7-15,0 0-2 16,-4 0 1-16,-8 17-6 16,-11 3-5-16,-9 6-7 15,-10 8-8-15,-13 8 12 16,-4 6 14-16,0 0 4 15,-14-5 8-15,0-14-5 16,8-15-1-16,1-11-1 16,5-3 10-16,0 0 52 15,0-30 22-15,0-19-73 16,0-20-16-16,6-16-26 0,17-2 8 16,-1 8-16-1,-1 19 15-15,1 19 17 16,-3 16-3-16,1 9-27 0,2 9-17 15,8 3-6-15,5 4 14 16,8 0-7-16,5 0-8 16,1 1-29-16,-3 9 7 15,-3-1 0-15,-12 2-1 16,-11-1 48-16,-11-2 12 16,-9 4 6-16,0 6 13 15,-20 14 78-15,-11 16 25 16,-3 4-1-16,1 8-21 15,9-6-30-15,10-3-26 0,12-10-13 16,2-12-5 0,2-8-6-16,18-9-2 0,2-8 5 15,2-4-4-15,1-5 7 16,-3-27 8-16,-3-10-6 16,-5-10-1-16,-8-2-2 15,-6 1 4-15,0 5 17 16,-2 14 39-16,-10 12 48 15,0 8-46-15,0 9-30 16,8 4-7-16,2 1-31 16,2 0 0-16,0 0-20 15,0 18-33-15,11 9 22 16,14 0-63-16,12-9-64 16,11-10 98-16,9-8-106 0,4-9 3 15,-2-22-23-15,-6-14 34 16,-10-7-6-16,-10-6 158 15,-9-8 6-15,-5-5 106 16,-4-13-7-16,-4-9-5 16,-4-9-31-16,-2 0 6 15,-5 9-5-15,0 20 72 16,0 22 35-16,0 21-58 16,-8 16-14-16,5 10-56 15,0 4-49-15,3 22-39 16,0 36-20-16,0 33 59 15,0 28 12-15,0 16-6 16,0 2-3-16,2 4-3 16,-2-10-2-16,0-9-10 0,0-10 1 15,0-20-7-15,0-17-5 16,0-15 8-16,0-19-58 16,9-18-44-16,2-23-33 15,1-20-14-15</inkml:trace>
  <inkml:trace contextRef="#ctx0" brushRef="#br0" timeOffset="10407.9">28692 3661 456 0,'0'0'306'16,"0"0"-297"-16,0 0 57 16,0 0 47-16,0 0 0 15,0 0 33-15,0 0-45 16,-69 35-47-16,-15-35-44 16,-23 10-10-16,-14 12-12 15,0 9-55-15,6 6-53 16,79-21-216-16,14-7-488 15</inkml:trace>
  <inkml:trace contextRef="#ctx0" brushRef="#br0" timeOffset="12309.09">12890 5845 584 0,'0'0'148'16,"0"0"-83"-16,0 0 22 16,-88-19-29-16,73 10-12 0,6 3 18 15,6-4-22-15,3 4 0 16,0-1-9-1,3-4-33-15,39-3-52 0,35-14 7 16,41-5 45-16,42-9 0 16,34-7 15-16,22-2-13 15,17-6 0-15,19 1 2 16,18-3-4-16,13-1 0 16,9-3 0-16,-8-1-15 15,-15 2-17-15,-10-1 10 16,-12 5 22-16,-25-2 2 15,-26 6 1-15,-31 4 4 16,-22 8 22-16,-19 6 0 16,-17 6 6-16,-17 6-1 0,-20 8-9 15,-18 7-6-15,-16 3-11 16,-11 5-8-16,-9 1 0 16,-3 0-3-16,-1 0 1 15,6 0-7-15,4 0-9 16,5 15-33-16,3 8-19 15,-12-12-53-15,-18-11-165 16,0 0-365-16</inkml:trace>
  <inkml:trace contextRef="#ctx0" brushRef="#br0" timeOffset="15123.01">21177 4567 505 0,'0'0'99'16,"0"0"15"-16,0 0-18 16,0 0-31-16,0 0-24 15,0 0-11-15,-50 0-30 0,59 0 0 16,16-1-40-16,20-7 40 16,19-2 9-1,18-5 6-15,14-5 2 0,8-4 2 16,8-2 2-16,11-2-7 15,11 4-3-15,8 0-6 16,10 2-5-16,3 3 0 16,40 4 0-16,-11 4 0 15,-8 1 0-15,-11 3 1 16,-54 1 0-16,-13 0 1 16,-23 1-2-16,-22 1 0 15,-20 2 0-15,-16-1 0 16,-10 3 9-16,-7 0-2 15,0 0 34-15,0 0 36 16,-25-5-10-16,-21 2-20 16,-18-1-47-16,-24 4-15 15,-23 0-21-15,-19 6-12 16,-19 14 2-16,-15 3-17 16,-11 0-17-16,-4-8 32 15,8 0 47-15,10-3 1 0,16 1 8 16,21-2 12-16,20-1-1 15,22-2-7-15,24-3 1 16,22-2 16-16,19-1-1 16,14-2-4-16,3 0-6 15,12 3-18-15,33 6-28 16,25 2-92-16,36-2 120 16,36-9 11-16,31 0 4 15,33-9 0-15,16-18-11 16,11-8-4-16,3-3 0 15,-2-2 1-15,-13 5-1 16,-23 5-1-16,-40 6-4 16,-39 10-13-16,-44 8 14 0,-35 4-3 15,-26 2 2 1,-14 21-35-16,-24 10-108 0,-14-15-74 16,0-10-16-16</inkml:trace>
  <inkml:trace contextRef="#ctx0" brushRef="#br0" timeOffset="25349.53">16691 8330 131 0,'0'0'425'0,"0"0"-425"15,0 0-39-15,0 0 29 16,97 74-8-16,-70 1 18 16,0 18 30-16,-3 8 20 0,-6-1-17 15,-6-13-11-15,-6-12-11 16,-5-15-7-16,-1-14-3 15,0-14 3-15,0-16 0 16,0-10 3-16,0-6 8 16,0 0 26-16,0-12 22 15,0-32-7-15,0-19-56 16,12-16-35-16,8-6-43 16,3 3 65-16,3 7 11 15,4 15-59-15,0 20 12 16,1 19 23-16,-1 21 6 15,0 9 19-15,-2 38-1 16,-3 21 2-16,-1 7 12 0,-6 0 74 16,0-11-36-16,-6-13-24 15,-2-14-18-15,-4-16-2 16,-1-12-1-16,-2-7 0 16,0-2-3-16,-2 0 6 15,-1-14 38-15,0-26 40 16,0-21-70-16,0-19-16 15,9-6-36-15,3 4 24 16,6 16 4-16,1 21-25 16,5 19 17-16,0 17-1 15,1 9-4-15,4 0 8 16,-1 17 7-16,5 14 4 16,0 7 2-16,-4 2 10 0,-3 4-1 15,-4 1 3-15,-7-1 40 16,-9-1-24-16,-3-9-8 15,-3-10 21-15,0-9-36 16,0-5-5-16,0-6-16 16,0-4-58-16,0 0-46 15,0 0-63-15,0-1-139 16</inkml:trace>
  <inkml:trace contextRef="#ctx0" brushRef="#br0" timeOffset="25745.26">17930 8545 348 0,'0'0'123'15,"0"0"49"-15,-111-21-77 16,62 49-35-16,6 9-11 16,4 6 8-16,12-2-35 15,14-6 13-15,13-4-22 16,0-5 0-16,20-8-10 15,15-10-3-15,7-8-10 16,7-3-14-16,2-28 24 16,2-12-14-16,0-7-12 15,-8 0-59-15,-13 2 30 16,-11 5-4-16,-12 13 59 0,-9 11 4 16,0 12 7-1,0 7 49-15,-7 0 34 0,-6 0-16 16,0 11-14-16,1 15-46 15,5 8-17-15,4 7 8 16,3-5-8-16,6-3-1 16,20-6-5-16,7-6-38 15,6-12-103-15,3-9-16 16,3-1 84-16,-30-19-43 16,-1-3-158-16</inkml:trace>
  <inkml:trace contextRef="#ctx0" brushRef="#br0" timeOffset="26097.6">18337 8428 615 0,'0'0'139'16,"0"0"-11"-16,0 0-105 15,0 0-23 1,2 113 21-16,-2-61 20 0,0-6-11 16,0-12-13-16,2-11-9 15,9-11-3-15,-1-9-5 16,2-3-1-16,5-1-34 15,2-34 5-15,5-18 20 16,0-17 6-16,-2-2-29 16,-4 15-23-16,-6 17-5 15,-3 15 44-15,0 16 17 16,0 8 1-16,0 1-1 0,4 1-4 16,2 26-1-16,3 5 5 15,2 9 1-15,-1 2 73 16,0-3-27-16,-1 0-24 15,3-8-19-15,1-7-4 16,3-6-19-16,6-11-37 16,7-8-40-16,6-6-47 15,-28-12-32-15,-2-3-115 16</inkml:trace>
  <inkml:trace contextRef="#ctx0" brushRef="#br0" timeOffset="26443.86">19035 8401 481 0,'0'0'183'0,"0"0"-70"16,0 0-5 0,-95-16-30-16,60 48-48 0,4 9 4 15,7 5-23-15,14-1 1 16,10-10 1-16,0-8-6 16,6-9-7-16,16-8-4 15,8-10-43-15,1 0 7 16,4-21 18-16,-1-24-16 15,-4-7-34-15,-5-6-12 16,-8 10-9-16,-6 13-31 16,-6 15 95-16,-5 15 29 15,0 5 89-15,0 0 40 0,0 5-17 16,-3 21-64-16,-4 9-25 16,2 7 12-16,5 1 12 15,0-11-20-15,5-3-17 16,12-12-10-16,6-8-2 15,5-9-78-15,5 0-1 16,-20-17-56-16,-2-1-161 16</inkml:trace>
  <inkml:trace contextRef="#ctx0" brushRef="#br0" timeOffset="26915.73">19489 8461 434 0,'0'0'60'16,"0"0"53"-16,0 0 10 0,18-84-41 16,-21 58 11-16,-12 3-15 15,-6 8-60-15,-6 10 11 16,-4 5 12-16,-8 13-23 16,-2 18 5-16,7 7-22 15,10 0 1-15,18-8 5 16,6-8-7-16,14-2-1 15,22-11-11-15,7-9-71 16,5 0 38-16,1-12-4 16,-7-13-3-16,-8 2-21 15,-7 5 12-15,-11 4 25 16,-8 14 22-16,-7 0 14 16,-1 6 1-16,0 32-1 0,-9 21 2 15,-7 16 47 1,1 12-1-16,3 4-32 0,5 4-5 15,5 0-5-15,2-6-4 16,0-3 2-16,0-10 1 16,3-7-3-16,2-13 13 15,2-14-10-15,-1-15-5 16,-5-10-1-16,1-11-8 16,-2-6-30-16,-5-2 19 15,-20-26 11-15,-9-14-56 16,-9-9-42-16,24 23 12 15,2 4-222-15</inkml:trace>
  <inkml:trace contextRef="#ctx0" brushRef="#br0" timeOffset="27386.17">19603 8463 825 0,'0'0'64'16,"0"0"-12"-16,0 0-52 16,0 0-2-16,93-46 2 15,-40 9 26-15,-3 1-18 16,-6 2-8-16,-12 4-31 16,-9 5-17-16,-10 4-9 15,-12 6 32-15,-1 7 20 16,-8 7 5-16,-19 1 11 15,-4 7 33-15,-1 18 5 16,6 13 4-16,10 5 20 0,12 3-20 16,4-1-19-16,6-5-11 15,25-8-7-15,15-11-13 16,14-15-3-16,13-6-1 16,2-33-55-16,-47 5-98 15,-6-4-355-15</inkml:trace>
  <inkml:trace contextRef="#ctx0" brushRef="#br0" timeOffset="28760.46">20002 8269 643 0,'0'0'253'0,"0"0"-251"15,-26 125 0-15,23-78 17 0,3-10-4 16,0-12 2-16,0-7 11 16,10-5-16-16,-1-6-8 15,-3-6-4-15,2-1-12 16,4-15-11-16,6-29 14 16,8-15 9-16,4-8 0 15,3 6-30-15,-4 16-38 16,0 21 40-16,-6 18 13 15,-2 6 7-15,-3 13 8 16,-3 21-10-16,-6 3 10 16,-1 4 45-16,-3-2 12 15,-2-7 14-15,3-4-31 0,0-10-29 16,4-3-7-16,3-10-4 16,0-1-11-16,5-4-2 15,4-1-10-15,6-25 11 16,4-11 9-16,4-10 0 15,0-1-25-15,-5 3-32 16,-7 12-3-16,-11 17 21 16,-6 9 22-16,-7 7 20 15,0 0 0-15,0 0 4 16,0 10 9-16,3 15 5 16,4 9 31-16,2 2 27 15,4-2-35-15,5-4-8 16,3-5-26-16,-1-6 0 15,3-7-4-15,6-4 6 16,3-8-7-16,6 0-2 0,2-9-3 16,0-14-1-16,-1-8-11 15,-6-1-20-15,-5-3-10 16,-5 1 22-16,-8 0 20 16,-5 0 3-16,-9 6 0 15,-1 5 0-15,0 5 3 16,-14 6 5-16,-7 3 8 15,-2 5 11-15,-1 4 18 16,1 0 6-16,0 8-46 16,7 20 24-16,1 6-13 15,8 4-11-15,7-3 2 16,0-7-2-16,10-5-5 16,18-7 3-16,14-8-7 0,7-8 4 15,7 0-14-15,2-17-9 16,-5-12-24-16,-6-4-24 15,-7 1-51-15,-11 1-26 16,-9 9 36-16,-7 5 86 16,-10 10 26-16,-3 7 1 15,0 0 26-15,0 0 86 16,0 0-2-16,0 0-25 16,0 13-40-16,0 7-37 15,0 6-7-15,2 1-1 16,15-4 6-16,5-8-2 15,6-9-2-15,2-6-3 16,4 0-9-16,4-18-8 16,2-21 14-16,-1-16-4 0,-1-16-14 15,-3-14 4-15,-2-10-22 16,-5-6-12-16,-6-2-56 16,-8 6 48-16,-7 5 56 15,-7 15 3-15,0 10 41 16,-10 7 44-16,-10 8 37 15,-4 6-10-15,2 12-58 16,1 10 1-16,6 11 2 16,5 10 4-16,3 3-25 15,4 2-16-15,1 42-16 16,2 27-4-16,0 30-10 16,0 18 10-16,9 6 1 15,3 2 1-15,1-1 2 0,1 1 1 16,-1-6-3-16,2-5 4 15,-1-9 1-15,3-15-1 16,-2-17 5-16,3-15-11 16,-6-21 0-16,-2-17-7 15,-5-13-34-15,-4-9-10 16,-1-3-20-16,0-41 7 16,0-20 44-16,-8 17-120 15,-3 1-522-15</inkml:trace>
  <inkml:trace contextRef="#ctx0" brushRef="#br0" timeOffset="28979.57">21354 8078 1241 0,'0'0'0'0,"110"-29"-40"16,-32 18 24-16,5 5-46 15,7 3 26-15,5-3 29 16,8-4 7-16,2-4 1 16,2-6-1-16,-3-7-5 15,-16-5-158-15,-76 19-87 16,-12 2-70-16</inkml:trace>
  <inkml:trace contextRef="#ctx0" brushRef="#br0" timeOffset="30076.9">9940 8845 881 0,'0'0'0'15,"0"0"0"-15,0 0 81 0,-56-101-30 16,101 54-50-16,24-9-2 16,17-3 2-16,12 3-2 15,5 8-2-15,-1 7-34 16,-11 10-32-16,-23 11 9 15,-28 13 9-15,-26 7 15 16,-14 0-35-16,-14 15 71 16,-27 14 78-16,-13 8-24 15,-9 9 27-15,5 3-25 16,7 0-6-16,14 5-21 16,12 5-11-16,7 3-16 15,10 1-2-15,8-1 0 0,0-3-2 16,23-4 0-1,11-3-13-15,5-1-32 0,7-3-50 16,2-3-52-16,-30-35-90 16,-11-6-73-16</inkml:trace>
  <inkml:trace contextRef="#ctx0" brushRef="#br0" timeOffset="30633.02">10006 9611 749 0,'0'0'52'16,"0"0"23"-16,0 0-29 16,0 0-46-16,0 0-55 0,0 0-1 15,0 0 56 1,148-18 10-16,-47-14-10 0,17-8-39 16,12-4-51-16,8-8-42 15,0-5 1-15,-13 2-7 16,-18 4 111-16,-24 3-58 15,-27 10-65-15,-21 3 121 16,-19 10 29-16,-16 4 125 16,0 7 46-16,-18 8 18 15,-10 6-50-15,-8 0-62 16,-1 5-13-16,-5 22-5 16,2 10-31-16,2 9 11 0,4 0-26 15,9-3-3 1,7-12-3-16,10-15-1 0,7-9-2 15,1-7-4-15,0 0-11 16,16-5-84-16,8-27 50 16,9-15 45-16,-2-24 0 15,-10-14-16-15,-11-18-12 16,-10-15 14-16,0-6-3 16,-23 1 17-16,-3 22 2 15,3 37 42-15,3 35 81 16,5 21-28-16,8 8-31 15,1 3-66-15,4 41-31 16,2 28 24-16,0 30 7 16,18 14 7-16,15 4 1 0,7-5-5 15,2-14-3-15,1-10-11 16,2-18-102-16,-5-12-59 16,-32-60-14-16,1-1-87 15</inkml:trace>
  <inkml:trace contextRef="#ctx0" brushRef="#br0" timeOffset="31263.17">11335 9231 410 0,'0'0'322'15,"0"0"-287"-15,0 0 8 16,0 0-5-16,0 0 5 16,0 0 20-16,60-106-14 15,-42 65-26-15,-3-5-18 0,-3-3-5 16,-3 1 0-16,-9 10-18 15,0 15 7 1,-3 15 0-16,-17 8 4 0,-2 16-12 16,-5 28-16-16,3 17 35 15,8 9 21-15,14-5 14 16,2-6-25-16,23-13-7 16,11-15-1-16,11-12-4 15,7-19-20-15,8-3 19 16,5-33-4-16,6-18-6 15,-5-11-36-15,-13-4-29 16,-13 2 14-16,-22 12-21 16,-13 18 74-16,-5 17 11 15,0 17 52-15,-11 3 92 16,-7 23-110-16,0 23-29 0,2 15 44 16,7 8 2-16,9-7-20 15,0-16-13-15,4-13-11 16,16-12-2-16,-1-14-5 15,8-7-8-15,6-3 0 16,7-29 8-16,3-14 0 16,1-13-9-16,-3-9-53 15,-6-1-41-15,-10 12-11 16,-7 18 17-16,-6 21 97 16,-8 15 0-16,-1 3-2 15,0 4-14-15,2 23 16 16,1 9 38-16,4 8 97 0,-2 3-20 15,1-3-60 1,4-8-5-16,2-8-32 0,4-9-13 16,4-8-5-16,2-7-6 15,7-4-44-15,6 0-8 16,1-20-11-16,0-19-26 16,-5-19-46-16,-28 24-73 15,-3-9-148-15</inkml:trace>
  <inkml:trace contextRef="#ctx0" brushRef="#br0" timeOffset="31486.73">12456 8062 695 0,'-48'-82'168'0,"2"78"-47"0,15 4-13 16,5 23-94 0,7 34 3-16,13 23 0 0,6 20 0 15,7 15-2-15,29 4 3 16,10 1-10-16,-1-3-2 15,3-10-5-15,-6-10 2 16,-10-16-3-16,-6-14 0 16,-8-15 0-16,-10-13-10 15,-3-9-37-15,-5-12-100 16,0-5-70-16,-3-13-72 16</inkml:trace>
  <inkml:trace contextRef="#ctx0" brushRef="#br0" timeOffset="31756.57">12406 8943 775 0,'0'0'220'0,"0"0"-220"15,0 0-8-15,0 0-18 16,0 0 13-16,0 0 13 16,84-2 52-16,-42 4-22 15,4-2-30-15,-1 0-3 16,0 0 1-16,-8-2-27 15,-10-2-32-15,-9 2-63 16,-14 2-29-16,-4 0-12 16,-1 5-66-16,-25 7 158 0,-3-5 20 15,-4-7 53-15,3-13 51 16,2-32-26-16,5-25-25 16,16 30-40-16,5-7-82 15</inkml:trace>
  <inkml:trace contextRef="#ctx0" brushRef="#br0" timeOffset="31893.65">12547 8374 360 0,'-8'-98'119'0,"8"70"100"16,0 10-48-16,0 10-52 16,2 3-74-16,16 4-38 15,7 1 8-15,5 0-7 16,1 0-8-16,0 3 0 16,-1 8-19-16,-4 4-57 15,-19-9-119-15,-4 2-159 16</inkml:trace>
  <inkml:trace contextRef="#ctx0" brushRef="#br0" timeOffset="32167.73">12763 7700 790 0,'0'0'150'0,"0"0"-64"15,0 0-70-15,0 0-16 16,0 0-17-16,-3 116 17 16,30 23 35-16,3 28 3 15,1 7-28-15,1-1-5 16,0-18-2-16,3-20-1 0,0-17-1 16,-2-14 0-16,-3-19-1 15,-6-19-9-15,-5-20-79 16,-8-20-144-16,-11-26-38 15,0-20-22-15</inkml:trace>
  <inkml:trace contextRef="#ctx0" brushRef="#br0" timeOffset="32755.5">12912 8914 840 0,'0'0'140'16,"0"0"-2"-16,0 0-71 15,0 0-65-15,0 0-2 0,0 0-15 16,-7-31 9-16,47 24 6 15,15-4 14-15,13-9-14 16,1-1-7-16,-1 0-22 16,-6 6-9-16,-7 6 14 15,-8 3 14-15,-13 6-21 16,-15 0-6-16,-11 4-19 16,-8 18-88-16,0 4 144 15,-1 1 26-15,-7-3 0 16,5-12-14-16,3-6-8 15,0-6-4-15,3 0-33 16,14-4-69-16,3-21 102 16,3-12 30-16,-1-12-21 15,2-2-7-15,-3 3 0 16,0 7-2-16,-5 11 12 0,0 11 4 16,-3 10-14-16,-4 9-2 15,1 6-13-15,-1 40-27 16,0 23 25-16,3 25 15 15,0 18 18-15,1 5-5 16,5-3-10-16,3 0 4 16,-3-4-5-16,1-5 1 15,-8-9-2-15,-10-11 2 16,-1-10-3-16,-16-2 18 16,-23-2 27-16,-13-8 5 15,-13-11 15-15,-3-23 24 16,-4-18-1-16,7-11 20 0,10-14-10 15,11-25-33-15,17-20 6 16,21-19-43-16,6-27-28 16,27-22-9-16,24-15-19 15,17-4-21-15,12 6-34 16,5 14-20-16,3 19-58 16,-59 87-130-16,-3 8-293 15</inkml:trace>
  <inkml:trace contextRef="#ctx0" brushRef="#br0" timeOffset="33855.01">14893 8885 324 0,'0'0'160'0,"0"0"-54"16,0 0 45 0,0 0-33-16,0 0 22 15,0 0-59-15,-26-43-26 16,26 53-55-16,0 38-39 15,18 33 4-15,16 43 35 0,14 30 21 16,5 5 22-16,5-8 5 16,-2-18-36-16,-7-24-4 15,-9-25-7-15,-10-22 6 16,-7-21 0-16,-11-19 0 16,-4-12 8-16,-6-8-3 15,-2-2-8-15,0 0 11 16,0 0 12-16,-3-23 17 15,-10-9-9-15,-3-5-30 16,5 9-2-16,3 8 0 16,5 5-3-16,2 8 4 15,1 0-4-15,0-5-3 0,0-6-3 16,0-16 2 0,7-12 1-16,9-20 3 0,1-19 0 15,5-22-7-15,4-22-10 16,-1-20-22-16,1-12-7 15,-6 6-14-15,-2 27-23 16,-9 39-9-16,-6 49 31 16,-3 35 61-16,0 16 0 15,-16 44-25-15,2-10-347 16,2 2 95-16</inkml:trace>
  <inkml:trace contextRef="#ctx0" brushRef="#br0" timeOffset="34463.01">15000 10919 544 0,'0'0'198'0,"0"0"-142"0,0 0 49 16,0 0-25-16,-60 86-74 15,38 56 0-15,-3 42 17 16,3 20 40-16,6-6-28 15,4-25-18-15,4-33-11 16,1-37 1-16,3-45-5 16,2-29 2-16,1-23 0 15,1-6-3-15,-2-41 11 16,-4-47 16-16,-5-40-28 16,-5-44-90-16,-4-28 24 15,-2-17 34-15,3-5-78 16,7 9 4-16,9 31 62 15,3 39 44-15,3 37 7 0,21 30 13 16,0 28-5-16,3 17-5 16,-3 20 2-16,2 11 3 15,7 31-1-15,8 54 5 16,6 47 15-16,1 40 64 16,1 19-7-16,-2-4-32 15,-6-21-31-15,-3-25-11 16,-6-30-10-16,-2-26-6 15,-5-23-2-15,-6-21-6 16,-3-16-17-16,-9-15-41 16,-7-10-42-16,0-15-156 15,-18-20-13-15</inkml:trace>
  <inkml:trace contextRef="#ctx0" brushRef="#br0" timeOffset="34831.25">14570 11423 1085 0,'0'0'25'0,"0"0"-25"15,0 0-95-15,107 3 62 16,-28-29 32-16,9-13 1 16,5-11-1-16,2-8-35 15,-2-10-51-15,-2-2-17 16,-9 2-15-16,-9 4 18 0,-9 11 37 15,-18 11 42-15,-17 15 14 16,-19 14 8-16,-10 12 13 16,0 1 60-16,-22 0 133 15,-11 25-45-15,-7 20-87 16,-5 21-64-16,11 17 28 16,4 9-2-16,15-8 2 15,10-13-7-15,5-16-17 16,2-18-11-16,23-14-3 15,9-14-10-15,10-9-39 0,6-28-14 16,3-30-22 0,-35 20-44-16,-8-7-196 0</inkml:trace>
  <inkml:trace contextRef="#ctx0" brushRef="#br0" timeOffset="35062.49">15696 10845 695 0,'0'0'155'16,"0"0"-124"-16,0 0 48 16,0 0-50-16,0 0 0 15,0 0-19-15,0 99-3 0,0-38-4 16,0 1 5 0,3-3-4-16,17-9-4 0,7-10-1 15,2-14-3 1,11-14-7-16,7-12-42 15,6-9-15-15,-1-34-40 0,-36 14-59 16,-7-3-234-16</inkml:trace>
  <inkml:trace contextRef="#ctx0" brushRef="#br0" timeOffset="35593.39">16068 11030 986 0,'0'0'22'15,"0"0"31"-15,0 0-53 16,0 0 0-16,0 0-5 0,84-128 5 15,-49 73 0-15,-4-2-2 16,-10 5-27-16,-9 13-48 16,-10 13 12-16,-2 17 21 15,-9 9 44-15,-21 14 36 16,-7 29 18-16,-1 13-40 16,4 10-1-16,13 0 39 15,15-3 13-15,6-8-30 16,5-8-20-16,23-12-10 15,10-15-5-15,7-19-12 16,9-1-32-16,6-38-10 16,2-20-33-16,0-13-103 0,-44 31-97 15,-2 0-96 1</inkml:trace>
  <inkml:trace contextRef="#ctx0" brushRef="#br0" timeOffset="36238.67">16594 10471 686 0,'0'0'143'0,"0"0"-15"15,-104-8-104-15,62 36-5 16,9 1 9-16,8 6 7 16,13 1-9-16,9 6-21 15,3 3-5-15,1-3-3 16,21-1-3-16,8-3-12 16,5-6-16-16,-1-2-31 0,1-7-36 15,-6-2 39 1,-5-3-48-16,-12-5-9 0,-9-1 58 15,-3 0 34 1,-1-4 27-16,-20 4 140 0,-3-4-2 16,-3-4-65-16,2-2 1 15,1-2 6-15,6 0-18 16,6-20-43-16,9-6-19 16,3-6-37-16,5-7-11 15,22-4-62-15,8-7 55 16,13-5-24-16,6-3-6 15,6-1 40-15,2 11 8 16,-3 7-15-16,-6 10 45 16,-8 7 7-16,-13 7 29 0,-12 9 28 15,-10 2-14 1,-8 6 20-16,-2 0 4 0,-9 0 84 16,-21 13-32-16,-6 11-31 15,-1 2-88-15,7-3 3 16,8 0 1-16,11-3 16 15,8 5-19-15,3 5-1 16,0 2-7-16,24-1-9 16,7-3-21-16,8-4-47 15,3-3-3-15,1-5 13 16,-2-1-50-16,-5-4 27 0,-8 3 82 16,-9 1 10-1,-13 7 10-15,-6 10 16 0,-13 6 85 16,-23 10 31-16,-12 10-52 15,-7-3 15-15,-6 4 5 16,-3-4-27-16,-1-3-1 16,3-4-34-16,8-6-35 15,14-11-8-15,8-20-45 16,32-11-108-16,0-17-294 16</inkml:trace>
  <inkml:trace contextRef="#ctx0" brushRef="#br0" timeOffset="42681.28">20379 9951 676 0,'0'0'24'16,"0"0"-3"-16,0 0 33 15,0 0-12-15,0 0 28 0,0 0-44 16,-79-11 7-16,79 11-19 16,0 0-10-16,-1 0-4 15,1 14-3-15,0 16-2 16,0 13 5-16,6 10 5 15,13 3 4-15,3 2-2 16,5 1-2-16,8-1 3 16,5 1-1-16,5-1 5 15,7 1-1-15,6 4 15 16,5 6 4-16,6 4 15 16,7-2-28-16,1-3-11 15,4-2 2-15,-2 0 1 0,0 0 2 16,3 3-2-16,-1 0 6 15,1-5-5 1,-6-5-6-16,-3-7 1 0,-9-9-3 16,-6-9 1-16,-8-9-2 15,-9-6-2-15,-11-8-1 16,-10-5-2-16,-7-3 0 16,-7-3 0-16,-5 2-2 15,-1-2-6-15,0 0 10 16,-1-37 1-16,-18-22-18 15,-8-19-146-15,13 37-184 16,2 5-8-16</inkml:trace>
  <inkml:trace contextRef="#ctx0" brushRef="#br0" timeOffset="42990.51">21591 10974 129 0,'0'0'642'0,"0"0"-538"15,0 0-17-15,0 0-43 16,0 0-30-16,0 0-1 15,0 0 1-15,19 1-10 16,19 20 43-16,12 2-14 16,4 7-19-16,1 6-11 15,0 8 2-15,-8 6-3 16,-6 4-1-16,-11 1 1 16,-13-2-2-16,-14-1 0 15,-3 7 5-15,-27 6 28 16,-21 5 0-16,-16 1 14 0,-15 1-6 15,0-6-5-15,3-12-3 16,13-8-15-16,20-10-13 16,14-16-5-16,19-12-1 15,10-8-35-15,31-21-81 16,0-5-295-16,5-8-191 16</inkml:trace>
  <inkml:trace contextRef="#ctx0" brushRef="#br0" timeOffset="43679.15">22714 11136 722 0,'0'0'108'16,"-38"-89"0"-1,30 68-19-15,5 7-69 0,0 14 29 16,-1 0-2-16,-4 35-5 16,-2 53-42-16,-8 50-80 15,-8 46 80-15,-3 20 56 16,-1-6-1-16,0-19-26 16,5-19 9-16,5-31-6 15,7-28-15-15,7-35-2 16,6-34-10-16,0-20-5 15,0-12 0-15,0-26-41 16,6-48-10-16,3-43 24 0,-5-45 2 16,-4-23-70-16,0-11 7 15,0 8-38-15,0 32 20 16,0 39 63-16,0 38 43 16,0 28 45-16,7 15-18 15,3 8-7-15,-1 6 1 16,2 6 24-16,1 11 7 15,8 5-16-15,2 23-25 16,10 43 8-16,1 33-6 16,3 21 31-16,-4 11 43 15,-2-7-35-15,-5-9-28 16,-2-11-15-16,-1-15 9 0,0-13-14 16,-1-13 7-1,2-15-10-15,-4-16-1 0,-4-9-8 16,-2-12-42-1,-7-11-64-15,-6-6-81 0,0-22-162 16</inkml:trace>
  <inkml:trace contextRef="#ctx0" brushRef="#br0" timeOffset="43876.39">22280 11948 1016 0,'0'0'13'16,"0"0"-13"-16,62-89-1 16,6 58 1-16,16 7 11 0,11 6-3 15,9-1-8-15,6-3-43 16,1-7-59-16,-78 19-74 16,-8-4-122-16</inkml:trace>
  <inkml:trace contextRef="#ctx0" brushRef="#br0" timeOffset="44098.7699">23189 11521 986 0,'0'0'46'0,"0"0"25"16,0 0-67-16,-82 17 0 16,59 21-4-16,2 9 6 0,7 8 8 15,8 5 2 1,6-5-2-16,0-4-8 0,10-6 0 15,10-9-6-15,8-10 0 16,3-15-15-16,5-11-77 16,10-10 38-16,2-36-19 15,-29 12-88-15,-5-2-155 16</inkml:trace>
  <inkml:trace contextRef="#ctx0" brushRef="#br0" timeOffset="44445.63">23571 11434 516 0,'0'0'286'0,"0"0"-224"16,0 0 49-16,0 0-79 15,0 0-10-15,0 0-11 16,-54 120-11-16,44-53 0 0,5 1 2 16,5-6 7-1,0-11-3-15,11-11-3 0,16-11-3 16,2-14-1-1,6-12-20-15,3-3-67 0,0-16 8 16,-28-6-90-16,-2-1-111 16</inkml:trace>
  <inkml:trace contextRef="#ctx0" brushRef="#br0" timeOffset="44772.5899">23738 11789 856 0,'0'0'184'0,"0"0"-184"0,0 0-26 16,0 0 20 0,0 0 6-16,110-110 48 0,-71 60-32 15,-6-1-16-15,-5 0-17 16,-10 6-11 0,-9 8-25-16,-5 12 4 0,-4 13 25 15,-4 7 24-15,-15 5 20 16,-10 0 1-16,-4 6 77 15,2 19-75-15,1 9-4 16,7 12 10-16,7 1 8 16,8 2-8-16,8-3-16 15,0-7 2-15,13-7-2 16,11-6-13-16,7-6-1 16,6-11-15-16,10-9-34 0,5-11-16 15,2-24-78 1,-36 9-157-16</inkml:trace>
  <inkml:trace contextRef="#ctx0" brushRef="#br0" timeOffset="45470.06">24232 11371 991 0,'0'0'121'15,"0"0"-118"-15,-109 6 12 16,84 14-14-16,8 6 4 15,9 6-5-15,7 9-3 16,1 3-6-16,3 1 1 0,15-6-15 16,9-5-56-16,3-8-41 15,1-6-18-15,-1 0 11 16,-6-6-23-16,-9 2 11 16,-5 0 43-16,-10-4 54 15,0 2 42-15,-6-1 67 16,-18 0 40-16,-6-2 20 15,-3-3-7-15,1-5 22 16,3-3-44-16,7 0-22 16,8 0 23-16,7-7-31 15,7-11-54-15,0-8-14 16,21-13-4-16,19-9-61 16,12-2-6-16,13-3 7 15,3 1-50-15,2 0 1 16,-7 4-18-16,-11 5 58 0,-6 7 73 15,-11 9 0-15,-11 9 21 16,-9 7 22-16,-12 8 23 16,-3 3-15-16,0 0 66 15,-27 0 66-15,-10 18-66 16,-4 7-115-16,2 2-1 16,9-2 11-16,8-2 27 15,10 1-15-15,6 1-24 16,6-2-4-16,0 0-5 15,23-5-22-15,7-1-24 16,4 1-7-16,5-2 31 16,1-2-5-16,-3 0-31 0,-1-1-31 15,-9 2 17-15,-9-1 8 16,-14 3 23-16,-4 3 50 16,-12 5 9-16,-20 4 106 15,-13 4 52-15,-6-3-27 16,5-5-11-16,4-10-18 15,12-5-23-15,11-8-27 16,4-2-35-16,6 0-24 16,3 0-2-16,6-16-46 15,0 3-111-15,0-4-146 16</inkml:trace>
  <inkml:trace contextRef="#ctx0" brushRef="#br0" timeOffset="46648.21">26036 10917 394 0,'0'0'138'16,"0"0"-22"-16,0 0 25 0,0 0-36 15,0 0 13-15,0 0-24 16,0 0-47-16,-41 51-47 16,17 61-19-16,-4 26 19 15,2 0 10-15,4-16-1 16,4-22-6-16,5-27 2 16,5-20-4-16,4-23 6 15,4-17-7-15,0-10 0 16,0-3 0-16,6-12-36 15,9-33 14-15,6-30 20 0,-6-26-6 16,-2-25-1 0,-9-14-27-16,-4 5 2 0,2 16-18 15,-1 33 42-15,1 37 10 16,0 27 16-16,-1 15-1 16,1 7-1-16,2 0-14 15,8 3-1-15,3 34-10 16,6 31-6-16,2 34 17 15,-1 28 27-15,0 17 29 16,0 2-7-16,-1-15-27 16,0-22-8-16,1-19-9 15,-2-21-3-15,-1-18-3 16,-4-20 1-16,-6-17-17 16,-6-12-51-16,-3-5-68 0,-11-16-121 15,-6-10 97-15,-13-9-236 16</inkml:trace>
  <inkml:trace contextRef="#ctx0" brushRef="#br0" timeOffset="47472.6599">25503 11547 671 0,'0'0'138'0,"0"0"-138"16,0 0 0-16,137-104 3 15,-40 49 27-15,12-8 4 16,4-1-23-16,1 2-11 0,-14 6-44 16,-17 12-18-16,-20 14-29 15,-27 22-53-15,-21 8-35 16,-15 10 28-16,0 17 109 16,-11 4 42-16,-8 4 126 15,5 7 67-15,1 2-50 16,7 1-52-16,6-1-12 15,0-6-30-15,0-4-30 16,10-8 5-16,8-6-8 16,5-8-14-16,5-6 1 15,2-6-3-15,3-1-23 16,1-30 11-16,-4-13 2 16,-2-10-5-16,-7 0-10 0,-4 10 1 15,-7 13 22-15,-3 11 2 16,-5 11 4-16,-2 7-1 15,0 2 11-15,0 0 22 16,0 28 3-16,0 16-16 16,-3 16-17-16,0 8 2 15,3-5 11-15,0-5-13 16,18-6-2-16,6-14 6 16,4-7-9-16,5-13 2 15,3-10-3-15,6-8-8 16,4-6-14-16,-1-23 9 15,-4-9 8-15,-8-4-11 0,-6 1 2 16,-9 7 9-16,-6 8 5 16,-6 12 0-16,-6 8 9 15,1 5 7-15,-1-1 36 16,0 2-1-16,0 0-23 16,3 0-19-16,2 0-9 15,5 0-7-15,6 0-18 16,4 0 16-16,-1 3 7 15,2 6 1-15,-4-1-6 16,2-3 7-16,-1-1 0 16,-3-4 0-16,1 0-1 15,1-6 1-15,0-20 1 16,-3-10 3-16,2-14 1 0,-7-17 1 16,-3-15 2-16,-4-16-2 15,-2-6 21-15,0 13-10 16,-14 18 7-16,-11 26 7 15,-6 21 53-15,-2 11-9 16,3 13-70-16,6 2-5 16,11 9-34-16,10 10-57 15,3-5-146-15,0-6-294 16</inkml:trace>
  <inkml:trace contextRef="#ctx0" brushRef="#br0" timeOffset="48372.53">28658 10598 848 0,'0'0'182'16,"-9"-82"-159"-16,-34 66 69 16,-23 5-61-16,-13 11-29 0,-10 0 19 15,-7 34-14-15,8 23 0 16,11 16-6-16,18 7 4 15,27 10-4-15,24 10-1 16,8 0-3-16,33 1 2 16,19-12 1-16,13-16-2 15,6-15-5-15,1-9-40 16,-4-5 36-16,-2-9-4 16,-11 3 11-16,-13-5 3 15,-21 0 1-15,-15-2-23 16,-6 5-13-16,-30 5 36 15,-21 6 21-15,-15 4 27 16,-5-11-23-16,7-11-5 0,10-9-7 16,9-16-2-16,22-4-7 15,11 0-4-15,12-16-57 16,4-12-86-16,23-3-106 16,-5 13-126-16</inkml:trace>
  <inkml:trace contextRef="#ctx0" brushRef="#br0" timeOffset="48964.2299">28487 11690 408 0,'0'0'174'16,"0"0"37"-16,97-12-59 15,-66-1-72-15,3-5-10 0,1-9-5 16,-2-4-41 0,-3-7-7-16,-5-3-9 0,-8-5-3 15,-6-4-1-15,-11 0-3 16,0 8-1-16,-3 10-6 15,-16 17 6-15,-1 11 7 16,-4 4 19-16,2 10-13 16,1 29 2-16,5 20-13 15,7 13-1-15,9 1 6 16,0-2 3-16,18-12-2 16,12-11-7-16,3-9-2 15,5-13-3-15,2-11-21 16,2-13-5-16,0-2 0 15,-3-16-28-15,-6-22-15 0,-7-16-20 16,-5-15-12-16,-7-11-5 16,-7 1-23-16,-7 16 64 15,0 22 41-15,0 22 28 16,0 16 122-16,0 3 62 16,0 1-53-16,-4 33-131 15,-2 20 16-15,3 12-16 16,0 3 61-16,3-12-14 15,0-13-30-15,0-15-12 16,0-15 1-16,3-9-6 16,-2-5-2-16,1 0-6 15,1 0 5-15,-2-23 3 16,1-28 21-16,1-26 18 0,1-12-39 16,3 6 0-16,3 15 0 15,0 22 4-15,0 19 6 16,1 12-6-16,-1 9-4 15,4 6-6-15,2 0-3 16,8 10-26-16,6 14-15 16,1-7-61-16,-19-8-157 15,0-6-232-15</inkml:trace>
  <inkml:trace contextRef="#ctx0" brushRef="#br0" timeOffset="49491.39">29454 11382 670 0,'0'0'366'16,"0"0"-324"-16,0 0-42 0,0 0-4 15,-5 121 4-15,18-66 61 16,4-15-40-16,4-11-19 15,-6-9-2-15,-4-9-15 16,-3-11-31-16,-5 0-6 16,0 0-14-16,-3-38 6 15,0-21 30-15,0-24-32 16,0-24-24-16,-1-17 63 16,-12 0-27-16,0 20 38 15,3 31 12-15,1 33 73 16,2 23 129-16,5 11-68 15,2 5-59-15,0 1-32 0,0 0-42 16,0 0-1-16,4 16-10 16,16 22-22-16,7 22-11 15,-2 16-29-15,-3 6-76 16,-16-51-102-16,-4-9-114 16</inkml:trace>
  <inkml:trace contextRef="#ctx0" brushRef="#br0" timeOffset="49804.68">29672 11372 748 0,'0'0'195'0,"0"0"-48"15,0 0-28-15,0 0-38 16,0 0-66-16,0 0-15 0,13 122-12 16,-3-67 12-16,3-9 9 15,3-14-9-15,1-10-5 16,0-7-29-16,1-7-3 15,0-7 8-15,1-1 5 16,2-6 11-16,0-27 11 16,0-16-9-16,-1-9 3 15,-3-3-4-15,-4 6 9 16,-5 8 3-16,-2 8 2 16,0 5 2-16,1 5 6 15,-1 4-9-15,2 8-1 16,-1 7-14-16,5 10-89 0,-4 6-100 15,-7 12-46 1,-1 5-72-16</inkml:trace>
  <inkml:trace contextRef="#ctx0" brushRef="#br0" timeOffset="51448.71">30080 11503 424 0,'0'0'160'16,"0"0"-24"-16,0 0-4 15,0 0-34-15,0 0-57 16,0 0-28-16,40-98-13 16,-26 76-4-16,-1 7-6 15,-4 4 4-15,-1 7-11 16,-7 4 17-16,-1 0 0 16,0 0 9-16,0 0 35 0,0 0 18 15,0 0-9-15,0 0-12 16,0 0-7-16,0 0-3 15,0 0-31-15,0 0 0 16,0 0 5-16,0 0-2 16,-1 0 6-16,-2 4 8 15,-3 5-11-15,-3 2-2 16,-7 3-1-16,0-3 5 16,2-4-1-16,3-2-2 15,5-3-4-15,1-2 6 16,4 0 7-16,1 0 8 15,0 0-9-15,0 0-7 0,0 0-3 16,0 0-3-16,0 0 5 16,0 0-2-16,0 0 2 15,0 0 0-15,0 0 7 16,0 0-8-16,0 4-4 16,0 27-3-16,0 15-26 15,1 15 13-15,6-1 16 16,2-10 0-16,4-17 0 15,-1-13-22-15,6-11-34 16,0-9 0-16,3-6-12 16,1-26 44-16,-4-15 11 15,-5-15-11-15,-10-11-15 16,-3-17 19-16,0-11 12 16,-8-8-31-16,-6 11-13 15,-2 16-28-15,5 27 80 0,4 25 8 16,3 16 85-16,4 13-4 15,0 1-59-15,0 0-30 16,0 4-13-16,7 22-21 16,19 11-14-16,9 6 40 15,7-2 2-15,2-3-69 16,3-8-45-16,0-7-67 16,0-8-42-16,2-6 89 15,-7-4 106-15,-2-2 34 16,-13-3 0-16,-8 0 6 0,-10 0 44 15,-9 0 49-15,0 0-2 16,0 0 87-16,-17 0 7 16,-5 0-124-16,-5 0 15 15,2 9-25-15,1 23-29 16,0 11-15-16,8 6 3 16,5 3-8-16,8-4 0 15,3-5-6-15,0-9-1 16,12-5-1-16,15-7-1 15,15-8-26-15,10-12-16 16,11-2 34-16,6-7-18 16,-1-18-22-16,-7 0 19 15,-10 0-10-15,-8-3 25 16,-8-2 15-16,-12-3 3 16,-8-4 6-16,-4-1 14 0,-5-4 6 15,-6 4 13-15,0 1-10 16,0 9 6-16,-20 8 18 15,1 10-2-15,-1 5 15 16,6 5-20-16,3 0-24 16,1 2-25-16,-1 24-1 15,7 9-3-15,4 7 3 16,0 2-1-16,4-2 0 16,19-7-1-16,4-6 3 15,2-7-4-15,6-8-1 16,4-7 3-16,7-7-9 15,2 0 7-15,2-14 0 0,0-14-10 16,-4-4-4-16,-4-6-2 16,-4-1 5-16,-8-3 1 15,-6 5 8-15,-3 1 6 16,-9 6 1-16,-2 4 0 16,-7 3 9-16,-3 0 3 15,0 6 17-15,-4 0 13 16,-13 5-9-16,2 4-5 15,2 2-26-15,7 4-1 16,5 2-2-16,1-2 0 16,0 2-4-16,0 0-42 15,1 0-15-15,10 10 13 16,2 1 41-16,-3-2 6 16,0-1 2-16,-2-1-1 0,1 1 0 15,-1 3 1-15,5 5-2 16,-1 8 1-16,4 4-3 15,1 6 0-15,4-1 3 16,-2 2 1-16,5 1 4 16,0-3 6-16,0 1-7 15,-3-1 3-15,-3-2-3 16,-8 3-2-16,-4-3-1 16,-6 2 5-16,-4 0-5 15,-19-4 8-15,-8-3 16 16,-1-8-9-16,1-6-5 0,3-8 4 15,1-4 9-15,3 0-4 16,6-16 18-16,8-5-18 16,5 3 6-16,5 2-17 15,0 5-9-15,11 0 0 16,13 8-8-16,7 3 4 16,6 0 1-16,8 5 2 15,-2 7 2-15,-1 5-2 16,-3-3 0-16,-2-3-14 15,-1-2-11-15,-3-9-18 16,-12 0-124-16,-21 0-82 16,0-9-260-16</inkml:trace>
  <inkml:trace contextRef="#ctx0" brushRef="#br0" timeOffset="51869.5199">29219 12258 433 0,'0'0'560'0,"0"0"-560"16,0 0-1-16,0 0-67 15,157-5 68-15,-51-10 28 16,22-7 12-16,17 4-3 16,10-1-19-16,3 1-7 15,2-5-6-15,1-6-2 16,0-4-1-16,-4-3 6 15,-4 3-2-15,-13 3-6 16,-20 7-3-16,-17 6 0 16,-25 6-26-16,-29 9-18 15,-27 2-5-15,-22 2-47 0,-38 23-112 16,-9-10-88 0,-8 1 130-16</inkml:trace>
  <inkml:trace contextRef="#ctx0" brushRef="#br0" timeOffset="52152.81">28968 12625 907 0,'0'0'0'0,"90"-10"-81"0,21-16 11 15,26-3-112 1,19-3 171-16,31 1 11 0,21-3 195 16,13 2-42-16,12 3-63 15,5 0-34-15,0 6-34 16,-3 0-14-16,-14 0-8 16,-22 1-8-16,-26 4-24 15,-29 4-28-15,-137 14-64 16,-7 0-148-16</inkml:trace>
  <inkml:trace contextRef="#ctx0" brushRef="#br0" timeOffset="56641.21">24679 12824 574 0,'0'0'121'0,"0"0"-114"15,0 0 23-15,0 0-5 16,-4-5 22-16,4 5 7 16,0 0-50-16,4 0-4 15,8 20-6-15,6 9 6 16,5 8 12-16,2 9 14 15,3 4-3-15,0 5 3 0,2 4-12 16,6 4-8 0,6-3 5-16,9 3 12 0,8-5-1 15,7 0 27 1,6-4-26-16,2-2-16 0,1-5-1 16,1-5 1-16,0-4-6 15,-1-5 2-15,-2-4 0 16,-9-5-2-16,-12-2-1 15,-9-2 1-15,-7-7-3 16,-7 0 2-16,-9-6 0 16,-8-2 0-16,-4-3 0 15,-2-2 0-15,-5 0 2 16,-1 0-1-16,0 0 0 0,0-14-1 16,0-23-38-1,-7 16-77-15,-5-1-418 0</inkml:trace>
  <inkml:trace contextRef="#ctx0" brushRef="#br0" timeOffset="56924.42">25706 13518 1079 0,'0'0'36'0,"0"0"-16"16,0 0-20-16,0 0-5 15,0 0-5-15,0 0 9 16,92 36 1-16,-35-22 6 15,3 1-5-15,-2-3-2 0,-9 2 1 16,-12 4-10 0,-11 1 1-16,-17 7-15 0,-9 10 17 15,-5 11-18-15,-32 13 25 16,-23 12 43-16,-12 7-12 16,-5 2-13-16,5-5-1 15,13-12-15-15,14-10-2 16,25-13-19-16,17-15-65 15,3-26-202-15,22-7-275 16</inkml:trace>
  <inkml:trace contextRef="#ctx0" brushRef="#br0" timeOffset="57480.97">26754 13840 358 0,'0'0'390'16,"0"0"-337"-16,0 0 12 16,-83-25-16-16,80 25-30 15,3 18 13-15,0 40-32 0,12 36-20 16,12 35 20-16,6 24 55 16,-4 9-30-16,-2-5-4 15,-9-8-18-15,-7-27 3 16,-8-22 8-16,0-23 0 15,0-26 7-15,0-20-11 16,0-17-7-16,0-10-3 16,0-4-17-16,0-20-53 15,0-37-40-15,-5 9-51 16,-5-13-302-16</inkml:trace>
  <inkml:trace contextRef="#ctx0" brushRef="#br0" timeOffset="57780.16">26537 13693 324 0,'0'0'129'15,"0"0"-127"-15,97-70 44 16,-36 76 27-16,8 31-16 16,1 13 14-16,-4 7-19 15,-8 3-18-15,-11-6-30 16,-11-8 2-16,-15-8-6 15,-18-7 0-15,-3-1 45 16,-27 1 57-16,-25 0-1 16,-17-7-1-16,-11-4-29 15,-3-6-28-15,9-8-18 16,20-1-22-16,19-5-3 16,19 0-9-16,16 0-32 0,11 6-30 15,37 3-154-15,-14-4-129 16,5 1 114-16</inkml:trace>
  <inkml:trace contextRef="#ctx0" brushRef="#br0" timeOffset="58149.35">27350 14260 930 0,'0'0'34'15,"-85"-2"33"-15,45 22 10 0,5 20-39 16,10 12-9-16,14 7-7 16,11 0-14-16,8-4-6 15,29-15-2-15,12-14-6 16,4-16 5-16,3-10-10 16,-3-21 6-16,-6-25-13 15,-8-18 1-15,-14-9 15 16,-11 2 0-16,-13 8-1 15,-1 14 6-15,-12 15 2 16,-18 16 7-16,-7 12 41 16,-3 6 4-16,6 0-17 15,8 9-34-15,14 6-4 0,12 3-4 16,0-1-16-16,23-3-65 16,17-8-28-16,7-6-76 15,-24-7-107-15,-2-12-250 16</inkml:trace>
  <inkml:trace contextRef="#ctx0" brushRef="#br0" timeOffset="58566.6">27783 13566 1021 0,'0'0'78'0,"0"0"77"15,0 0-86-15,0 0-45 16,0 0-10-16,0 0-14 15,-33 169-10-15,45-45 10 16,9 2 2-16,-1-2-2 0,3-6 0 16,-5-8 1-16,-2-18-1 15,-1-12 0-15,-4-15-11 16,2-13-17-16,0-15-47 16,1-17-49-16,-1-17-48 15,0-11-81-15,1-33-26 16,4-16 190-16,1-3 21 15,5 5 47-15,0 9 21 16,0 9 12-16,0 12 31 16,-3 12 26-16,-5 7 6 15,-4 6 4-15,-7 21-42 16,-5 26-6-16,0 13 33 0,0 8 60 16,-6-6-66-16,1-17-43 15,5-12 4-15,0-18-16 16,0-15-3-16,12-6-64 15,4-39-93-15,-1-19 73 16,-10 24-85-16,-5-2-141 16</inkml:trace>
  <inkml:trace contextRef="#ctx0" brushRef="#br0" timeOffset="58681.33">28143 13965 1023 0,'0'0'138'0,"0"0"-107"16,0 0-31-16,0 0-81 15,0 0 60-15,88-6-27 0,-68 8-193 16</inkml:trace>
  <inkml:trace contextRef="#ctx0" brushRef="#br0" timeOffset="59122.96">28664 14198 235 0,'0'0'164'16,"0"0"25"-16,0 0-21 15,0 0-46-15,36-80 22 16,-36 80 9-16,-5 0-10 16,-23 14-62-16,-16 36-25 15,-9 24-39-15,-2 23-8 16,11 1 18-16,18-3 16 0,17-18-8 15,9-17-22-15,25-16-13 16,23-18-5-16,13-19 0 16,9-7-31-16,7-30-6 15,-3-22-31-15,-8-12-57 16,-14-9-95-16,-45 40-196 16,-7 2-203-16</inkml:trace>
  <inkml:trace contextRef="#ctx0" brushRef="#br0" timeOffset="59304.06">28955 14236 873 0,'0'0'278'0,"0"0"-107"16,0 0-68-16,0 0-65 15,-33 120-35-15,24-47 10 16,9-4 13-16,0-10-14 0,6-15-12 16,14-12-2-16,-1-13-21 15,4-16-17-15,-3-3-37 16,-2-37-48-16,-1-27-49 15,-17 24-67-15,0-4-241 16</inkml:trace>
  <inkml:trace contextRef="#ctx0" brushRef="#br0" timeOffset="59454.53">28954 13862 275 0,'0'0'704'16,"0"0"-569"-16,0 0 3 15,0 0-98-15,0 0-40 16,0 0-8-16,9-34-16 15,28 74 8-15,3 9 11 0,2 4-31 16,0-5-116-16,-30-32-177 16,-6-7-145-16</inkml:trace>
  <inkml:trace contextRef="#ctx0" brushRef="#br0" timeOffset="59804.12">29115 14552 907 0,'0'0'385'16,"0"0"-385"-16,0 0-158 15,91-6 118-15,-37-29 29 0,8-12 11 16,1-4 4-16,-3-3-4 16,-11-3-32-16,-15 6-96 15,-16 1 3-15,-15 7 92 16,-3 10 33-16,-10 11 9 15,-19 13 80-15,-4 9 53 16,-4 0-45-16,-2 29-50 16,2 17-1-16,11 14-11 15,13 5-9-15,13 3 12 16,3-4-16-16,27-7-8 16,13-12-11-16,4-12-3 15,3-16-4-15,4-15-28 16,-2-2-29-16,2-34-77 0,-4-18-50 15,-36 17-112-15,-5 1-111 16</inkml:trace>
  <inkml:trace contextRef="#ctx0" brushRef="#br0" timeOffset="60202.34">29952 14057 788 0,'0'0'181'0,"0"0"-34"15,0 0-71-15,0 0-51 16,0 0 6-16,0 0-23 15,0 0 6-15,-90 46-14 16,80-6-1-16,7 0 0 16,3-4-1-16,1-2-9 0,23-12-19 15,8-4-28 1,3-9-22-16,7-1-34 0,1-3-34 16,-2-1-7-16,-3 3 47 15,-9 0 108-15,-7 4 0 16,-7 4-2-16,-7-3 2 15,-7-1 14-15,-1 2 54 16,0 0 26-16,-16-4 31 16,-7-1-1-16,-5-5-43 15,0-3-27-15,2 1 11 16,6-1-31-16,9 0-26 16,8 4 3-16,3 3-9 15,7 4-2-15,29 3-122 16,19-2 64-16,17-8-35 15,13-2 36-15,9-1-44 0,0 7-72 16,0-2-17-16,-65-2-85 16,-6-1 113-16</inkml:trace>
  <inkml:trace contextRef="#ctx0" brushRef="#br0" timeOffset="61035.21">30887 14741 333 0,'0'0'424'0,"-4"117"-340"16,-28-78-65-16,4-8-18 15,3-6 0-15,-2-5-1 16,0-1 6-16,-3-2 22 16,-3 0-11-16,-1 1 8 15,-11-1-12-15,-13 2-8 0,-13 4-2 16,-16 4-2-16,-13 6-2 16,-18 7-6-16,-30 10 6 15,-32 6-7-15,-35 11-5 16,-28 4-43-16,-21 5 31 15,-16 1 25-15,-7 1 45 16,-6-5-9-16,3-6-12 16,11-8 43-16,9-9-59 15,7-4-8-15,9-2 0 16,15-1-17-16,23 0-13 16,28 1 26-16,34-2 4 15,43-13 8-15,45-13 11 16,48-15 37-16,27-1-25 15,61-15-31-15,41-19-60 16,39-6 60-16,35-5 3 0,36 1 33 16,36 0-16-16,26 2-15 15,23-4-5-15,24-1 0 16,16-9-8-16,13-8-1 16,20-1 5-16,5-4-8 15,-4 0 3-15,-11 0 6 16,-26 2-9-16,-37-1-25 15,-43 5-59-15,-52 8-21 16,-54 3 20-16,-64 15 74 16,-62 9-6-16,-40 10-27 15,-78 12 42-15,-52 6 14 16,-47 24 80-16,-41 25 43 0,-23 12-2 16,-17 11-27-16,-12 6-6 15,-9 5 14-15,-1 2-44 16,5 1-35-16,12-1 1 15,13-2-23-15,11-6-1 16,21-11 0-16,29-11-1 16,32-13-3-16,39-9-1 15,38-12 2-15,34-10 1 16,32-7-7-16,23-4-16 16,36-1-7-16,37-20-141 15,33-7 60-15,37-10 85 16,32-4-11-16,23-7-19 15,22-4-15-15,5-4 1 0,-3 4-17 16,-6 1 38-16,-8 5 33 16,-14 5 18-16,-14 4 5 15,-28 3 10-15,-26 5-3 16,-35 2-9-16,-32 8-1 16,-29 4 1-16,-28 6 9 15,-5 4-3-15,-48 2 51 16,2 4-60-16,-9 0-166 15</inkml:trace>
  <inkml:trace contextRef="#ctx0" brushRef="#br0" timeOffset="67598.38">24697 15660 342 0,'0'0'256'15,"0"0"-181"-15,0 0 28 16,0 0 17-16,0 0 4 15,0 0-26-15,12-20-34 16,-12 17-24-16,-13-1-27 16,-11 4-8-16,-7 0-5 15,-13 0-3-15,-16 25-3 16,-15 18-16-16,-22 12 20 0,-11 11 2 16,-13 5-2-1,-4 0-3-15,-2 6-2 0,-7 0-2 16,-5 5 8-16,-3-3 1 15,1-3 1-15,2-4 0 16,9-8 5-16,11-6-1 16,8-8 7-16,14-8-6 15,12-7 9-15,12-11 0 16,13-10 4-16,15-7-7 16,17-5-8-16,11-2 1 15,10 0-4-15,7 0 0 0,0-17-1 16,0-20-33-1,20-14-20-15,1-4-10 0,3 5-4 16,-2 6 20 0,-4 6-19-16,-3 10 10 0,-6 9 31 15,-5 8 10-15,-4 8 10 16,0 3 5-16,0 0 1 16,0 0 40-16,0 0 57 15,0 0-11-15,-15 12-25 16,-9 13-26-16,-5 16-35 15,-7 17 14-15,-2 12-4 16,1-1-5-16,5-8 2 16,5-11-4-16,7-13 2 15,5-6-1-15,8-9 17 16,2-6-2-16,5 2-13 0,0 2-3 16,9 4-3-1,18 1-2-15,11 3 2 0,9-4-2 16,8-6 2-16,5-8-3 15,6-10 4-15,2 0-3 16,1-21 1-16,0-10-6 16,-7-7-5-16,-9-4-27 15,-47 25-83-15,-6 4-168 16</inkml:trace>
  <inkml:trace contextRef="#ctx0" brushRef="#br0" timeOffset="69785.73">14556 15447 631 0,'0'0'62'16,"0"0"-14"-16,0 0 22 16,0 0-14-16,0 0 43 15,0 0-28-15,0 0-71 16,-5 61-34-16,24 39 34 16,3 12 27-16,6-5-15 15,-1-14-4-15,-4-19-6 0,2-19-1 16,-4-19-1-1,4-15-2-15,2-15-5 0,2-6 5 16,5-11 2-16,0-32 6 16,-3-18 2-16,-4-19-2 15,-6-17 0-15,-4-11-6 16,-5-1-1-16,-3 14-12 16,-4 28-8-16,-2 26-6 15,-3 23 23-15,0 12 4 16,0 6 1-16,0 0 5 15,0 0 1-15,0 13-7 16,0 29-2-16,0 30-7 16,2 28 9-16,12 7 43 0,5 1-2 15,3-17-18 1,1-21-13-16,1-21-8 16,4-15-2-16,2-17-3 0,3-16-5 15,4-4 6-15,-3-46-50 16,-24 12-108-16,-5-6-160 15</inkml:trace>
  <inkml:trace contextRef="#ctx0" brushRef="#br0" timeOffset="70194.28">15454 15416 884 0,'0'0'107'0,"0"0"26"16,0 0-76-16,-74-92-11 0,48 77-4 16,-2 10-28-16,0 5-9 15,-4 2-5-15,0 28-7 16,0 9-2-16,5 5 5 16,8 1-3-16,13-4 7 15,6-2 3-15,11-5-3 16,23-4-10-16,12-6 0 15,9-9 8-15,3-2-8 16,4-4-6-16,-7 2-3 16,-6 2 3-16,-13 3 1 15,-15-1-6-15,-14 1 10 16,-7 5 4-16,-4 4-8 0,-29 5 15 16,-7 4 60-16,-11-2-24 15,2-7-12-15,7-7-11 16,11-9-13-16,11-9-11 15,11 0-36-15,8-27-60 16,1 8-93-16,0-1-230 16</inkml:trace>
  <inkml:trace contextRef="#ctx0" brushRef="#br0" timeOffset="70536.25">15484 15758 330 0,'0'0'276'16,"0"0"-244"-16,0 0 25 0,0 0 42 15,99-35-17 1,-60 2 0-16,5-10-16 0,3-1-37 16,-1-5-15-16,-3-3-8 15,-7 0-5-15,-8 5-1 16,-13 9-3-16,-10 17-16 16,-5 11-7-16,-6 10 24 15,-20 0 2-15,-8 14 7 16,0 17 3-16,4 3-2 15,11 5 30-15,12-2 3 16,7-1-16-16,10-1-6 16,24-6-19-16,13-6 0 15,12-7 2-15,5-9 0 16,1-7-4-16,0 0 1 16,-9-21-28-16,-6-7-26 0,-10-10-29 15,-16-8-51-15,-11-9-45 16,-13 28-61-16,-7 6-159 15</inkml:trace>
  <inkml:trace contextRef="#ctx0" brushRef="#br0" timeOffset="70853.05">16124 15242 397 0,'0'0'165'0,"0"0"-53"16,0 0-42-16,0 0-54 16,-28 114 13-16,42-57 40 15,3-2-7-15,0-4-35 16,-1-7 0-16,-4-13-20 0,-4-8-5 15,-1-12-1-15,-6-6-1 16,1-3 0-16,-2-2 0 16,0 0 6-16,0-17 22 15,-15-21-2-15,0-14-26 16,4-12-12-16,4-1 3 16,7 4 7-16,0 13 2 15,0 13 0-15,0 13 1 16,0 9 2-16,2 3-3 15,8 3 1-15,4 0-1 16,6 0-4-16,5 1-6 16,9 3-9-16,1 3-99 15,3 0-54-15,-24 0-18 16,-3 0-131-16</inkml:trace>
  <inkml:trace contextRef="#ctx0" brushRef="#br0" timeOffset="71228.53">16503 15108 263 0,'0'0'250'0,"0"0"-76"16,0 0 26-16,0 0-46 16,0 0-44-16,0 0-26 15,0 0-31-15,9-16-23 16,-19 16-29-16,-5 13-1 16,-2 12-14-16,0 10-2 15,5 6 1-15,4 4 7 16,8-4-14-16,0-4 5 15,3-5-8-15,18-7-16 16,6-2 0-16,4-2 17 0,4-4-11 16,0-3 12-16,-6-3 18 15,-5-1 2-15,-11-4 1 16,-7-2 1-16,-6 6-5 16,-3 2 6-16,-25 6 7 15,-13 4 109-15,-5 0-50 16,-3-4 4-16,3 0-5 15,-2-3-27-15,5 1-14 16,4 1-22-16,7 1-2 16,7-4-16-16,9 3-31 0,8-5-58 15,8-10-149 1,0-2-313-16</inkml:trace>
  <inkml:trace contextRef="#ctx0" brushRef="#br0" timeOffset="73655.97">15158 16914 376 0,'0'0'88'16,"0"0"-34"-16,0 0 124 16,47-87-51-16,-47 51-36 15,0-3-19-15,-6 2-29 0,-13 3-22 16,-6 5-11 0,-10 11-5-16,-4 15-2 15,-5 3-3-15,-4 39-22 0,0 22 0 16,8 10 21-16,15 0 1 15,13-2 7-15,12-14-5 16,4-13-2-16,24-9-1 16,10-17-5-16,7-16-6 15,2 0-6-15,1-23 14 16,-3-13-7-16,-8 0-1 16,-4 8 1-16,-9 11 8 15,-5 13 3-15,-2 4-2 16,-1 32-5-16,1 25-18 0,3 22 25 15,6 13 20-15,0 6 13 16,2 1-14 0,2-4 1-16,-4-3 7 0,-6-8-11 15,-10-9 6-15,-10-6-4 16,0-9 9-16,-18-7 24 16,-13-9-4-16,-4-13-2 15,1-13-24-15,0-18 4 16,-2-16 11-16,-6-51-17 15,-7-45-19-15,3-38-34 16,4-15-22-16,18 11-11 16,15 19-11-16,9 18 44 0,13 8-3 15,22 8-78 1,4 7-24-16,3 15-26 0,1 19 62 16,-3 17-14-1,-4 17-8-15,2 20 57 0,-6 6 46 16,-2 9 11-16,-3 18 8 15,0 1 3-15,-1 1 81 16,1-4 8-16,-3-5-33 16,-2-3 2-16,-2 1-15 15,-4 1 13-15,-1 3-26 16,-2 3 21-16,-3-2 25 16,-6 0-13-16,-4-8-19 15,0-7-18-15,0-6-9 0,0-2-3 16,0 0 22-1,-4-5 8-15,-19-29-11 0,-4-16-33 16,-2-17-9-16,-1-8-7 16,6 5-1-16,7 12 16 15,7 21 1-15,5 17 2 16,5 9 9-16,0 8-9 16,2 1-2-16,22 2-3 15,11 0-3-15,6 0-5 16,7 7 8-16,4 0-1 15,5-5-13-15,2-2-39 16,1 0-45-16,-4-13 93 16,-9-5 2-16,-10 0-4 15,-11 2 1-15,-12 6 5 0,-9 1 2 16,-5 4 2-16,0 3 11 16,-18-1 98-16,-10 3-26 15,-7 0-3 1,0 25-7-16,-1 15-28 0,3 10-32 15,8 10-6-15,7 3-6 16,12-6 5-16,6-11 1 16,3-9 3-16,24-10-10 15,9-16 0-15,10-11-7 16,2-2 5-16,2-34 2 16,-4-16-15-16,-12-13-3 15,-12-7-18-15,-11 1 11 16,-11 13 20-16,0 14-16 15,-16 20 20-15,-11 14 1 16,-6 10 23-16,-1 0 28 0,3 8-3 16,9 5-22-16,9-4-16 15,13 4-4-15,0 1-6 16,17 1-18-16,15 5-42 16,10-9 9-16,7-2-35 15,2-8-6-15,0-1-68 16,-3-1-65-16,-3-19 199 15,-8-7-91-15,-6 2 3 16,-8 1 51-16,-13 7 32 16,-7 6 31-16,-3 6 26 15,0 4 79-15,0 1 131 0,0 0-47 16,-3 0-26 0,-1 0-22-16,-1 18-35 0,4 14-72 15,1 8-34-15,0 1 1 16,12-7 3-16,11-6-3 15,6-13-2-15,2-7 0 16,2-8 0-16,1-3-3 16,1-27-9-16,-3-11-3 15,-3-9-8-15,-8-8-17 16,-8 2-14-16,-6 8 3 16,-7 18 11-16,0 13 26 0,0 9 15 15,0 8 13 1,0 0 27-16,0 0 41 15,0 0-21-15,0 8-26 0,0 10-34 16,0 2-5-16,11 2 3 16,8-3-4-16,2-5-2 15,11-4 5-15,1-7 1 16,5-3-25-16,4 0-23 16,0-23-8-16,2-2-8 15,-5-5-9-15,-4-1-54 16,-9 0 12-16,-5-3-15 15,-10-2 8-15,-5-1 71 16,-6 6 36-16,0 5 17 16,-2 6 34-16,-8 9 64 15,-2 4 48-15,3 2 2 16,3 3-34-16,1 1-24 0,2 1-28 16,3 0-11-16,0 0-26 15,0 0-25-15,0 0-3 16,0 0 0-16,0 0 2 15,0 0-4-15,0 0 5 16,0 0-6-16,0 0 5 16,0 0-7-16,0 0 3 15,0 0-1-15,0 0-2 16,0 0 5-16,0 0 3 16,0 0 12-16,0 0 0 15,-3 0 20-15,-1 0 14 16,3 0 2-16,-2 0-31 0,3-2-5 15,0 2 1-15,0 0-12 16,-2 0-1-16,2 0-3 16,0 0 2-16,0 0-3 15,0 0 1-15,0 0-2 16,0 0 2-16,0 0 3 16,0 0 0-16,0 0 5 15,0 0-3-15,0 0-2 16,0 0 1-16,0 0-3 15,0 0 4-15,0 0-2 16,0 0 2-16,0 0 2 16,0 0 5-16,-1 0 9 0,1 0 3 15,0 0-13 1,0 0-8-16,0 7-4 0,0 25-3 16,1 19-13-1,14 21 20-15,1 15 0 0,5 8 0 16,0 11 1-16,0 4 1 15,4-1-1-15,1-8-1 16,1-4 0-16,-1-9 0 16,-3-8 0-16,-2-10 1 15,-4-17-1-15,-4-16 0 16,-3-14-1-16,-3-9-10 16,-4-9-36-16,-3-5-1 15,0-12-42-15,-7-35 1 0,-6 9-14 16,-3-12-439-16</inkml:trace>
  <inkml:trace contextRef="#ctx0" brushRef="#br0" timeOffset="73979.84">16894 16123 529 0,'0'0'76'16,"-13"-99"33"-16,31 69-49 15,14 7-23-15,10 3-2 16,9 11-2-16,4 9-18 16,1 0-11-16,-4 13-4 15,-6 14-9-15,-13 1 9 0,-14 3-9 16,-10 4-2 0,-9 3 11-16,-12 0 3 0,-19 2 46 15,-11-6 42-15,-4-8-20 16,4-8-21-16,5-9-11 15,10-4-28-15,12-5-11 16,9 0-18-16,6 0-7 16,3-11-68-16,25-20-87 15,8-13-10-15,-13 18 18 16,-3-1-333-16</inkml:trace>
  <inkml:trace contextRef="#ctx0" brushRef="#br0" timeOffset="74346.06">17678 15633 931 0,'0'0'44'0,"0"0"79"15,0 0-58-15,-96 41-2 16,65-5-41-16,2 3-20 16,10 1-2-16,10-5-3 15,8-4-2-15,1-4-22 16,3-1-34-16,17-3 13 15,7-1 8-15,4-2 5 16,4-4-35-16,2 0 2 16,-1-4-10-16,-3 1-23 0,-6 0-7 15,-10 1 33 1,-7 3 19-16,-10 6 37 16,0 6 19-16,-17 8 104 0,-17 6 98 15,-9 3-10-15,-5-5-35 16,0-10-30-16,5-7-21 15,6-10-23-15,7-3-31 16,9-7-17-16,7-3-27 16,10-1-8-16,4 0-25 15,0-5-69-15,0-6-168 16</inkml:trace>
  <inkml:trace contextRef="#ctx0" brushRef="#br0" timeOffset="75884.72">16063 17802 490 0,'0'0'59'0,"0"0"82"16,0 0-19-16,0 0-18 15,0 0-52-15,0 0-52 16,18 157 0-16,12-62 5 16,1 1 67-16,-2-19-57 15,-4-15-11-15,-10-15 4 16,-2-19-8-16,-7-11 3 16,-3-13-2-16,-1-4-1 15,-2 0 0-15,0-18-1 16,-6-34 1-16,-21-28 5 15,-9-24-5-15,-3 2-10 0,2 17 3 16,13 17 7-16,8 20 0 16,8 18 3-16,8 8 3 15,0 7-6-15,0 1-2 16,21-1-5-16,13 1 1 16,13-4 2-16,10 2 0 15,7 4 3-15,3 6-2 16,-3 1-9-16,-6 5-40 15,-10 0-25-15,-11 0-28 16,-8 0-1-16,-10 5 27 16,-12-5 29-16,-5 1 22 15,-2 2 28-15,0 1 7 16,-5 2 93-16,-9 1 23 0,-3 11-85 16,-2 9 14-16,4 14-7 15,-2 18-17-15,7 7-13 16,5 3 14-16,5-14 23 15,0-11-28-15,3-13-12 16,14-14-2-16,4-11-10 16,1-6-8-16,2-6 8 15,-3-24 5-15,-2-11 5 16,-11-6 2-16,-8-1 2 16,0-1-5-16,-21 3-2 15,-4 11 2-15,0 8-3 0,-1 11 2 16,3 12 28-1,1 4 8-15,9 0 0 0,2 0-18 16,7 13-16 0,4 4-10-16,0 3-4 0,22 0-10 15,9-6-16-15,5-8-28 16,6-6 4-16,0 0-28 16,-3-19-10-16,-2-7-8 15,-12-14-28-15,-4-7 20 16,-13-5 20-16,-8-16 40 15,0-6 33-15,-19-8 11 16,-7-9 4-16,-6 5 10 16,4 10 46-16,3 17 15 0,1 21 72 15,4 16 9-15,3 11 16 16,4 7-88-16,2 3 5 16,6 1-37-16,5 1-29 15,0 41-19-15,9 31-16 16,18 33 16-16,12 20 3 15,6 6 30-15,4-5-17 16,0-12-5-16,-3-18-2 16,-5-13-9-16,-4-13 0 15,-6-13 0-15,-2-9-2 16,-3-12-24-16,-2-11-39 16,-7-23-106-16,-17-3-80 15,0-26-214-15</inkml:trace>
  <inkml:trace contextRef="#ctx0" brushRef="#br0" timeOffset="76221.81">17115 18004 937 0,'0'0'137'16,"0"0"-135"-16,0 0 20 15,0 0-7-15,121-94 13 16,-76 34 5-16,1-3-24 15,-9-6-8-15,-4-4-1 16,-11 7-3-16,-11 15-16 16,-10 16-24-16,-1 19 17 15,-3 16 25-15,-20 0 1 16,-9 8 0-16,1 26 28 0,3 7-4 16,9 13 1-16,12 0 2 15,7 1-2-15,6-5-13 16,21-7-7-16,10-9-5 15,5-10-6-15,6-11 3 16,0-13-18-16,2-3-61 16,0-35-52-16,-4-14 45 15,-36 18-182-15,-5 1-126 16</inkml:trace>
  <inkml:trace contextRef="#ctx0" brushRef="#br0" timeOffset="76604.03">17740 17318 580 0,'0'0'237'0,"0"0"-103"0,0 0-39 16,0 0-26-16,0 0-11 16,0 0-33-16,-92-69-23 15,66 98-2-15,3 17-14 16,1 8 4-16,9 5 5 16,9-8 5-16,4-6 0 15,1-10-1-15,20-9 1 16,6-8-9-16,4-5 0 15,5-6-4-15,0 0 9 16,0-3 4-16,-5 5-9 16,-3 2 2-16,-2 3-2 15,-9 0 3-15,-7-2-5 0,-6 1 9 16,-4 0 0-16,0 7 2 16,-9 2 53-16,-18 1 12 15,-6-1-11-15,-4-5 0 16,-3-4-27-16,6-6-16 15,4-4-2-15,9-3-8 16,9 0-1-16,9 0-7 16,3-3-30-16,12-26-64 15,19-8-103-15,-10 17-98 16,0 3-110-16</inkml:trace>
  <inkml:trace contextRef="#ctx0" brushRef="#br0" timeOffset="77123.92">18210 17603 686 0,'0'0'108'15,"0"0"-3"-15,0 0 81 16,0 0-32-16,0 0-67 16,0 0-43-16,0 0-16 15,2 8-21-15,-2-8-7 16,1 0-13-16,5 0-18 16,0 0-16-16,3 0-19 15,2 0 14-15,-1 0 16 16,-4 0-14-16,-5 0 15 0,-1 0 13 15,0 0 22-15,0 0 11 16,0 0 43-16,-6 0 27 16,-7 0-31-16,1 0-48 15,0-2-2-15,-3-6-9 16,2-1-75-16,7 5-114 16,-2 1-338-16</inkml:trace>
  <inkml:trace contextRef="#ctx0" brushRef="#br0" timeOffset="78770.25">16547 18743 128 0,'0'0'347'16,"-87"35"-244"-16,75-35 30 0,5 0-2 15,5 0-57-15,2 0 69 16,0 0-74-16,0 0-52 15,0 0-17 1,18 0-5-16,21-9-17 0,15-7 22 16,20-7 1-16,17-7 0 15,18-9 1-15,18-6-2 16,18-8 0-16,11-11 1 16,7-6-2-16,1-10 1 15,-1-9 0-15,1-3 0 16,0 1 1-16,-6 9-1 15,-7 9-3-15,-20 11-20 16,-19 14-18-16,-21 9 17 16,-21 12 11-16,-12 2 9 15,-13 4 4-15,-5-1 4 0,-9-6-4 16,-6-2 1 0,-6-7 1-16,-5-6 0 0,-3-1-2 15,-8 1-1-15,-3-3-7 16,0-1-3-16,0-4 10 15,-7-6-1-15,-8-9 2 16,3-16 2-16,-1-17 1 16,4-9 14-16,1-8-6 15,5 5 14-15,-4-1-12 16,1 2 16-16,-3 3 20 16,-5-8-14-16,-5 1 1 15,-5-1 0-15,-9-4-17 16,-4-3-10-16,-4 1-4 0,-2-8-2 15,2 5-3-15,-4 7 0 16,2 10 0-16,-1 21-3 16,-2 20 3-16,3 17 3 15,-3 8 6-15,-2 6 8 16,0 1-2-16,2 2-3 16,-2 1-10-16,5 0 1 15,-2-1 2-15,-1 0 1 16,0-2-4-16,-5 5 0 15,5 3-2-15,-3 7 0 16,5 4-1-16,-3 6 1 16,-6 4 12-16,-7-1-10 15,-8 6 1-15,-7-3-2 16,0-4 0-16,-3-1-1 16,-6-1 3-16,-10 1-3 0,-9 5 1 15,-10 3-2-15,-13 0 1 16,-5 18-3-16,-9 16-3 15,-10 11 5-15,-12 11-11 16,-14 7-3-16,-11-2-23 16,-6 1 32-16,3-3 6 15,7 0 0-15,-1 1 0 16,7-2-18-16,2-4 10 16,6-6 4-16,11-2 4 15,9-4 1-15,19-2 2 16,19-6 1-16,13-10-3 15,21-5 3-15,12-10-3 0,10-9 4 16,11 0-4-16,11 0 6 16,12 0 3-16,8-2-2 15,8 0 12-15,4 2-7 16,1 0-12-16,0 0-1 16,0 7-6-16,0 25-8 15,6 19-8-15,11 8 22 16,2 9-1-16,-2-1 1 15,-3 3-1-15,-4 8-7 16,-2 17 2-16,-2 27 5 16,4 27-1-16,6 25 2 15,13 14 1-15,18 18 0 16,19 12 1-16,25 4 3 0,20-7-5 16,12-27 5-1,10-32-5-15,-6-31-2 0,-15-25 0 16,-9-13-1-16,-21-13 2 15,-12-4 1-15,-11 1 0 16,-6-3 0-16,-4 6 1 16,-9 3 0-16,-5-4 0 15,-8-4-1-15,-8-8 0 16,-7-18 2-16,-4-10 0 16,-3-15 0-16,-2-9-1 15,0-6 1-15,-1-3 0 0,1 0-2 16,0 0 0-1,-2 0 0-15,-1 0-1 0,5 6-1 16,5 0 0-16,8 3-7 16,9-4 6-16,13-5-7 15,14 0-1-15,16-8 5 16,15-15 6-16,8-2 1 16,10 3-1-16,10 0 0 15,11 0 0-15,14-5-1 16,13-2 1-16,9-14 0 15,19-9 0-15,18-12 1 16,18-16 3-16,12-9-3 16,-4-11-1-16,-11-3-1 15,-12 8-1-15,-15 6 1 0,-18 10-3 16,-18 5-6-16,-22 14-15 16,-27 9-55-16,-31 15-17 15,-69 36-175-15,-18 0-403 16</inkml:trace>
  <inkml:trace contextRef="#ctx0" brushRef="#br0" timeOffset="80914.37">26138 13497 415 0,'0'0'204'0,"0"0"-204"16,0 0 0-16,-41 142 0 15,41-57 38-15,1 10 45 16,26-1-6-16,4 16-9 15,2 20-7-15,0 24-3 16,3 20-28-16,1 17 7 16,5 4-11-16,2-14-5 15,4-16-10-15,-2-27-2 16,-4-18-3-16,-3-17-1 0,-7-14 6 16,-6-10 1-16,-5-15 1 15,-7-12-13-15,-4-11 4 16,-3-7-3-16,1-5 1 15,0 0-1-15,2 1-1 16,0 0 0-16,3-1 0 16,-5-3-1-16,-2-8 3 15,-3-4-3-15,-1-9 2 16,-1-3-2-16,1-2 3 16,-1 1-4-16,4 0 2 15,8 3-2-15,8-3 0 0,16 1 2 16,10 0 4-16,14-2-2 15,16 0 7-15,14-15-7 16,11-6 4-16,11-2-2 16,1 0-2-16,5-5-1 15,3-1-1-15,8-8 1 16,13-2 1-16,9-3-2 16,11-4 1-16,4 6 0 15,-6 3 3-15,-1 6-6 16,-6 7 2-16,-8 2 0 15,0 1 2-15,-6-3-1 16,-1-2 2-16,-5-2-3 16,-7-3-2-16,-8-4-1 15,-8 1 3-15,-10-4-2 0,-7 3 2 16,-7-2-1-16,-8 3 1 16,-9 5 0-16,-8 3 1 15,-6 4 0-15,-5 1-1 16,-5 3 4-16,-9 2-3 15,-9 2 1-15,-6 5-2 16,-6 3 2-16,-1 0 0 16,-4 0 1-16,-1 3 4 15,-6 1-6-15,-1 0-1 16,-3 2 1-16,0 0-1 16,0 0 2-16,2 0 7 0,2-2-3 15,8-7-5 1,6-9-1-16,10-13 1 0,5-11 3 15,4-13-2-15,1-13-2 16,0-10-5-16,0-17 3 16,-4-12-9-16,-4-18-9 15,-5-4-3-15,-5-10 0 16,-7 4-3-16,-3 3 15 16,-8 0 11-16,-2 9 1 15,0 14 21-15,-22 16 19 16,-5 16 14-16,-6 19-10 15,-3 7-2-15,0 8-22 0,2 11-13 16,5 10 7-16,9 6-5 16,9 8 1-16,6 5-10 15,3 1 3-15,1 1-4 16,1 1 0-16,0 0-3 16,0 0-7-16,0 0 5 15,0 0-3-15,0 0 8 16,0 0 0-16,0 0 0 15,-2 0 1-15,0 0 3 16,2 0 1-16,-6 0 8 16,-6 0 10-16,-10 0 0 15,-11-2-9-15,-10-1-14 16,-9 0 1-16,-14 2 0 16,-8 1 0-16,-11 0-1 15,-11 1-1-15,-8 19-1 0,-16 5 1 16,-17 10-3-16,-14 0 4 15,-7-3-1-15,-7-1 0 16,6-9 1-16,10-6 2 16,6-6 1-16,9-6-3 15,-1-4-2-15,-5 0 0 16,1 0 2-16,-2 0-2 16,-7 11 3-16,2 7-2 15,-7 12 0-15,0 6-4 16,4 3-19-16,6-4 2 15,13-8 5-15,13-6 16 16,14-10 1-16,14-7 0 0,7-4-3 16,6 0-3-1,7-8 5-15,5-9 0 0,4 4-1 16,6-1 0-16,2 7 0 16,6 0 1-16,8 3-2 15,6 0 3-15,14 1 0 16,3 3 4-16,5 0-2 15,1-2-1-15,0 0-1 16,1 0 6-16,1-1 14 16,1 1-6-16,1 2 2 15,1 0-8-15,1 0 5 16,3 0-8-16,0-1 0 16,0 0-4-16,0-1-1 15,0 2 0-15,0 2-11 16,-7 29-67-16,-4-17-119 0,-13-5-337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7-26T16:31:34.935"/>
    </inkml:context>
    <inkml:brush xml:id="br0">
      <inkml:brushProperty name="width" value="0.05292" units="cm"/>
      <inkml:brushProperty name="height" value="0.05292" units="cm"/>
      <inkml:brushProperty name="color" value="#FF0000"/>
    </inkml:brush>
  </inkml:definitions>
  <inkml:trace contextRef="#ctx0" brushRef="#br0">26458 12233 415 0,'0'0'102'16,"0"0"-15"-16,0 0 15 16,0 0-36-16,0 0 10 15,0 0-10-15,0 0-26 16,0 0-8-16,0-47 5 16,0 47-6-16,0 0-5 15,0 0-7-15,0 0 0 0,0 0 0 16,0 0-7-1,0 0-2-15,0 0-6 0,0-2-3 16,0 2-2-16,3 0-2 16,4 0 3-16,3 0 0 15,3 0-1-15,1 0 2 16,0 0 1-16,2 0 1 16,2 0-3-16,3 0 0 15,3 0 0-15,4 5 2 16,3 1 0-16,7 0-2 15,4 0 1-15,4 2-1 16,2 2 2-16,4 3 1 16,4 2-2-16,3 1 0 15,-1-1 4-15,2 1 9 16,5-2-9-16,-1 0-4 16,3-3-2-16,2 0 3 15,1-2-1-15,3 1 0 0,2 0 2 16,1-1-3-16,3 0 0 15,2-1 1-15,0 1 0 16,2 0-1-16,5-4 2 16,3 4 0-16,-2-4-2 15,5-3 1-15,0 2-1 16,2-3-1-16,-1 2 0 16,-1 2 2-16,-3 1-2 15,-3 3 2-15,-3 2-1 16,-2-3 0-16,-3 2 0 0,3-1 1 15,5-2 0 1,6-4-1-16,5 0 1 0,6-3-1 16,5 0 1-16,1 0-2 15,3 0 2-15,0 0-3 16,-7 0 3-16,-3 5-1 16,-5 1 0-16,-1 3 0 15,4 2 0-15,2-2 2 16,1 4-2-16,2-2 1 15,-4 0-1-15,-1 2-1 16,-3-1 1-16,-10 1 0 16,-7 0 0-16,-8-1 0 0,-11-3 1 15,-8-1 3 1,-9 0-3-16,-11-1 6 0,-9 0-1 16,-9-3 8-16,-4 1-1 15,-4-3 3-15,-3 0 0 16,-1-1 0-16,-5-1 1 15,1 1-11-15,-1-1 2 16,0 0 0-16,0 3 9 16,0-3 0-16,0 0-2 15,0 0 1-15,0 0-2 16,0 0 2-16,0 0-5 16,0 0 5-16,0 0-6 15,0 0 5-15,0 0-6 16,0 0-1-16,0 0-1 0,0 0-3 15,0 3 2-15,0-3-6 16,0 0 3 0,0 0-1-16,0 0-2 0,0 0 1 15,0 1 2-15,0-1-2 16,0 0 0-16,0 0 2 16,0 0-3-16,0 0 3 15,0 0-2-15,0 0 3 16,0 0-1-16,0 0-2 15,0 0 1-15,0 0 1 16,0 0-3-16,0 0 2 16,3 0-2-16,-3 0 1 15,0 0 1-15,0 0-2 0,0 0 2 16,0 0 0 0,0 0 4-16,0 0-2 0,0 0 4 15,0 0-4-15,0 0 3 16,0 0 1-16,0 0-6 15,1 0 2-15,-1 0-3 16,0 0 1-16,0 0-1 16,0 0-2-16,0 0 2 15,0 0 1-15,0 0-2 16,0 0 1-16,0 0-1 16,0 0 0-16,0 0 0 15,0 0 0-15,0 0-1 0,0 0 4 16,0 0-6-16,0 0 3 15,0 0 0-15,0 0 1 16,0 0 0-16,0 0-2 16,0 0 3-16,0 0-3 15,0 0 1-15,0 0 0 16,0 0 0-16,0 0 0 16,0 0-1-16,0 0 4 15,0 0-6-15,0 0 3 16,0 0 0-16,0 0 0 15,0 0 0-15,0 0 1 16,0 0-1-16,0 0 1 16,0 0-1-16,0 0 0 15,0 0 0-15,0 0-2 16,0 0 4-16,0 0-4 0,0 0 3 16,0 0-1-16,0 0 0 15,0 0 0-15,0 0 0 16,0 0 0-16,0 0 0 15,0 0 3-15,0 0-5 16,0 0 4-16,0 0-4 16,0 0 2-16,0 0 0 15,0 0 0-15,0 0 1 16,0 0-3-16,0 0 5 16,0 0-6-16,0 0 6 0,0 0-5 15,0 0 2 1,0 0 0-16,0 0-1 0,0 0 1 15,0 0 0-15,0 0 3 16,0 0-5-16,0 0 3 16,0 0-2-16,0 0 2 15,0 0-3-15,0 0 3 16,0 0-1-16,0 0 0 16,0 0 1-16,0 0-3 15,0 0 3-15,0 0-3 16,0 0 4-16,0 0-4 15,0 0 2-15,0 2-1 16,0-2-1-16,0 0 2 16,0 0 0-16,0 0 2 15,0 0-4-15,0 0 4 16,0 0-4-16,0 0 3 16,0 0-2-16,0 0 1 0,0 0 0 15,0 0 0-15,0 0 0 16,0 0-2-16,0 0 3 15,0 0-2-15,0 0 2 16,2 0-4-16,-2 0 5 16,0 0-2-16,0 0 0 15,0 0 1-15,0 0-2 16,0 0 2-16,0 0-2 16,0 0 3-16,0 0-2 15,0 0 0-15,0 0 0 0,0 0 0 16,0 0 0-1,0 0 0-15,0 0 0 0,0 0-1 16,0 0 3-16,0 0-4 16,0 0 4-16,0 0-4 15,0 0 5-15,0 0-4 16,0 0 1-16,0 0 0 16,0 0-1-16,0 0 1 15,0 0 0-15,1 0 2 16,-1 0-5-16,0 0 3 15,2 0 0-15,-2 0 0 16,0 0 0-16,0 0 0 16,0 0 0-16,0 0 0 0,0 0 0 15,0 0-1 1,0 0 2-16,0 0-3 0,0 0 3 16,0 0-1-16,0 0 0 15,0 0 1-15,0 0-1 16,0 0 0-16,0 0-1 15,0 0 1-15,0 0-2 16,0 0 2-16,0 0 0 16,0 0 1-16,0 0-1 15,0 0 0-15,0 0 0 16,0 0-3-16,0 0 4 16,0 0-1-16,0 0 0 0,0 0 0 15,0 0-2 1,0 0 2-16,0 0 0 0,0 0 0 15,0 0 0-15,0 0-1 16,8 0-3-16,11 0-41 16,9 0-47-16,-13-11-81 15,-3-23-72-15</inkml:trace>
  <inkml:trace contextRef="#ctx0" brushRef="#br0" timeOffset="1339.76">27678 7762 611 0,'0'0'105'16,"0"0"-63"-16,0 0 22 16,-19-89-37-16,-8 74-19 15,-3-1 15-15,-4 5 14 16,-5 1-25-16,-6 9 11 15,-4 1-23-15,-6 0 2 16,-2 18-2-16,6 8 2 16,8-1-2-16,13-1-2 0,20 2-1 15,10 4-2 1,9 0-11-16,31 1 9 16,14-7 7-16,11-2-5 15,1-2 1-15,-5 1-3 16,-4-1 1-16,-10 1 1 15,-11-1 5-15,-7-5 0 0,-16-2 1 16,-7-6-2-16,-6 1-2 16,-10 2-6-16,-28 6 9 15,-14 2 14-15,-7 3 45 16,1-6-34-16,11-3-7 16,10-5-4-16,10-3-5 15,9-1-7-15,11-3-2 16,7 0-4-16,0 0-51 15,25-21-74-15,-7 2-212 16,7-6-38-16</inkml:trace>
  <inkml:trace contextRef="#ctx0" brushRef="#br0" timeOffset="2302.23">27851 7741 515 0,'0'0'124'0,"0"0"-121"16,-54 84 1-16,29-26 8 16,7-1 21-16,9-2-4 15,6-8-9-15,3-11-13 16,0-10-5-16,0-10-2 16,2-9 0-16,2-7 3 15,-2 0-3-15,2-5 0 16,8-35 5-16,3-24 39 0,9-14-43 15,-2-7-1 1,-4 12-26-16,-5 21 14 0,-7 17 12 16,-3 18 26-16,-3 9 53 15,0 6-13-15,0 2-20 16,0 0-1-16,0 0-24 16,2 0-21-16,7 0-2 15,7 3-6-15,11 10 0 16,9 0 8-16,7-2 1 15,5-3-1-15,-2-5-2 16,3-2-4-16,-10-1-8 16,-7 0-9-16,-12 0 16 15,-9 0-17-15,-9 0-17 16,-2 0 1-16,0 0 27 16,0 0 13-16,0 0 42 0,0 0 26 15,-3 0-14 1,0 0-30-16,0 0-14 0,1 0 3 15,2 0-4-15,0 0 0 16,0 0-9-16,-2 0 0 16,2 0 0-16,0 0-3 15,0 0 1-15,0 0-3 16,0 0 3-16,0 0-8 16,-1 0-3-16,-4 7-10 15,-6 11-15-15,-3 5 14 16,-8 2 17-16,-5-4 3 15,-3 2 2-15,-3-5 2 0,2-4 0 16,4-5 2 0,2-2 1-16,4-4 2 0,3-2 1 15,7-1 2-15,4 0 2 16,1 0 3-16,6 0 0 16,0 0-2-16,0 0-11 15,0 0-1-15,0 2 0 16,17 10-11-16,8-1 5 15,8 7 7-15,3-1 1 16,5 0 2-16,2 0-3 16,-1 4 0-16,3-2-5 15,-5 5 2-15,-4-1-2 16,-4 0 3-16,-12-2 0 16,-8-4-1-16,-9-7-1 0,-3 1 2 15,0-2-7-15,-16 3 9 16,-14 5 34-16,-4-3 2 15,-3-1-2-15,-2-3-1 16,0-3 2-16,-6-4 6 16,-3-3-5-16,-1 0 0 15,6 0-13-15,8 0-17 16,12 0-6-16,8 0 0 16,15-1-25-16,0-8-83 15,4 3-147-15,10-2-620 16</inkml:trace>
  <inkml:trace contextRef="#ctx0" brushRef="#br0" timeOffset="2811.98">28897 8124 518 0,'0'0'83'16,"0"0"-82"-1,0 0-1-15,0 0 29 0,0 0 80 16,12 92-29-16,-19-40-1 16,-15 1-40-16,-1-2-33 15,4-3-6-15,15-40-46 16,3-8-334-16</inkml:trace>
  <inkml:trace contextRef="#ctx0" brushRef="#br0" timeOffset="4071.51">29656 7682 291 0,'0'0'111'0,"0"0"-32"15,0 0 38-15,0 0-55 16,0 0-14-16,0 0 0 15,0 0-12-15,-13-66-19 16,13 66-13-16,0 0 3 16,0 0-2-16,0 0 0 15,0 0 3-15,0 0 9 16,0 0 2-16,0 0 6 16,0 0 2-16,0 0-3 15,0 0-4-15,0 0-10 16,0 0 1-16,0 0-10 15,0 0-1-15,0 0 1 16,0 0-1-16,0 0 0 0,0 0 2 16,0 0-4-16,0 0 2 15,0 0-1-15,0 8-10 16,0 15-11-16,0 18-3 16,0 13 25-16,-7 10 28 15,-2 4-10-15,1-7-9 16,3-7-9-16,1-9 2 15,0-9 0-15,2-13 0 16,-2-9-2-16,1-10 0 16,3-4-2-16,0 0 2 15,-2 0 5-15,1-4 7 16,-4-21-12-16,5-17-47 0,0-15 0 16,0-6-24-16,9 1 35 15,0 7 9-15,-3 11 16 16,-6 1 0-16,0 2 3 15,0 4 8-15,-12 5 0 16,0 5 30-16,1 6 14 16,3 5-19-16,3 3-2 15,4 5-15-15,1 7-7 16,0 1-1-16,0 0-8 16,7 0-4-16,17-2 4 15,6 2 8-15,3 0 0 16,-2 0-4-16,-1 0 1 0,1 13-1 15,1 5 1 1,-4 5-4-16,-1 0 7 16,-3 3 1-16,-3 1-1 0,-2 1 0 15,0 2 2-15,-4 0-2 16,-1 0 0-16,-1 1-5 16,-5 4 3-16,-5 4-3 15,-3 2 5-15,0-2 0 16,-3-1 4-16,-18-7-3 15,-2-6 7-15,-7-3-1 16,-7-7 18-16,-9-4 16 16,-4-8-6-16,-2-3-11 15,6 0 12-15,8-1 9 0,5-16-18 16,4-5-14 0,7 0-7-16,7-2-6 0,9 4-17 15,6-1-74 1,0 4-76-16,12 11-93 0,3 3-269 15</inkml:trace>
  <inkml:trace contextRef="#ctx0" brushRef="#br0" timeOffset="5722.34">30189 7613 254 0,'0'0'169'16,"0"0"-132"-16,0 0 5 16,0 0 5-16,0 0-17 15,0 0-9-15,0 0-21 16,-7-38-4-16,7 38-28 15,0 3 17-15,6 21 2 16,-5 19-4-16,-1 16 17 16,0 12 17-16,-17 5 40 15,0-4-19-15,5-9-25 16,6-11-3-16,2-14-2 0,4-14 2 16,0-11-4-16,0-10 4 15,0-3 15-15,-2 0 51 16,1 0 9-16,-6-9-6 15,0-22-53-15,-4-14-26 16,1-8-25-16,4-4-14 16,2 1-11-16,2 4 1 15,2 10 37-15,-2 10 3 16,2 9-3-16,0 4 11 16,0 4-2-16,5-2-14 15,12 0-12-15,2-1 25 16,5 1 4-16,-2 2-3 15,-2 5 3-15,0 4-1 16,3 5-2-16,1 1-3 16,3 0 2-16,1 5 0 0,-4 10-1 15,-4 2-10-15,-4 3-21 16,-9-4 0-16,-4 1 7 16,-3 0 13-16,0-3 15 15,-7 0 1-15,-13-2 10 16,-2-1 9-16,-1-2-8 15,8-4 4-15,4-2-2 16,8-3 7-16,3 0-11 16,0 0-9-16,0 0-21 15,4 5-8-15,15 0 23 16,7 2 4-16,-1 2 0 16,-2 5-9-16,-3 0 0 0,1 1-1 15,-1 3 8-15,-1 1 0 16,-5-1 4-16,-1 2-1 15,-7-3-3-15,-3 0 3 16,-3-4-1-16,0-2 2 16,-3 0 36-16,-19-1 59 15,-11 0-4-15,-6-1-11 16,-6-3-15-16,3-1-17 16,0-2-7-16,10-3-12 15,5 0-9-15,11 0-10 16,8 0-5-16,5 0-5 15,3 0-6-15,0 3-65 16,0-1-295-16,9-1-71 0</inkml:trace>
  <inkml:trace contextRef="#ctx0" brushRef="#br0" timeOffset="5984.88">30769 8150 684 0,'0'0'107'16,"0"0"-100"-16,0 0 39 0,0 0 20 16,0 0 1-16,0 0-41 15,0 0-26-15,3 12-10 16,-3 22 10-16,-10 1 30 15,-2 7-16-15,0-5-14 16,5-3-2-16,5-27-136 16,2-7-224-16</inkml:trace>
  <inkml:trace contextRef="#ctx0" brushRef="#br0" timeOffset="8598.15">27499 8596 246 0,'0'0'58'16,"0"0"10"-16,-103-20 20 16,78 13-6-16,2-1 1 15,6 3-9-15,5 1 0 16,5 1-13-16,6 1-27 0,1 0-10 15,0 2-24-15,1 0-3 16,25 0-13-16,20 0 16 16,21 0 3-16,17 0 20 15,8 0-10-15,4 0-10 16,-4 4 2-16,-1 5-1 16,-3-4-4-16,-3 2 1 15,-5-4 1-15,-9-1-3 16,-17-2 1-16,-16 0-1 15,-16 0-4-15,-11 0-35 16,-11 0-62-16,0 0-119 16</inkml:trace>
  <inkml:trace contextRef="#ctx0" brushRef="#br0" timeOffset="9476.44">29428 8480 101 0,'0'0'405'15,"0"0"-300"-15,-90-15 13 16,83 13-19-16,3 2-4 15,1-2 3-15,3 2-9 16,-2 0-25-16,2 0-36 0,0 0-12 16,0 0-16-16,6 0-4 15,39 9 3-15,27 4 1 16,38 4 35-16,30-2-9 16,22-1-17-16,12-1-8 15,-4-3 2-15,-12 1-3 16,-13 2 1-16,-16 4-1 15,-21 5-27-15,-18 4-79 16,-87-22-156-16,-3-4-359 16</inkml:trace>
  <inkml:trace contextRef="#ctx0" brushRef="#br0" timeOffset="31707.02">24556 14988 1018 0,'0'0'53'15,"0"0"-39"-15,0 0 42 16,0 0-34-16,0 0-5 0,0 0-17 16,50 15-6-1,25-12 6-15,19 2 2 0,16-2-2 16,9-3 3-16,4 0-2 15,5 0 2-15,-1 0-1 16,-2 2-1-16,-4-2 2 16,-14 0-3-16,-14 0 0 15,-20 0-23-15,-19 0-10 16,-23 0 6-16,-16 0-3 16,-12 0-10-16,-3 0-15 15,-10 0 37-15,-26 0 0 16,-12 0-15-16,-6 7-151 15,24-7-85-15,4 0-139 16</inkml:trace>
  <inkml:trace contextRef="#ctx0" brushRef="#br0" timeOffset="32000.86">24685 15284 942 0,'0'0'42'0,"0"0"23"15,0 0 15-15,0 0-55 16,0 0-17-16,130-2-5 16,-22-4 24-16,12 3-1 0,7-2-12 15,0-1-13 1,4-2 3-16,-7-3-4 0,-10 1-1 15,-13-3-28-15,-22-1-47 16,-18 0-34-16,-19 2-5 16,-23-2-63-16,-19 9-77 15,-23-2 7-15</inkml:trace>
  <inkml:trace contextRef="#ctx0" brushRef="#br0" timeOffset="32375.62">25434 14669 75 0,'0'0'917'0,"0"0"-850"16,0 0 8-16,0 0-27 15,0 0-43-15,0 0-5 16,17 17-2-16,38 16 2 15,15 6 4-15,17 1 1 16,11-7-1-16,6-7-2 16,4-7-1-16,-5-2-1 15,-15-4-9-15,-23 0-6 16,-23-2 3-16,-24 2-5 16,-18 12-6-16,-25 13 7 15,-43 19 16-15,-30 17 42 16,-15 4 30-16,-8 0-27 0,11-9 3 15,17-15-20-15,27-18-17 16,29-17-8-16,26-13-3 16,11-6-28-16,23-9-83 15,4-18-334-15</inkml:trace>
  <inkml:trace contextRef="#ctx0" brushRef="#br0" timeOffset="33235.98">32798 14059 810 0,'0'0'168'16,"0"0"-99"-16,0 0 67 15,0 0-10-15,0 0-28 16,0 0-47-16,0 0-29 16,-91-45-10-16,21 39-12 15,-37 6-2-15,-30 0 0 16,-19 1-5-16,-2 12 7 16,17-3-2-16,23 1 2 15,25-4-3-15,29-3 3 16,24-4-12-16,20 0-10 15,17 0 9-15,3 0-11 16,5 0-38-16,25-6-84 0,-5 1-164 16,-1 2-120-16</inkml:trace>
  <inkml:trace contextRef="#ctx0" brushRef="#br0" timeOffset="33627.68">31199 14267 697 0,'0'0'243'15,"0"0"-240"-15,0 0 6 0,0 0 12 16,0 0 13-16,0 0 39 15,60 8-18-15,16 5-36 16,22 6 20-16,5 7-17 16,10 8-7-16,3 1-14 15,0 2 3-15,3-3-4 16,-2-9-3-16,-8-6-8 16,-10-8-48-16,-13-8 15 15,-22-3-9-15,-17 0-34 16,-18 0 38-16,-17 0 15 15,-11 0 21-15,-1 0 13 0,0 0 9 16,-15-9 48 0,-12-1-57-16,-5-3-54 0,11 8-130 15,4-1-210-15</inkml:trace>
  <inkml:trace contextRef="#ctx0" brushRef="#br0" timeOffset="34203.6">31698 13716 382 0,'0'0'453'16,"0"0"-425"-16,0 0-26 15,0 0 8-15,0 0 40 16,-96 42-13-16,24 11-23 0,-14 17-4 16,-8 5 5-16,-3-3 19 15,4-6-8-15,8-14-14 16,17-16 11-16,15-11 24 16,18-8 10-16,14-9 1 15,10-4-15-15,8 1-18 16,3-5-18-16,0 6-2 15,5 5-5-15,23 9-2 16,17 7 2-16,16 8 19 16,12-2 3-16,8 3-6 15,4 0-6-15,0 0-5 16,-6 3 0-16,-5-2-4 0,-12 4 1 16,-10-1-2-16,-10 0-4 15,-7 0-22-15,-6 0-22 16,-13-14-84-16,-16-25-96 15,-1-1-363-15</inkml:trace>
  <inkml:trace contextRef="#ctx0" brushRef="#br0" timeOffset="41175.33">14000 14160 647 0,'0'0'140'0,"0"0"-87"15,0 0 18-15,0 0-28 16,-9-86 1-16,5 76 6 16,1 3 27-16,3 4-21 15,-2 3-23-15,2-2-4 16,0 2-12-16,-1 0 1 15,1 0-9-15,0 0 2 16,0 0-3-16,0 0-2 16,0 0-4-16,0 0-1 0,0 0-1 15,0 0-7 1,1 7 3-16,17 21 4 0,4 17 2 16,5 8 7-1,2 15 4-15,0 5-7 0,1 0-1 16,2-2 0-16,-1-7-2 15,2-7 4-15,-2-5-5 16,-1-6 1-16,-6-8-2 16,-8-7-1-16,-4-5-2 15,-7-11 2-15,-5-4 0 16,0-4 2-16,0-2-2 16,0-3 1-16,0 0 3 15,0-1-2-15,0-1 6 16,-5 0-3-16,-11-1-5 0,-8-18-3 15,-5-10-7 1,-8-2 3-16,3-1-7 0,1 0 12 16,3 4-8-16,5 3 7 15,7 4 0-15,0 6 3 16,6 2-1-16,4 4 1 16,3 3 3-16,3 3 0 15,2 1 6-15,0 1-8 16,0-2-2-16,0 3-1 15,0 0-1-15,0 0-4 16,0 9 3-16,13 21 4 16,4 7 2-16,4 8 4 15,3-2-2-15,-1-4-2 16,2-4-1-16,0-6-2 0,2-9 2 16,-2-6-1-16,3-5 2 15,-2-9-2-15,-4 0 2 16,1-13-2-16,-1-19 8 15,-2-6 1-15,-3-6 0 16,-3 2-6-16,-4 8 4 16,-2 4-5-16,-2 8 7 15,-3 1-6-15,4 2-2 16,-3 1-2-16,8-4-1 16,5 2-16-16,4 0-75 15,-11 16-169-15,-4 2-593 16</inkml:trace>
  <inkml:trace contextRef="#ctx0" brushRef="#br0" timeOffset="42286.24">17986 15617 829 0,'0'0'49'16,"0"0"45"-16,0 0-4 16,0 0-34-16,0 0 11 15,0 0-26-15,0 0-21 16,-7-10-19-16,43-5 3 15,17-6 2-15,22-6 2 16,15-1-8-16,10 0 1 0,8-1-1 16,5 3 1-16,3 4-1 15,-8 1 0 1,-7 2 0-16,-13 2 1 0,-12 1-2 16,-13-1 1-1,-14 5 0-15,-17 4 1 0,-12 3-1 16,-11 4 0-16,-6-1 2 15,-3 2 3-15,0 0 18 16,0 0 16-16,0 0-15 16,0 0-11-16,0 0-7 15,0 0-5-15,0 0-1 16,0-1-34-16,0-9-52 16,0 6-66-16,-8-6-310 15</inkml:trace>
  <inkml:trace contextRef="#ctx0" brushRef="#br0" timeOffset="42842.84">18055 15371 513 0,'0'0'179'0,"0"0"-97"15,0 0 20-15,0 0-48 16,0 0-25-16,0 0-2 15,-20-26-11-15,20 23 4 16,0 1-16-16,0 2-1 16,-1 0-1-16,-2 0 0 15,2 0-2-15,-4 0 0 16,-4 7-3-16,-3 17 10 16,-7 16 3-16,-3 6 1 15,2 7 22-15,1 0-3 0,1-2-10 16,1-5 2-1,0-5-10-15,0-8 13 0,4-11-17 16,4-10 11-16,6-5-7 16,1-6-12-16,2 1 2 15,0-1-4-15,0 1-2 16,0 3 3-16,6-1 1 16,17 4 8-16,9 3 1 15,10-2-6-15,16 0 1 16,10 2-4-16,7-5-7 15,3-2-109-15,-54-4-109 16,-6 0-390-16</inkml:trace>
  <inkml:trace contextRef="#ctx0" brushRef="#br0" timeOffset="43898.25">12948 18378 436 0,'0'0'546'15,"0"0"-492"-15,0 0 28 16,0 0 12-16,0 0-21 15,0 0-13-15,0 0-21 16,-45 0-23-16,45 0-16 16,9 0-7-16,27 0 4 15,30 0 1-15,19 0 4 16,33-8-1-16,20-16-1 16,19-10-1-16,9-14 1 0,4-4 3 15,-8 1-2-15,-8 2-1 16,-15 11 0-16,-20 12-18 15,-23 11-13-15,-25 10-8 16,-23 5 11-16,-15 0 9 16,-15 0 18-16,-8 0 1 15,-7 0 1-15,-3 0 28 16,0 0 23-16,0 0 0 16,0 0-13-16,0 0-8 15,0 0-16-15,0 0-6 16,2 0-9-16,2 0 0 0,-4 0-3 15,1 0-20-15,1 0-19 16,-2 0-16-16,1 0-8 16,2 0-35-16,2 0-29 15,0-6-45-15,-1-4 0 16,-4 4-47-16,0 1-30 16</inkml:trace>
  <inkml:trace contextRef="#ctx0" brushRef="#br0" timeOffset="44257.98">14667 17915 496 0,'0'0'132'0,"0"0"65"16,0 0-29-16,0 0-35 15,0 0-21-15,0 0-35 0,-30-14-34 16,30 14-10-16,0 0-17 16,0 0-16-16,3 0-2 15,22 0 1-15,13 0 1 16,9 0 1-16,5 0 0 15,3-2-2-15,-2-4-4 16,-1-2-1-16,-5 1-2 16,-6 2-6-16,-11 1 1 15,-10 4 11-15,-10 0 4 16,-9 0-2-16,-1 0 4 16,0 0 33-16,0 0 15 15,-7 7 1-15,-16 11-13 0,-6 12-14 16,-11 13-1-1,-2-2 3-15,-2 12 7 0,0 0-17 16,5-4-6-16,8-11-11 16,13-9-1-16,18-9-42 15,0-20-101-15,5 0-198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7-26T16:40:05.161"/>
    </inkml:context>
    <inkml:brush xml:id="br0">
      <inkml:brushProperty name="width" value="0.05292" units="cm"/>
      <inkml:brushProperty name="height" value="0.05292" units="cm"/>
      <inkml:brushProperty name="color" value="#FF0000"/>
    </inkml:brush>
  </inkml:definitions>
  <inkml:trace contextRef="#ctx0" brushRef="#br0">18061 3814 612 0,'0'0'31'16,"0"0"-31"-16,0 0-16 0,0 0 7 16,0 0 9-16,3-4 0 15,0 4 16-15,-3 0 38 16,0 0 18-16,0 0-20 15,0 0-22-15,0 0 4 16,0-7 7-16,0-14 24 16,-15-10 13-16,-9-15-19 15,-1-14-56-15,-5-7-1 16,1-5 12-16,1-2-10 16,1 7 2-16,1 5-1 15,-1 9-1-15,0 3 2 16,-3 6 4-16,-3 1-1 0,-6 7 4 15,-7 3 9 1,-5 1-15-16,-8 5-7 16,-7 2 1-16,-7 3-1 0,-5 5 0 15,-7 3 0-15,-4 6 0 16,-2 5 0-16,-2 3 0 16,4 0-4-16,4 0 12 15,3 0-7-15,10 2-1 16,1 5 3-16,3 3 9 15,0 4-12-15,-3 4-4 16,0 6 4-16,1 6 0 16,-2 9 0-16,2 9-10 0,3 1 10 15,3 6 2 1,7-2-2-16,6-2 1 16,4 0-3-16,2 1 8 0,0 2-13 15,3 0 7-15,-1 3 0 16,1 1-3-16,2-1 7 15,3 1-2-15,3-4-2 16,8-4-4-16,5-2 4 16,3-6 2-16,6-6-2 15,3-5 0-15,2-2-1 16,1-4 1-16,5 0-3 16,1-2 4-16,0 4-2 15,0 5-1-15,16 3 0 16,11 9-1-16,10 3 3 15,9 0 0-15,10-7 0 0,5-3 0 16,4-8-3-16,8-4 3 16,7-1-1-16,9-2-2 15,8-2 2-15,7 1 2 16,2 2-1-16,5 2 4 16,-1 1-3-16,10 0-1 15,5-3 1-15,3-6-1 16,9-6-1-16,2-9-3 15,-3-2 3-15,-3 0 1 16,-6-1 0-16,-10-14 0 16,-3-6 0-16,-4-1 1 15,-3-4-1-15,-5 1 2 16,-8-4-2-16,-12-1 0 0,-13-3-1 16,-11-3 0-16,-9-3-1 15,-6-4-2-15,-7-12 4 16,-7-5 5-16,-9-9-3 15,-8-11 7-15,-10-12-2 16,-2-3-2-16,-6-5 1 16,-19 0-3-16,-7 2 6 15,-5 4-3-15,-6 3 6 16,-2 7-7-16,-6 4 9 16,-5 4 1-16,-12 3-2 15,-8 5-4-15,-9 12-3 16,-4 6 18-16,-7 7-21 0,-7 9-2 15,-9 2-1 1,-5 7 0-16,-4 9-1 0,-1 11 7 16,-2 5 1-16,0 0 1 15,0 16-2-15,12 4-4 16,12 0 1-16,19-3-6 16,17-1 5-16,12-3-5 15,9-3 0-15,9 1 1 16,11-3-15-16,8 1-22 15,9 13-50-15,5 16-53 16,1-19-238-16,0 8-23 16</inkml:trace>
  <inkml:trace contextRef="#ctx0" brushRef="#br0" timeOffset="1168.6699">16392 3996 796 0,'0'0'154'0,"0"0"-90"15,0 0 18-15,0 0-48 16,0 0-34-16,0 0-2 16,0 0-6-16,43-27-6 15,15 9 14-15,21-6 2 16,17 0 11-16,11-1-4 15,2 1 2-15,-3 2-10 16,-8 4 1-16,-7 0-4 16,-7 2 4-16,-14 4-5 15,-14 3 5-15,-14 4-4 16,-16 2 2-16,-13 0 0 0,-8 3 1 16,-5 0-1-16,0 0 2 15,0 0 3 1,-6 0 5-16,-21 0-4 0,-15 0-6 15,-16 0-1-15,-14 0-26 16,-10 0 0-16,-7 0 3 16,-4 15-4-16,-2 10 23 15,1 4-16-15,6 3 21 16,7-2 4-16,13-3-3 16,17-6 1-16,9-5 9 15,14-7-5-15,13-3 4 16,6-3-2-16,6-2 2 15,3-1 1-15,0 1-11 0,7 8-13 16,24 0-41-16,16 3 18 16,19 1 36-16,20-6-3 15,15-5 1-15,8-2 2 16,5 0 1-16,-5 0 6 16,-8-9-5-16,-14 1 2 15,-14 3-3-15,-21 2-1 16,-15 3 0-16,-17 0 0 15,-13 0-1-15,-7 0-5 16,0 2-8-16,-30 13-11 16,-20 12-4-16,-24 9 29 0,-18 5 7 15,-11 1-3 1,-5-2-2-16,3-5 3 0,9-8 11 16,15-6 12-16,20-7 11 15,20-8-13-15,17-3 1 16,15-3-1-16,7 0-10 15,2 0-16-15,3 0-2 16,27 0-18-16,22-8-9 16,20-7 29-16,15-3 5 15,5-1 3-15,1-3-8 16,-1 2 0-16,-4 2-33 16,-9-2-10-16,-12 6 31 15,-22 5 3-15,-17 4 4 0,-17 5-2 16,-9 0 7-1,-2 0 1-15,-5 0 0 16,-28 13 30-16,-20 13 20 0,-19 10-21 16,-10 2-23-16,3-2-1 15,10-6-1-15,17-9 27 16,19-7 46-16,15-8-4 16,12-5-44-16,6-1-23 15,0 0-7-15,24 0-19 16,29 0-7-16,30-12-8 15,26-11 34-15,11-9 4 16,0 1-4-16,-13-2-15 0,-14 9-70 16,-23 4-93-1,-64 16-63-15,-6 4-177 0</inkml:trace>
  <inkml:trace contextRef="#ctx0" brushRef="#br0" timeOffset="3733.85">25403 3821 904 0,'0'0'246'15,"0"0"-224"-15,0 0-22 16,0 0-5-16,0 0-3 0,0 0 2 15,0 9 3-15,9-1-2 16,12 6 5-16,13 6 0 16,15 4 0-16,14 1 3 15,13 1-2-15,10-4 0 16,16-5-1-16,8-5 0 16,13-6 1-16,6-4 0 15,1-2 0-15,-4 0 0 16,-5-5 1-16,-8-4-2 15,-13 1 1-15,-14 2-1 0,-15 1 1 16,-21 1-2 0,-17 4 3-16,-15-2 2 0,-9 2 4 15,-6 0 1-15,-3 0 3 16,1 0-1-16,-1 0-8 16,0 0-2-16,0 0-1 15,0 0 0-15,5 0-14 16,2 2-50-16,7 13-89 15,-10-7-90-15,1 0-112 16</inkml:trace>
  <inkml:trace contextRef="#ctx0" brushRef="#br0" timeOffset="4229.64">28231 3924 1122 0,'0'0'122'16,"0"0"-122"-16,0 0-24 16,0 0-40-16,0 0 47 15,108 14 17-15,-35-10 1 16,15-3 2-16,15 1 2 15,8-2-2-15,11 0 10 16,6 0 1-16,8 0 11 16,11 4-10-16,4-1-6 15,7 3-5-15,-1 1-4 16,-9 0-4-16,-9-1 4 16,-13 0-13-16,-15-1 4 15,-14-4-20-15,-14 1-6 16,-14-2-57-16,-21 0-6 0,-48 0-179 15,-20-3-250-15</inkml:trace>
  <inkml:trace contextRef="#ctx0" brushRef="#br0" timeOffset="5671.74">5138 5438 583 0,'0'0'129'15,"0"0"-110"-15,0 0 49 16,0 0 11-16,0 0-28 15,0 0-8-15,0 0-16 16,0-6-14-16,13-5-13 16,17-4-9-16,16-10 8 15,17-4 2-15,23 0 5 0,13-2-2 16,22 1 1-16,15 0 0 16,10-1-3-1,6-1 4-15,2 2-2 0,-12-1-4 16,-4 1 1-16,0-1 3 15,-6-1-3-15,-2 4 5 16,-5-1 8-16,-13 0 10 16,-10 4-6-16,-19 4 0 15,-14 5-2-15,-21 3-2 16,-14 7 9-16,-15 4-8 16,-11 1-1-16,-5 1-7 15,-3 0 6-15,0 0 4 0,0 0 16 16,0 0 5-1,0 0-3-15,0 0-10 0,0 0-11 16,0 0-2 0,0 0-5-16,0 0-7 0,0 0 0 15,0 3-59-15,0 7-123 16,-6-5-185-16,4 2-326 16</inkml:trace>
  <inkml:trace contextRef="#ctx0" brushRef="#br0" timeOffset="26809.57">8763 6546 673 0,'0'0'120'0,"0"0"-105"0,0 0 20 16,0 0 11-1,0 0 19-15,-7 0 6 0,7 0-11 16,0 0-24-16,0 0-14 16,0 0-9-16,0 0-3 15,0 0-1-15,0 0-6 16,0 0 1-16,0 0-1 16,0 0 2-16,7 0 0 15,4-2 2-15,1-6 0 16,2-1 5-16,3 0-2 15,2 1-2-15,5 0 4 16,7 5-8-16,5 2-3 16,8 1-1-16,5 0 1 15,-1 0-2-15,5 0 2 0,4 0 0 16,3 0-1-16,-2-4 2 16,-5 1 2-16,-8 1-4 15,-4 2 0-15,-3 0 0 16,-2 0 0-16,3 0 0 15,0 0 0-15,4 0 0 16,2 0 1-16,2 0-1 16,0 0 2-16,2 0-2 15,-6 0 0-15,2-3 2 16,-3-2-1-16,-3 2-1 16,1 0 0-16,-4 0 1 0,-2 3 0 15,2-3-1-15,-2 1 1 16,-1 1-2-16,0-2 2 15,0-2-1-15,-2 2 0 16,-1-2 1-16,7 2-1 16,-4 2 0-16,1-1 0 15,-3 2 0-15,1 0-1 16,-1 0 1-16,-1 0 0 16,-3 0 0-16,-3 0-1 15,-2 0 1-15,0 0-1 16,-2 0 1-16,-2 0 1 15,1 0-1-15,-1 0-1 16,0 0 1-16,-3 0-1 16,1 0 1-16,-2 0 0 15,-1 0 0-15,-2 0 0 16,-1 0 0-16,0 0 0 0,1 0 1 16,0 0-2-16,-1 0 3 15,-1 2-4-15,0-1 2 16,4 1 0-16,-2 1 0 15,3-3 0-15,0 1 0 16,2-1 1-16,2 0 0 16,2 0 0-16,-1 0 2 15,4 0 0-15,0 2 5 16,1-2-7-16,0 3 8 16,3-1-4-16,0 1-3 0,1 0-1 15,2-2-1 1,1-1 2-16,1 2-2 0,1-2 4 15,-1 0-1-15,0 2 1 16,-1-1 3-16,-3-1-3 16,-4 2-2-16,-3-2-1 15,-6 0 0-15,-3 0 0 16,-5 0 0-16,-1 0-1 16,-3 0 4-16,2 0-4 15,-2 0 5-15,4 0 2 16,-2 0-1-16,1 0 0 15,3-8-2-15,4-3-4 16,1-3-4-16,3-2 4 0,1 0 8 16,3 1-8-1,1 1-1-15,0 0 1 0,1-2-2 16,1 2 2-16,-2-2-4 16,0 1 3-16,-2-5-1 15,0 0-1-15,-5-2 2 16,-5-2-7-16,0-2 8 15,-5-2 6-15,-2-4-5 16,-3 1-1-16,0-4 5 16,0 0-3-16,-11-5-2 15,-8 1-1-15,-3 0 1 16,1 2 0-16,-5 3 4 0,3 0-1 16,-1 6-2-1,4 3-1-15,1 4 3 16,0 5-3-16,2-1 5 0,-1 2-2 15,0 1-2 1,-4-6 1-16,-3 4-2 0,-4-2 0 16,-3 4 0-16,-3 2-1 15,-5-1-1-15,-6 2 0 16,-4-2-2-16,-6 4 1 16,-4-3-3-16,-6 1 4 15,-2 1 1-15,2-1 0 16,-1 2 2-16,0-1-1 15,1 2 0-15,0-1 1 16,-2 1-1-16,-4-1 3 16,-1-1-2-16,-6-1 0 0,-6 0-1 15,-2 0 0 1,-2 2-4-16,-2-2 4 0,6 1-1 16,13-4 1-16,4 3 0 15,11-3 0-15,0 2 1 16,1 0 2-16,-1 1-3 15,0-2 1-15,2 2 0 16,3 0-1-16,-2 2 2 16,-1 2-2-16,0 3 0 15,4 2 1-15,3 2-2 16,5 0-4-16,4 0 4 16,5 3-4-16,3 10 2 15,1 1 3-15,1 2-3 16,-2 3 2-16,-6-2 2 0,3 3-3 15,-4 0 3-15,-2 4-1 16,0 2 0-16,2 1 0 16,4 1-1-16,1-1 2 15,5-2-3-15,4 0 4 16,3 0-4-16,2-2 2 16,1 3-1-16,6-1 0 15,1 9 1-15,0 5 0 16,3 9-2-16,5 10 1 15,0 9 1-15,3 9 0 16,0 2 0-16,0-5 1 16,6-7 0-16,5-9-1 15,0-10 0-15,1-3 1 0,5-5 2 16,1-2-3-16,4 3 1 16,6-1 0-16,5 0 4 15,3-2 1-15,3-5-1 16,7-1-3-16,2-3 0 15,9-4-2-15,4-4 0 16,6-12 0-16,16-5-1 16,10-3 0-16,14-3 1 15,5-12-2-15,3-3-39 16,1 5-33-16,-14 2-79 0,-80 9-172 16,-13 2-293-1</inkml:trace>
  <inkml:trace contextRef="#ctx0" brushRef="#br0" timeOffset="28099.28">12007 6770 569 0,'0'0'179'15,"0"0"-167"-15,0 0 33 0,0 0 2 16,0 0-19-16,0 0 22 16,0 0-3-16,-35 7-9 15,35-7-15-15,0 0-10 16,8 0-12-16,10 0 0 15,4 2 5-15,5 2-1 16,6 1 7-16,4-1-3 16,3 1 3-16,2-2-11 15,0-1 5-15,3-1 0 16,-2-1-1-16,2 0 1 0,-2 0 3 16,5 0-1-1,-2-1-4-15,5-6 5 0,-1 0 9 16,1 0-5-16,-2 3-7 15,-1-1-1-15,1-2 0 16,-2 3-1-16,0 0 0 16,1 0-3-16,0 1 1 15,1 0-1-15,-1 1 10 16,1 0 8-16,-1 2-8 16,1 0-10-16,0 0 2 15,1-1-3-15,5-2 3 16,1-3 0-16,4-2-3 15,-2-2 2-15,-4 3 0 16,0-2 0-16,-4 3-2 16,-2 1 0-16,0-1 0 0,-2 3 2 15,2 0-1-15,0 0 0 16,2 0-1-16,2-2 0 16,-5-3 3-16,5 2-2 15,-1-1-1-15,1 0 2 16,-1 0-2-16,-2 1 2 15,-1 3-1-15,-8 0-1 16,2 3 2-16,-5 0-4 16,0 0 2-16,-1 0 0 15,3 0 0-15,-3 0 3 16,0 0-2-16,-2 0 0 16,-3 0 2-16,-2 0 0 0,-4 0 3 15,-3 0-5-15,-4 0 5 16,-2 0-1-16,-2 0 4 15,-2 0-4-15,-2-2 7 16,-2 2-3-16,-2-1 1 16,-1 1-1-16,-1 0 2 15,-1 0 1-15,0-2-2 16,-3 2 2-16,1 0-6 16,1 0-3-16,-1 0 0 15,5 0-6-15,5 0-15 16,-11 2-65-16,0 1-139 15,-12-3-638-15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0D7-B950-47DD-98F7-922E89B6857C}"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48AA8-BB6F-4B25-AD47-ECB5A8567B05}" type="slidenum">
              <a:rPr lang="en-US" smtClean="0"/>
              <a:t>‹#›</a:t>
            </a:fld>
            <a:endParaRPr lang="en-US"/>
          </a:p>
        </p:txBody>
      </p:sp>
    </p:spTree>
    <p:extLst>
      <p:ext uri="{BB962C8B-B14F-4D97-AF65-F5344CB8AC3E}">
        <p14:creationId xmlns:p14="http://schemas.microsoft.com/office/powerpoint/2010/main" val="422703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432A9-F78C-4175-AE29-001A33A2EA3D}"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3961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75444" y="285058"/>
            <a:ext cx="4841110" cy="1221105"/>
          </a:xfrm>
          <a:prstGeom prst="rect">
            <a:avLst/>
          </a:prstGeom>
        </p:spPr>
        <p:txBody>
          <a:bodyPr wrap="square" lIns="0" tIns="0" rIns="0" bIns="0">
            <a:spAutoFit/>
          </a:bodyPr>
          <a:lstStyle>
            <a:lvl1pPr>
              <a:defRPr sz="7850" b="0" i="0">
                <a:solidFill>
                  <a:srgbClr val="FF000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5/5/2021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12060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rgbClr val="70AD47"/>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5/5/2021</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2917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5/5/2021</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8636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5/5/2021</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7409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2000" y="0"/>
                </a:lnTo>
                <a:lnTo>
                  <a:pt x="12192000" y="6857999"/>
                </a:lnTo>
                <a:lnTo>
                  <a:pt x="0" y="6857999"/>
                </a:lnTo>
                <a:lnTo>
                  <a:pt x="0" y="0"/>
                </a:lnTo>
                <a:close/>
              </a:path>
            </a:pathLst>
          </a:custGeom>
          <a:solidFill>
            <a:srgbClr val="232F3D"/>
          </a:solidFill>
        </p:spPr>
        <p:txBody>
          <a:bodyPr wrap="square" lIns="0" tIns="0" rIns="0" bIns="0" rtlCol="0"/>
          <a:lstStyle/>
          <a:p>
            <a:endParaRPr>
              <a:solidFill>
                <a:prstClr val="black"/>
              </a:solidFill>
            </a:endParaRPr>
          </a:p>
        </p:txBody>
      </p:sp>
      <p:sp>
        <p:nvSpPr>
          <p:cNvPr id="17" name="bk object 17"/>
          <p:cNvSpPr/>
          <p:nvPr/>
        </p:nvSpPr>
        <p:spPr>
          <a:xfrm>
            <a:off x="9550398" y="6183986"/>
            <a:ext cx="2641601" cy="530674"/>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5/5/2021</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14172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72000"/>
          </a:schemeClr>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2000" y="0"/>
                </a:lnTo>
                <a:lnTo>
                  <a:pt x="12192000" y="6857999"/>
                </a:lnTo>
                <a:lnTo>
                  <a:pt x="0" y="6857999"/>
                </a:lnTo>
                <a:lnTo>
                  <a:pt x="0" y="0"/>
                </a:lnTo>
                <a:close/>
              </a:path>
            </a:pathLst>
          </a:custGeom>
          <a:solidFill>
            <a:srgbClr val="232F3D"/>
          </a:solid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244994" y="112267"/>
            <a:ext cx="2694940" cy="1141095"/>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3" name="Holder 3"/>
          <p:cNvSpPr>
            <a:spLocks noGrp="1"/>
          </p:cNvSpPr>
          <p:nvPr>
            <p:ph type="body" idx="1"/>
          </p:nvPr>
        </p:nvSpPr>
        <p:spPr>
          <a:xfrm>
            <a:off x="1609385" y="1761235"/>
            <a:ext cx="5920105" cy="1438910"/>
          </a:xfrm>
          <a:prstGeom prst="rect">
            <a:avLst/>
          </a:prstGeom>
        </p:spPr>
        <p:txBody>
          <a:bodyPr wrap="square" lIns="0" tIns="0" rIns="0" bIns="0">
            <a:spAutoFit/>
          </a:bodyPr>
          <a:lstStyle>
            <a:lvl1pPr>
              <a:defRPr sz="1200" b="0" i="0">
                <a:solidFill>
                  <a:srgbClr val="70AD47"/>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5/5/2021</a:t>
            </a:fld>
            <a:endParaRPr lang="en-US">
              <a:solidFill>
                <a:prstClr val="black">
                  <a:tint val="75000"/>
                </a:prstClr>
              </a:solidFill>
            </a:endParaRP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721004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jp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g"/><Relationship Id="rId4" Type="http://schemas.openxmlformats.org/officeDocument/2006/relationships/image" Target="../media/image4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29201" y="1828800"/>
            <a:ext cx="1981200" cy="1262525"/>
          </a:xfrm>
          <a:prstGeom prst="rect">
            <a:avLst/>
          </a:prstGeom>
        </p:spPr>
        <p:txBody>
          <a:bodyPr vert="horz" wrap="square" lIns="0" tIns="145415" rIns="0" bIns="0" rtlCol="0">
            <a:spAutoFit/>
          </a:bodyPr>
          <a:lstStyle/>
          <a:p>
            <a:pPr marL="3551554" marR="5080" indent="-3539490">
              <a:lnSpc>
                <a:spcPts val="8690"/>
              </a:lnSpc>
              <a:spcBef>
                <a:spcPts val="1145"/>
              </a:spcBef>
            </a:pPr>
            <a:r>
              <a:rPr lang="en-US" sz="8000" spc="-15" dirty="0">
                <a:solidFill>
                  <a:srgbClr val="0070C0"/>
                </a:solidFill>
                <a:cs typeface="Calibri"/>
              </a:rPr>
              <a:t>IAM</a:t>
            </a:r>
            <a:endParaRPr sz="8000" dirty="0">
              <a:solidFill>
                <a:prstClr val="black"/>
              </a:solidFill>
              <a:cs typeface="Calibri"/>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73B9E7D4-821A-48C8-9191-2FA181670C75}"/>
                  </a:ext>
                </a:extLst>
              </p14:cNvPr>
              <p14:cNvContentPartPr/>
              <p14:nvPr/>
            </p14:nvContentPartPr>
            <p14:xfrm>
              <a:off x="3558240" y="810000"/>
              <a:ext cx="7938720" cy="5973120"/>
            </p14:xfrm>
          </p:contentPart>
        </mc:Choice>
        <mc:Fallback xmlns="">
          <p:pic>
            <p:nvPicPr>
              <p:cNvPr id="2" name="Ink 1">
                <a:extLst>
                  <a:ext uri="{FF2B5EF4-FFF2-40B4-BE49-F238E27FC236}">
                    <a16:creationId xmlns:a16="http://schemas.microsoft.com/office/drawing/2014/main" id="{73B9E7D4-821A-48C8-9191-2FA181670C75}"/>
                  </a:ext>
                </a:extLst>
              </p:cNvPr>
              <p:cNvPicPr/>
              <p:nvPr/>
            </p:nvPicPr>
            <p:blipFill>
              <a:blip r:embed="rId3"/>
              <a:stretch>
                <a:fillRect/>
              </a:stretch>
            </p:blipFill>
            <p:spPr>
              <a:xfrm>
                <a:off x="3548880" y="800640"/>
                <a:ext cx="7957440" cy="599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xmlns="" id="{D212C471-102E-4BBA-A5F0-C2ABE5A0E6DD}"/>
                  </a:ext>
                </a:extLst>
              </p14:cNvPr>
              <p14:cNvContentPartPr/>
              <p14:nvPr/>
            </p14:nvContentPartPr>
            <p14:xfrm>
              <a:off x="4645080" y="2706480"/>
              <a:ext cx="7162560" cy="3909960"/>
            </p14:xfrm>
          </p:contentPart>
        </mc:Choice>
        <mc:Fallback xmlns="">
          <p:pic>
            <p:nvPicPr>
              <p:cNvPr id="4" name="Ink 3">
                <a:extLst>
                  <a:ext uri="{FF2B5EF4-FFF2-40B4-BE49-F238E27FC236}">
                    <a16:creationId xmlns:a16="http://schemas.microsoft.com/office/drawing/2014/main" id="{D212C471-102E-4BBA-A5F0-C2ABE5A0E6DD}"/>
                  </a:ext>
                </a:extLst>
              </p:cNvPr>
              <p:cNvPicPr/>
              <p:nvPr/>
            </p:nvPicPr>
            <p:blipFill>
              <a:blip r:embed="rId5"/>
              <a:stretch>
                <a:fillRect/>
              </a:stretch>
            </p:blipFill>
            <p:spPr>
              <a:xfrm>
                <a:off x="4635720" y="2697120"/>
                <a:ext cx="7181280" cy="3928680"/>
              </a:xfrm>
              <a:prstGeom prst="rect">
                <a:avLst/>
              </a:prstGeom>
            </p:spPr>
          </p:pic>
        </mc:Fallback>
      </mc:AlternateContent>
    </p:spTree>
    <p:extLst>
      <p:ext uri="{BB962C8B-B14F-4D97-AF65-F5344CB8AC3E}">
        <p14:creationId xmlns:p14="http://schemas.microsoft.com/office/powerpoint/2010/main" val="418824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4" y="304291"/>
            <a:ext cx="5377815" cy="391160"/>
          </a:xfrm>
          <a:prstGeom prst="rect">
            <a:avLst/>
          </a:prstGeom>
        </p:spPr>
        <p:txBody>
          <a:bodyPr vert="horz" wrap="square" lIns="0" tIns="12700" rIns="0" bIns="0" rtlCol="0">
            <a:spAutoFit/>
          </a:bodyPr>
          <a:lstStyle/>
          <a:p>
            <a:pPr marL="12700">
              <a:lnSpc>
                <a:spcPct val="100000"/>
              </a:lnSpc>
              <a:spcBef>
                <a:spcPts val="100"/>
              </a:spcBef>
            </a:pPr>
            <a:r>
              <a:rPr spc="-10" dirty="0"/>
              <a:t>Identity-Based </a:t>
            </a:r>
            <a:r>
              <a:rPr dirty="0"/>
              <a:t>and </a:t>
            </a:r>
            <a:r>
              <a:rPr spc="-10" dirty="0"/>
              <a:t>Resource-Based</a:t>
            </a:r>
            <a:r>
              <a:rPr spc="-5" dirty="0"/>
              <a:t> </a:t>
            </a:r>
            <a:r>
              <a:rPr spc="-10" dirty="0"/>
              <a:t>Policies</a:t>
            </a:r>
          </a:p>
        </p:txBody>
      </p:sp>
      <p:sp>
        <p:nvSpPr>
          <p:cNvPr id="4" name="object 4"/>
          <p:cNvSpPr/>
          <p:nvPr/>
        </p:nvSpPr>
        <p:spPr>
          <a:xfrm>
            <a:off x="8440243" y="2145063"/>
            <a:ext cx="421005" cy="103505"/>
          </a:xfrm>
          <a:custGeom>
            <a:avLst/>
            <a:gdLst/>
            <a:ahLst/>
            <a:cxnLst/>
            <a:rect l="l" t="t" r="r" b="b"/>
            <a:pathLst>
              <a:path w="421004" h="103505">
                <a:moveTo>
                  <a:pt x="59001" y="0"/>
                </a:moveTo>
                <a:lnTo>
                  <a:pt x="0" y="51423"/>
                </a:lnTo>
                <a:lnTo>
                  <a:pt x="58799" y="103075"/>
                </a:lnTo>
                <a:lnTo>
                  <a:pt x="62812" y="102816"/>
                </a:lnTo>
                <a:lnTo>
                  <a:pt x="67440" y="97547"/>
                </a:lnTo>
                <a:lnTo>
                  <a:pt x="67181" y="93534"/>
                </a:lnTo>
                <a:lnTo>
                  <a:pt x="26530" y="57824"/>
                </a:lnTo>
                <a:lnTo>
                  <a:pt x="9629" y="57791"/>
                </a:lnTo>
                <a:lnTo>
                  <a:pt x="9654" y="45091"/>
                </a:lnTo>
                <a:lnTo>
                  <a:pt x="26594" y="45091"/>
                </a:lnTo>
                <a:lnTo>
                  <a:pt x="67345" y="9573"/>
                </a:lnTo>
                <a:lnTo>
                  <a:pt x="67621" y="5562"/>
                </a:lnTo>
                <a:lnTo>
                  <a:pt x="63012" y="275"/>
                </a:lnTo>
                <a:lnTo>
                  <a:pt x="59001" y="0"/>
                </a:lnTo>
                <a:close/>
              </a:path>
              <a:path w="421004" h="103505">
                <a:moveTo>
                  <a:pt x="26556" y="45124"/>
                </a:moveTo>
                <a:lnTo>
                  <a:pt x="19286" y="51460"/>
                </a:lnTo>
                <a:lnTo>
                  <a:pt x="26530" y="57824"/>
                </a:lnTo>
                <a:lnTo>
                  <a:pt x="420797" y="58593"/>
                </a:lnTo>
                <a:lnTo>
                  <a:pt x="420823" y="45893"/>
                </a:lnTo>
                <a:lnTo>
                  <a:pt x="26556" y="45124"/>
                </a:lnTo>
                <a:close/>
              </a:path>
              <a:path w="421004" h="103505">
                <a:moveTo>
                  <a:pt x="9654" y="45091"/>
                </a:moveTo>
                <a:lnTo>
                  <a:pt x="9629" y="57791"/>
                </a:lnTo>
                <a:lnTo>
                  <a:pt x="26530" y="57824"/>
                </a:lnTo>
                <a:lnTo>
                  <a:pt x="24714" y="56229"/>
                </a:lnTo>
                <a:lnTo>
                  <a:pt x="13815" y="56229"/>
                </a:lnTo>
                <a:lnTo>
                  <a:pt x="13834" y="46671"/>
                </a:lnTo>
                <a:lnTo>
                  <a:pt x="24781" y="46671"/>
                </a:lnTo>
                <a:lnTo>
                  <a:pt x="26556" y="45124"/>
                </a:lnTo>
                <a:lnTo>
                  <a:pt x="9654" y="45091"/>
                </a:lnTo>
                <a:close/>
              </a:path>
              <a:path w="421004" h="103505">
                <a:moveTo>
                  <a:pt x="13834" y="46671"/>
                </a:moveTo>
                <a:lnTo>
                  <a:pt x="13815" y="56229"/>
                </a:lnTo>
                <a:lnTo>
                  <a:pt x="19286" y="51460"/>
                </a:lnTo>
                <a:lnTo>
                  <a:pt x="13834" y="46671"/>
                </a:lnTo>
                <a:close/>
              </a:path>
              <a:path w="421004" h="103505">
                <a:moveTo>
                  <a:pt x="19286" y="51460"/>
                </a:moveTo>
                <a:lnTo>
                  <a:pt x="13815" y="56229"/>
                </a:lnTo>
                <a:lnTo>
                  <a:pt x="24714" y="56229"/>
                </a:lnTo>
                <a:lnTo>
                  <a:pt x="19286" y="51460"/>
                </a:lnTo>
                <a:close/>
              </a:path>
              <a:path w="421004" h="103505">
                <a:moveTo>
                  <a:pt x="24781" y="46671"/>
                </a:moveTo>
                <a:lnTo>
                  <a:pt x="13834" y="46671"/>
                </a:lnTo>
                <a:lnTo>
                  <a:pt x="19286" y="51460"/>
                </a:lnTo>
                <a:lnTo>
                  <a:pt x="24781" y="46671"/>
                </a:lnTo>
                <a:close/>
              </a:path>
              <a:path w="421004" h="103505">
                <a:moveTo>
                  <a:pt x="26594" y="45091"/>
                </a:moveTo>
                <a:lnTo>
                  <a:pt x="9654" y="45091"/>
                </a:lnTo>
                <a:lnTo>
                  <a:pt x="26556" y="45124"/>
                </a:lnTo>
                <a:close/>
              </a:path>
            </a:pathLst>
          </a:custGeom>
          <a:solidFill>
            <a:srgbClr val="8FA7C4"/>
          </a:solidFill>
        </p:spPr>
        <p:txBody>
          <a:bodyPr wrap="square" lIns="0" tIns="0" rIns="0" bIns="0" rtlCol="0"/>
          <a:lstStyle/>
          <a:p>
            <a:endParaRPr>
              <a:solidFill>
                <a:prstClr val="black"/>
              </a:solidFill>
            </a:endParaRPr>
          </a:p>
        </p:txBody>
      </p:sp>
      <p:sp>
        <p:nvSpPr>
          <p:cNvPr id="5" name="object 5"/>
          <p:cNvSpPr txBox="1"/>
          <p:nvPr/>
        </p:nvSpPr>
        <p:spPr>
          <a:xfrm>
            <a:off x="7913098" y="2519171"/>
            <a:ext cx="56896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B</a:t>
            </a:r>
            <a:r>
              <a:rPr sz="1400" spc="-5" dirty="0">
                <a:solidFill>
                  <a:srgbClr val="FFFFFF"/>
                </a:solidFill>
                <a:latin typeface="Arial"/>
                <a:cs typeface="Arial"/>
              </a:rPr>
              <a:t>u</a:t>
            </a:r>
            <a:r>
              <a:rPr sz="1400" dirty="0">
                <a:solidFill>
                  <a:srgbClr val="FFFFFF"/>
                </a:solidFill>
                <a:latin typeface="Arial"/>
                <a:cs typeface="Arial"/>
              </a:rPr>
              <a:t>ck</a:t>
            </a:r>
            <a:r>
              <a:rPr sz="1400" spc="-5" dirty="0">
                <a:solidFill>
                  <a:srgbClr val="FFFFFF"/>
                </a:solidFill>
                <a:latin typeface="Arial"/>
                <a:cs typeface="Arial"/>
              </a:rPr>
              <a:t>e</a:t>
            </a:r>
            <a:r>
              <a:rPr sz="1400" dirty="0">
                <a:solidFill>
                  <a:srgbClr val="FFFFFF"/>
                </a:solidFill>
                <a:latin typeface="Arial"/>
                <a:cs typeface="Arial"/>
              </a:rPr>
              <a:t>t</a:t>
            </a:r>
            <a:endParaRPr sz="1400">
              <a:solidFill>
                <a:prstClr val="black"/>
              </a:solidFill>
              <a:latin typeface="Arial"/>
              <a:cs typeface="Arial"/>
            </a:endParaRPr>
          </a:p>
        </p:txBody>
      </p:sp>
      <p:sp>
        <p:nvSpPr>
          <p:cNvPr id="6" name="object 6"/>
          <p:cNvSpPr/>
          <p:nvPr/>
        </p:nvSpPr>
        <p:spPr>
          <a:xfrm>
            <a:off x="7970334" y="1961536"/>
            <a:ext cx="469900" cy="4699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8861054" y="1962356"/>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txBox="1"/>
          <p:nvPr/>
        </p:nvSpPr>
        <p:spPr>
          <a:xfrm>
            <a:off x="8862978" y="2519171"/>
            <a:ext cx="50038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P</a:t>
            </a:r>
            <a:r>
              <a:rPr sz="1400" spc="-5" dirty="0">
                <a:solidFill>
                  <a:srgbClr val="FFFFFF"/>
                </a:solidFill>
                <a:latin typeface="Arial"/>
                <a:cs typeface="Arial"/>
              </a:rPr>
              <a:t>o</a:t>
            </a:r>
            <a:r>
              <a:rPr sz="1400" dirty="0">
                <a:solidFill>
                  <a:srgbClr val="FFFFFF"/>
                </a:solidFill>
                <a:latin typeface="Arial"/>
                <a:cs typeface="Arial"/>
              </a:rPr>
              <a:t>licy</a:t>
            </a:r>
            <a:endParaRPr sz="1400">
              <a:solidFill>
                <a:prstClr val="black"/>
              </a:solidFill>
              <a:latin typeface="Arial"/>
              <a:cs typeface="Arial"/>
            </a:endParaRPr>
          </a:p>
        </p:txBody>
      </p:sp>
      <p:sp>
        <p:nvSpPr>
          <p:cNvPr id="9" name="object 9"/>
          <p:cNvSpPr/>
          <p:nvPr/>
        </p:nvSpPr>
        <p:spPr>
          <a:xfrm>
            <a:off x="2325752" y="3307474"/>
            <a:ext cx="469900" cy="46989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5277373" y="3372717"/>
            <a:ext cx="482600" cy="46989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2186428" y="3909060"/>
            <a:ext cx="765810"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IAM</a:t>
            </a:r>
            <a:r>
              <a:rPr sz="1400" spc="-70" dirty="0">
                <a:solidFill>
                  <a:srgbClr val="FFFFFF"/>
                </a:solidFill>
                <a:latin typeface="Arial"/>
                <a:cs typeface="Arial"/>
              </a:rPr>
              <a:t> </a:t>
            </a:r>
            <a:r>
              <a:rPr sz="1400" spc="-5" dirty="0">
                <a:solidFill>
                  <a:srgbClr val="FFFFFF"/>
                </a:solidFill>
                <a:latin typeface="Arial"/>
                <a:cs typeface="Arial"/>
              </a:rPr>
              <a:t>User</a:t>
            </a:r>
            <a:endParaRPr sz="1400">
              <a:solidFill>
                <a:prstClr val="black"/>
              </a:solidFill>
              <a:latin typeface="Arial"/>
              <a:cs typeface="Arial"/>
            </a:endParaRPr>
          </a:p>
        </p:txBody>
      </p:sp>
      <p:sp>
        <p:nvSpPr>
          <p:cNvPr id="12" name="object 12"/>
          <p:cNvSpPr/>
          <p:nvPr/>
        </p:nvSpPr>
        <p:spPr>
          <a:xfrm>
            <a:off x="2929204" y="3515078"/>
            <a:ext cx="604520" cy="103505"/>
          </a:xfrm>
          <a:custGeom>
            <a:avLst/>
            <a:gdLst/>
            <a:ahLst/>
            <a:cxnLst/>
            <a:rect l="l" t="t" r="r" b="b"/>
            <a:pathLst>
              <a:path w="604520" h="103504">
                <a:moveTo>
                  <a:pt x="58900" y="0"/>
                </a:moveTo>
                <a:lnTo>
                  <a:pt x="0" y="51537"/>
                </a:lnTo>
                <a:lnTo>
                  <a:pt x="58900" y="103075"/>
                </a:lnTo>
                <a:lnTo>
                  <a:pt x="62911" y="102809"/>
                </a:lnTo>
                <a:lnTo>
                  <a:pt x="67530" y="97529"/>
                </a:lnTo>
                <a:lnTo>
                  <a:pt x="67263" y="93517"/>
                </a:lnTo>
                <a:lnTo>
                  <a:pt x="26542" y="57887"/>
                </a:lnTo>
                <a:lnTo>
                  <a:pt x="9643" y="57887"/>
                </a:lnTo>
                <a:lnTo>
                  <a:pt x="9643" y="45187"/>
                </a:lnTo>
                <a:lnTo>
                  <a:pt x="26544" y="45186"/>
                </a:lnTo>
                <a:lnTo>
                  <a:pt x="67263" y="9556"/>
                </a:lnTo>
                <a:lnTo>
                  <a:pt x="67530" y="5546"/>
                </a:lnTo>
                <a:lnTo>
                  <a:pt x="62911" y="266"/>
                </a:lnTo>
                <a:lnTo>
                  <a:pt x="58900" y="0"/>
                </a:lnTo>
                <a:close/>
              </a:path>
              <a:path w="604520" h="103504">
                <a:moveTo>
                  <a:pt x="26542" y="45187"/>
                </a:moveTo>
                <a:lnTo>
                  <a:pt x="9643" y="45187"/>
                </a:lnTo>
                <a:lnTo>
                  <a:pt x="9643" y="57887"/>
                </a:lnTo>
                <a:lnTo>
                  <a:pt x="26542" y="57887"/>
                </a:lnTo>
                <a:lnTo>
                  <a:pt x="24747" y="56316"/>
                </a:lnTo>
                <a:lnTo>
                  <a:pt x="13823" y="56316"/>
                </a:lnTo>
                <a:lnTo>
                  <a:pt x="13823" y="46758"/>
                </a:lnTo>
                <a:lnTo>
                  <a:pt x="24747" y="46758"/>
                </a:lnTo>
                <a:lnTo>
                  <a:pt x="26542" y="45187"/>
                </a:lnTo>
                <a:close/>
              </a:path>
              <a:path w="604520" h="103504">
                <a:moveTo>
                  <a:pt x="26542" y="57887"/>
                </a:moveTo>
                <a:lnTo>
                  <a:pt x="9643" y="57887"/>
                </a:lnTo>
                <a:lnTo>
                  <a:pt x="26542" y="57887"/>
                </a:lnTo>
                <a:close/>
              </a:path>
              <a:path w="604520" h="103504">
                <a:moveTo>
                  <a:pt x="604170" y="45186"/>
                </a:moveTo>
                <a:lnTo>
                  <a:pt x="26542" y="45187"/>
                </a:lnTo>
                <a:lnTo>
                  <a:pt x="19285" y="51537"/>
                </a:lnTo>
                <a:lnTo>
                  <a:pt x="26542" y="57887"/>
                </a:lnTo>
                <a:lnTo>
                  <a:pt x="604170" y="57886"/>
                </a:lnTo>
                <a:lnTo>
                  <a:pt x="604170" y="45186"/>
                </a:lnTo>
                <a:close/>
              </a:path>
              <a:path w="604520" h="103504">
                <a:moveTo>
                  <a:pt x="13823" y="46758"/>
                </a:moveTo>
                <a:lnTo>
                  <a:pt x="13823" y="56316"/>
                </a:lnTo>
                <a:lnTo>
                  <a:pt x="19285" y="51537"/>
                </a:lnTo>
                <a:lnTo>
                  <a:pt x="13823" y="46758"/>
                </a:lnTo>
                <a:close/>
              </a:path>
              <a:path w="604520" h="103504">
                <a:moveTo>
                  <a:pt x="19285" y="51537"/>
                </a:moveTo>
                <a:lnTo>
                  <a:pt x="13823" y="56316"/>
                </a:lnTo>
                <a:lnTo>
                  <a:pt x="24747" y="56316"/>
                </a:lnTo>
                <a:lnTo>
                  <a:pt x="19285" y="51537"/>
                </a:lnTo>
                <a:close/>
              </a:path>
              <a:path w="604520" h="103504">
                <a:moveTo>
                  <a:pt x="24747" y="46758"/>
                </a:moveTo>
                <a:lnTo>
                  <a:pt x="13823" y="46758"/>
                </a:lnTo>
                <a:lnTo>
                  <a:pt x="19285" y="51537"/>
                </a:lnTo>
                <a:lnTo>
                  <a:pt x="24747" y="46758"/>
                </a:lnTo>
                <a:close/>
              </a:path>
            </a:pathLst>
          </a:custGeom>
          <a:solidFill>
            <a:srgbClr val="8FA7C4"/>
          </a:solidFill>
        </p:spPr>
        <p:txBody>
          <a:bodyPr wrap="square" lIns="0" tIns="0" rIns="0" bIns="0" rtlCol="0"/>
          <a:lstStyle/>
          <a:p>
            <a:endParaRPr>
              <a:solidFill>
                <a:prstClr val="black"/>
              </a:solidFill>
            </a:endParaRPr>
          </a:p>
        </p:txBody>
      </p:sp>
      <p:sp>
        <p:nvSpPr>
          <p:cNvPr id="13" name="object 13"/>
          <p:cNvSpPr/>
          <p:nvPr/>
        </p:nvSpPr>
        <p:spPr>
          <a:xfrm>
            <a:off x="3591566" y="3331664"/>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4" name="object 14"/>
          <p:cNvSpPr txBox="1"/>
          <p:nvPr/>
        </p:nvSpPr>
        <p:spPr>
          <a:xfrm>
            <a:off x="3339946" y="3909060"/>
            <a:ext cx="97345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Inline</a:t>
            </a:r>
            <a:r>
              <a:rPr sz="1400" spc="-55" dirty="0">
                <a:solidFill>
                  <a:srgbClr val="FFFFFF"/>
                </a:solidFill>
                <a:latin typeface="Arial"/>
                <a:cs typeface="Arial"/>
              </a:rPr>
              <a:t> </a:t>
            </a:r>
            <a:r>
              <a:rPr sz="1400" spc="-5" dirty="0">
                <a:solidFill>
                  <a:srgbClr val="FFFFFF"/>
                </a:solidFill>
                <a:latin typeface="Arial"/>
                <a:cs typeface="Arial"/>
              </a:rPr>
              <a:t>Policy</a:t>
            </a:r>
            <a:endParaRPr sz="1400">
              <a:solidFill>
                <a:prstClr val="black"/>
              </a:solidFill>
              <a:latin typeface="Arial"/>
              <a:cs typeface="Arial"/>
            </a:endParaRPr>
          </a:p>
        </p:txBody>
      </p:sp>
      <p:sp>
        <p:nvSpPr>
          <p:cNvPr id="15" name="object 15"/>
          <p:cNvSpPr txBox="1"/>
          <p:nvPr/>
        </p:nvSpPr>
        <p:spPr>
          <a:xfrm>
            <a:off x="5085757" y="3909060"/>
            <a:ext cx="883919"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IAM</a:t>
            </a:r>
            <a:r>
              <a:rPr sz="1400" spc="-70" dirty="0">
                <a:solidFill>
                  <a:srgbClr val="FFFFFF"/>
                </a:solidFill>
                <a:latin typeface="Arial"/>
                <a:cs typeface="Arial"/>
              </a:rPr>
              <a:t> </a:t>
            </a:r>
            <a:r>
              <a:rPr sz="1400" spc="-5" dirty="0">
                <a:solidFill>
                  <a:srgbClr val="FFFFFF"/>
                </a:solidFill>
                <a:latin typeface="Arial"/>
                <a:cs typeface="Arial"/>
              </a:rPr>
              <a:t>Group</a:t>
            </a:r>
            <a:endParaRPr sz="1400">
              <a:solidFill>
                <a:prstClr val="black"/>
              </a:solidFill>
              <a:latin typeface="Arial"/>
              <a:cs typeface="Arial"/>
            </a:endParaRPr>
          </a:p>
        </p:txBody>
      </p:sp>
      <p:sp>
        <p:nvSpPr>
          <p:cNvPr id="16" name="object 16"/>
          <p:cNvSpPr/>
          <p:nvPr/>
        </p:nvSpPr>
        <p:spPr>
          <a:xfrm>
            <a:off x="5895312" y="3515078"/>
            <a:ext cx="604520" cy="103505"/>
          </a:xfrm>
          <a:custGeom>
            <a:avLst/>
            <a:gdLst/>
            <a:ahLst/>
            <a:cxnLst/>
            <a:rect l="l" t="t" r="r" b="b"/>
            <a:pathLst>
              <a:path w="604520" h="103504">
                <a:moveTo>
                  <a:pt x="58900" y="0"/>
                </a:moveTo>
                <a:lnTo>
                  <a:pt x="0" y="51537"/>
                </a:lnTo>
                <a:lnTo>
                  <a:pt x="58900" y="103075"/>
                </a:lnTo>
                <a:lnTo>
                  <a:pt x="62911" y="102809"/>
                </a:lnTo>
                <a:lnTo>
                  <a:pt x="67530" y="97529"/>
                </a:lnTo>
                <a:lnTo>
                  <a:pt x="67263" y="93517"/>
                </a:lnTo>
                <a:lnTo>
                  <a:pt x="26542" y="57887"/>
                </a:lnTo>
                <a:lnTo>
                  <a:pt x="9641" y="57887"/>
                </a:lnTo>
                <a:lnTo>
                  <a:pt x="9641" y="45187"/>
                </a:lnTo>
                <a:lnTo>
                  <a:pt x="26544" y="45186"/>
                </a:lnTo>
                <a:lnTo>
                  <a:pt x="67263" y="9556"/>
                </a:lnTo>
                <a:lnTo>
                  <a:pt x="67530" y="5546"/>
                </a:lnTo>
                <a:lnTo>
                  <a:pt x="62911" y="266"/>
                </a:lnTo>
                <a:lnTo>
                  <a:pt x="58900" y="0"/>
                </a:lnTo>
                <a:close/>
              </a:path>
              <a:path w="604520" h="103504">
                <a:moveTo>
                  <a:pt x="26542" y="45187"/>
                </a:moveTo>
                <a:lnTo>
                  <a:pt x="9641" y="45187"/>
                </a:lnTo>
                <a:lnTo>
                  <a:pt x="9641" y="57887"/>
                </a:lnTo>
                <a:lnTo>
                  <a:pt x="26542" y="57887"/>
                </a:lnTo>
                <a:lnTo>
                  <a:pt x="24747" y="56316"/>
                </a:lnTo>
                <a:lnTo>
                  <a:pt x="13823" y="56316"/>
                </a:lnTo>
                <a:lnTo>
                  <a:pt x="13823" y="46758"/>
                </a:lnTo>
                <a:lnTo>
                  <a:pt x="24747" y="46758"/>
                </a:lnTo>
                <a:lnTo>
                  <a:pt x="26542" y="45187"/>
                </a:lnTo>
                <a:close/>
              </a:path>
              <a:path w="604520" h="103504">
                <a:moveTo>
                  <a:pt x="26542" y="57887"/>
                </a:moveTo>
                <a:lnTo>
                  <a:pt x="9641" y="57887"/>
                </a:lnTo>
                <a:lnTo>
                  <a:pt x="26542" y="57887"/>
                </a:lnTo>
                <a:close/>
              </a:path>
              <a:path w="604520" h="103504">
                <a:moveTo>
                  <a:pt x="604170" y="45186"/>
                </a:moveTo>
                <a:lnTo>
                  <a:pt x="26542" y="45187"/>
                </a:lnTo>
                <a:lnTo>
                  <a:pt x="19285" y="51537"/>
                </a:lnTo>
                <a:lnTo>
                  <a:pt x="26542" y="57887"/>
                </a:lnTo>
                <a:lnTo>
                  <a:pt x="604170" y="57886"/>
                </a:lnTo>
                <a:lnTo>
                  <a:pt x="604170" y="45186"/>
                </a:lnTo>
                <a:close/>
              </a:path>
              <a:path w="604520" h="103504">
                <a:moveTo>
                  <a:pt x="13823" y="46758"/>
                </a:moveTo>
                <a:lnTo>
                  <a:pt x="13823" y="56316"/>
                </a:lnTo>
                <a:lnTo>
                  <a:pt x="19285" y="51537"/>
                </a:lnTo>
                <a:lnTo>
                  <a:pt x="13823" y="46758"/>
                </a:lnTo>
                <a:close/>
              </a:path>
              <a:path w="604520" h="103504">
                <a:moveTo>
                  <a:pt x="19285" y="51537"/>
                </a:moveTo>
                <a:lnTo>
                  <a:pt x="13823" y="56316"/>
                </a:lnTo>
                <a:lnTo>
                  <a:pt x="24747" y="56316"/>
                </a:lnTo>
                <a:lnTo>
                  <a:pt x="19285" y="51537"/>
                </a:lnTo>
                <a:close/>
              </a:path>
              <a:path w="604520" h="103504">
                <a:moveTo>
                  <a:pt x="24747" y="46758"/>
                </a:moveTo>
                <a:lnTo>
                  <a:pt x="13823" y="46758"/>
                </a:lnTo>
                <a:lnTo>
                  <a:pt x="19285" y="51537"/>
                </a:lnTo>
                <a:lnTo>
                  <a:pt x="24747" y="46758"/>
                </a:lnTo>
                <a:close/>
              </a:path>
            </a:pathLst>
          </a:custGeom>
          <a:solidFill>
            <a:srgbClr val="8FA7C4"/>
          </a:solidFill>
        </p:spPr>
        <p:txBody>
          <a:bodyPr wrap="square" lIns="0" tIns="0" rIns="0" bIns="0" rtlCol="0"/>
          <a:lstStyle/>
          <a:p>
            <a:endParaRPr>
              <a:solidFill>
                <a:prstClr val="black"/>
              </a:solidFill>
            </a:endParaRPr>
          </a:p>
        </p:txBody>
      </p:sp>
      <p:sp>
        <p:nvSpPr>
          <p:cNvPr id="17" name="object 17"/>
          <p:cNvSpPr/>
          <p:nvPr/>
        </p:nvSpPr>
        <p:spPr>
          <a:xfrm>
            <a:off x="6557674" y="3331664"/>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8" name="object 18"/>
          <p:cNvSpPr txBox="1"/>
          <p:nvPr/>
        </p:nvSpPr>
        <p:spPr>
          <a:xfrm>
            <a:off x="6542591" y="3909060"/>
            <a:ext cx="50038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P</a:t>
            </a:r>
            <a:r>
              <a:rPr sz="1400" spc="-5" dirty="0">
                <a:solidFill>
                  <a:srgbClr val="FFFFFF"/>
                </a:solidFill>
                <a:latin typeface="Arial"/>
                <a:cs typeface="Arial"/>
              </a:rPr>
              <a:t>o</a:t>
            </a:r>
            <a:r>
              <a:rPr sz="1400" dirty="0">
                <a:solidFill>
                  <a:srgbClr val="FFFFFF"/>
                </a:solidFill>
                <a:latin typeface="Arial"/>
                <a:cs typeface="Arial"/>
              </a:rPr>
              <a:t>licy</a:t>
            </a:r>
            <a:endParaRPr sz="1400">
              <a:solidFill>
                <a:prstClr val="black"/>
              </a:solidFill>
              <a:latin typeface="Arial"/>
              <a:cs typeface="Arial"/>
            </a:endParaRPr>
          </a:p>
        </p:txBody>
      </p:sp>
      <p:sp>
        <p:nvSpPr>
          <p:cNvPr id="19" name="object 19"/>
          <p:cNvSpPr txBox="1"/>
          <p:nvPr/>
        </p:nvSpPr>
        <p:spPr>
          <a:xfrm>
            <a:off x="7709310" y="1232915"/>
            <a:ext cx="182943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Resource-based</a:t>
            </a:r>
            <a:r>
              <a:rPr sz="1400" spc="-50" dirty="0">
                <a:solidFill>
                  <a:srgbClr val="FFFFFF"/>
                </a:solidFill>
                <a:latin typeface="Arial"/>
                <a:cs typeface="Arial"/>
              </a:rPr>
              <a:t> </a:t>
            </a:r>
            <a:r>
              <a:rPr sz="1400" spc="-5" dirty="0">
                <a:solidFill>
                  <a:srgbClr val="FFFFFF"/>
                </a:solidFill>
                <a:latin typeface="Arial"/>
                <a:cs typeface="Arial"/>
              </a:rPr>
              <a:t>policy</a:t>
            </a:r>
            <a:endParaRPr sz="1400">
              <a:solidFill>
                <a:prstClr val="black"/>
              </a:solidFill>
              <a:latin typeface="Arial"/>
              <a:cs typeface="Arial"/>
            </a:endParaRPr>
          </a:p>
        </p:txBody>
      </p:sp>
      <p:sp>
        <p:nvSpPr>
          <p:cNvPr id="20" name="object 20"/>
          <p:cNvSpPr txBox="1"/>
          <p:nvPr/>
        </p:nvSpPr>
        <p:spPr>
          <a:xfrm>
            <a:off x="3595249" y="1231900"/>
            <a:ext cx="2033905" cy="269240"/>
          </a:xfrm>
          <a:prstGeom prst="rect">
            <a:avLst/>
          </a:prstGeom>
        </p:spPr>
        <p:txBody>
          <a:bodyPr vert="horz" wrap="square" lIns="0" tIns="12700" rIns="0" bIns="0" rtlCol="0">
            <a:spAutoFit/>
          </a:bodyPr>
          <a:lstStyle/>
          <a:p>
            <a:pPr marL="12700">
              <a:spcBef>
                <a:spcPts val="100"/>
              </a:spcBef>
            </a:pPr>
            <a:r>
              <a:rPr sz="1600" spc="-5" dirty="0">
                <a:solidFill>
                  <a:srgbClr val="FFFFFF"/>
                </a:solidFill>
                <a:latin typeface="Arial"/>
                <a:cs typeface="Arial"/>
              </a:rPr>
              <a:t>Identity-based</a:t>
            </a:r>
            <a:r>
              <a:rPr sz="1600" spc="-15" dirty="0">
                <a:solidFill>
                  <a:srgbClr val="FFFFFF"/>
                </a:solidFill>
                <a:latin typeface="Arial"/>
                <a:cs typeface="Arial"/>
              </a:rPr>
              <a:t> </a:t>
            </a:r>
            <a:r>
              <a:rPr sz="1600" spc="-10" dirty="0">
                <a:solidFill>
                  <a:srgbClr val="FFFFFF"/>
                </a:solidFill>
                <a:latin typeface="Arial"/>
                <a:cs typeface="Arial"/>
              </a:rPr>
              <a:t>policies</a:t>
            </a:r>
            <a:endParaRPr sz="1600">
              <a:solidFill>
                <a:prstClr val="black"/>
              </a:solidFill>
              <a:latin typeface="Arial"/>
              <a:cs typeface="Arial"/>
            </a:endParaRPr>
          </a:p>
        </p:txBody>
      </p:sp>
      <p:sp>
        <p:nvSpPr>
          <p:cNvPr id="21" name="object 21"/>
          <p:cNvSpPr/>
          <p:nvPr/>
        </p:nvSpPr>
        <p:spPr>
          <a:xfrm>
            <a:off x="3765862" y="1962356"/>
            <a:ext cx="469900" cy="469900"/>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2" name="object 22"/>
          <p:cNvSpPr txBox="1"/>
          <p:nvPr/>
        </p:nvSpPr>
        <p:spPr>
          <a:xfrm>
            <a:off x="3630602" y="2540508"/>
            <a:ext cx="75628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IAM</a:t>
            </a:r>
            <a:r>
              <a:rPr sz="1400" spc="-65" dirty="0">
                <a:solidFill>
                  <a:srgbClr val="FFFFFF"/>
                </a:solidFill>
                <a:latin typeface="Arial"/>
                <a:cs typeface="Arial"/>
              </a:rPr>
              <a:t> </a:t>
            </a:r>
            <a:r>
              <a:rPr sz="1400" spc="-5" dirty="0">
                <a:solidFill>
                  <a:srgbClr val="FFFFFF"/>
                </a:solidFill>
                <a:latin typeface="Arial"/>
                <a:cs typeface="Arial"/>
              </a:rPr>
              <a:t>Role</a:t>
            </a:r>
            <a:endParaRPr sz="1400">
              <a:solidFill>
                <a:prstClr val="black"/>
              </a:solidFill>
              <a:latin typeface="Arial"/>
              <a:cs typeface="Arial"/>
            </a:endParaRPr>
          </a:p>
        </p:txBody>
      </p:sp>
      <p:sp>
        <p:nvSpPr>
          <p:cNvPr id="23" name="object 23"/>
          <p:cNvSpPr/>
          <p:nvPr/>
        </p:nvSpPr>
        <p:spPr>
          <a:xfrm>
            <a:off x="4368615" y="2145769"/>
            <a:ext cx="604520" cy="103505"/>
          </a:xfrm>
          <a:custGeom>
            <a:avLst/>
            <a:gdLst/>
            <a:ahLst/>
            <a:cxnLst/>
            <a:rect l="l" t="t" r="r" b="b"/>
            <a:pathLst>
              <a:path w="604520" h="103505">
                <a:moveTo>
                  <a:pt x="58901" y="0"/>
                </a:moveTo>
                <a:lnTo>
                  <a:pt x="0" y="51539"/>
                </a:lnTo>
                <a:lnTo>
                  <a:pt x="58901" y="103077"/>
                </a:lnTo>
                <a:lnTo>
                  <a:pt x="62913" y="102809"/>
                </a:lnTo>
                <a:lnTo>
                  <a:pt x="67530" y="97530"/>
                </a:lnTo>
                <a:lnTo>
                  <a:pt x="67264" y="93518"/>
                </a:lnTo>
                <a:lnTo>
                  <a:pt x="26544" y="57889"/>
                </a:lnTo>
                <a:lnTo>
                  <a:pt x="9643" y="57889"/>
                </a:lnTo>
                <a:lnTo>
                  <a:pt x="9643" y="45189"/>
                </a:lnTo>
                <a:lnTo>
                  <a:pt x="26545" y="45187"/>
                </a:lnTo>
                <a:lnTo>
                  <a:pt x="67264" y="9558"/>
                </a:lnTo>
                <a:lnTo>
                  <a:pt x="67530" y="5546"/>
                </a:lnTo>
                <a:lnTo>
                  <a:pt x="62911" y="267"/>
                </a:lnTo>
                <a:lnTo>
                  <a:pt x="58901" y="0"/>
                </a:lnTo>
                <a:close/>
              </a:path>
              <a:path w="604520" h="103505">
                <a:moveTo>
                  <a:pt x="26543" y="45189"/>
                </a:moveTo>
                <a:lnTo>
                  <a:pt x="9643" y="45189"/>
                </a:lnTo>
                <a:lnTo>
                  <a:pt x="9643" y="57889"/>
                </a:lnTo>
                <a:lnTo>
                  <a:pt x="26544" y="57889"/>
                </a:lnTo>
                <a:lnTo>
                  <a:pt x="24748" y="56318"/>
                </a:lnTo>
                <a:lnTo>
                  <a:pt x="13825" y="56318"/>
                </a:lnTo>
                <a:lnTo>
                  <a:pt x="13825" y="46760"/>
                </a:lnTo>
                <a:lnTo>
                  <a:pt x="24748" y="46760"/>
                </a:lnTo>
                <a:lnTo>
                  <a:pt x="26543" y="45189"/>
                </a:lnTo>
                <a:close/>
              </a:path>
              <a:path w="604520" h="103505">
                <a:moveTo>
                  <a:pt x="26544" y="57889"/>
                </a:moveTo>
                <a:lnTo>
                  <a:pt x="9643" y="57889"/>
                </a:lnTo>
                <a:lnTo>
                  <a:pt x="26544" y="57889"/>
                </a:lnTo>
                <a:close/>
              </a:path>
              <a:path w="604520" h="103505">
                <a:moveTo>
                  <a:pt x="604170" y="45187"/>
                </a:moveTo>
                <a:lnTo>
                  <a:pt x="26543" y="45189"/>
                </a:lnTo>
                <a:lnTo>
                  <a:pt x="19286" y="51539"/>
                </a:lnTo>
                <a:lnTo>
                  <a:pt x="26544" y="57889"/>
                </a:lnTo>
                <a:lnTo>
                  <a:pt x="604170" y="57887"/>
                </a:lnTo>
                <a:lnTo>
                  <a:pt x="604170" y="45187"/>
                </a:lnTo>
                <a:close/>
              </a:path>
              <a:path w="604520" h="103505">
                <a:moveTo>
                  <a:pt x="13825" y="46760"/>
                </a:moveTo>
                <a:lnTo>
                  <a:pt x="13825" y="56318"/>
                </a:lnTo>
                <a:lnTo>
                  <a:pt x="19286" y="51539"/>
                </a:lnTo>
                <a:lnTo>
                  <a:pt x="13825" y="46760"/>
                </a:lnTo>
                <a:close/>
              </a:path>
              <a:path w="604520" h="103505">
                <a:moveTo>
                  <a:pt x="19286" y="51539"/>
                </a:moveTo>
                <a:lnTo>
                  <a:pt x="13825" y="56318"/>
                </a:lnTo>
                <a:lnTo>
                  <a:pt x="24748" y="56318"/>
                </a:lnTo>
                <a:lnTo>
                  <a:pt x="19286" y="51539"/>
                </a:lnTo>
                <a:close/>
              </a:path>
              <a:path w="604520" h="103505">
                <a:moveTo>
                  <a:pt x="24748" y="46760"/>
                </a:moveTo>
                <a:lnTo>
                  <a:pt x="13825" y="46760"/>
                </a:lnTo>
                <a:lnTo>
                  <a:pt x="19286" y="51539"/>
                </a:lnTo>
                <a:lnTo>
                  <a:pt x="24748" y="46760"/>
                </a:lnTo>
                <a:close/>
              </a:path>
            </a:pathLst>
          </a:custGeom>
          <a:solidFill>
            <a:srgbClr val="8FA7C4"/>
          </a:solidFill>
        </p:spPr>
        <p:txBody>
          <a:bodyPr wrap="square" lIns="0" tIns="0" rIns="0" bIns="0" rtlCol="0"/>
          <a:lstStyle/>
          <a:p>
            <a:endParaRPr>
              <a:solidFill>
                <a:prstClr val="black"/>
              </a:solidFill>
            </a:endParaRPr>
          </a:p>
        </p:txBody>
      </p:sp>
      <p:sp>
        <p:nvSpPr>
          <p:cNvPr id="24" name="object 24"/>
          <p:cNvSpPr/>
          <p:nvPr/>
        </p:nvSpPr>
        <p:spPr>
          <a:xfrm>
            <a:off x="5030978" y="1962356"/>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5" name="object 25"/>
          <p:cNvSpPr txBox="1"/>
          <p:nvPr/>
        </p:nvSpPr>
        <p:spPr>
          <a:xfrm>
            <a:off x="4779357" y="2540508"/>
            <a:ext cx="97345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Inline</a:t>
            </a:r>
            <a:r>
              <a:rPr sz="1400" spc="-55" dirty="0">
                <a:solidFill>
                  <a:srgbClr val="FFFFFF"/>
                </a:solidFill>
                <a:latin typeface="Arial"/>
                <a:cs typeface="Arial"/>
              </a:rPr>
              <a:t> </a:t>
            </a:r>
            <a:r>
              <a:rPr sz="1400" spc="-5" dirty="0">
                <a:solidFill>
                  <a:srgbClr val="FFFFFF"/>
                </a:solidFill>
                <a:latin typeface="Arial"/>
                <a:cs typeface="Arial"/>
              </a:rPr>
              <a:t>Policy</a:t>
            </a:r>
            <a:endParaRPr sz="1400">
              <a:solidFill>
                <a:prstClr val="black"/>
              </a:solidFill>
              <a:latin typeface="Arial"/>
              <a:cs typeface="Arial"/>
            </a:endParaRPr>
          </a:p>
        </p:txBody>
      </p:sp>
      <p:sp>
        <p:nvSpPr>
          <p:cNvPr id="26" name="object 26"/>
          <p:cNvSpPr txBox="1"/>
          <p:nvPr/>
        </p:nvSpPr>
        <p:spPr>
          <a:xfrm>
            <a:off x="1731954" y="4784344"/>
            <a:ext cx="1395730" cy="808990"/>
          </a:xfrm>
          <a:prstGeom prst="rect">
            <a:avLst/>
          </a:prstGeom>
        </p:spPr>
        <p:txBody>
          <a:bodyPr vert="horz" wrap="square" lIns="0" tIns="15240" rIns="0" bIns="0" rtlCol="0">
            <a:spAutoFit/>
          </a:bodyPr>
          <a:lstStyle/>
          <a:p>
            <a:pPr marL="12700" marR="5080" indent="-635" algn="ctr">
              <a:lnSpc>
                <a:spcPct val="98500"/>
              </a:lnSpc>
              <a:spcBef>
                <a:spcPts val="120"/>
              </a:spcBef>
            </a:pPr>
            <a:r>
              <a:rPr sz="1300" spc="-5" dirty="0">
                <a:solidFill>
                  <a:srgbClr val="FFFFFF"/>
                </a:solidFill>
                <a:latin typeface="Arial"/>
                <a:cs typeface="Arial"/>
              </a:rPr>
              <a:t>Inline policies </a:t>
            </a:r>
            <a:r>
              <a:rPr sz="1300" dirty="0">
                <a:solidFill>
                  <a:srgbClr val="FFFFFF"/>
                </a:solidFill>
                <a:latin typeface="Arial"/>
                <a:cs typeface="Arial"/>
              </a:rPr>
              <a:t>are  attached </a:t>
            </a:r>
            <a:r>
              <a:rPr sz="1300" spc="-5" dirty="0">
                <a:solidFill>
                  <a:srgbClr val="FFFFFF"/>
                </a:solidFill>
                <a:latin typeface="Arial"/>
                <a:cs typeface="Arial"/>
              </a:rPr>
              <a:t>directly  </a:t>
            </a:r>
            <a:r>
              <a:rPr sz="1300" dirty="0">
                <a:solidFill>
                  <a:srgbClr val="FFFFFF"/>
                </a:solidFill>
                <a:latin typeface="Arial"/>
                <a:cs typeface="Arial"/>
              </a:rPr>
              <a:t>and used </a:t>
            </a:r>
            <a:r>
              <a:rPr sz="1300" spc="-5" dirty="0">
                <a:solidFill>
                  <a:srgbClr val="FFFFFF"/>
                </a:solidFill>
                <a:latin typeface="Arial"/>
                <a:cs typeface="Arial"/>
              </a:rPr>
              <a:t>solely</a:t>
            </a:r>
            <a:r>
              <a:rPr sz="1300" spc="-80" dirty="0">
                <a:solidFill>
                  <a:srgbClr val="FFFFFF"/>
                </a:solidFill>
                <a:latin typeface="Arial"/>
                <a:cs typeface="Arial"/>
              </a:rPr>
              <a:t> </a:t>
            </a:r>
            <a:r>
              <a:rPr sz="1300" dirty="0">
                <a:solidFill>
                  <a:srgbClr val="FFFFFF"/>
                </a:solidFill>
                <a:latin typeface="Arial"/>
                <a:cs typeface="Arial"/>
              </a:rPr>
              <a:t>by  that</a:t>
            </a:r>
            <a:r>
              <a:rPr sz="1300" spc="-15" dirty="0">
                <a:solidFill>
                  <a:srgbClr val="FFFFFF"/>
                </a:solidFill>
                <a:latin typeface="Arial"/>
                <a:cs typeface="Arial"/>
              </a:rPr>
              <a:t> </a:t>
            </a:r>
            <a:r>
              <a:rPr sz="1300" spc="-5" dirty="0">
                <a:solidFill>
                  <a:srgbClr val="FFFFFF"/>
                </a:solidFill>
                <a:latin typeface="Arial"/>
                <a:cs typeface="Arial"/>
              </a:rPr>
              <a:t>identity</a:t>
            </a:r>
            <a:endParaRPr sz="1300">
              <a:solidFill>
                <a:prstClr val="black"/>
              </a:solidFill>
              <a:latin typeface="Arial"/>
              <a:cs typeface="Arial"/>
            </a:endParaRPr>
          </a:p>
        </p:txBody>
      </p:sp>
      <p:sp>
        <p:nvSpPr>
          <p:cNvPr id="27" name="object 27"/>
          <p:cNvSpPr/>
          <p:nvPr/>
        </p:nvSpPr>
        <p:spPr>
          <a:xfrm>
            <a:off x="1622226" y="4675841"/>
            <a:ext cx="1580515" cy="1096010"/>
          </a:xfrm>
          <a:custGeom>
            <a:avLst/>
            <a:gdLst/>
            <a:ahLst/>
            <a:cxnLst/>
            <a:rect l="l" t="t" r="r" b="b"/>
            <a:pathLst>
              <a:path w="1580514" h="1096010">
                <a:moveTo>
                  <a:pt x="12700" y="1082801"/>
                </a:moveTo>
                <a:lnTo>
                  <a:pt x="10911" y="1082801"/>
                </a:lnTo>
                <a:lnTo>
                  <a:pt x="10911" y="1095501"/>
                </a:lnTo>
                <a:lnTo>
                  <a:pt x="61711" y="1095501"/>
                </a:lnTo>
                <a:lnTo>
                  <a:pt x="61711" y="1089151"/>
                </a:lnTo>
                <a:lnTo>
                  <a:pt x="12700" y="1089151"/>
                </a:lnTo>
                <a:lnTo>
                  <a:pt x="12700" y="1082801"/>
                </a:lnTo>
                <a:close/>
              </a:path>
              <a:path w="1580514" h="1096010">
                <a:moveTo>
                  <a:pt x="12700" y="1038351"/>
                </a:moveTo>
                <a:lnTo>
                  <a:pt x="0" y="1038351"/>
                </a:lnTo>
                <a:lnTo>
                  <a:pt x="0" y="1089151"/>
                </a:lnTo>
                <a:lnTo>
                  <a:pt x="10911" y="1089151"/>
                </a:lnTo>
                <a:lnTo>
                  <a:pt x="10911" y="1082801"/>
                </a:lnTo>
                <a:lnTo>
                  <a:pt x="12700" y="1082801"/>
                </a:lnTo>
                <a:lnTo>
                  <a:pt x="12700" y="1038351"/>
                </a:lnTo>
                <a:close/>
              </a:path>
              <a:path w="1580514" h="1096010">
                <a:moveTo>
                  <a:pt x="61711" y="1082801"/>
                </a:moveTo>
                <a:lnTo>
                  <a:pt x="12700" y="1082801"/>
                </a:lnTo>
                <a:lnTo>
                  <a:pt x="12700" y="1089151"/>
                </a:lnTo>
                <a:lnTo>
                  <a:pt x="61711" y="1089151"/>
                </a:lnTo>
                <a:lnTo>
                  <a:pt x="61711" y="1082801"/>
                </a:lnTo>
                <a:close/>
              </a:path>
              <a:path w="1580514" h="1096010">
                <a:moveTo>
                  <a:pt x="12700" y="949451"/>
                </a:moveTo>
                <a:lnTo>
                  <a:pt x="0" y="949451"/>
                </a:lnTo>
                <a:lnTo>
                  <a:pt x="0" y="1000251"/>
                </a:lnTo>
                <a:lnTo>
                  <a:pt x="12700" y="1000251"/>
                </a:lnTo>
                <a:lnTo>
                  <a:pt x="12700" y="949451"/>
                </a:lnTo>
                <a:close/>
              </a:path>
              <a:path w="1580514" h="1096010">
                <a:moveTo>
                  <a:pt x="12700" y="860550"/>
                </a:moveTo>
                <a:lnTo>
                  <a:pt x="0" y="860550"/>
                </a:lnTo>
                <a:lnTo>
                  <a:pt x="0" y="911350"/>
                </a:lnTo>
                <a:lnTo>
                  <a:pt x="12700" y="911350"/>
                </a:lnTo>
                <a:lnTo>
                  <a:pt x="12700" y="860550"/>
                </a:lnTo>
                <a:close/>
              </a:path>
              <a:path w="1580514" h="1096010">
                <a:moveTo>
                  <a:pt x="12700" y="771650"/>
                </a:moveTo>
                <a:lnTo>
                  <a:pt x="0" y="771650"/>
                </a:lnTo>
                <a:lnTo>
                  <a:pt x="0" y="822450"/>
                </a:lnTo>
                <a:lnTo>
                  <a:pt x="12700" y="822450"/>
                </a:lnTo>
                <a:lnTo>
                  <a:pt x="12700" y="771650"/>
                </a:lnTo>
                <a:close/>
              </a:path>
              <a:path w="1580514" h="1096010">
                <a:moveTo>
                  <a:pt x="12700" y="682750"/>
                </a:moveTo>
                <a:lnTo>
                  <a:pt x="0" y="682750"/>
                </a:lnTo>
                <a:lnTo>
                  <a:pt x="0" y="733550"/>
                </a:lnTo>
                <a:lnTo>
                  <a:pt x="12700" y="733550"/>
                </a:lnTo>
                <a:lnTo>
                  <a:pt x="12700" y="682750"/>
                </a:lnTo>
                <a:close/>
              </a:path>
              <a:path w="1580514" h="1096010">
                <a:moveTo>
                  <a:pt x="12700" y="593850"/>
                </a:moveTo>
                <a:lnTo>
                  <a:pt x="0" y="593850"/>
                </a:lnTo>
                <a:lnTo>
                  <a:pt x="0" y="644650"/>
                </a:lnTo>
                <a:lnTo>
                  <a:pt x="12700" y="644650"/>
                </a:lnTo>
                <a:lnTo>
                  <a:pt x="12700" y="593850"/>
                </a:lnTo>
                <a:close/>
              </a:path>
              <a:path w="1580514" h="1096010">
                <a:moveTo>
                  <a:pt x="12700" y="504950"/>
                </a:moveTo>
                <a:lnTo>
                  <a:pt x="0" y="504950"/>
                </a:lnTo>
                <a:lnTo>
                  <a:pt x="0" y="555750"/>
                </a:lnTo>
                <a:lnTo>
                  <a:pt x="12700" y="555750"/>
                </a:lnTo>
                <a:lnTo>
                  <a:pt x="12700" y="504950"/>
                </a:lnTo>
                <a:close/>
              </a:path>
              <a:path w="1580514" h="1096010">
                <a:moveTo>
                  <a:pt x="12700" y="416050"/>
                </a:moveTo>
                <a:lnTo>
                  <a:pt x="0" y="416050"/>
                </a:lnTo>
                <a:lnTo>
                  <a:pt x="0" y="466850"/>
                </a:lnTo>
                <a:lnTo>
                  <a:pt x="12700" y="466850"/>
                </a:lnTo>
                <a:lnTo>
                  <a:pt x="12700" y="416050"/>
                </a:lnTo>
                <a:close/>
              </a:path>
              <a:path w="1580514" h="1096010">
                <a:moveTo>
                  <a:pt x="12700" y="327150"/>
                </a:moveTo>
                <a:lnTo>
                  <a:pt x="0" y="327150"/>
                </a:lnTo>
                <a:lnTo>
                  <a:pt x="0" y="377950"/>
                </a:lnTo>
                <a:lnTo>
                  <a:pt x="12700" y="377950"/>
                </a:lnTo>
                <a:lnTo>
                  <a:pt x="12700" y="327150"/>
                </a:lnTo>
                <a:close/>
              </a:path>
              <a:path w="1580514" h="1096010">
                <a:moveTo>
                  <a:pt x="12700" y="238250"/>
                </a:moveTo>
                <a:lnTo>
                  <a:pt x="0" y="238250"/>
                </a:lnTo>
                <a:lnTo>
                  <a:pt x="0" y="289050"/>
                </a:lnTo>
                <a:lnTo>
                  <a:pt x="12700" y="289050"/>
                </a:lnTo>
                <a:lnTo>
                  <a:pt x="12700" y="238250"/>
                </a:lnTo>
                <a:close/>
              </a:path>
              <a:path w="1580514" h="1096010">
                <a:moveTo>
                  <a:pt x="12700" y="149350"/>
                </a:moveTo>
                <a:lnTo>
                  <a:pt x="0" y="149350"/>
                </a:lnTo>
                <a:lnTo>
                  <a:pt x="0" y="200150"/>
                </a:lnTo>
                <a:lnTo>
                  <a:pt x="12700" y="200150"/>
                </a:lnTo>
                <a:lnTo>
                  <a:pt x="12700" y="149350"/>
                </a:lnTo>
                <a:close/>
              </a:path>
              <a:path w="1580514" h="1096010">
                <a:moveTo>
                  <a:pt x="12700" y="60450"/>
                </a:moveTo>
                <a:lnTo>
                  <a:pt x="0" y="60450"/>
                </a:lnTo>
                <a:lnTo>
                  <a:pt x="0" y="111250"/>
                </a:lnTo>
                <a:lnTo>
                  <a:pt x="12700" y="111250"/>
                </a:lnTo>
                <a:lnTo>
                  <a:pt x="12700" y="60450"/>
                </a:lnTo>
                <a:close/>
              </a:path>
              <a:path w="1580514" h="1096010">
                <a:moveTo>
                  <a:pt x="41149" y="0"/>
                </a:moveTo>
                <a:lnTo>
                  <a:pt x="0" y="0"/>
                </a:lnTo>
                <a:lnTo>
                  <a:pt x="0" y="22350"/>
                </a:lnTo>
                <a:lnTo>
                  <a:pt x="12700" y="22350"/>
                </a:lnTo>
                <a:lnTo>
                  <a:pt x="12700" y="12699"/>
                </a:lnTo>
                <a:lnTo>
                  <a:pt x="6350" y="12699"/>
                </a:lnTo>
                <a:lnTo>
                  <a:pt x="12700" y="6349"/>
                </a:lnTo>
                <a:lnTo>
                  <a:pt x="41149" y="6349"/>
                </a:lnTo>
                <a:lnTo>
                  <a:pt x="41149" y="0"/>
                </a:lnTo>
                <a:close/>
              </a:path>
              <a:path w="1580514" h="1096010">
                <a:moveTo>
                  <a:pt x="12700" y="6349"/>
                </a:moveTo>
                <a:lnTo>
                  <a:pt x="6350" y="12699"/>
                </a:lnTo>
                <a:lnTo>
                  <a:pt x="12700" y="12699"/>
                </a:lnTo>
                <a:lnTo>
                  <a:pt x="12700" y="6349"/>
                </a:lnTo>
                <a:close/>
              </a:path>
              <a:path w="1580514" h="1096010">
                <a:moveTo>
                  <a:pt x="41149" y="6349"/>
                </a:moveTo>
                <a:lnTo>
                  <a:pt x="12700" y="6349"/>
                </a:lnTo>
                <a:lnTo>
                  <a:pt x="12700" y="12699"/>
                </a:lnTo>
                <a:lnTo>
                  <a:pt x="41149" y="12699"/>
                </a:lnTo>
                <a:lnTo>
                  <a:pt x="41149" y="6349"/>
                </a:lnTo>
                <a:close/>
              </a:path>
              <a:path w="1580514" h="1096010">
                <a:moveTo>
                  <a:pt x="130049" y="0"/>
                </a:moveTo>
                <a:lnTo>
                  <a:pt x="79249" y="0"/>
                </a:lnTo>
                <a:lnTo>
                  <a:pt x="79249" y="12699"/>
                </a:lnTo>
                <a:lnTo>
                  <a:pt x="130049" y="12699"/>
                </a:lnTo>
                <a:lnTo>
                  <a:pt x="130049" y="0"/>
                </a:lnTo>
                <a:close/>
              </a:path>
              <a:path w="1580514" h="1096010">
                <a:moveTo>
                  <a:pt x="218949" y="0"/>
                </a:moveTo>
                <a:lnTo>
                  <a:pt x="168149" y="0"/>
                </a:lnTo>
                <a:lnTo>
                  <a:pt x="168149" y="12699"/>
                </a:lnTo>
                <a:lnTo>
                  <a:pt x="218949" y="12699"/>
                </a:lnTo>
                <a:lnTo>
                  <a:pt x="218949" y="0"/>
                </a:lnTo>
                <a:close/>
              </a:path>
              <a:path w="1580514" h="1096010">
                <a:moveTo>
                  <a:pt x="307849" y="0"/>
                </a:moveTo>
                <a:lnTo>
                  <a:pt x="257049" y="0"/>
                </a:lnTo>
                <a:lnTo>
                  <a:pt x="257049" y="12699"/>
                </a:lnTo>
                <a:lnTo>
                  <a:pt x="307849" y="12699"/>
                </a:lnTo>
                <a:lnTo>
                  <a:pt x="307849" y="0"/>
                </a:lnTo>
                <a:close/>
              </a:path>
              <a:path w="1580514" h="1096010">
                <a:moveTo>
                  <a:pt x="396749" y="0"/>
                </a:moveTo>
                <a:lnTo>
                  <a:pt x="345949" y="0"/>
                </a:lnTo>
                <a:lnTo>
                  <a:pt x="345949" y="12699"/>
                </a:lnTo>
                <a:lnTo>
                  <a:pt x="396749" y="12699"/>
                </a:lnTo>
                <a:lnTo>
                  <a:pt x="396749" y="0"/>
                </a:lnTo>
                <a:close/>
              </a:path>
              <a:path w="1580514" h="1096010">
                <a:moveTo>
                  <a:pt x="485649" y="0"/>
                </a:moveTo>
                <a:lnTo>
                  <a:pt x="434849" y="0"/>
                </a:lnTo>
                <a:lnTo>
                  <a:pt x="434849" y="12699"/>
                </a:lnTo>
                <a:lnTo>
                  <a:pt x="485649" y="12699"/>
                </a:lnTo>
                <a:lnTo>
                  <a:pt x="485649" y="0"/>
                </a:lnTo>
                <a:close/>
              </a:path>
              <a:path w="1580514" h="1096010">
                <a:moveTo>
                  <a:pt x="574549" y="0"/>
                </a:moveTo>
                <a:lnTo>
                  <a:pt x="523749" y="0"/>
                </a:lnTo>
                <a:lnTo>
                  <a:pt x="523749" y="12699"/>
                </a:lnTo>
                <a:lnTo>
                  <a:pt x="574549" y="12699"/>
                </a:lnTo>
                <a:lnTo>
                  <a:pt x="574549" y="0"/>
                </a:lnTo>
                <a:close/>
              </a:path>
              <a:path w="1580514" h="1096010">
                <a:moveTo>
                  <a:pt x="663449" y="0"/>
                </a:moveTo>
                <a:lnTo>
                  <a:pt x="612649" y="0"/>
                </a:lnTo>
                <a:lnTo>
                  <a:pt x="612649" y="12699"/>
                </a:lnTo>
                <a:lnTo>
                  <a:pt x="663449" y="12699"/>
                </a:lnTo>
                <a:lnTo>
                  <a:pt x="663449" y="0"/>
                </a:lnTo>
                <a:close/>
              </a:path>
              <a:path w="1580514" h="1096010">
                <a:moveTo>
                  <a:pt x="752349" y="0"/>
                </a:moveTo>
                <a:lnTo>
                  <a:pt x="701549" y="0"/>
                </a:lnTo>
                <a:lnTo>
                  <a:pt x="701549" y="12699"/>
                </a:lnTo>
                <a:lnTo>
                  <a:pt x="752349" y="12699"/>
                </a:lnTo>
                <a:lnTo>
                  <a:pt x="752349" y="0"/>
                </a:lnTo>
                <a:close/>
              </a:path>
              <a:path w="1580514" h="1096010">
                <a:moveTo>
                  <a:pt x="841249" y="0"/>
                </a:moveTo>
                <a:lnTo>
                  <a:pt x="790449" y="0"/>
                </a:lnTo>
                <a:lnTo>
                  <a:pt x="790449" y="12699"/>
                </a:lnTo>
                <a:lnTo>
                  <a:pt x="841249" y="12699"/>
                </a:lnTo>
                <a:lnTo>
                  <a:pt x="841249" y="0"/>
                </a:lnTo>
                <a:close/>
              </a:path>
              <a:path w="1580514" h="1096010">
                <a:moveTo>
                  <a:pt x="930149" y="0"/>
                </a:moveTo>
                <a:lnTo>
                  <a:pt x="879349" y="0"/>
                </a:lnTo>
                <a:lnTo>
                  <a:pt x="879349" y="12699"/>
                </a:lnTo>
                <a:lnTo>
                  <a:pt x="930149" y="12699"/>
                </a:lnTo>
                <a:lnTo>
                  <a:pt x="930149" y="0"/>
                </a:lnTo>
                <a:close/>
              </a:path>
              <a:path w="1580514" h="1096010">
                <a:moveTo>
                  <a:pt x="1019049" y="0"/>
                </a:moveTo>
                <a:lnTo>
                  <a:pt x="968249" y="0"/>
                </a:lnTo>
                <a:lnTo>
                  <a:pt x="968249" y="12699"/>
                </a:lnTo>
                <a:lnTo>
                  <a:pt x="1019049" y="12699"/>
                </a:lnTo>
                <a:lnTo>
                  <a:pt x="1019049" y="0"/>
                </a:lnTo>
                <a:close/>
              </a:path>
              <a:path w="1580514" h="1096010">
                <a:moveTo>
                  <a:pt x="1107949" y="0"/>
                </a:moveTo>
                <a:lnTo>
                  <a:pt x="1057149" y="0"/>
                </a:lnTo>
                <a:lnTo>
                  <a:pt x="1057149" y="12699"/>
                </a:lnTo>
                <a:lnTo>
                  <a:pt x="1107949" y="12699"/>
                </a:lnTo>
                <a:lnTo>
                  <a:pt x="1107949" y="0"/>
                </a:lnTo>
                <a:close/>
              </a:path>
              <a:path w="1580514" h="1096010">
                <a:moveTo>
                  <a:pt x="1196849" y="0"/>
                </a:moveTo>
                <a:lnTo>
                  <a:pt x="1146049" y="0"/>
                </a:lnTo>
                <a:lnTo>
                  <a:pt x="1146049" y="12699"/>
                </a:lnTo>
                <a:lnTo>
                  <a:pt x="1196849" y="12699"/>
                </a:lnTo>
                <a:lnTo>
                  <a:pt x="1196849" y="0"/>
                </a:lnTo>
                <a:close/>
              </a:path>
              <a:path w="1580514" h="1096010">
                <a:moveTo>
                  <a:pt x="1285749" y="0"/>
                </a:moveTo>
                <a:lnTo>
                  <a:pt x="1234949" y="0"/>
                </a:lnTo>
                <a:lnTo>
                  <a:pt x="1234949" y="12699"/>
                </a:lnTo>
                <a:lnTo>
                  <a:pt x="1285749" y="12699"/>
                </a:lnTo>
                <a:lnTo>
                  <a:pt x="1285749" y="0"/>
                </a:lnTo>
                <a:close/>
              </a:path>
              <a:path w="1580514" h="1096010">
                <a:moveTo>
                  <a:pt x="1374649" y="0"/>
                </a:moveTo>
                <a:lnTo>
                  <a:pt x="1323849" y="0"/>
                </a:lnTo>
                <a:lnTo>
                  <a:pt x="1323849" y="12699"/>
                </a:lnTo>
                <a:lnTo>
                  <a:pt x="1374649" y="12699"/>
                </a:lnTo>
                <a:lnTo>
                  <a:pt x="1374649" y="0"/>
                </a:lnTo>
                <a:close/>
              </a:path>
              <a:path w="1580514" h="1096010">
                <a:moveTo>
                  <a:pt x="1463549" y="0"/>
                </a:moveTo>
                <a:lnTo>
                  <a:pt x="1412749" y="0"/>
                </a:lnTo>
                <a:lnTo>
                  <a:pt x="1412749" y="12699"/>
                </a:lnTo>
                <a:lnTo>
                  <a:pt x="1463549" y="12699"/>
                </a:lnTo>
                <a:lnTo>
                  <a:pt x="1463549" y="0"/>
                </a:lnTo>
                <a:close/>
              </a:path>
              <a:path w="1580514" h="1096010">
                <a:moveTo>
                  <a:pt x="1552449" y="0"/>
                </a:moveTo>
                <a:lnTo>
                  <a:pt x="1501649" y="0"/>
                </a:lnTo>
                <a:lnTo>
                  <a:pt x="1501649" y="12699"/>
                </a:lnTo>
                <a:lnTo>
                  <a:pt x="1552449" y="12699"/>
                </a:lnTo>
                <a:lnTo>
                  <a:pt x="1552449" y="0"/>
                </a:lnTo>
                <a:close/>
              </a:path>
              <a:path w="1580514" h="1096010">
                <a:moveTo>
                  <a:pt x="1580130" y="23119"/>
                </a:moveTo>
                <a:lnTo>
                  <a:pt x="1567430" y="23119"/>
                </a:lnTo>
                <a:lnTo>
                  <a:pt x="1567430" y="73919"/>
                </a:lnTo>
                <a:lnTo>
                  <a:pt x="1580130" y="73919"/>
                </a:lnTo>
                <a:lnTo>
                  <a:pt x="1580130" y="23119"/>
                </a:lnTo>
                <a:close/>
              </a:path>
              <a:path w="1580514" h="1096010">
                <a:moveTo>
                  <a:pt x="1580130" y="112019"/>
                </a:moveTo>
                <a:lnTo>
                  <a:pt x="1567430" y="112019"/>
                </a:lnTo>
                <a:lnTo>
                  <a:pt x="1567430" y="162819"/>
                </a:lnTo>
                <a:lnTo>
                  <a:pt x="1580130" y="162819"/>
                </a:lnTo>
                <a:lnTo>
                  <a:pt x="1580130" y="112019"/>
                </a:lnTo>
                <a:close/>
              </a:path>
              <a:path w="1580514" h="1096010">
                <a:moveTo>
                  <a:pt x="1580130" y="200919"/>
                </a:moveTo>
                <a:lnTo>
                  <a:pt x="1567430" y="200919"/>
                </a:lnTo>
                <a:lnTo>
                  <a:pt x="1567430" y="251719"/>
                </a:lnTo>
                <a:lnTo>
                  <a:pt x="1580130" y="251719"/>
                </a:lnTo>
                <a:lnTo>
                  <a:pt x="1580130" y="200919"/>
                </a:lnTo>
                <a:close/>
              </a:path>
              <a:path w="1580514" h="1096010">
                <a:moveTo>
                  <a:pt x="1580130" y="289819"/>
                </a:moveTo>
                <a:lnTo>
                  <a:pt x="1567430" y="289819"/>
                </a:lnTo>
                <a:lnTo>
                  <a:pt x="1567430" y="340619"/>
                </a:lnTo>
                <a:lnTo>
                  <a:pt x="1580130" y="340619"/>
                </a:lnTo>
                <a:lnTo>
                  <a:pt x="1580130" y="289819"/>
                </a:lnTo>
                <a:close/>
              </a:path>
              <a:path w="1580514" h="1096010">
                <a:moveTo>
                  <a:pt x="1580130" y="378719"/>
                </a:moveTo>
                <a:lnTo>
                  <a:pt x="1567430" y="378719"/>
                </a:lnTo>
                <a:lnTo>
                  <a:pt x="1567430" y="429519"/>
                </a:lnTo>
                <a:lnTo>
                  <a:pt x="1580130" y="429519"/>
                </a:lnTo>
                <a:lnTo>
                  <a:pt x="1580130" y="378719"/>
                </a:lnTo>
                <a:close/>
              </a:path>
              <a:path w="1580514" h="1096010">
                <a:moveTo>
                  <a:pt x="1580130" y="467619"/>
                </a:moveTo>
                <a:lnTo>
                  <a:pt x="1567430" y="467619"/>
                </a:lnTo>
                <a:lnTo>
                  <a:pt x="1567430" y="518419"/>
                </a:lnTo>
                <a:lnTo>
                  <a:pt x="1580130" y="518419"/>
                </a:lnTo>
                <a:lnTo>
                  <a:pt x="1580130" y="467619"/>
                </a:lnTo>
                <a:close/>
              </a:path>
              <a:path w="1580514" h="1096010">
                <a:moveTo>
                  <a:pt x="1580130" y="556519"/>
                </a:moveTo>
                <a:lnTo>
                  <a:pt x="1567430" y="556519"/>
                </a:lnTo>
                <a:lnTo>
                  <a:pt x="1567430" y="607319"/>
                </a:lnTo>
                <a:lnTo>
                  <a:pt x="1580130" y="607319"/>
                </a:lnTo>
                <a:lnTo>
                  <a:pt x="1580130" y="556519"/>
                </a:lnTo>
                <a:close/>
              </a:path>
              <a:path w="1580514" h="1096010">
                <a:moveTo>
                  <a:pt x="1580130" y="645419"/>
                </a:moveTo>
                <a:lnTo>
                  <a:pt x="1567430" y="645419"/>
                </a:lnTo>
                <a:lnTo>
                  <a:pt x="1567430" y="696219"/>
                </a:lnTo>
                <a:lnTo>
                  <a:pt x="1580130" y="696219"/>
                </a:lnTo>
                <a:lnTo>
                  <a:pt x="1580130" y="645419"/>
                </a:lnTo>
                <a:close/>
              </a:path>
              <a:path w="1580514" h="1096010">
                <a:moveTo>
                  <a:pt x="1580130" y="734319"/>
                </a:moveTo>
                <a:lnTo>
                  <a:pt x="1567430" y="734319"/>
                </a:lnTo>
                <a:lnTo>
                  <a:pt x="1567430" y="785119"/>
                </a:lnTo>
                <a:lnTo>
                  <a:pt x="1580130" y="785119"/>
                </a:lnTo>
                <a:lnTo>
                  <a:pt x="1580130" y="734319"/>
                </a:lnTo>
                <a:close/>
              </a:path>
              <a:path w="1580514" h="1096010">
                <a:moveTo>
                  <a:pt x="1580130" y="823219"/>
                </a:moveTo>
                <a:lnTo>
                  <a:pt x="1567430" y="823219"/>
                </a:lnTo>
                <a:lnTo>
                  <a:pt x="1567430" y="874019"/>
                </a:lnTo>
                <a:lnTo>
                  <a:pt x="1580130" y="874019"/>
                </a:lnTo>
                <a:lnTo>
                  <a:pt x="1580130" y="823219"/>
                </a:lnTo>
                <a:close/>
              </a:path>
              <a:path w="1580514" h="1096010">
                <a:moveTo>
                  <a:pt x="1580130" y="912119"/>
                </a:moveTo>
                <a:lnTo>
                  <a:pt x="1567430" y="912119"/>
                </a:lnTo>
                <a:lnTo>
                  <a:pt x="1567430" y="962919"/>
                </a:lnTo>
                <a:lnTo>
                  <a:pt x="1580130" y="962919"/>
                </a:lnTo>
                <a:lnTo>
                  <a:pt x="1580130" y="912119"/>
                </a:lnTo>
                <a:close/>
              </a:path>
              <a:path w="1580514" h="1096010">
                <a:moveTo>
                  <a:pt x="1580130" y="1001019"/>
                </a:moveTo>
                <a:lnTo>
                  <a:pt x="1567430" y="1001019"/>
                </a:lnTo>
                <a:lnTo>
                  <a:pt x="1567430" y="1051819"/>
                </a:lnTo>
                <a:lnTo>
                  <a:pt x="1580130" y="1051819"/>
                </a:lnTo>
                <a:lnTo>
                  <a:pt x="1580130" y="1001019"/>
                </a:lnTo>
                <a:close/>
              </a:path>
              <a:path w="1580514" h="1096010">
                <a:moveTo>
                  <a:pt x="1573011" y="1082801"/>
                </a:moveTo>
                <a:lnTo>
                  <a:pt x="1522211" y="1082801"/>
                </a:lnTo>
                <a:lnTo>
                  <a:pt x="1522211" y="1095501"/>
                </a:lnTo>
                <a:lnTo>
                  <a:pt x="1573011" y="1095501"/>
                </a:lnTo>
                <a:lnTo>
                  <a:pt x="1573011" y="1082801"/>
                </a:lnTo>
                <a:close/>
              </a:path>
              <a:path w="1580514" h="1096010">
                <a:moveTo>
                  <a:pt x="1484111" y="1082801"/>
                </a:moveTo>
                <a:lnTo>
                  <a:pt x="1433311" y="1082801"/>
                </a:lnTo>
                <a:lnTo>
                  <a:pt x="1433311" y="1095501"/>
                </a:lnTo>
                <a:lnTo>
                  <a:pt x="1484111" y="1095501"/>
                </a:lnTo>
                <a:lnTo>
                  <a:pt x="1484111" y="1082801"/>
                </a:lnTo>
                <a:close/>
              </a:path>
              <a:path w="1580514" h="1096010">
                <a:moveTo>
                  <a:pt x="1395211" y="1082801"/>
                </a:moveTo>
                <a:lnTo>
                  <a:pt x="1344411" y="1082801"/>
                </a:lnTo>
                <a:lnTo>
                  <a:pt x="1344411" y="1095501"/>
                </a:lnTo>
                <a:lnTo>
                  <a:pt x="1395211" y="1095501"/>
                </a:lnTo>
                <a:lnTo>
                  <a:pt x="1395211" y="1082801"/>
                </a:lnTo>
                <a:close/>
              </a:path>
              <a:path w="1580514" h="1096010">
                <a:moveTo>
                  <a:pt x="1306311" y="1082801"/>
                </a:moveTo>
                <a:lnTo>
                  <a:pt x="1255511" y="1082801"/>
                </a:lnTo>
                <a:lnTo>
                  <a:pt x="1255511" y="1095501"/>
                </a:lnTo>
                <a:lnTo>
                  <a:pt x="1306311" y="1095501"/>
                </a:lnTo>
                <a:lnTo>
                  <a:pt x="1306311" y="1082801"/>
                </a:lnTo>
                <a:close/>
              </a:path>
              <a:path w="1580514" h="1096010">
                <a:moveTo>
                  <a:pt x="1217411" y="1082801"/>
                </a:moveTo>
                <a:lnTo>
                  <a:pt x="1166611" y="1082801"/>
                </a:lnTo>
                <a:lnTo>
                  <a:pt x="1166611" y="1095501"/>
                </a:lnTo>
                <a:lnTo>
                  <a:pt x="1217411" y="1095501"/>
                </a:lnTo>
                <a:lnTo>
                  <a:pt x="1217411" y="1082801"/>
                </a:lnTo>
                <a:close/>
              </a:path>
              <a:path w="1580514" h="1096010">
                <a:moveTo>
                  <a:pt x="1128511" y="1082801"/>
                </a:moveTo>
                <a:lnTo>
                  <a:pt x="1077711" y="1082801"/>
                </a:lnTo>
                <a:lnTo>
                  <a:pt x="1077711" y="1095501"/>
                </a:lnTo>
                <a:lnTo>
                  <a:pt x="1128511" y="1095501"/>
                </a:lnTo>
                <a:lnTo>
                  <a:pt x="1128511" y="1082801"/>
                </a:lnTo>
                <a:close/>
              </a:path>
              <a:path w="1580514" h="1096010">
                <a:moveTo>
                  <a:pt x="1039611" y="1082801"/>
                </a:moveTo>
                <a:lnTo>
                  <a:pt x="988811" y="1082801"/>
                </a:lnTo>
                <a:lnTo>
                  <a:pt x="988811" y="1095501"/>
                </a:lnTo>
                <a:lnTo>
                  <a:pt x="1039611" y="1095501"/>
                </a:lnTo>
                <a:lnTo>
                  <a:pt x="1039611" y="1082801"/>
                </a:lnTo>
                <a:close/>
              </a:path>
              <a:path w="1580514" h="1096010">
                <a:moveTo>
                  <a:pt x="950711" y="1082801"/>
                </a:moveTo>
                <a:lnTo>
                  <a:pt x="899911" y="1082801"/>
                </a:lnTo>
                <a:lnTo>
                  <a:pt x="899911" y="1095501"/>
                </a:lnTo>
                <a:lnTo>
                  <a:pt x="950711" y="1095501"/>
                </a:lnTo>
                <a:lnTo>
                  <a:pt x="950711" y="1082801"/>
                </a:lnTo>
                <a:close/>
              </a:path>
              <a:path w="1580514" h="1096010">
                <a:moveTo>
                  <a:pt x="861811" y="1082801"/>
                </a:moveTo>
                <a:lnTo>
                  <a:pt x="811011" y="1082801"/>
                </a:lnTo>
                <a:lnTo>
                  <a:pt x="811011" y="1095501"/>
                </a:lnTo>
                <a:lnTo>
                  <a:pt x="861811" y="1095501"/>
                </a:lnTo>
                <a:lnTo>
                  <a:pt x="861811" y="1082801"/>
                </a:lnTo>
                <a:close/>
              </a:path>
              <a:path w="1580514" h="1096010">
                <a:moveTo>
                  <a:pt x="772911" y="1082801"/>
                </a:moveTo>
                <a:lnTo>
                  <a:pt x="722111" y="1082801"/>
                </a:lnTo>
                <a:lnTo>
                  <a:pt x="722111" y="1095501"/>
                </a:lnTo>
                <a:lnTo>
                  <a:pt x="772911" y="1095501"/>
                </a:lnTo>
                <a:lnTo>
                  <a:pt x="772911" y="1082801"/>
                </a:lnTo>
                <a:close/>
              </a:path>
              <a:path w="1580514" h="1096010">
                <a:moveTo>
                  <a:pt x="684011" y="1082801"/>
                </a:moveTo>
                <a:lnTo>
                  <a:pt x="633211" y="1082801"/>
                </a:lnTo>
                <a:lnTo>
                  <a:pt x="633211" y="1095501"/>
                </a:lnTo>
                <a:lnTo>
                  <a:pt x="684011" y="1095501"/>
                </a:lnTo>
                <a:lnTo>
                  <a:pt x="684011" y="1082801"/>
                </a:lnTo>
                <a:close/>
              </a:path>
              <a:path w="1580514" h="1096010">
                <a:moveTo>
                  <a:pt x="595111" y="1082801"/>
                </a:moveTo>
                <a:lnTo>
                  <a:pt x="544311" y="1082801"/>
                </a:lnTo>
                <a:lnTo>
                  <a:pt x="544311" y="1095501"/>
                </a:lnTo>
                <a:lnTo>
                  <a:pt x="595111" y="1095501"/>
                </a:lnTo>
                <a:lnTo>
                  <a:pt x="595111" y="1082801"/>
                </a:lnTo>
                <a:close/>
              </a:path>
              <a:path w="1580514" h="1096010">
                <a:moveTo>
                  <a:pt x="506211" y="1082801"/>
                </a:moveTo>
                <a:lnTo>
                  <a:pt x="455411" y="1082801"/>
                </a:lnTo>
                <a:lnTo>
                  <a:pt x="455411" y="1095501"/>
                </a:lnTo>
                <a:lnTo>
                  <a:pt x="506211" y="1095501"/>
                </a:lnTo>
                <a:lnTo>
                  <a:pt x="506211" y="1082801"/>
                </a:lnTo>
                <a:close/>
              </a:path>
              <a:path w="1580514" h="1096010">
                <a:moveTo>
                  <a:pt x="417311" y="1082801"/>
                </a:moveTo>
                <a:lnTo>
                  <a:pt x="366511" y="1082801"/>
                </a:lnTo>
                <a:lnTo>
                  <a:pt x="366511" y="1095501"/>
                </a:lnTo>
                <a:lnTo>
                  <a:pt x="417311" y="1095501"/>
                </a:lnTo>
                <a:lnTo>
                  <a:pt x="417311" y="1082801"/>
                </a:lnTo>
                <a:close/>
              </a:path>
              <a:path w="1580514" h="1096010">
                <a:moveTo>
                  <a:pt x="328411" y="1082801"/>
                </a:moveTo>
                <a:lnTo>
                  <a:pt x="277611" y="1082801"/>
                </a:lnTo>
                <a:lnTo>
                  <a:pt x="277611" y="1095501"/>
                </a:lnTo>
                <a:lnTo>
                  <a:pt x="328411" y="1095501"/>
                </a:lnTo>
                <a:lnTo>
                  <a:pt x="328411" y="1082801"/>
                </a:lnTo>
                <a:close/>
              </a:path>
              <a:path w="1580514" h="1096010">
                <a:moveTo>
                  <a:pt x="239511" y="1082801"/>
                </a:moveTo>
                <a:lnTo>
                  <a:pt x="188711" y="1082801"/>
                </a:lnTo>
                <a:lnTo>
                  <a:pt x="188711" y="1095501"/>
                </a:lnTo>
                <a:lnTo>
                  <a:pt x="239511" y="1095501"/>
                </a:lnTo>
                <a:lnTo>
                  <a:pt x="239511" y="1082801"/>
                </a:lnTo>
                <a:close/>
              </a:path>
              <a:path w="1580514" h="1096010">
                <a:moveTo>
                  <a:pt x="150611" y="1082801"/>
                </a:moveTo>
                <a:lnTo>
                  <a:pt x="99811" y="1082801"/>
                </a:lnTo>
                <a:lnTo>
                  <a:pt x="99811" y="1095501"/>
                </a:lnTo>
                <a:lnTo>
                  <a:pt x="150611" y="1095501"/>
                </a:lnTo>
                <a:lnTo>
                  <a:pt x="150611" y="1082801"/>
                </a:lnTo>
                <a:close/>
              </a:path>
            </a:pathLst>
          </a:custGeom>
          <a:solidFill>
            <a:srgbClr val="8FA7C4"/>
          </a:solidFill>
        </p:spPr>
        <p:txBody>
          <a:bodyPr wrap="square" lIns="0" tIns="0" rIns="0" bIns="0" rtlCol="0"/>
          <a:lstStyle/>
          <a:p>
            <a:endParaRPr>
              <a:solidFill>
                <a:prstClr val="black"/>
              </a:solidFill>
            </a:endParaRPr>
          </a:p>
        </p:txBody>
      </p:sp>
      <p:sp>
        <p:nvSpPr>
          <p:cNvPr id="28" name="object 28"/>
          <p:cNvSpPr/>
          <p:nvPr/>
        </p:nvSpPr>
        <p:spPr>
          <a:xfrm>
            <a:off x="3190779" y="4264174"/>
            <a:ext cx="676275" cy="963294"/>
          </a:xfrm>
          <a:custGeom>
            <a:avLst/>
            <a:gdLst/>
            <a:ahLst/>
            <a:cxnLst/>
            <a:rect l="l" t="t" r="r" b="b"/>
            <a:pathLst>
              <a:path w="676275" h="963295">
                <a:moveTo>
                  <a:pt x="28842" y="913994"/>
                </a:moveTo>
                <a:lnTo>
                  <a:pt x="0" y="955812"/>
                </a:lnTo>
                <a:lnTo>
                  <a:pt x="10454" y="963023"/>
                </a:lnTo>
                <a:lnTo>
                  <a:pt x="39297" y="921205"/>
                </a:lnTo>
                <a:lnTo>
                  <a:pt x="28842" y="913994"/>
                </a:lnTo>
                <a:close/>
              </a:path>
              <a:path w="676275" h="963295">
                <a:moveTo>
                  <a:pt x="79319" y="840813"/>
                </a:moveTo>
                <a:lnTo>
                  <a:pt x="50474" y="882632"/>
                </a:lnTo>
                <a:lnTo>
                  <a:pt x="60929" y="889842"/>
                </a:lnTo>
                <a:lnTo>
                  <a:pt x="89772" y="848024"/>
                </a:lnTo>
                <a:lnTo>
                  <a:pt x="79319" y="840813"/>
                </a:lnTo>
                <a:close/>
              </a:path>
              <a:path w="676275" h="963295">
                <a:moveTo>
                  <a:pt x="129793" y="767633"/>
                </a:moveTo>
                <a:lnTo>
                  <a:pt x="100951" y="809451"/>
                </a:lnTo>
                <a:lnTo>
                  <a:pt x="111405" y="816662"/>
                </a:lnTo>
                <a:lnTo>
                  <a:pt x="140248" y="774844"/>
                </a:lnTo>
                <a:lnTo>
                  <a:pt x="129793" y="767633"/>
                </a:lnTo>
                <a:close/>
              </a:path>
              <a:path w="676275" h="963295">
                <a:moveTo>
                  <a:pt x="180270" y="694452"/>
                </a:moveTo>
                <a:lnTo>
                  <a:pt x="151427" y="736269"/>
                </a:lnTo>
                <a:lnTo>
                  <a:pt x="161880" y="743480"/>
                </a:lnTo>
                <a:lnTo>
                  <a:pt x="190723" y="701663"/>
                </a:lnTo>
                <a:lnTo>
                  <a:pt x="180270" y="694452"/>
                </a:lnTo>
                <a:close/>
              </a:path>
              <a:path w="676275" h="963295">
                <a:moveTo>
                  <a:pt x="230745" y="621271"/>
                </a:moveTo>
                <a:lnTo>
                  <a:pt x="201902" y="663089"/>
                </a:lnTo>
                <a:lnTo>
                  <a:pt x="212356" y="670299"/>
                </a:lnTo>
                <a:lnTo>
                  <a:pt x="241199" y="628482"/>
                </a:lnTo>
                <a:lnTo>
                  <a:pt x="230745" y="621271"/>
                </a:lnTo>
                <a:close/>
              </a:path>
              <a:path w="676275" h="963295">
                <a:moveTo>
                  <a:pt x="281221" y="548091"/>
                </a:moveTo>
                <a:lnTo>
                  <a:pt x="252378" y="589908"/>
                </a:lnTo>
                <a:lnTo>
                  <a:pt x="262831" y="597119"/>
                </a:lnTo>
                <a:lnTo>
                  <a:pt x="291674" y="555302"/>
                </a:lnTo>
                <a:lnTo>
                  <a:pt x="281221" y="548091"/>
                </a:lnTo>
                <a:close/>
              </a:path>
              <a:path w="676275" h="963295">
                <a:moveTo>
                  <a:pt x="331696" y="474910"/>
                </a:moveTo>
                <a:lnTo>
                  <a:pt x="302853" y="516727"/>
                </a:lnTo>
                <a:lnTo>
                  <a:pt x="313307" y="523938"/>
                </a:lnTo>
                <a:lnTo>
                  <a:pt x="342150" y="482121"/>
                </a:lnTo>
                <a:lnTo>
                  <a:pt x="331696" y="474910"/>
                </a:lnTo>
                <a:close/>
              </a:path>
              <a:path w="676275" h="963295">
                <a:moveTo>
                  <a:pt x="382172" y="401728"/>
                </a:moveTo>
                <a:lnTo>
                  <a:pt x="353329" y="443547"/>
                </a:lnTo>
                <a:lnTo>
                  <a:pt x="363782" y="450757"/>
                </a:lnTo>
                <a:lnTo>
                  <a:pt x="392626" y="408940"/>
                </a:lnTo>
                <a:lnTo>
                  <a:pt x="382172" y="401728"/>
                </a:lnTo>
                <a:close/>
              </a:path>
              <a:path w="676275" h="963295">
                <a:moveTo>
                  <a:pt x="432647" y="328549"/>
                </a:moveTo>
                <a:lnTo>
                  <a:pt x="403804" y="370366"/>
                </a:lnTo>
                <a:lnTo>
                  <a:pt x="414258" y="377577"/>
                </a:lnTo>
                <a:lnTo>
                  <a:pt x="443101" y="335758"/>
                </a:lnTo>
                <a:lnTo>
                  <a:pt x="432647" y="328549"/>
                </a:lnTo>
                <a:close/>
              </a:path>
              <a:path w="676275" h="963295">
                <a:moveTo>
                  <a:pt x="483123" y="255367"/>
                </a:moveTo>
                <a:lnTo>
                  <a:pt x="454280" y="297185"/>
                </a:lnTo>
                <a:lnTo>
                  <a:pt x="464733" y="304396"/>
                </a:lnTo>
                <a:lnTo>
                  <a:pt x="493577" y="262578"/>
                </a:lnTo>
                <a:lnTo>
                  <a:pt x="483123" y="255367"/>
                </a:lnTo>
                <a:close/>
              </a:path>
              <a:path w="676275" h="963295">
                <a:moveTo>
                  <a:pt x="533598" y="182186"/>
                </a:moveTo>
                <a:lnTo>
                  <a:pt x="504755" y="224005"/>
                </a:lnTo>
                <a:lnTo>
                  <a:pt x="515209" y="231214"/>
                </a:lnTo>
                <a:lnTo>
                  <a:pt x="544052" y="189397"/>
                </a:lnTo>
                <a:lnTo>
                  <a:pt x="533598" y="182186"/>
                </a:lnTo>
                <a:close/>
              </a:path>
              <a:path w="676275" h="963295">
                <a:moveTo>
                  <a:pt x="584074" y="109006"/>
                </a:moveTo>
                <a:lnTo>
                  <a:pt x="555231" y="150823"/>
                </a:lnTo>
                <a:lnTo>
                  <a:pt x="565684" y="158034"/>
                </a:lnTo>
                <a:lnTo>
                  <a:pt x="594528" y="116216"/>
                </a:lnTo>
                <a:lnTo>
                  <a:pt x="584074" y="109006"/>
                </a:lnTo>
                <a:close/>
              </a:path>
              <a:path w="676275" h="963295">
                <a:moveTo>
                  <a:pt x="634549" y="35825"/>
                </a:moveTo>
                <a:lnTo>
                  <a:pt x="605706" y="77642"/>
                </a:lnTo>
                <a:lnTo>
                  <a:pt x="616160" y="84853"/>
                </a:lnTo>
                <a:lnTo>
                  <a:pt x="645003" y="43036"/>
                </a:lnTo>
                <a:lnTo>
                  <a:pt x="634549" y="35825"/>
                </a:lnTo>
                <a:close/>
              </a:path>
              <a:path w="676275" h="963295">
                <a:moveTo>
                  <a:pt x="662276" y="8666"/>
                </a:moveTo>
                <a:lnTo>
                  <a:pt x="655190" y="8666"/>
                </a:lnTo>
                <a:lnTo>
                  <a:pt x="663058" y="14093"/>
                </a:lnTo>
                <a:lnTo>
                  <a:pt x="656023" y="15875"/>
                </a:lnTo>
                <a:lnTo>
                  <a:pt x="663340" y="79204"/>
                </a:lnTo>
                <a:lnTo>
                  <a:pt x="666490" y="81702"/>
                </a:lnTo>
                <a:lnTo>
                  <a:pt x="673459" y="80897"/>
                </a:lnTo>
                <a:lnTo>
                  <a:pt x="675956" y="77748"/>
                </a:lnTo>
                <a:lnTo>
                  <a:pt x="668322" y="11673"/>
                </a:lnTo>
                <a:lnTo>
                  <a:pt x="666635" y="11673"/>
                </a:lnTo>
                <a:lnTo>
                  <a:pt x="662276" y="8666"/>
                </a:lnTo>
                <a:close/>
              </a:path>
              <a:path w="676275" h="963295">
                <a:moveTo>
                  <a:pt x="666973" y="0"/>
                </a:moveTo>
                <a:lnTo>
                  <a:pt x="591106" y="19222"/>
                </a:lnTo>
                <a:lnTo>
                  <a:pt x="589048" y="22677"/>
                </a:lnTo>
                <a:lnTo>
                  <a:pt x="590770" y="29476"/>
                </a:lnTo>
                <a:lnTo>
                  <a:pt x="594225" y="31534"/>
                </a:lnTo>
                <a:lnTo>
                  <a:pt x="656023" y="15875"/>
                </a:lnTo>
                <a:lnTo>
                  <a:pt x="655190" y="8666"/>
                </a:lnTo>
                <a:lnTo>
                  <a:pt x="662276" y="8666"/>
                </a:lnTo>
                <a:lnTo>
                  <a:pt x="656182" y="4461"/>
                </a:lnTo>
                <a:lnTo>
                  <a:pt x="667474" y="4338"/>
                </a:lnTo>
                <a:lnTo>
                  <a:pt x="666973" y="0"/>
                </a:lnTo>
                <a:close/>
              </a:path>
              <a:path w="676275" h="963295">
                <a:moveTo>
                  <a:pt x="655190" y="8666"/>
                </a:moveTo>
                <a:lnTo>
                  <a:pt x="656023" y="15875"/>
                </a:lnTo>
                <a:lnTo>
                  <a:pt x="663058" y="14093"/>
                </a:lnTo>
                <a:lnTo>
                  <a:pt x="655190" y="8666"/>
                </a:lnTo>
                <a:close/>
              </a:path>
              <a:path w="676275" h="963295">
                <a:moveTo>
                  <a:pt x="656267" y="4338"/>
                </a:moveTo>
                <a:lnTo>
                  <a:pt x="666635" y="11673"/>
                </a:lnTo>
                <a:lnTo>
                  <a:pt x="656267" y="4338"/>
                </a:lnTo>
                <a:close/>
              </a:path>
              <a:path w="676275" h="963295">
                <a:moveTo>
                  <a:pt x="667474" y="4338"/>
                </a:moveTo>
                <a:lnTo>
                  <a:pt x="656267" y="4338"/>
                </a:lnTo>
                <a:lnTo>
                  <a:pt x="666720" y="11549"/>
                </a:lnTo>
                <a:lnTo>
                  <a:pt x="668322" y="11673"/>
                </a:lnTo>
                <a:lnTo>
                  <a:pt x="667474" y="4338"/>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7324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3" y="95791"/>
            <a:ext cx="3346703" cy="1141095"/>
          </a:xfrm>
        </p:spPr>
        <p:txBody>
          <a:bodyPr/>
          <a:lstStyle/>
          <a:p>
            <a:r>
              <a:rPr lang="en-US" dirty="0"/>
              <a:t>Overview of JSON Policies </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476747" y="1444624"/>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Effect : Dictates whether the policy provides allowed or denied access </a:t>
            </a:r>
          </a:p>
          <a:p>
            <a:pPr marL="342900" indent="-342900">
              <a:buFont typeface="Arial" panose="020B0604020202020204" pitchFamily="34" charset="0"/>
              <a:buChar char="•"/>
            </a:pPr>
            <a:r>
              <a:rPr lang="en-US" sz="2000" dirty="0">
                <a:solidFill>
                  <a:schemeClr val="bg1"/>
                </a:solidFill>
              </a:rPr>
              <a:t>Action : The list of actions that are allowed or denied </a:t>
            </a:r>
          </a:p>
          <a:p>
            <a:pPr marL="342900" indent="-342900">
              <a:buFont typeface="Arial" panose="020B0604020202020204" pitchFamily="34" charset="0"/>
              <a:buChar char="•"/>
            </a:pPr>
            <a:r>
              <a:rPr lang="en-US" sz="2000" dirty="0">
                <a:solidFill>
                  <a:schemeClr val="bg1"/>
                </a:solidFill>
              </a:rPr>
              <a:t>Resource : List of resources on which the action can occur</a:t>
            </a:r>
          </a:p>
          <a:p>
            <a:pPr marL="342900" indent="-342900">
              <a:buFont typeface="Arial" panose="020B0604020202020204" pitchFamily="34" charset="0"/>
              <a:buChar char="•"/>
            </a:pPr>
            <a:r>
              <a:rPr lang="en-US" sz="2000" dirty="0">
                <a:solidFill>
                  <a:schemeClr val="bg1"/>
                </a:solidFill>
              </a:rPr>
              <a:t>Condition : Circumstances under which policy is applied </a:t>
            </a:r>
          </a:p>
          <a:p>
            <a:pPr marL="342900" indent="-34290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96131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4" y="326451"/>
            <a:ext cx="3610314" cy="1141095"/>
          </a:xfrm>
        </p:spPr>
        <p:txBody>
          <a:bodyPr/>
          <a:lstStyle/>
          <a:p>
            <a:r>
              <a:rPr lang="en-US" dirty="0"/>
              <a:t>IAM JSON Policy Elements</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756834" y="2054224"/>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Version  - It defines the version of the policy language</a:t>
            </a:r>
          </a:p>
          <a:p>
            <a:pPr marL="1028700" lvl="1" indent="-342900"/>
            <a:r>
              <a:rPr lang="en-US" sz="1800" dirty="0">
                <a:solidFill>
                  <a:schemeClr val="bg1"/>
                </a:solidFill>
              </a:rPr>
              <a:t>The allowed value are : </a:t>
            </a:r>
          </a:p>
          <a:p>
            <a:pPr marL="1485900" lvl="2" indent="-342900"/>
            <a:r>
              <a:rPr lang="en-US" dirty="0">
                <a:solidFill>
                  <a:schemeClr val="bg1"/>
                </a:solidFill>
              </a:rPr>
              <a:t>2012-10-17</a:t>
            </a:r>
          </a:p>
          <a:p>
            <a:pPr marL="1485900" lvl="2" indent="-342900"/>
            <a:r>
              <a:rPr lang="en-US" dirty="0">
                <a:solidFill>
                  <a:schemeClr val="bg1"/>
                </a:solidFill>
              </a:rPr>
              <a:t>2008-10-17</a:t>
            </a:r>
          </a:p>
          <a:p>
            <a:pPr marL="342900" indent="-342900">
              <a:buFont typeface="Arial" panose="020B0604020202020204" pitchFamily="34" charset="0"/>
              <a:buChar char="•"/>
            </a:pPr>
            <a:r>
              <a:rPr lang="en-US" sz="2000" dirty="0">
                <a:solidFill>
                  <a:schemeClr val="bg1"/>
                </a:solidFill>
              </a:rPr>
              <a:t>Statement element is the main element of an IAM policy</a:t>
            </a:r>
          </a:p>
          <a:p>
            <a:pPr marL="342900" indent="-342900">
              <a:buFont typeface="Arial" panose="020B0604020202020204" pitchFamily="34" charset="0"/>
              <a:buChar char="•"/>
            </a:pPr>
            <a:r>
              <a:rPr lang="en-US" sz="2000" dirty="0">
                <a:solidFill>
                  <a:schemeClr val="bg1"/>
                </a:solidFill>
              </a:rPr>
              <a:t>Effect element specifies whether the statement would result in an ALLOW or an explicit DENY</a:t>
            </a:r>
          </a:p>
          <a:p>
            <a:pPr marL="342900" indent="-342900">
              <a:buFont typeface="Arial" panose="020B0604020202020204" pitchFamily="34" charset="0"/>
              <a:buChar char="•"/>
            </a:pPr>
            <a:endParaRPr lang="en-US" sz="2000" dirty="0">
              <a:solidFill>
                <a:schemeClr val="bg1"/>
              </a:solidFill>
            </a:endParaRPr>
          </a:p>
          <a:p>
            <a:pPr marL="342900" indent="-342900"/>
            <a:endParaRPr lang="en-US" dirty="0">
              <a:solidFill>
                <a:schemeClr val="bg1"/>
              </a:solidFill>
            </a:endParaRPr>
          </a:p>
        </p:txBody>
      </p:sp>
    </p:spTree>
    <p:extLst>
      <p:ext uri="{BB962C8B-B14F-4D97-AF65-F5344CB8AC3E}">
        <p14:creationId xmlns:p14="http://schemas.microsoft.com/office/powerpoint/2010/main" val="337484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3" y="112267"/>
            <a:ext cx="3667979" cy="1141095"/>
          </a:xfrm>
        </p:spPr>
        <p:txBody>
          <a:bodyPr/>
          <a:lstStyle/>
          <a:p>
            <a:r>
              <a:rPr lang="en-US" dirty="0"/>
              <a:t>IAM JSON Policy Elements</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688880" y="1304509"/>
            <a:ext cx="10629900" cy="5045076"/>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Principal element is primarily used to specify the user, AWS service and AWS account</a:t>
            </a:r>
          </a:p>
          <a:p>
            <a:pPr marL="342900" indent="-342900">
              <a:buFont typeface="Arial" panose="020B0604020202020204" pitchFamily="34" charset="0"/>
              <a:buChar char="•"/>
            </a:pPr>
            <a:r>
              <a:rPr lang="en-US" sz="2000" dirty="0">
                <a:solidFill>
                  <a:schemeClr val="bg1"/>
                </a:solidFill>
              </a:rPr>
              <a:t>Principal are specified with ARN of the AWS account, IAM user, IAM role, assumed user</a:t>
            </a:r>
          </a:p>
          <a:p>
            <a:pPr marL="342900" indent="-342900">
              <a:buFont typeface="Arial" panose="020B0604020202020204" pitchFamily="34" charset="0"/>
              <a:buChar char="•"/>
            </a:pPr>
            <a:r>
              <a:rPr lang="en-US" sz="2000" dirty="0">
                <a:solidFill>
                  <a:schemeClr val="bg1"/>
                </a:solidFill>
              </a:rPr>
              <a:t>Action element is followed by the service name and list of operation that should be allowed or denied for the service </a:t>
            </a:r>
          </a:p>
          <a:p>
            <a:pPr marL="342900" indent="-342900">
              <a:buFont typeface="Arial" panose="020B0604020202020204" pitchFamily="34" charset="0"/>
              <a:buChar char="•"/>
            </a:pPr>
            <a:r>
              <a:rPr lang="en-US" sz="2000" dirty="0" err="1">
                <a:solidFill>
                  <a:schemeClr val="bg1"/>
                </a:solidFill>
              </a:rPr>
              <a:t>NotAction</a:t>
            </a:r>
            <a:r>
              <a:rPr lang="en-US" sz="2000" dirty="0">
                <a:solidFill>
                  <a:schemeClr val="bg1"/>
                </a:solidFill>
              </a:rPr>
              <a:t> is an advanced policy element that matches all actions except the one specified in its element statement </a:t>
            </a:r>
          </a:p>
          <a:p>
            <a:pPr marL="342900" indent="-342900">
              <a:buFont typeface="Arial" panose="020B0604020202020204" pitchFamily="34" charset="0"/>
              <a:buChar char="•"/>
            </a:pPr>
            <a:r>
              <a:rPr lang="en-US" sz="2000" dirty="0">
                <a:solidFill>
                  <a:schemeClr val="bg1"/>
                </a:solidFill>
              </a:rPr>
              <a:t>Resource element specifies the list of object that the statement covers </a:t>
            </a:r>
          </a:p>
          <a:p>
            <a:pPr marL="342900" indent="-342900">
              <a:buFont typeface="Arial" panose="020B0604020202020204" pitchFamily="34" charset="0"/>
              <a:buChar char="•"/>
            </a:pPr>
            <a:r>
              <a:rPr lang="en-US" sz="2000" dirty="0">
                <a:solidFill>
                  <a:schemeClr val="bg1"/>
                </a:solidFill>
              </a:rPr>
              <a:t>Condition element allows us to specify the conditions when the policy is valid</a:t>
            </a:r>
          </a:p>
          <a:p>
            <a:pPr marL="342900" indent="-34290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5617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4" y="112267"/>
            <a:ext cx="3527936" cy="1141095"/>
          </a:xfrm>
        </p:spPr>
        <p:txBody>
          <a:bodyPr/>
          <a:lstStyle/>
          <a:p>
            <a:r>
              <a:rPr lang="en-US" dirty="0"/>
              <a:t>IAM Permission Boundaries 	</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781548" y="1568191"/>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Permission boundary is an advanced feature in which you use a managed policy to set the maximum permission that an identity based policy can grant to an IAM entity </a:t>
            </a:r>
          </a:p>
          <a:p>
            <a:pPr marL="342900" indent="-342900">
              <a:buFont typeface="Arial" panose="020B0604020202020204" pitchFamily="34" charset="0"/>
              <a:buChar char="•"/>
            </a:pPr>
            <a:r>
              <a:rPr lang="en-US" sz="2000" dirty="0">
                <a:solidFill>
                  <a:schemeClr val="bg1"/>
                </a:solidFill>
              </a:rPr>
              <a:t>The entity can only perform action that are allowed by both its identity based policies and it s permissions boundaries </a:t>
            </a:r>
          </a:p>
          <a:p>
            <a:pPr marL="342900" indent="-342900">
              <a:buFont typeface="Arial" panose="020B0604020202020204" pitchFamily="34" charset="0"/>
              <a:buChar char="•"/>
            </a:pPr>
            <a:r>
              <a:rPr lang="en-US" sz="2000" dirty="0">
                <a:solidFill>
                  <a:schemeClr val="bg1"/>
                </a:solidFill>
              </a:rPr>
              <a:t>Permission boundary by itself does not grant any access. It just sets a boundary that determines the highest level of access that can be given to a specific user or role</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30849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4" y="112267"/>
            <a:ext cx="5364974" cy="1141095"/>
          </a:xfrm>
        </p:spPr>
        <p:txBody>
          <a:bodyPr/>
          <a:lstStyle/>
          <a:p>
            <a:r>
              <a:rPr lang="en-US" dirty="0"/>
              <a:t>Evaluation Effective Permission in AWS	</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707407" y="1559954"/>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The permission boundary for an IAM entity sets the MAX permissions that the entity can have</a:t>
            </a:r>
          </a:p>
          <a:p>
            <a:pPr marL="342900" indent="-342900">
              <a:buFont typeface="Arial" panose="020B0604020202020204" pitchFamily="34" charset="0"/>
              <a:buChar char="•"/>
            </a:pPr>
            <a:r>
              <a:rPr lang="en-US" sz="2000" dirty="0">
                <a:solidFill>
                  <a:schemeClr val="bg1"/>
                </a:solidFill>
              </a:rPr>
              <a:t>Permission for an entity can be affected by identity based policies, resource based policies, permission boundary and SCP </a:t>
            </a:r>
          </a:p>
          <a:p>
            <a:pPr marL="342900" indent="-342900">
              <a:buFont typeface="Arial" panose="020B0604020202020204" pitchFamily="34" charset="0"/>
              <a:buChar char="•"/>
            </a:pPr>
            <a:r>
              <a:rPr lang="en-US" sz="2000" dirty="0">
                <a:solidFill>
                  <a:schemeClr val="bg1"/>
                </a:solidFill>
              </a:rPr>
              <a:t>If anyone of these policy types explicitly denies access for an operation then the request is rejected </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9173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3" y="112267"/>
            <a:ext cx="4170487" cy="1141095"/>
          </a:xfrm>
        </p:spPr>
        <p:txBody>
          <a:bodyPr/>
          <a:lstStyle/>
          <a:p>
            <a:r>
              <a:rPr lang="en-US" dirty="0"/>
              <a:t>Understand Delegation</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604434" y="1667046"/>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Delegation refers to the assignment of responsibility to another person to carry our specific activities in your environment </a:t>
            </a:r>
          </a:p>
          <a:p>
            <a:pPr marL="342900" indent="-342900">
              <a:buFont typeface="Arial" panose="020B0604020202020204" pitchFamily="34" charset="0"/>
              <a:buChar char="•"/>
            </a:pPr>
            <a:r>
              <a:rPr lang="en-US" sz="2000" dirty="0">
                <a:solidFill>
                  <a:schemeClr val="bg1"/>
                </a:solidFill>
              </a:rPr>
              <a:t>Delegation refers to cross account access via IAM role </a:t>
            </a:r>
          </a:p>
          <a:p>
            <a:pPr marL="342900" indent="-342900">
              <a:buFont typeface="Arial" panose="020B0604020202020204" pitchFamily="34" charset="0"/>
              <a:buChar char="•"/>
            </a:pPr>
            <a:r>
              <a:rPr lang="en-US" sz="2000" dirty="0">
                <a:solidFill>
                  <a:schemeClr val="bg1"/>
                </a:solidFill>
              </a:rPr>
              <a:t>It also refers to delegating (assigning) permission to some service that will manage AWS resource on your behalf</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9420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93" y="112267"/>
            <a:ext cx="4294055" cy="1141095"/>
          </a:xfrm>
        </p:spPr>
        <p:txBody>
          <a:bodyPr/>
          <a:lstStyle/>
          <a:p>
            <a:r>
              <a:rPr lang="en-US" dirty="0"/>
              <a:t>Implementing Delegation	</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732120" y="1732948"/>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All the IAM users will be created in a Central Account </a:t>
            </a:r>
          </a:p>
          <a:p>
            <a:pPr marL="342900" indent="-342900">
              <a:buFont typeface="Arial" panose="020B0604020202020204" pitchFamily="34" charset="0"/>
              <a:buChar char="•"/>
            </a:pPr>
            <a:r>
              <a:rPr lang="en-US" sz="2000" dirty="0">
                <a:solidFill>
                  <a:schemeClr val="bg1"/>
                </a:solidFill>
              </a:rPr>
              <a:t>In the other AWS accounts, there will be a cross account role that will be created with a  trust relationship with the central account, thus allowing resources from the central account to be able to assume the role </a:t>
            </a:r>
          </a:p>
          <a:p>
            <a:pPr marL="342900" indent="-342900">
              <a:buFont typeface="Arial" panose="020B0604020202020204" pitchFamily="34" charset="0"/>
              <a:buChar char="•"/>
            </a:pPr>
            <a:r>
              <a:rPr lang="en-US" sz="2000" dirty="0">
                <a:solidFill>
                  <a:schemeClr val="bg1"/>
                </a:solidFill>
              </a:rPr>
              <a:t>Assign policy for IAM users in the central account to switch to the role of other accounts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776225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3378835"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5" dirty="0"/>
              <a:t>Policy Evaluation</a:t>
            </a:r>
            <a:r>
              <a:rPr spc="-40" dirty="0"/>
              <a:t> </a:t>
            </a:r>
            <a:r>
              <a:rPr spc="-5" dirty="0"/>
              <a:t>Logic</a:t>
            </a:r>
          </a:p>
        </p:txBody>
      </p:sp>
      <p:sp>
        <p:nvSpPr>
          <p:cNvPr id="4" name="object 4"/>
          <p:cNvSpPr txBox="1"/>
          <p:nvPr/>
        </p:nvSpPr>
        <p:spPr>
          <a:xfrm>
            <a:off x="574737" y="726947"/>
            <a:ext cx="10111105" cy="4597400"/>
          </a:xfrm>
          <a:prstGeom prst="rect">
            <a:avLst/>
          </a:prstGeom>
        </p:spPr>
        <p:txBody>
          <a:bodyPr vert="horz" wrap="square" lIns="0" tIns="12700" rIns="0" bIns="0" rtlCol="0">
            <a:spAutoFit/>
          </a:bodyPr>
          <a:lstStyle/>
          <a:p>
            <a:pPr marL="298450" marR="25400" indent="-285750">
              <a:lnSpc>
                <a:spcPct val="150000"/>
              </a:lnSpc>
              <a:spcBef>
                <a:spcPts val="100"/>
              </a:spcBef>
              <a:buClr>
                <a:srgbClr val="FFFFFF"/>
              </a:buClr>
              <a:buFont typeface="Wingdings"/>
              <a:buChar char=""/>
              <a:tabLst>
                <a:tab pos="354965" algn="l"/>
                <a:tab pos="355600" algn="l"/>
              </a:tabLst>
            </a:pPr>
            <a:r>
              <a:rPr dirty="0">
                <a:solidFill>
                  <a:prstClr val="black"/>
                </a:solidFill>
              </a:rPr>
              <a:t>	</a:t>
            </a:r>
            <a:r>
              <a:rPr sz="2000" spc="-5" dirty="0">
                <a:solidFill>
                  <a:srgbClr val="FF0000"/>
                </a:solidFill>
                <a:cs typeface="Calibri"/>
              </a:rPr>
              <a:t>Identity-based policies </a:t>
            </a:r>
            <a:r>
              <a:rPr sz="2000" dirty="0">
                <a:solidFill>
                  <a:srgbClr val="FFFFFF"/>
                </a:solidFill>
                <a:cs typeface="Calibri"/>
              </a:rPr>
              <a:t>– </a:t>
            </a:r>
            <a:r>
              <a:rPr sz="2000" spc="-5" dirty="0">
                <a:solidFill>
                  <a:srgbClr val="FFFFFF"/>
                </a:solidFill>
                <a:cs typeface="Calibri"/>
              </a:rPr>
              <a:t>Identity-based policies </a:t>
            </a:r>
            <a:r>
              <a:rPr sz="2000" spc="-10" dirty="0">
                <a:solidFill>
                  <a:srgbClr val="FFFFFF"/>
                </a:solidFill>
                <a:cs typeface="Calibri"/>
              </a:rPr>
              <a:t>are attached to </a:t>
            </a:r>
            <a:r>
              <a:rPr sz="2000" dirty="0">
                <a:solidFill>
                  <a:srgbClr val="FFFFFF"/>
                </a:solidFill>
                <a:cs typeface="Calibri"/>
              </a:rPr>
              <a:t>an IAM </a:t>
            </a:r>
            <a:r>
              <a:rPr sz="2000" spc="-5" dirty="0">
                <a:solidFill>
                  <a:srgbClr val="FFFFFF"/>
                </a:solidFill>
                <a:cs typeface="Calibri"/>
              </a:rPr>
              <a:t>identity </a:t>
            </a:r>
            <a:r>
              <a:rPr sz="2000" spc="-30" dirty="0">
                <a:solidFill>
                  <a:srgbClr val="FFFFFF"/>
                </a:solidFill>
                <a:cs typeface="Calibri"/>
              </a:rPr>
              <a:t>(user, </a:t>
            </a:r>
            <a:r>
              <a:rPr sz="2000" spc="-10" dirty="0">
                <a:solidFill>
                  <a:srgbClr val="FFFFFF"/>
                </a:solidFill>
                <a:cs typeface="Calibri"/>
              </a:rPr>
              <a:t>group </a:t>
            </a:r>
            <a:r>
              <a:rPr sz="2000" spc="-5" dirty="0">
                <a:solidFill>
                  <a:srgbClr val="FFFFFF"/>
                </a:solidFill>
                <a:cs typeface="Calibri"/>
              </a:rPr>
              <a:t>of  </a:t>
            </a:r>
            <a:r>
              <a:rPr sz="2000" spc="-10" dirty="0">
                <a:solidFill>
                  <a:srgbClr val="FFFFFF"/>
                </a:solidFill>
                <a:cs typeface="Calibri"/>
              </a:rPr>
              <a:t>users, </a:t>
            </a:r>
            <a:r>
              <a:rPr sz="2000" spc="-5" dirty="0">
                <a:solidFill>
                  <a:srgbClr val="FFFFFF"/>
                </a:solidFill>
                <a:cs typeface="Calibri"/>
              </a:rPr>
              <a:t>or </a:t>
            </a:r>
            <a:r>
              <a:rPr sz="2000" spc="-10" dirty="0">
                <a:solidFill>
                  <a:srgbClr val="FFFFFF"/>
                </a:solidFill>
                <a:cs typeface="Calibri"/>
              </a:rPr>
              <a:t>role) </a:t>
            </a:r>
            <a:r>
              <a:rPr sz="2000" spc="-5" dirty="0">
                <a:solidFill>
                  <a:srgbClr val="FFFFFF"/>
                </a:solidFill>
                <a:cs typeface="Calibri"/>
              </a:rPr>
              <a:t>and </a:t>
            </a:r>
            <a:r>
              <a:rPr sz="2000" spc="-15" dirty="0">
                <a:solidFill>
                  <a:srgbClr val="FFFFFF"/>
                </a:solidFill>
                <a:cs typeface="Calibri"/>
              </a:rPr>
              <a:t>grant </a:t>
            </a:r>
            <a:r>
              <a:rPr sz="2000" spc="-5" dirty="0">
                <a:solidFill>
                  <a:srgbClr val="FFFFFF"/>
                </a:solidFill>
                <a:cs typeface="Calibri"/>
              </a:rPr>
              <a:t>permissions </a:t>
            </a:r>
            <a:r>
              <a:rPr sz="2000" spc="-10" dirty="0">
                <a:solidFill>
                  <a:srgbClr val="FFFFFF"/>
                </a:solidFill>
                <a:cs typeface="Calibri"/>
              </a:rPr>
              <a:t>to </a:t>
            </a:r>
            <a:r>
              <a:rPr sz="2000" dirty="0">
                <a:solidFill>
                  <a:srgbClr val="FFFFFF"/>
                </a:solidFill>
                <a:cs typeface="Calibri"/>
              </a:rPr>
              <a:t>IAM </a:t>
            </a:r>
            <a:r>
              <a:rPr sz="2000" spc="-5" dirty="0">
                <a:solidFill>
                  <a:srgbClr val="FFFFFF"/>
                </a:solidFill>
                <a:cs typeface="Calibri"/>
              </a:rPr>
              <a:t>entities </a:t>
            </a:r>
            <a:r>
              <a:rPr sz="2000" spc="-10" dirty="0">
                <a:solidFill>
                  <a:srgbClr val="FFFFFF"/>
                </a:solidFill>
                <a:cs typeface="Calibri"/>
              </a:rPr>
              <a:t>(users </a:t>
            </a:r>
            <a:r>
              <a:rPr sz="2000" spc="-5" dirty="0">
                <a:solidFill>
                  <a:srgbClr val="FFFFFF"/>
                </a:solidFill>
                <a:cs typeface="Calibri"/>
              </a:rPr>
              <a:t>and</a:t>
            </a:r>
            <a:r>
              <a:rPr sz="2000" spc="65" dirty="0">
                <a:solidFill>
                  <a:srgbClr val="FFFFFF"/>
                </a:solidFill>
                <a:cs typeface="Calibri"/>
              </a:rPr>
              <a:t> </a:t>
            </a:r>
            <a:r>
              <a:rPr sz="2000" spc="-5" dirty="0">
                <a:solidFill>
                  <a:srgbClr val="FFFFFF"/>
                </a:solidFill>
                <a:cs typeface="Calibri"/>
              </a:rPr>
              <a:t>roles).</a:t>
            </a:r>
            <a:endParaRPr sz="2000" dirty="0">
              <a:solidFill>
                <a:prstClr val="black"/>
              </a:solidFill>
              <a:cs typeface="Calibri"/>
            </a:endParaRPr>
          </a:p>
          <a:p>
            <a:pPr marL="298450" marR="14604" indent="-285750">
              <a:lnSpc>
                <a:spcPct val="150000"/>
              </a:lnSpc>
              <a:buClr>
                <a:srgbClr val="FFFFFF"/>
              </a:buClr>
              <a:buFont typeface="Wingdings"/>
              <a:buChar char=""/>
              <a:tabLst>
                <a:tab pos="354965" algn="l"/>
                <a:tab pos="355600" algn="l"/>
              </a:tabLst>
            </a:pPr>
            <a:r>
              <a:rPr dirty="0">
                <a:solidFill>
                  <a:prstClr val="black"/>
                </a:solidFill>
              </a:rPr>
              <a:t>	</a:t>
            </a:r>
            <a:r>
              <a:rPr sz="2000" spc="-5" dirty="0">
                <a:solidFill>
                  <a:srgbClr val="FF0000"/>
                </a:solidFill>
                <a:cs typeface="Calibri"/>
              </a:rPr>
              <a:t>Resource-based policies </a:t>
            </a:r>
            <a:r>
              <a:rPr sz="2000" dirty="0">
                <a:solidFill>
                  <a:srgbClr val="FFFFFF"/>
                </a:solidFill>
                <a:cs typeface="Calibri"/>
              </a:rPr>
              <a:t>– </a:t>
            </a:r>
            <a:r>
              <a:rPr sz="2000" spc="-5" dirty="0">
                <a:solidFill>
                  <a:srgbClr val="FFFFFF"/>
                </a:solidFill>
                <a:cs typeface="Calibri"/>
              </a:rPr>
              <a:t>Resource-based policies </a:t>
            </a:r>
            <a:r>
              <a:rPr sz="2000" spc="-15" dirty="0">
                <a:solidFill>
                  <a:srgbClr val="FFFFFF"/>
                </a:solidFill>
                <a:cs typeface="Calibri"/>
              </a:rPr>
              <a:t>grant </a:t>
            </a:r>
            <a:r>
              <a:rPr sz="2000" spc="-5" dirty="0">
                <a:solidFill>
                  <a:srgbClr val="FFFFFF"/>
                </a:solidFill>
                <a:cs typeface="Calibri"/>
              </a:rPr>
              <a:t>permissions </a:t>
            </a:r>
            <a:r>
              <a:rPr sz="2000" spc="-10" dirty="0">
                <a:solidFill>
                  <a:srgbClr val="FFFFFF"/>
                </a:solidFill>
                <a:cs typeface="Calibri"/>
              </a:rPr>
              <a:t>to </a:t>
            </a:r>
            <a:r>
              <a:rPr sz="2000" dirty="0">
                <a:solidFill>
                  <a:srgbClr val="FFFFFF"/>
                </a:solidFill>
                <a:cs typeface="Calibri"/>
              </a:rPr>
              <a:t>the </a:t>
            </a:r>
            <a:r>
              <a:rPr sz="2000" spc="-5" dirty="0">
                <a:solidFill>
                  <a:srgbClr val="FFFFFF"/>
                </a:solidFill>
                <a:cs typeface="Calibri"/>
              </a:rPr>
              <a:t>principal (account,  </a:t>
            </a:r>
            <a:r>
              <a:rPr sz="2000" spc="-35" dirty="0">
                <a:solidFill>
                  <a:srgbClr val="FFFFFF"/>
                </a:solidFill>
                <a:cs typeface="Calibri"/>
              </a:rPr>
              <a:t>user, </a:t>
            </a:r>
            <a:r>
              <a:rPr sz="2000" spc="-10" dirty="0">
                <a:solidFill>
                  <a:srgbClr val="FFFFFF"/>
                </a:solidFill>
                <a:cs typeface="Calibri"/>
              </a:rPr>
              <a:t>role, </a:t>
            </a:r>
            <a:r>
              <a:rPr sz="2000" spc="-5" dirty="0">
                <a:solidFill>
                  <a:srgbClr val="FFFFFF"/>
                </a:solidFill>
                <a:cs typeface="Calibri"/>
              </a:rPr>
              <a:t>or </a:t>
            </a:r>
            <a:r>
              <a:rPr sz="2000" spc="-15" dirty="0">
                <a:solidFill>
                  <a:srgbClr val="FFFFFF"/>
                </a:solidFill>
                <a:cs typeface="Calibri"/>
              </a:rPr>
              <a:t>federated </a:t>
            </a:r>
            <a:r>
              <a:rPr sz="2000" spc="-5" dirty="0">
                <a:solidFill>
                  <a:srgbClr val="FFFFFF"/>
                </a:solidFill>
                <a:cs typeface="Calibri"/>
              </a:rPr>
              <a:t>user) </a:t>
            </a:r>
            <a:r>
              <a:rPr sz="2000" dirty="0">
                <a:solidFill>
                  <a:srgbClr val="FFFFFF"/>
                </a:solidFill>
                <a:cs typeface="Calibri"/>
              </a:rPr>
              <a:t>specified as the</a:t>
            </a:r>
            <a:r>
              <a:rPr sz="2000" spc="45" dirty="0">
                <a:solidFill>
                  <a:srgbClr val="FFFFFF"/>
                </a:solidFill>
                <a:cs typeface="Calibri"/>
              </a:rPr>
              <a:t> </a:t>
            </a:r>
            <a:r>
              <a:rPr sz="2000" spc="-5" dirty="0">
                <a:solidFill>
                  <a:srgbClr val="FFFFFF"/>
                </a:solidFill>
                <a:cs typeface="Calibri"/>
              </a:rPr>
              <a:t>principal.</a:t>
            </a:r>
            <a:endParaRPr sz="2000" dirty="0">
              <a:solidFill>
                <a:prstClr val="black"/>
              </a:solidFill>
              <a:cs typeface="Calibri"/>
            </a:endParaRPr>
          </a:p>
          <a:p>
            <a:pPr marL="298450" marR="201295" indent="-285750">
              <a:lnSpc>
                <a:spcPct val="150000"/>
              </a:lnSpc>
              <a:buClr>
                <a:srgbClr val="FFFFFF"/>
              </a:buClr>
              <a:buFont typeface="Wingdings"/>
              <a:buChar char=""/>
              <a:tabLst>
                <a:tab pos="354965" algn="l"/>
                <a:tab pos="355600" algn="l"/>
              </a:tabLst>
            </a:pPr>
            <a:r>
              <a:rPr dirty="0">
                <a:solidFill>
                  <a:prstClr val="black"/>
                </a:solidFill>
              </a:rPr>
              <a:t>	</a:t>
            </a:r>
            <a:r>
              <a:rPr sz="2000" dirty="0">
                <a:solidFill>
                  <a:srgbClr val="FF0000"/>
                </a:solidFill>
                <a:cs typeface="Calibri"/>
              </a:rPr>
              <a:t>IAM </a:t>
            </a:r>
            <a:r>
              <a:rPr sz="2000" spc="-5" dirty="0">
                <a:solidFill>
                  <a:srgbClr val="FF0000"/>
                </a:solidFill>
                <a:cs typeface="Calibri"/>
              </a:rPr>
              <a:t>permissions boundaries </a:t>
            </a:r>
            <a:r>
              <a:rPr sz="2000" dirty="0">
                <a:solidFill>
                  <a:srgbClr val="FFFFFF"/>
                </a:solidFill>
                <a:cs typeface="Calibri"/>
              </a:rPr>
              <a:t>– </a:t>
            </a:r>
            <a:r>
              <a:rPr sz="2000" spc="-5" dirty="0">
                <a:solidFill>
                  <a:srgbClr val="FFFFFF"/>
                </a:solidFill>
                <a:cs typeface="Calibri"/>
              </a:rPr>
              <a:t>Permissions boundaries </a:t>
            </a:r>
            <a:r>
              <a:rPr sz="2000" spc="-10" dirty="0">
                <a:solidFill>
                  <a:srgbClr val="FFFFFF"/>
                </a:solidFill>
                <a:cs typeface="Calibri"/>
              </a:rPr>
              <a:t>are </a:t>
            </a:r>
            <a:r>
              <a:rPr sz="2000" dirty="0">
                <a:solidFill>
                  <a:srgbClr val="FFFFFF"/>
                </a:solidFill>
                <a:cs typeface="Calibri"/>
              </a:rPr>
              <a:t>an </a:t>
            </a:r>
            <a:r>
              <a:rPr sz="2000" spc="-10" dirty="0">
                <a:solidFill>
                  <a:srgbClr val="FFFFFF"/>
                </a:solidFill>
                <a:cs typeface="Calibri"/>
              </a:rPr>
              <a:t>advanced </a:t>
            </a:r>
            <a:r>
              <a:rPr sz="2000" spc="-15" dirty="0">
                <a:solidFill>
                  <a:srgbClr val="FFFFFF"/>
                </a:solidFill>
                <a:cs typeface="Calibri"/>
              </a:rPr>
              <a:t>feature </a:t>
            </a:r>
            <a:r>
              <a:rPr sz="2000" spc="-5" dirty="0">
                <a:solidFill>
                  <a:srgbClr val="FFFFFF"/>
                </a:solidFill>
                <a:cs typeface="Calibri"/>
              </a:rPr>
              <a:t>that </a:t>
            </a:r>
            <a:r>
              <a:rPr sz="2000" dirty="0">
                <a:solidFill>
                  <a:srgbClr val="FFFFFF"/>
                </a:solidFill>
                <a:cs typeface="Calibri"/>
              </a:rPr>
              <a:t>sets </a:t>
            </a:r>
            <a:r>
              <a:rPr sz="2000" spc="-5" dirty="0">
                <a:solidFill>
                  <a:srgbClr val="FFFFFF"/>
                </a:solidFill>
                <a:cs typeface="Calibri"/>
              </a:rPr>
              <a:t>the  maximum permissions that </a:t>
            </a:r>
            <a:r>
              <a:rPr sz="2000" dirty="0">
                <a:solidFill>
                  <a:srgbClr val="FFFFFF"/>
                </a:solidFill>
                <a:cs typeface="Calibri"/>
              </a:rPr>
              <a:t>an </a:t>
            </a:r>
            <a:r>
              <a:rPr sz="2000" spc="-5" dirty="0">
                <a:solidFill>
                  <a:srgbClr val="FFFFFF"/>
                </a:solidFill>
                <a:cs typeface="Calibri"/>
              </a:rPr>
              <a:t>identity-based policy can </a:t>
            </a:r>
            <a:r>
              <a:rPr sz="2000" spc="-15" dirty="0">
                <a:solidFill>
                  <a:srgbClr val="FFFFFF"/>
                </a:solidFill>
                <a:cs typeface="Calibri"/>
              </a:rPr>
              <a:t>grant </a:t>
            </a:r>
            <a:r>
              <a:rPr sz="2000" spc="-10" dirty="0">
                <a:solidFill>
                  <a:srgbClr val="FFFFFF"/>
                </a:solidFill>
                <a:cs typeface="Calibri"/>
              </a:rPr>
              <a:t>to </a:t>
            </a:r>
            <a:r>
              <a:rPr sz="2000" dirty="0">
                <a:solidFill>
                  <a:srgbClr val="FFFFFF"/>
                </a:solidFill>
                <a:cs typeface="Calibri"/>
              </a:rPr>
              <a:t>an IAM </a:t>
            </a:r>
            <a:r>
              <a:rPr sz="2000" spc="-5" dirty="0">
                <a:solidFill>
                  <a:srgbClr val="FFFFFF"/>
                </a:solidFill>
                <a:cs typeface="Calibri"/>
              </a:rPr>
              <a:t>entity </a:t>
            </a:r>
            <a:r>
              <a:rPr sz="2000" dirty="0">
                <a:solidFill>
                  <a:srgbClr val="FFFFFF"/>
                </a:solidFill>
                <a:cs typeface="Calibri"/>
              </a:rPr>
              <a:t>(user </a:t>
            </a:r>
            <a:r>
              <a:rPr sz="2000" spc="-5" dirty="0">
                <a:solidFill>
                  <a:srgbClr val="FFFFFF"/>
                </a:solidFill>
                <a:cs typeface="Calibri"/>
              </a:rPr>
              <a:t>or</a:t>
            </a:r>
            <a:r>
              <a:rPr sz="2000" spc="35" dirty="0">
                <a:solidFill>
                  <a:srgbClr val="FFFFFF"/>
                </a:solidFill>
                <a:cs typeface="Calibri"/>
              </a:rPr>
              <a:t> </a:t>
            </a:r>
            <a:r>
              <a:rPr sz="2000" spc="-5" dirty="0">
                <a:solidFill>
                  <a:srgbClr val="FFFFFF"/>
                </a:solidFill>
                <a:cs typeface="Calibri"/>
              </a:rPr>
              <a:t>role).</a:t>
            </a:r>
            <a:endParaRPr sz="2000" dirty="0">
              <a:solidFill>
                <a:prstClr val="black"/>
              </a:solidFill>
              <a:cs typeface="Calibri"/>
            </a:endParaRPr>
          </a:p>
          <a:p>
            <a:pPr marL="298450" marR="244475" indent="-285750">
              <a:lnSpc>
                <a:spcPct val="150000"/>
              </a:lnSpc>
              <a:buClr>
                <a:srgbClr val="FFFFFF"/>
              </a:buClr>
              <a:buFont typeface="Wingdings"/>
              <a:buChar char=""/>
              <a:tabLst>
                <a:tab pos="354965" algn="l"/>
                <a:tab pos="355600" algn="l"/>
              </a:tabLst>
            </a:pPr>
            <a:r>
              <a:rPr dirty="0">
                <a:solidFill>
                  <a:prstClr val="black"/>
                </a:solidFill>
              </a:rPr>
              <a:t>	</a:t>
            </a:r>
            <a:r>
              <a:rPr sz="2000" spc="-30" dirty="0">
                <a:solidFill>
                  <a:srgbClr val="FF0000"/>
                </a:solidFill>
                <a:cs typeface="Calibri"/>
              </a:rPr>
              <a:t>AWS </a:t>
            </a:r>
            <a:r>
              <a:rPr sz="2000" spc="-15" dirty="0">
                <a:solidFill>
                  <a:srgbClr val="FF0000"/>
                </a:solidFill>
                <a:cs typeface="Calibri"/>
              </a:rPr>
              <a:t>Organizations </a:t>
            </a:r>
            <a:r>
              <a:rPr sz="2000" dirty="0">
                <a:solidFill>
                  <a:srgbClr val="FF0000"/>
                </a:solidFill>
                <a:cs typeface="Calibri"/>
              </a:rPr>
              <a:t>service </a:t>
            </a:r>
            <a:r>
              <a:rPr sz="2000" spc="-10" dirty="0">
                <a:solidFill>
                  <a:srgbClr val="FF0000"/>
                </a:solidFill>
                <a:cs typeface="Calibri"/>
              </a:rPr>
              <a:t>control </a:t>
            </a:r>
            <a:r>
              <a:rPr sz="2000" spc="-5" dirty="0">
                <a:solidFill>
                  <a:srgbClr val="FF0000"/>
                </a:solidFill>
                <a:cs typeface="Calibri"/>
              </a:rPr>
              <a:t>policies (SCPs) </a:t>
            </a:r>
            <a:r>
              <a:rPr sz="2000" dirty="0">
                <a:solidFill>
                  <a:srgbClr val="FFFFFF"/>
                </a:solidFill>
                <a:cs typeface="Calibri"/>
              </a:rPr>
              <a:t>– </a:t>
            </a:r>
            <a:r>
              <a:rPr sz="2000" spc="-15" dirty="0">
                <a:solidFill>
                  <a:srgbClr val="FFFFFF"/>
                </a:solidFill>
                <a:cs typeface="Calibri"/>
              </a:rPr>
              <a:t>Organizations </a:t>
            </a:r>
            <a:r>
              <a:rPr sz="2000" spc="-10" dirty="0">
                <a:solidFill>
                  <a:srgbClr val="FFFFFF"/>
                </a:solidFill>
                <a:cs typeface="Calibri"/>
              </a:rPr>
              <a:t>SCPs </a:t>
            </a:r>
            <a:r>
              <a:rPr sz="2000" dirty="0">
                <a:solidFill>
                  <a:srgbClr val="FFFFFF"/>
                </a:solidFill>
                <a:cs typeface="Calibri"/>
              </a:rPr>
              <a:t>specify the </a:t>
            </a:r>
            <a:r>
              <a:rPr sz="2000" spc="-5" dirty="0">
                <a:solidFill>
                  <a:srgbClr val="FFFFFF"/>
                </a:solidFill>
                <a:cs typeface="Calibri"/>
              </a:rPr>
              <a:t>maximum  permissions </a:t>
            </a:r>
            <a:r>
              <a:rPr sz="2000" spc="-15" dirty="0">
                <a:solidFill>
                  <a:srgbClr val="FFFFFF"/>
                </a:solidFill>
                <a:cs typeface="Calibri"/>
              </a:rPr>
              <a:t>for </a:t>
            </a:r>
            <a:r>
              <a:rPr sz="2000" dirty="0">
                <a:solidFill>
                  <a:srgbClr val="FFFFFF"/>
                </a:solidFill>
                <a:cs typeface="Calibri"/>
              </a:rPr>
              <a:t>an </a:t>
            </a:r>
            <a:r>
              <a:rPr sz="2000" spc="-15" dirty="0">
                <a:solidFill>
                  <a:srgbClr val="FFFFFF"/>
                </a:solidFill>
                <a:cs typeface="Calibri"/>
              </a:rPr>
              <a:t>organization </a:t>
            </a:r>
            <a:r>
              <a:rPr sz="2000" spc="-5" dirty="0">
                <a:solidFill>
                  <a:srgbClr val="FFFFFF"/>
                </a:solidFill>
                <a:cs typeface="Calibri"/>
              </a:rPr>
              <a:t>or </a:t>
            </a:r>
            <a:r>
              <a:rPr sz="2000" spc="-10" dirty="0">
                <a:solidFill>
                  <a:srgbClr val="FFFFFF"/>
                </a:solidFill>
                <a:cs typeface="Calibri"/>
              </a:rPr>
              <a:t>organizational </a:t>
            </a:r>
            <a:r>
              <a:rPr sz="2000" spc="-5" dirty="0">
                <a:solidFill>
                  <a:srgbClr val="FFFFFF"/>
                </a:solidFill>
                <a:cs typeface="Calibri"/>
              </a:rPr>
              <a:t>unit</a:t>
            </a:r>
            <a:r>
              <a:rPr sz="2000" spc="40" dirty="0">
                <a:solidFill>
                  <a:srgbClr val="FFFFFF"/>
                </a:solidFill>
                <a:cs typeface="Calibri"/>
              </a:rPr>
              <a:t> </a:t>
            </a:r>
            <a:r>
              <a:rPr sz="2000" dirty="0">
                <a:solidFill>
                  <a:srgbClr val="FFFFFF"/>
                </a:solidFill>
                <a:cs typeface="Calibri"/>
              </a:rPr>
              <a:t>(OU).</a:t>
            </a:r>
            <a:endParaRPr sz="2000" dirty="0">
              <a:solidFill>
                <a:prstClr val="black"/>
              </a:solidFill>
              <a:cs typeface="Calibri"/>
            </a:endParaRPr>
          </a:p>
          <a:p>
            <a:pPr marL="298450" marR="5080" indent="-285750">
              <a:lnSpc>
                <a:spcPct val="150000"/>
              </a:lnSpc>
              <a:buClr>
                <a:srgbClr val="FFFFFF"/>
              </a:buClr>
              <a:buFont typeface="Wingdings"/>
              <a:buChar char=""/>
              <a:tabLst>
                <a:tab pos="354965" algn="l"/>
                <a:tab pos="355600" algn="l"/>
              </a:tabLst>
            </a:pPr>
            <a:r>
              <a:rPr dirty="0">
                <a:solidFill>
                  <a:prstClr val="black"/>
                </a:solidFill>
              </a:rPr>
              <a:t>	</a:t>
            </a:r>
            <a:r>
              <a:rPr sz="2000" dirty="0">
                <a:solidFill>
                  <a:srgbClr val="FF0000"/>
                </a:solidFill>
                <a:cs typeface="Calibri"/>
              </a:rPr>
              <a:t>Session </a:t>
            </a:r>
            <a:r>
              <a:rPr sz="2000" spc="-5" dirty="0">
                <a:solidFill>
                  <a:srgbClr val="FF0000"/>
                </a:solidFill>
                <a:cs typeface="Calibri"/>
              </a:rPr>
              <a:t>policies </a:t>
            </a:r>
            <a:r>
              <a:rPr sz="2000" dirty="0">
                <a:solidFill>
                  <a:srgbClr val="FFFFFF"/>
                </a:solidFill>
                <a:cs typeface="Calibri"/>
              </a:rPr>
              <a:t>– Session </a:t>
            </a:r>
            <a:r>
              <a:rPr sz="2000" spc="-5" dirty="0">
                <a:solidFill>
                  <a:srgbClr val="FFFFFF"/>
                </a:solidFill>
                <a:cs typeface="Calibri"/>
              </a:rPr>
              <a:t>policies </a:t>
            </a:r>
            <a:r>
              <a:rPr sz="2000" spc="-10" dirty="0">
                <a:solidFill>
                  <a:srgbClr val="FFFFFF"/>
                </a:solidFill>
                <a:cs typeface="Calibri"/>
              </a:rPr>
              <a:t>are advanced </a:t>
            </a:r>
            <a:r>
              <a:rPr sz="2000" spc="-5" dirty="0">
                <a:solidFill>
                  <a:srgbClr val="FFFFFF"/>
                </a:solidFill>
                <a:cs typeface="Calibri"/>
              </a:rPr>
              <a:t>policies that </a:t>
            </a:r>
            <a:r>
              <a:rPr sz="2000" spc="-15" dirty="0">
                <a:solidFill>
                  <a:srgbClr val="FFFFFF"/>
                </a:solidFill>
                <a:cs typeface="Calibri"/>
              </a:rPr>
              <a:t>you </a:t>
            </a:r>
            <a:r>
              <a:rPr sz="2000" dirty="0">
                <a:solidFill>
                  <a:srgbClr val="FFFFFF"/>
                </a:solidFill>
                <a:cs typeface="Calibri"/>
              </a:rPr>
              <a:t>pass as </a:t>
            </a:r>
            <a:r>
              <a:rPr sz="2000" spc="-15" dirty="0">
                <a:solidFill>
                  <a:srgbClr val="FFFFFF"/>
                </a:solidFill>
                <a:cs typeface="Calibri"/>
              </a:rPr>
              <a:t>parameters </a:t>
            </a:r>
            <a:r>
              <a:rPr sz="2000" spc="-5" dirty="0">
                <a:solidFill>
                  <a:srgbClr val="FFFFFF"/>
                </a:solidFill>
                <a:cs typeface="Calibri"/>
              </a:rPr>
              <a:t>when </a:t>
            </a:r>
            <a:r>
              <a:rPr sz="2000" spc="-15" dirty="0">
                <a:solidFill>
                  <a:srgbClr val="FFFFFF"/>
                </a:solidFill>
                <a:cs typeface="Calibri"/>
              </a:rPr>
              <a:t>you  </a:t>
            </a:r>
            <a:r>
              <a:rPr sz="2000" spc="-10" dirty="0">
                <a:solidFill>
                  <a:srgbClr val="FFFFFF"/>
                </a:solidFill>
                <a:cs typeface="Calibri"/>
              </a:rPr>
              <a:t>programmatically create </a:t>
            </a:r>
            <a:r>
              <a:rPr sz="2000" dirty="0">
                <a:solidFill>
                  <a:srgbClr val="FFFFFF"/>
                </a:solidFill>
                <a:cs typeface="Calibri"/>
              </a:rPr>
              <a:t>a </a:t>
            </a:r>
            <a:r>
              <a:rPr sz="2000" spc="-10" dirty="0">
                <a:solidFill>
                  <a:srgbClr val="FFFFFF"/>
                </a:solidFill>
                <a:cs typeface="Calibri"/>
              </a:rPr>
              <a:t>temporary </a:t>
            </a:r>
            <a:r>
              <a:rPr sz="2000" dirty="0">
                <a:solidFill>
                  <a:srgbClr val="FFFFFF"/>
                </a:solidFill>
                <a:cs typeface="Calibri"/>
              </a:rPr>
              <a:t>session </a:t>
            </a:r>
            <a:r>
              <a:rPr sz="2000" spc="-15" dirty="0">
                <a:solidFill>
                  <a:srgbClr val="FFFFFF"/>
                </a:solidFill>
                <a:cs typeface="Calibri"/>
              </a:rPr>
              <a:t>for </a:t>
            </a:r>
            <a:r>
              <a:rPr sz="2000" dirty="0">
                <a:solidFill>
                  <a:srgbClr val="FFFFFF"/>
                </a:solidFill>
                <a:cs typeface="Calibri"/>
              </a:rPr>
              <a:t>a </a:t>
            </a:r>
            <a:r>
              <a:rPr sz="2000" spc="-10" dirty="0">
                <a:solidFill>
                  <a:srgbClr val="FFFFFF"/>
                </a:solidFill>
                <a:cs typeface="Calibri"/>
              </a:rPr>
              <a:t>role </a:t>
            </a:r>
            <a:r>
              <a:rPr sz="2000" spc="-5" dirty="0">
                <a:solidFill>
                  <a:srgbClr val="FFFFFF"/>
                </a:solidFill>
                <a:cs typeface="Calibri"/>
              </a:rPr>
              <a:t>or </a:t>
            </a:r>
            <a:r>
              <a:rPr sz="2000" spc="-15" dirty="0">
                <a:solidFill>
                  <a:srgbClr val="FFFFFF"/>
                </a:solidFill>
                <a:cs typeface="Calibri"/>
              </a:rPr>
              <a:t>federated</a:t>
            </a:r>
            <a:r>
              <a:rPr sz="2000" spc="30" dirty="0">
                <a:solidFill>
                  <a:srgbClr val="FFFFFF"/>
                </a:solidFill>
                <a:cs typeface="Calibri"/>
              </a:rPr>
              <a:t> </a:t>
            </a:r>
            <a:r>
              <a:rPr sz="2000" spc="-45" dirty="0">
                <a:solidFill>
                  <a:srgbClr val="FFFFFF"/>
                </a:solidFill>
                <a:cs typeface="Calibri"/>
              </a:rPr>
              <a:t>user.</a:t>
            </a:r>
            <a:endParaRPr sz="2000" dirty="0">
              <a:solidFill>
                <a:prstClr val="black"/>
              </a:solidFill>
              <a:cs typeface="Calibri"/>
            </a:endParaRPr>
          </a:p>
        </p:txBody>
      </p:sp>
    </p:spTree>
    <p:extLst>
      <p:ext uri="{BB962C8B-B14F-4D97-AF65-F5344CB8AC3E}">
        <p14:creationId xmlns:p14="http://schemas.microsoft.com/office/powerpoint/2010/main" val="133898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3378835"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5" dirty="0"/>
              <a:t>Policy Evaluation</a:t>
            </a:r>
            <a:r>
              <a:rPr spc="-40" dirty="0"/>
              <a:t> </a:t>
            </a:r>
            <a:r>
              <a:rPr spc="-5" dirty="0"/>
              <a:t>Logic</a:t>
            </a:r>
          </a:p>
        </p:txBody>
      </p:sp>
      <p:sp>
        <p:nvSpPr>
          <p:cNvPr id="4" name="object 4"/>
          <p:cNvSpPr txBox="1"/>
          <p:nvPr/>
        </p:nvSpPr>
        <p:spPr>
          <a:xfrm>
            <a:off x="574737" y="726947"/>
            <a:ext cx="10343515" cy="2768600"/>
          </a:xfrm>
          <a:prstGeom prst="rect">
            <a:avLst/>
          </a:prstGeom>
        </p:spPr>
        <p:txBody>
          <a:bodyPr vert="horz" wrap="square" lIns="0" tIns="12700" rIns="0" bIns="0" rtlCol="0">
            <a:spAutoFit/>
          </a:bodyPr>
          <a:lstStyle/>
          <a:p>
            <a:pPr marL="298450" marR="5080" indent="-285750">
              <a:lnSpc>
                <a:spcPct val="150000"/>
              </a:lnSpc>
              <a:spcBef>
                <a:spcPts val="100"/>
              </a:spcBef>
              <a:buFont typeface="Wingdings"/>
              <a:buChar char=""/>
              <a:tabLst>
                <a:tab pos="298450" algn="l"/>
              </a:tabLst>
            </a:pPr>
            <a:r>
              <a:rPr sz="2000" spc="-10" dirty="0">
                <a:solidFill>
                  <a:srgbClr val="FFFFFF"/>
                </a:solidFill>
                <a:cs typeface="Calibri"/>
              </a:rPr>
              <a:t>By default, </a:t>
            </a:r>
            <a:r>
              <a:rPr sz="2000" dirty="0">
                <a:solidFill>
                  <a:srgbClr val="FFFFFF"/>
                </a:solidFill>
                <a:cs typeface="Calibri"/>
              </a:rPr>
              <a:t>all </a:t>
            </a:r>
            <a:r>
              <a:rPr sz="2000" spc="-10" dirty="0">
                <a:solidFill>
                  <a:srgbClr val="FFFFFF"/>
                </a:solidFill>
                <a:cs typeface="Calibri"/>
              </a:rPr>
              <a:t>requests are </a:t>
            </a:r>
            <a:r>
              <a:rPr sz="2000" dirty="0">
                <a:solidFill>
                  <a:srgbClr val="FFFFFF"/>
                </a:solidFill>
                <a:cs typeface="Calibri"/>
              </a:rPr>
              <a:t>implicitly </a:t>
            </a:r>
            <a:r>
              <a:rPr sz="2000" spc="-5" dirty="0">
                <a:solidFill>
                  <a:srgbClr val="FFFFFF"/>
                </a:solidFill>
                <a:cs typeface="Calibri"/>
              </a:rPr>
              <a:t>denied. </a:t>
            </a:r>
            <a:r>
              <a:rPr sz="2000" spc="-15" dirty="0">
                <a:solidFill>
                  <a:srgbClr val="FFFFFF"/>
                </a:solidFill>
                <a:cs typeface="Calibri"/>
              </a:rPr>
              <a:t>(Alternatively, </a:t>
            </a:r>
            <a:r>
              <a:rPr sz="2000" spc="-10" dirty="0">
                <a:solidFill>
                  <a:srgbClr val="FFFFFF"/>
                </a:solidFill>
                <a:cs typeface="Calibri"/>
              </a:rPr>
              <a:t>by default, </a:t>
            </a:r>
            <a:r>
              <a:rPr sz="2000" dirty="0">
                <a:solidFill>
                  <a:srgbClr val="FFFFFF"/>
                </a:solidFill>
                <a:cs typeface="Calibri"/>
              </a:rPr>
              <a:t>the </a:t>
            </a:r>
            <a:r>
              <a:rPr sz="2000" spc="-30" dirty="0">
                <a:solidFill>
                  <a:srgbClr val="FFFFFF"/>
                </a:solidFill>
                <a:cs typeface="Calibri"/>
              </a:rPr>
              <a:t>AWS </a:t>
            </a:r>
            <a:r>
              <a:rPr sz="2000" spc="-10" dirty="0">
                <a:solidFill>
                  <a:srgbClr val="FFFFFF"/>
                </a:solidFill>
                <a:cs typeface="Calibri"/>
              </a:rPr>
              <a:t>account root </a:t>
            </a:r>
            <a:r>
              <a:rPr sz="2000" spc="-5" dirty="0">
                <a:solidFill>
                  <a:srgbClr val="FFFFFF"/>
                </a:solidFill>
                <a:cs typeface="Calibri"/>
              </a:rPr>
              <a:t>user  has full</a:t>
            </a:r>
            <a:r>
              <a:rPr sz="2000" dirty="0">
                <a:solidFill>
                  <a:srgbClr val="FFFFFF"/>
                </a:solidFill>
                <a:cs typeface="Calibri"/>
              </a:rPr>
              <a:t> access.)</a:t>
            </a:r>
            <a:endParaRPr sz="2000">
              <a:solidFill>
                <a:prstClr val="black"/>
              </a:solidFill>
              <a:cs typeface="Calibri"/>
            </a:endParaRPr>
          </a:p>
          <a:p>
            <a:pPr marL="298450" indent="-285750">
              <a:spcBef>
                <a:spcPts val="1200"/>
              </a:spcBef>
              <a:buFont typeface="Wingdings"/>
              <a:buChar char=""/>
              <a:tabLst>
                <a:tab pos="298450" algn="l"/>
              </a:tabLst>
            </a:pPr>
            <a:r>
              <a:rPr sz="2000" dirty="0">
                <a:solidFill>
                  <a:srgbClr val="FFFFFF"/>
                </a:solidFill>
                <a:cs typeface="Calibri"/>
              </a:rPr>
              <a:t>An </a:t>
            </a:r>
            <a:r>
              <a:rPr sz="2000" spc="-5" dirty="0">
                <a:solidFill>
                  <a:srgbClr val="FFFFFF"/>
                </a:solidFill>
                <a:cs typeface="Calibri"/>
              </a:rPr>
              <a:t>explicit allow </a:t>
            </a:r>
            <a:r>
              <a:rPr sz="2000" dirty="0">
                <a:solidFill>
                  <a:srgbClr val="FFFFFF"/>
                </a:solidFill>
                <a:cs typeface="Calibri"/>
              </a:rPr>
              <a:t>in an </a:t>
            </a:r>
            <a:r>
              <a:rPr sz="2000" spc="-5" dirty="0">
                <a:solidFill>
                  <a:srgbClr val="FFFFFF"/>
                </a:solidFill>
                <a:cs typeface="Calibri"/>
              </a:rPr>
              <a:t>identity-based or resource-based policy overrides </a:t>
            </a:r>
            <a:r>
              <a:rPr sz="2000" dirty="0">
                <a:solidFill>
                  <a:srgbClr val="FFFFFF"/>
                </a:solidFill>
                <a:cs typeface="Calibri"/>
              </a:rPr>
              <a:t>this</a:t>
            </a:r>
            <a:r>
              <a:rPr sz="2000" spc="-20" dirty="0">
                <a:solidFill>
                  <a:srgbClr val="FFFFFF"/>
                </a:solidFill>
                <a:cs typeface="Calibri"/>
              </a:rPr>
              <a:t> </a:t>
            </a:r>
            <a:r>
              <a:rPr sz="2000" spc="-10" dirty="0">
                <a:solidFill>
                  <a:srgbClr val="FFFFFF"/>
                </a:solidFill>
                <a:cs typeface="Calibri"/>
              </a:rPr>
              <a:t>default.</a:t>
            </a:r>
            <a:endParaRPr sz="2000">
              <a:solidFill>
                <a:prstClr val="black"/>
              </a:solidFill>
              <a:cs typeface="Calibri"/>
            </a:endParaRPr>
          </a:p>
          <a:p>
            <a:pPr marL="298450" marR="324485" indent="-285750">
              <a:lnSpc>
                <a:spcPct val="150000"/>
              </a:lnSpc>
              <a:buFont typeface="Wingdings"/>
              <a:buChar char=""/>
              <a:tabLst>
                <a:tab pos="298450" algn="l"/>
              </a:tabLst>
            </a:pPr>
            <a:r>
              <a:rPr sz="2000" spc="-5" dirty="0">
                <a:solidFill>
                  <a:srgbClr val="FFFFFF"/>
                </a:solidFill>
                <a:cs typeface="Calibri"/>
              </a:rPr>
              <a:t>If </a:t>
            </a:r>
            <a:r>
              <a:rPr sz="2000" dirty="0">
                <a:solidFill>
                  <a:srgbClr val="FFFFFF"/>
                </a:solidFill>
                <a:cs typeface="Calibri"/>
              </a:rPr>
              <a:t>a </a:t>
            </a:r>
            <a:r>
              <a:rPr sz="2000" spc="-5" dirty="0">
                <a:solidFill>
                  <a:srgbClr val="FFFFFF"/>
                </a:solidFill>
                <a:cs typeface="Calibri"/>
              </a:rPr>
              <a:t>permissions </a:t>
            </a:r>
            <a:r>
              <a:rPr sz="2000" spc="-20" dirty="0">
                <a:solidFill>
                  <a:srgbClr val="FFFFFF"/>
                </a:solidFill>
                <a:cs typeface="Calibri"/>
              </a:rPr>
              <a:t>boundary, </a:t>
            </a:r>
            <a:r>
              <a:rPr sz="2000" spc="-15" dirty="0">
                <a:solidFill>
                  <a:srgbClr val="FFFFFF"/>
                </a:solidFill>
                <a:cs typeface="Calibri"/>
              </a:rPr>
              <a:t>Organizations </a:t>
            </a:r>
            <a:r>
              <a:rPr sz="2000" spc="-65" dirty="0">
                <a:solidFill>
                  <a:srgbClr val="FFFFFF"/>
                </a:solidFill>
                <a:cs typeface="Calibri"/>
              </a:rPr>
              <a:t>SCP, </a:t>
            </a:r>
            <a:r>
              <a:rPr sz="2000" spc="-5" dirty="0">
                <a:solidFill>
                  <a:srgbClr val="FFFFFF"/>
                </a:solidFill>
                <a:cs typeface="Calibri"/>
              </a:rPr>
              <a:t>or </a:t>
            </a:r>
            <a:r>
              <a:rPr sz="2000" dirty="0">
                <a:solidFill>
                  <a:srgbClr val="FFFFFF"/>
                </a:solidFill>
                <a:cs typeface="Calibri"/>
              </a:rPr>
              <a:t>session </a:t>
            </a:r>
            <a:r>
              <a:rPr sz="2000" spc="-5" dirty="0">
                <a:solidFill>
                  <a:srgbClr val="FFFFFF"/>
                </a:solidFill>
                <a:cs typeface="Calibri"/>
              </a:rPr>
              <a:t>policy </a:t>
            </a:r>
            <a:r>
              <a:rPr sz="2000" dirty="0">
                <a:solidFill>
                  <a:srgbClr val="FFFFFF"/>
                </a:solidFill>
                <a:cs typeface="Calibri"/>
              </a:rPr>
              <a:t>is </a:t>
            </a:r>
            <a:r>
              <a:rPr sz="2000" spc="-10" dirty="0">
                <a:solidFill>
                  <a:srgbClr val="FFFFFF"/>
                </a:solidFill>
                <a:cs typeface="Calibri"/>
              </a:rPr>
              <a:t>present, </a:t>
            </a:r>
            <a:r>
              <a:rPr sz="2000" dirty="0">
                <a:solidFill>
                  <a:srgbClr val="FFFFFF"/>
                </a:solidFill>
                <a:cs typeface="Calibri"/>
              </a:rPr>
              <a:t>it </a:t>
            </a:r>
            <a:r>
              <a:rPr sz="2000" spc="-5" dirty="0">
                <a:solidFill>
                  <a:srgbClr val="FFFFFF"/>
                </a:solidFill>
                <a:cs typeface="Calibri"/>
              </a:rPr>
              <a:t>might </a:t>
            </a:r>
            <a:r>
              <a:rPr sz="2000" spc="-10" dirty="0">
                <a:solidFill>
                  <a:srgbClr val="FFFFFF"/>
                </a:solidFill>
                <a:cs typeface="Calibri"/>
              </a:rPr>
              <a:t>override </a:t>
            </a:r>
            <a:r>
              <a:rPr sz="2000" spc="-5" dirty="0">
                <a:solidFill>
                  <a:srgbClr val="FFFFFF"/>
                </a:solidFill>
                <a:cs typeface="Calibri"/>
              </a:rPr>
              <a:t>the  allow </a:t>
            </a:r>
            <a:r>
              <a:rPr sz="2000" dirty="0">
                <a:solidFill>
                  <a:srgbClr val="FFFFFF"/>
                </a:solidFill>
                <a:cs typeface="Calibri"/>
              </a:rPr>
              <a:t>with an </a:t>
            </a:r>
            <a:r>
              <a:rPr sz="2000" spc="-5" dirty="0">
                <a:solidFill>
                  <a:srgbClr val="FFFFFF"/>
                </a:solidFill>
                <a:cs typeface="Calibri"/>
              </a:rPr>
              <a:t>implicit</a:t>
            </a:r>
            <a:r>
              <a:rPr sz="2000" spc="-20" dirty="0">
                <a:solidFill>
                  <a:srgbClr val="FFFFFF"/>
                </a:solidFill>
                <a:cs typeface="Calibri"/>
              </a:rPr>
              <a:t> </a:t>
            </a:r>
            <a:r>
              <a:rPr sz="2000" spc="-40" dirty="0">
                <a:solidFill>
                  <a:srgbClr val="FFFFFF"/>
                </a:solidFill>
                <a:cs typeface="Calibri"/>
              </a:rPr>
              <a:t>deny.</a:t>
            </a:r>
            <a:endParaRPr sz="2000">
              <a:solidFill>
                <a:prstClr val="black"/>
              </a:solidFill>
              <a:cs typeface="Calibri"/>
            </a:endParaRPr>
          </a:p>
          <a:p>
            <a:pPr marL="298450" indent="-285750">
              <a:spcBef>
                <a:spcPts val="1200"/>
              </a:spcBef>
              <a:buFont typeface="Wingdings"/>
              <a:buChar char=""/>
              <a:tabLst>
                <a:tab pos="298450" algn="l"/>
              </a:tabLst>
            </a:pPr>
            <a:r>
              <a:rPr sz="2000" dirty="0">
                <a:solidFill>
                  <a:srgbClr val="FFFFFF"/>
                </a:solidFill>
                <a:cs typeface="Calibri"/>
              </a:rPr>
              <a:t>An </a:t>
            </a:r>
            <a:r>
              <a:rPr sz="2000" spc="-5" dirty="0">
                <a:solidFill>
                  <a:srgbClr val="FFFFFF"/>
                </a:solidFill>
                <a:cs typeface="Calibri"/>
              </a:rPr>
              <a:t>explicit </a:t>
            </a:r>
            <a:r>
              <a:rPr sz="2000" spc="-15" dirty="0">
                <a:solidFill>
                  <a:srgbClr val="FFFFFF"/>
                </a:solidFill>
                <a:cs typeface="Calibri"/>
              </a:rPr>
              <a:t>deny </a:t>
            </a:r>
            <a:r>
              <a:rPr sz="2000" dirty="0">
                <a:solidFill>
                  <a:srgbClr val="FFFFFF"/>
                </a:solidFill>
                <a:cs typeface="Calibri"/>
              </a:rPr>
              <a:t>in </a:t>
            </a:r>
            <a:r>
              <a:rPr sz="2000" spc="-15" dirty="0">
                <a:solidFill>
                  <a:srgbClr val="FFFFFF"/>
                </a:solidFill>
                <a:cs typeface="Calibri"/>
              </a:rPr>
              <a:t>any </a:t>
            </a:r>
            <a:r>
              <a:rPr sz="2000" spc="-5" dirty="0">
                <a:solidFill>
                  <a:srgbClr val="FFFFFF"/>
                </a:solidFill>
                <a:cs typeface="Calibri"/>
              </a:rPr>
              <a:t>policy overrides </a:t>
            </a:r>
            <a:r>
              <a:rPr sz="2000" spc="-15" dirty="0">
                <a:solidFill>
                  <a:srgbClr val="FFFFFF"/>
                </a:solidFill>
                <a:cs typeface="Calibri"/>
              </a:rPr>
              <a:t>any</a:t>
            </a:r>
            <a:r>
              <a:rPr sz="2000" spc="-10" dirty="0">
                <a:solidFill>
                  <a:srgbClr val="FFFFFF"/>
                </a:solidFill>
                <a:cs typeface="Calibri"/>
              </a:rPr>
              <a:t> </a:t>
            </a:r>
            <a:r>
              <a:rPr sz="2000" spc="-5" dirty="0">
                <a:solidFill>
                  <a:srgbClr val="FFFFFF"/>
                </a:solidFill>
                <a:cs typeface="Calibri"/>
              </a:rPr>
              <a:t>allows.</a:t>
            </a:r>
            <a:endParaRPr sz="2000">
              <a:solidFill>
                <a:prstClr val="black"/>
              </a:solidFill>
              <a:cs typeface="Calibri"/>
            </a:endParaRPr>
          </a:p>
        </p:txBody>
      </p:sp>
    </p:spTree>
    <p:extLst>
      <p:ext uri="{BB962C8B-B14F-4D97-AF65-F5344CB8AC3E}">
        <p14:creationId xmlns:p14="http://schemas.microsoft.com/office/powerpoint/2010/main" val="213165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58" y="268786"/>
            <a:ext cx="5142552" cy="1141095"/>
          </a:xfrm>
        </p:spPr>
        <p:txBody>
          <a:bodyPr/>
          <a:lstStyle/>
          <a:p>
            <a:r>
              <a:rPr lang="en-US" dirty="0"/>
              <a:t>Principle of Least Privilege </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443796" y="1040970"/>
            <a:ext cx="1062990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Only give access to the users who have a valid business requirement </a:t>
            </a:r>
          </a:p>
          <a:p>
            <a:pPr marL="342900" indent="-342900">
              <a:buFont typeface="Arial" panose="020B0604020202020204" pitchFamily="34" charset="0"/>
              <a:buChar char="•"/>
            </a:pPr>
            <a:r>
              <a:rPr lang="en-US" sz="2000" dirty="0">
                <a:solidFill>
                  <a:schemeClr val="bg1"/>
                </a:solidFill>
              </a:rPr>
              <a:t>Amount of access that each user has over a specific resource is an important consideration, </a:t>
            </a:r>
            <a:r>
              <a:rPr lang="en-US" sz="2000" dirty="0" err="1">
                <a:solidFill>
                  <a:schemeClr val="bg1"/>
                </a:solidFill>
              </a:rPr>
              <a:t>eg</a:t>
            </a:r>
            <a:r>
              <a:rPr lang="en-US" sz="2000" dirty="0">
                <a:solidFill>
                  <a:schemeClr val="bg1"/>
                </a:solidFill>
              </a:rPr>
              <a:t>:</a:t>
            </a:r>
          </a:p>
          <a:p>
            <a:pPr marL="1028700" lvl="1" indent="-342900"/>
            <a:r>
              <a:rPr lang="en-US" dirty="0">
                <a:solidFill>
                  <a:schemeClr val="bg1"/>
                </a:solidFill>
              </a:rPr>
              <a:t>What is the name of the S3 bucket you need to access</a:t>
            </a:r>
          </a:p>
          <a:p>
            <a:pPr marL="1028700" lvl="1" indent="-342900"/>
            <a:r>
              <a:rPr lang="en-US" dirty="0">
                <a:solidFill>
                  <a:schemeClr val="bg1"/>
                </a:solidFill>
              </a:rPr>
              <a:t>What is the business justification</a:t>
            </a:r>
          </a:p>
          <a:p>
            <a:pPr marL="1028700" lvl="1" indent="-342900"/>
            <a:r>
              <a:rPr lang="en-US" dirty="0">
                <a:solidFill>
                  <a:schemeClr val="bg1"/>
                </a:solidFill>
              </a:rPr>
              <a:t>What are the things you intend to do with the access</a:t>
            </a:r>
          </a:p>
          <a:p>
            <a:pPr marL="1028700" lvl="1" indent="-342900"/>
            <a:r>
              <a:rPr lang="en-US" dirty="0">
                <a:solidFill>
                  <a:schemeClr val="bg1"/>
                </a:solidFill>
              </a:rPr>
              <a:t>Ask your immediate manager to approve this specific requirement </a:t>
            </a:r>
          </a:p>
          <a:p>
            <a:endParaRPr lang="en-US" dirty="0"/>
          </a:p>
        </p:txBody>
      </p:sp>
    </p:spTree>
    <p:extLst>
      <p:ext uri="{BB962C8B-B14F-4D97-AF65-F5344CB8AC3E}">
        <p14:creationId xmlns:p14="http://schemas.microsoft.com/office/powerpoint/2010/main" val="16093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3378835"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5" dirty="0"/>
              <a:t>Policy Evaluation</a:t>
            </a:r>
            <a:r>
              <a:rPr spc="-40" dirty="0"/>
              <a:t> </a:t>
            </a:r>
            <a:r>
              <a:rPr spc="-5" dirty="0"/>
              <a:t>Logic</a:t>
            </a:r>
          </a:p>
        </p:txBody>
      </p:sp>
      <p:sp>
        <p:nvSpPr>
          <p:cNvPr id="4" name="object 4"/>
          <p:cNvSpPr/>
          <p:nvPr/>
        </p:nvSpPr>
        <p:spPr>
          <a:xfrm>
            <a:off x="806668" y="1085946"/>
            <a:ext cx="10578661" cy="4859692"/>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568781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2635885"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0" dirty="0"/>
              <a:t>Instance</a:t>
            </a:r>
            <a:r>
              <a:rPr spc="-65" dirty="0"/>
              <a:t> </a:t>
            </a:r>
            <a:r>
              <a:rPr spc="-10" dirty="0"/>
              <a:t>Profiles</a:t>
            </a:r>
          </a:p>
        </p:txBody>
      </p:sp>
      <p:sp>
        <p:nvSpPr>
          <p:cNvPr id="4" name="object 4"/>
          <p:cNvSpPr/>
          <p:nvPr/>
        </p:nvSpPr>
        <p:spPr>
          <a:xfrm>
            <a:off x="2776681" y="3178276"/>
            <a:ext cx="4154804" cy="2830195"/>
          </a:xfrm>
          <a:custGeom>
            <a:avLst/>
            <a:gdLst/>
            <a:ahLst/>
            <a:cxnLst/>
            <a:rect l="l" t="t" r="r" b="b"/>
            <a:pathLst>
              <a:path w="4154804" h="2830195">
                <a:moveTo>
                  <a:pt x="0" y="0"/>
                </a:moveTo>
                <a:lnTo>
                  <a:pt x="4154213" y="0"/>
                </a:lnTo>
                <a:lnTo>
                  <a:pt x="4154213" y="2829911"/>
                </a:lnTo>
                <a:lnTo>
                  <a:pt x="0" y="2829911"/>
                </a:lnTo>
                <a:lnTo>
                  <a:pt x="0" y="0"/>
                </a:lnTo>
                <a:close/>
              </a:path>
            </a:pathLst>
          </a:custGeom>
          <a:solidFill>
            <a:srgbClr val="C55A11"/>
          </a:solidFill>
        </p:spPr>
        <p:txBody>
          <a:bodyPr wrap="square" lIns="0" tIns="0" rIns="0" bIns="0" rtlCol="0"/>
          <a:lstStyle/>
          <a:p>
            <a:endParaRPr>
              <a:solidFill>
                <a:prstClr val="black"/>
              </a:solidFill>
            </a:endParaRPr>
          </a:p>
        </p:txBody>
      </p:sp>
      <p:sp>
        <p:nvSpPr>
          <p:cNvPr id="5" name="object 5"/>
          <p:cNvSpPr/>
          <p:nvPr/>
        </p:nvSpPr>
        <p:spPr>
          <a:xfrm>
            <a:off x="2776681" y="3178276"/>
            <a:ext cx="4154804" cy="2830195"/>
          </a:xfrm>
          <a:custGeom>
            <a:avLst/>
            <a:gdLst/>
            <a:ahLst/>
            <a:cxnLst/>
            <a:rect l="l" t="t" r="r" b="b"/>
            <a:pathLst>
              <a:path w="4154804" h="2830195">
                <a:moveTo>
                  <a:pt x="0" y="0"/>
                </a:moveTo>
                <a:lnTo>
                  <a:pt x="4154214" y="0"/>
                </a:lnTo>
                <a:lnTo>
                  <a:pt x="4154214" y="2829911"/>
                </a:lnTo>
                <a:lnTo>
                  <a:pt x="0" y="2829911"/>
                </a:lnTo>
                <a:lnTo>
                  <a:pt x="0" y="0"/>
                </a:lnTo>
                <a:close/>
              </a:path>
            </a:pathLst>
          </a:custGeom>
          <a:ln w="12700">
            <a:solidFill>
              <a:srgbClr val="2F528F"/>
            </a:solidFill>
          </a:ln>
        </p:spPr>
        <p:txBody>
          <a:bodyPr wrap="square" lIns="0" tIns="0" rIns="0" bIns="0" rtlCol="0"/>
          <a:lstStyle/>
          <a:p>
            <a:endParaRPr>
              <a:solidFill>
                <a:prstClr val="black"/>
              </a:solidFill>
            </a:endParaRPr>
          </a:p>
        </p:txBody>
      </p:sp>
      <p:sp>
        <p:nvSpPr>
          <p:cNvPr id="6" name="object 6"/>
          <p:cNvSpPr/>
          <p:nvPr/>
        </p:nvSpPr>
        <p:spPr>
          <a:xfrm>
            <a:off x="2885956" y="4788816"/>
            <a:ext cx="3931920" cy="1146175"/>
          </a:xfrm>
          <a:custGeom>
            <a:avLst/>
            <a:gdLst/>
            <a:ahLst/>
            <a:cxnLst/>
            <a:rect l="l" t="t" r="r" b="b"/>
            <a:pathLst>
              <a:path w="3931920" h="1146175">
                <a:moveTo>
                  <a:pt x="0" y="0"/>
                </a:moveTo>
                <a:lnTo>
                  <a:pt x="3931822" y="0"/>
                </a:lnTo>
                <a:lnTo>
                  <a:pt x="3931822" y="1145998"/>
                </a:lnTo>
                <a:lnTo>
                  <a:pt x="0" y="1145998"/>
                </a:lnTo>
                <a:lnTo>
                  <a:pt x="0" y="0"/>
                </a:lnTo>
                <a:close/>
              </a:path>
            </a:pathLst>
          </a:custGeom>
          <a:solidFill>
            <a:srgbClr val="FBE5D6"/>
          </a:solidFill>
        </p:spPr>
        <p:txBody>
          <a:bodyPr wrap="square" lIns="0" tIns="0" rIns="0" bIns="0" rtlCol="0"/>
          <a:lstStyle/>
          <a:p>
            <a:endParaRPr>
              <a:solidFill>
                <a:prstClr val="black"/>
              </a:solidFill>
            </a:endParaRPr>
          </a:p>
        </p:txBody>
      </p:sp>
      <p:sp>
        <p:nvSpPr>
          <p:cNvPr id="7" name="object 7"/>
          <p:cNvSpPr/>
          <p:nvPr/>
        </p:nvSpPr>
        <p:spPr>
          <a:xfrm>
            <a:off x="2885956" y="4788816"/>
            <a:ext cx="3931920" cy="1146175"/>
          </a:xfrm>
          <a:custGeom>
            <a:avLst/>
            <a:gdLst/>
            <a:ahLst/>
            <a:cxnLst/>
            <a:rect l="l" t="t" r="r" b="b"/>
            <a:pathLst>
              <a:path w="3931920" h="1146175">
                <a:moveTo>
                  <a:pt x="0" y="0"/>
                </a:moveTo>
                <a:lnTo>
                  <a:pt x="3931822" y="0"/>
                </a:lnTo>
                <a:lnTo>
                  <a:pt x="3931822" y="1145999"/>
                </a:lnTo>
                <a:lnTo>
                  <a:pt x="0" y="1145999"/>
                </a:lnTo>
                <a:lnTo>
                  <a:pt x="0" y="0"/>
                </a:lnTo>
                <a:close/>
              </a:path>
            </a:pathLst>
          </a:custGeom>
          <a:ln w="12700">
            <a:solidFill>
              <a:srgbClr val="2F528F"/>
            </a:solidFill>
          </a:ln>
        </p:spPr>
        <p:txBody>
          <a:bodyPr wrap="square" lIns="0" tIns="0" rIns="0" bIns="0" rtlCol="0"/>
          <a:lstStyle/>
          <a:p>
            <a:endParaRPr>
              <a:solidFill>
                <a:prstClr val="black"/>
              </a:solidFill>
            </a:endParaRPr>
          </a:p>
        </p:txBody>
      </p:sp>
      <p:sp>
        <p:nvSpPr>
          <p:cNvPr id="8" name="object 8"/>
          <p:cNvSpPr/>
          <p:nvPr/>
        </p:nvSpPr>
        <p:spPr>
          <a:xfrm>
            <a:off x="4462271" y="5114544"/>
            <a:ext cx="640079" cy="64008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9" name="object 9"/>
          <p:cNvSpPr txBox="1"/>
          <p:nvPr/>
        </p:nvSpPr>
        <p:spPr>
          <a:xfrm>
            <a:off x="4020192" y="4809235"/>
            <a:ext cx="1600835" cy="1083310"/>
          </a:xfrm>
          <a:prstGeom prst="rect">
            <a:avLst/>
          </a:prstGeom>
        </p:spPr>
        <p:txBody>
          <a:bodyPr vert="horz" wrap="square" lIns="0" tIns="12700" rIns="0" bIns="0" rtlCol="0">
            <a:spAutoFit/>
          </a:bodyPr>
          <a:lstStyle/>
          <a:p>
            <a:pPr algn="ctr">
              <a:spcBef>
                <a:spcPts val="100"/>
              </a:spcBef>
            </a:pPr>
            <a:r>
              <a:rPr spc="-5" dirty="0">
                <a:solidFill>
                  <a:prstClr val="black"/>
                </a:solidFill>
                <a:latin typeface="Arial"/>
                <a:cs typeface="Arial"/>
              </a:rPr>
              <a:t>Instance</a:t>
            </a:r>
            <a:r>
              <a:rPr spc="-60" dirty="0">
                <a:solidFill>
                  <a:prstClr val="black"/>
                </a:solidFill>
                <a:latin typeface="Arial"/>
                <a:cs typeface="Arial"/>
              </a:rPr>
              <a:t> </a:t>
            </a:r>
            <a:r>
              <a:rPr spc="-5" dirty="0">
                <a:solidFill>
                  <a:prstClr val="black"/>
                </a:solidFill>
                <a:latin typeface="Arial"/>
                <a:cs typeface="Arial"/>
              </a:rPr>
              <a:t>Profile</a:t>
            </a:r>
            <a:endParaRPr>
              <a:solidFill>
                <a:prstClr val="black"/>
              </a:solidFill>
              <a:latin typeface="Arial"/>
              <a:cs typeface="Arial"/>
            </a:endParaRPr>
          </a:p>
          <a:p>
            <a:endParaRPr sz="2000">
              <a:solidFill>
                <a:prstClr val="black"/>
              </a:solidFill>
              <a:latin typeface="Times New Roman"/>
              <a:cs typeface="Times New Roman"/>
            </a:endParaRPr>
          </a:p>
          <a:p>
            <a:pPr algn="ctr">
              <a:spcBef>
                <a:spcPts val="1705"/>
              </a:spcBef>
            </a:pPr>
            <a:r>
              <a:rPr spc="-5" dirty="0">
                <a:solidFill>
                  <a:prstClr val="black"/>
                </a:solidFill>
                <a:cs typeface="Calibri"/>
              </a:rPr>
              <a:t>IAM</a:t>
            </a:r>
            <a:r>
              <a:rPr spc="-15" dirty="0">
                <a:solidFill>
                  <a:prstClr val="black"/>
                </a:solidFill>
                <a:cs typeface="Calibri"/>
              </a:rPr>
              <a:t> Role</a:t>
            </a:r>
            <a:endParaRPr>
              <a:solidFill>
                <a:prstClr val="black"/>
              </a:solidFill>
              <a:cs typeface="Calibri"/>
            </a:endParaRPr>
          </a:p>
        </p:txBody>
      </p:sp>
      <p:sp>
        <p:nvSpPr>
          <p:cNvPr id="10" name="object 10"/>
          <p:cNvSpPr/>
          <p:nvPr/>
        </p:nvSpPr>
        <p:spPr>
          <a:xfrm>
            <a:off x="5438420" y="4125971"/>
            <a:ext cx="749300" cy="1270"/>
          </a:xfrm>
          <a:custGeom>
            <a:avLst/>
            <a:gdLst/>
            <a:ahLst/>
            <a:cxnLst/>
            <a:rect l="l" t="t" r="r" b="b"/>
            <a:pathLst>
              <a:path w="749300" h="1270">
                <a:moveTo>
                  <a:pt x="0" y="0"/>
                </a:moveTo>
                <a:lnTo>
                  <a:pt x="749072" y="944"/>
                </a:lnTo>
              </a:path>
            </a:pathLst>
          </a:custGeom>
          <a:ln w="19050">
            <a:solidFill>
              <a:srgbClr val="8FA7C4"/>
            </a:solidFill>
          </a:ln>
        </p:spPr>
        <p:txBody>
          <a:bodyPr wrap="square" lIns="0" tIns="0" rIns="0" bIns="0" rtlCol="0"/>
          <a:lstStyle/>
          <a:p>
            <a:endParaRPr>
              <a:solidFill>
                <a:prstClr val="black"/>
              </a:solidFill>
            </a:endParaRPr>
          </a:p>
        </p:txBody>
      </p:sp>
      <p:sp>
        <p:nvSpPr>
          <p:cNvPr id="11" name="object 11"/>
          <p:cNvSpPr/>
          <p:nvPr/>
        </p:nvSpPr>
        <p:spPr>
          <a:xfrm>
            <a:off x="6178065" y="4142978"/>
            <a:ext cx="9525" cy="1365250"/>
          </a:xfrm>
          <a:custGeom>
            <a:avLst/>
            <a:gdLst/>
            <a:ahLst/>
            <a:cxnLst/>
            <a:rect l="l" t="t" r="r" b="b"/>
            <a:pathLst>
              <a:path w="9525" h="1365250">
                <a:moveTo>
                  <a:pt x="9427" y="0"/>
                </a:moveTo>
                <a:lnTo>
                  <a:pt x="0" y="1365046"/>
                </a:lnTo>
              </a:path>
            </a:pathLst>
          </a:custGeom>
          <a:ln w="19050">
            <a:solidFill>
              <a:srgbClr val="8FA7C4"/>
            </a:solidFill>
          </a:ln>
        </p:spPr>
        <p:txBody>
          <a:bodyPr wrap="square" lIns="0" tIns="0" rIns="0" bIns="0" rtlCol="0"/>
          <a:lstStyle/>
          <a:p>
            <a:endParaRPr>
              <a:solidFill>
                <a:prstClr val="black"/>
              </a:solidFill>
            </a:endParaRPr>
          </a:p>
        </p:txBody>
      </p:sp>
      <p:sp>
        <p:nvSpPr>
          <p:cNvPr id="12" name="object 12"/>
          <p:cNvSpPr/>
          <p:nvPr/>
        </p:nvSpPr>
        <p:spPr>
          <a:xfrm>
            <a:off x="3078962" y="5256160"/>
            <a:ext cx="387638" cy="38763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4291980" y="3529870"/>
            <a:ext cx="1123609" cy="112361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4" name="object 14"/>
          <p:cNvSpPr txBox="1"/>
          <p:nvPr/>
        </p:nvSpPr>
        <p:spPr>
          <a:xfrm>
            <a:off x="574737" y="726947"/>
            <a:ext cx="10593705" cy="2885440"/>
          </a:xfrm>
          <a:prstGeom prst="rect">
            <a:avLst/>
          </a:prstGeom>
        </p:spPr>
        <p:txBody>
          <a:bodyPr vert="horz" wrap="square" lIns="0" tIns="12700" rIns="0" bIns="0" rtlCol="0">
            <a:spAutoFit/>
          </a:bodyPr>
          <a:lstStyle/>
          <a:p>
            <a:pPr marL="298450" marR="5080" indent="-285750">
              <a:lnSpc>
                <a:spcPct val="150000"/>
              </a:lnSpc>
              <a:spcBef>
                <a:spcPts val="100"/>
              </a:spcBef>
              <a:buFont typeface="Wingdings"/>
              <a:buChar char=""/>
              <a:tabLst>
                <a:tab pos="298450" algn="l"/>
              </a:tabLst>
            </a:pPr>
            <a:r>
              <a:rPr sz="2000" dirty="0">
                <a:solidFill>
                  <a:srgbClr val="FFFFFF"/>
                </a:solidFill>
                <a:cs typeface="Calibri"/>
              </a:rPr>
              <a:t>An </a:t>
            </a:r>
            <a:r>
              <a:rPr sz="2000" spc="-10" dirty="0">
                <a:solidFill>
                  <a:srgbClr val="FFFFFF"/>
                </a:solidFill>
                <a:cs typeface="Calibri"/>
              </a:rPr>
              <a:t>instance profile </a:t>
            </a:r>
            <a:r>
              <a:rPr sz="2000" dirty="0">
                <a:solidFill>
                  <a:srgbClr val="FFFFFF"/>
                </a:solidFill>
                <a:cs typeface="Calibri"/>
              </a:rPr>
              <a:t>is a </a:t>
            </a:r>
            <a:r>
              <a:rPr sz="2000" spc="-10" dirty="0">
                <a:solidFill>
                  <a:srgbClr val="FFFFFF"/>
                </a:solidFill>
                <a:cs typeface="Calibri"/>
              </a:rPr>
              <a:t>container </a:t>
            </a:r>
            <a:r>
              <a:rPr sz="2000" spc="-15" dirty="0">
                <a:solidFill>
                  <a:srgbClr val="FFFFFF"/>
                </a:solidFill>
                <a:cs typeface="Calibri"/>
              </a:rPr>
              <a:t>for </a:t>
            </a:r>
            <a:r>
              <a:rPr sz="2000" dirty="0">
                <a:solidFill>
                  <a:srgbClr val="FFFFFF"/>
                </a:solidFill>
                <a:cs typeface="Calibri"/>
              </a:rPr>
              <a:t>an IAM </a:t>
            </a:r>
            <a:r>
              <a:rPr sz="2000" spc="-10" dirty="0">
                <a:solidFill>
                  <a:srgbClr val="FFFFFF"/>
                </a:solidFill>
                <a:cs typeface="Calibri"/>
              </a:rPr>
              <a:t>role </a:t>
            </a:r>
            <a:r>
              <a:rPr sz="2000" spc="-5" dirty="0">
                <a:solidFill>
                  <a:srgbClr val="FFFFFF"/>
                </a:solidFill>
                <a:cs typeface="Calibri"/>
              </a:rPr>
              <a:t>that </a:t>
            </a:r>
            <a:r>
              <a:rPr sz="2000" spc="-15" dirty="0">
                <a:solidFill>
                  <a:srgbClr val="FFFFFF"/>
                </a:solidFill>
                <a:cs typeface="Calibri"/>
              </a:rPr>
              <a:t>you </a:t>
            </a:r>
            <a:r>
              <a:rPr sz="2000" spc="-5" dirty="0">
                <a:solidFill>
                  <a:srgbClr val="FFFFFF"/>
                </a:solidFill>
                <a:cs typeface="Calibri"/>
              </a:rPr>
              <a:t>can use </a:t>
            </a:r>
            <a:r>
              <a:rPr sz="2000" spc="-10" dirty="0">
                <a:solidFill>
                  <a:srgbClr val="FFFFFF"/>
                </a:solidFill>
                <a:cs typeface="Calibri"/>
              </a:rPr>
              <a:t>to </a:t>
            </a:r>
            <a:r>
              <a:rPr sz="2000" dirty="0">
                <a:solidFill>
                  <a:srgbClr val="FFFFFF"/>
                </a:solidFill>
                <a:cs typeface="Calibri"/>
              </a:rPr>
              <a:t>pass </a:t>
            </a:r>
            <a:r>
              <a:rPr sz="2000" spc="-10" dirty="0">
                <a:solidFill>
                  <a:srgbClr val="FFFFFF"/>
                </a:solidFill>
                <a:cs typeface="Calibri"/>
              </a:rPr>
              <a:t>role information to </a:t>
            </a:r>
            <a:r>
              <a:rPr sz="2000" dirty="0">
                <a:solidFill>
                  <a:srgbClr val="FFFFFF"/>
                </a:solidFill>
                <a:cs typeface="Calibri"/>
              </a:rPr>
              <a:t>an </a:t>
            </a:r>
            <a:r>
              <a:rPr sz="2000" spc="-15" dirty="0">
                <a:solidFill>
                  <a:srgbClr val="FFFFFF"/>
                </a:solidFill>
                <a:cs typeface="Calibri"/>
              </a:rPr>
              <a:t>EC2  </a:t>
            </a:r>
            <a:r>
              <a:rPr sz="2000" spc="-10" dirty="0">
                <a:solidFill>
                  <a:srgbClr val="FFFFFF"/>
                </a:solidFill>
                <a:cs typeface="Calibri"/>
              </a:rPr>
              <a:t>instance </a:t>
            </a:r>
            <a:r>
              <a:rPr sz="2000" spc="-5" dirty="0">
                <a:solidFill>
                  <a:srgbClr val="FFFFFF"/>
                </a:solidFill>
                <a:cs typeface="Calibri"/>
              </a:rPr>
              <a:t>when </a:t>
            </a:r>
            <a:r>
              <a:rPr sz="2000" dirty="0">
                <a:solidFill>
                  <a:srgbClr val="FFFFFF"/>
                </a:solidFill>
                <a:cs typeface="Calibri"/>
              </a:rPr>
              <a:t>the </a:t>
            </a:r>
            <a:r>
              <a:rPr sz="2000" spc="-10" dirty="0">
                <a:solidFill>
                  <a:srgbClr val="FFFFFF"/>
                </a:solidFill>
                <a:cs typeface="Calibri"/>
              </a:rPr>
              <a:t>instance</a:t>
            </a:r>
            <a:r>
              <a:rPr sz="2000" spc="5" dirty="0">
                <a:solidFill>
                  <a:srgbClr val="FFFFFF"/>
                </a:solidFill>
                <a:cs typeface="Calibri"/>
              </a:rPr>
              <a:t> </a:t>
            </a:r>
            <a:r>
              <a:rPr sz="2000" spc="-5" dirty="0">
                <a:solidFill>
                  <a:srgbClr val="FFFFFF"/>
                </a:solidFill>
                <a:cs typeface="Calibri"/>
              </a:rPr>
              <a:t>starts.</a:t>
            </a:r>
            <a:endParaRPr sz="2000">
              <a:solidFill>
                <a:prstClr val="black"/>
              </a:solidFill>
              <a:cs typeface="Calibri"/>
            </a:endParaRPr>
          </a:p>
          <a:p>
            <a:pPr marL="298450" marR="695960" indent="-285750">
              <a:lnSpc>
                <a:spcPct val="150000"/>
              </a:lnSpc>
              <a:buFont typeface="Wingdings"/>
              <a:buChar char=""/>
              <a:tabLst>
                <a:tab pos="298450" algn="l"/>
              </a:tabLst>
            </a:pPr>
            <a:r>
              <a:rPr sz="2000" dirty="0">
                <a:solidFill>
                  <a:srgbClr val="FFFFFF"/>
                </a:solidFill>
                <a:cs typeface="Calibri"/>
              </a:rPr>
              <a:t>An </a:t>
            </a:r>
            <a:r>
              <a:rPr sz="2000" spc="-10" dirty="0">
                <a:solidFill>
                  <a:srgbClr val="FFFFFF"/>
                </a:solidFill>
                <a:cs typeface="Calibri"/>
              </a:rPr>
              <a:t>instance profile </a:t>
            </a:r>
            <a:r>
              <a:rPr sz="2000" spc="-5" dirty="0">
                <a:solidFill>
                  <a:srgbClr val="FFFFFF"/>
                </a:solidFill>
                <a:cs typeface="Calibri"/>
              </a:rPr>
              <a:t>can </a:t>
            </a:r>
            <a:r>
              <a:rPr sz="2000" spc="-10" dirty="0">
                <a:solidFill>
                  <a:srgbClr val="FFFFFF"/>
                </a:solidFill>
                <a:cs typeface="Calibri"/>
              </a:rPr>
              <a:t>contain </a:t>
            </a:r>
            <a:r>
              <a:rPr sz="2000" spc="-5" dirty="0">
                <a:solidFill>
                  <a:srgbClr val="FFFFFF"/>
                </a:solidFill>
                <a:cs typeface="Calibri"/>
              </a:rPr>
              <a:t>only one </a:t>
            </a:r>
            <a:r>
              <a:rPr sz="2000" dirty="0">
                <a:solidFill>
                  <a:srgbClr val="FFFFFF"/>
                </a:solidFill>
                <a:cs typeface="Calibri"/>
              </a:rPr>
              <a:t>IAM </a:t>
            </a:r>
            <a:r>
              <a:rPr sz="2000" spc="-10" dirty="0">
                <a:solidFill>
                  <a:srgbClr val="FFFFFF"/>
                </a:solidFill>
                <a:cs typeface="Calibri"/>
              </a:rPr>
              <a:t>role, </a:t>
            </a:r>
            <a:r>
              <a:rPr sz="2000" spc="-5" dirty="0">
                <a:solidFill>
                  <a:srgbClr val="FFFFFF"/>
                </a:solidFill>
                <a:cs typeface="Calibri"/>
              </a:rPr>
              <a:t>although </a:t>
            </a:r>
            <a:r>
              <a:rPr sz="2000" dirty="0">
                <a:solidFill>
                  <a:srgbClr val="FFFFFF"/>
                </a:solidFill>
                <a:cs typeface="Calibri"/>
              </a:rPr>
              <a:t>a </a:t>
            </a:r>
            <a:r>
              <a:rPr sz="2000" spc="-10" dirty="0">
                <a:solidFill>
                  <a:srgbClr val="FFFFFF"/>
                </a:solidFill>
                <a:cs typeface="Calibri"/>
              </a:rPr>
              <a:t>role </a:t>
            </a:r>
            <a:r>
              <a:rPr sz="2000" spc="-5" dirty="0">
                <a:solidFill>
                  <a:srgbClr val="FFFFFF"/>
                </a:solidFill>
                <a:cs typeface="Calibri"/>
              </a:rPr>
              <a:t>can be included </a:t>
            </a:r>
            <a:r>
              <a:rPr sz="2000" dirty="0">
                <a:solidFill>
                  <a:srgbClr val="FFFFFF"/>
                </a:solidFill>
                <a:cs typeface="Calibri"/>
              </a:rPr>
              <a:t>in </a:t>
            </a:r>
            <a:r>
              <a:rPr sz="2000" spc="-5" dirty="0">
                <a:solidFill>
                  <a:srgbClr val="FFFFFF"/>
                </a:solidFill>
                <a:cs typeface="Calibri"/>
              </a:rPr>
              <a:t>multiple  </a:t>
            </a:r>
            <a:r>
              <a:rPr sz="2000" spc="-10" dirty="0">
                <a:solidFill>
                  <a:srgbClr val="FFFFFF"/>
                </a:solidFill>
                <a:cs typeface="Calibri"/>
              </a:rPr>
              <a:t>instance</a:t>
            </a:r>
            <a:r>
              <a:rPr sz="2000" spc="-5" dirty="0">
                <a:solidFill>
                  <a:srgbClr val="FFFFFF"/>
                </a:solidFill>
                <a:cs typeface="Calibri"/>
              </a:rPr>
              <a:t> profiles.</a:t>
            </a:r>
            <a:endParaRPr sz="2000">
              <a:solidFill>
                <a:prstClr val="black"/>
              </a:solidFill>
              <a:cs typeface="Calibri"/>
            </a:endParaRPr>
          </a:p>
          <a:p>
            <a:pPr>
              <a:spcBef>
                <a:spcPts val="55"/>
              </a:spcBef>
            </a:pPr>
            <a:endParaRPr sz="1900">
              <a:solidFill>
                <a:prstClr val="black"/>
              </a:solidFill>
              <a:latin typeface="Times New Roman"/>
              <a:cs typeface="Times New Roman"/>
            </a:endParaRPr>
          </a:p>
          <a:p>
            <a:pPr marR="2098675" algn="ctr"/>
            <a:r>
              <a:rPr spc="-5" dirty="0">
                <a:solidFill>
                  <a:srgbClr val="FFFFFF"/>
                </a:solidFill>
                <a:latin typeface="Arial"/>
                <a:cs typeface="Arial"/>
              </a:rPr>
              <a:t>EC2</a:t>
            </a:r>
            <a:r>
              <a:rPr spc="-10" dirty="0">
                <a:solidFill>
                  <a:srgbClr val="FFFFFF"/>
                </a:solidFill>
                <a:latin typeface="Arial"/>
                <a:cs typeface="Arial"/>
              </a:rPr>
              <a:t> </a:t>
            </a:r>
            <a:r>
              <a:rPr spc="-5" dirty="0">
                <a:solidFill>
                  <a:srgbClr val="FFFFFF"/>
                </a:solidFill>
                <a:latin typeface="Arial"/>
                <a:cs typeface="Arial"/>
              </a:rPr>
              <a:t>Instance</a:t>
            </a:r>
            <a:endParaRPr>
              <a:solidFill>
                <a:prstClr val="black"/>
              </a:solidFill>
              <a:latin typeface="Arial"/>
              <a:cs typeface="Arial"/>
            </a:endParaRPr>
          </a:p>
          <a:p>
            <a:pPr marR="2099310" algn="ctr">
              <a:spcBef>
                <a:spcPts val="1560"/>
              </a:spcBef>
            </a:pPr>
            <a:r>
              <a:rPr spc="-5" dirty="0">
                <a:solidFill>
                  <a:prstClr val="black"/>
                </a:solidFill>
                <a:cs typeface="Calibri"/>
              </a:rPr>
              <a:t>Application</a:t>
            </a:r>
            <a:endParaRPr>
              <a:solidFill>
                <a:prstClr val="black"/>
              </a:solidFill>
              <a:cs typeface="Calibri"/>
            </a:endParaRPr>
          </a:p>
        </p:txBody>
      </p:sp>
      <p:sp>
        <p:nvSpPr>
          <p:cNvPr id="15" name="object 15"/>
          <p:cNvSpPr/>
          <p:nvPr/>
        </p:nvSpPr>
        <p:spPr>
          <a:xfrm>
            <a:off x="5360700" y="5452943"/>
            <a:ext cx="817880" cy="110489"/>
          </a:xfrm>
          <a:custGeom>
            <a:avLst/>
            <a:gdLst/>
            <a:ahLst/>
            <a:cxnLst/>
            <a:rect l="l" t="t" r="r" b="b"/>
            <a:pathLst>
              <a:path w="817879" h="110489">
                <a:moveTo>
                  <a:pt x="62951" y="0"/>
                </a:moveTo>
                <a:lnTo>
                  <a:pt x="0" y="55082"/>
                </a:lnTo>
                <a:lnTo>
                  <a:pt x="62951" y="110164"/>
                </a:lnTo>
                <a:lnTo>
                  <a:pt x="68968" y="109763"/>
                </a:lnTo>
                <a:lnTo>
                  <a:pt x="75896" y="101846"/>
                </a:lnTo>
                <a:lnTo>
                  <a:pt x="75495" y="95829"/>
                </a:lnTo>
                <a:lnTo>
                  <a:pt x="39813" y="64607"/>
                </a:lnTo>
                <a:lnTo>
                  <a:pt x="14464" y="64607"/>
                </a:lnTo>
                <a:lnTo>
                  <a:pt x="14464" y="45557"/>
                </a:lnTo>
                <a:lnTo>
                  <a:pt x="39815" y="45557"/>
                </a:lnTo>
                <a:lnTo>
                  <a:pt x="75495" y="14337"/>
                </a:lnTo>
                <a:lnTo>
                  <a:pt x="75896" y="8319"/>
                </a:lnTo>
                <a:lnTo>
                  <a:pt x="68968" y="401"/>
                </a:lnTo>
                <a:lnTo>
                  <a:pt x="62951" y="0"/>
                </a:lnTo>
                <a:close/>
              </a:path>
              <a:path w="817879" h="110489">
                <a:moveTo>
                  <a:pt x="39815" y="45557"/>
                </a:moveTo>
                <a:lnTo>
                  <a:pt x="14464" y="45557"/>
                </a:lnTo>
                <a:lnTo>
                  <a:pt x="14464" y="64607"/>
                </a:lnTo>
                <a:lnTo>
                  <a:pt x="39813" y="64607"/>
                </a:lnTo>
                <a:lnTo>
                  <a:pt x="37121" y="62251"/>
                </a:lnTo>
                <a:lnTo>
                  <a:pt x="20736" y="62251"/>
                </a:lnTo>
                <a:lnTo>
                  <a:pt x="20736" y="47914"/>
                </a:lnTo>
                <a:lnTo>
                  <a:pt x="37121" y="47914"/>
                </a:lnTo>
                <a:lnTo>
                  <a:pt x="39815" y="45557"/>
                </a:lnTo>
                <a:close/>
              </a:path>
              <a:path w="817879" h="110489">
                <a:moveTo>
                  <a:pt x="817365" y="45557"/>
                </a:moveTo>
                <a:lnTo>
                  <a:pt x="39815" y="45557"/>
                </a:lnTo>
                <a:lnTo>
                  <a:pt x="28929" y="55083"/>
                </a:lnTo>
                <a:lnTo>
                  <a:pt x="39813" y="64607"/>
                </a:lnTo>
                <a:lnTo>
                  <a:pt x="817365" y="64607"/>
                </a:lnTo>
                <a:lnTo>
                  <a:pt x="817365" y="45557"/>
                </a:lnTo>
                <a:close/>
              </a:path>
              <a:path w="817879" h="110489">
                <a:moveTo>
                  <a:pt x="20736" y="47914"/>
                </a:moveTo>
                <a:lnTo>
                  <a:pt x="20736" y="62251"/>
                </a:lnTo>
                <a:lnTo>
                  <a:pt x="28929" y="55083"/>
                </a:lnTo>
                <a:lnTo>
                  <a:pt x="20736" y="47914"/>
                </a:lnTo>
                <a:close/>
              </a:path>
              <a:path w="817879" h="110489">
                <a:moveTo>
                  <a:pt x="28929" y="55083"/>
                </a:moveTo>
                <a:lnTo>
                  <a:pt x="20736" y="62251"/>
                </a:lnTo>
                <a:lnTo>
                  <a:pt x="37121" y="62251"/>
                </a:lnTo>
                <a:lnTo>
                  <a:pt x="28929" y="55083"/>
                </a:lnTo>
                <a:close/>
              </a:path>
              <a:path w="817879" h="110489">
                <a:moveTo>
                  <a:pt x="37121" y="47914"/>
                </a:moveTo>
                <a:lnTo>
                  <a:pt x="20736" y="47914"/>
                </a:lnTo>
                <a:lnTo>
                  <a:pt x="28929" y="55082"/>
                </a:lnTo>
                <a:lnTo>
                  <a:pt x="37121" y="47914"/>
                </a:lnTo>
                <a:close/>
              </a:path>
            </a:pathLst>
          </a:custGeom>
          <a:solidFill>
            <a:srgbClr val="8FA7C4"/>
          </a:solidFill>
        </p:spPr>
        <p:txBody>
          <a:bodyPr wrap="square" lIns="0" tIns="0" rIns="0" bIns="0" rtlCol="0"/>
          <a:lstStyle/>
          <a:p>
            <a:endParaRPr>
              <a:solidFill>
                <a:prstClr val="black"/>
              </a:solidFill>
            </a:endParaRPr>
          </a:p>
        </p:txBody>
      </p:sp>
      <p:sp>
        <p:nvSpPr>
          <p:cNvPr id="16" name="object 16"/>
          <p:cNvSpPr/>
          <p:nvPr/>
        </p:nvSpPr>
        <p:spPr>
          <a:xfrm>
            <a:off x="3533077" y="5423179"/>
            <a:ext cx="817880" cy="110489"/>
          </a:xfrm>
          <a:custGeom>
            <a:avLst/>
            <a:gdLst/>
            <a:ahLst/>
            <a:cxnLst/>
            <a:rect l="l" t="t" r="r" b="b"/>
            <a:pathLst>
              <a:path w="817879" h="110489">
                <a:moveTo>
                  <a:pt x="62951" y="0"/>
                </a:moveTo>
                <a:lnTo>
                  <a:pt x="0" y="55082"/>
                </a:lnTo>
                <a:lnTo>
                  <a:pt x="62951" y="110164"/>
                </a:lnTo>
                <a:lnTo>
                  <a:pt x="68969" y="109763"/>
                </a:lnTo>
                <a:lnTo>
                  <a:pt x="75897" y="101845"/>
                </a:lnTo>
                <a:lnTo>
                  <a:pt x="75496" y="95827"/>
                </a:lnTo>
                <a:lnTo>
                  <a:pt x="39815" y="64607"/>
                </a:lnTo>
                <a:lnTo>
                  <a:pt x="14464" y="64607"/>
                </a:lnTo>
                <a:lnTo>
                  <a:pt x="14464" y="45557"/>
                </a:lnTo>
                <a:lnTo>
                  <a:pt x="39817" y="45556"/>
                </a:lnTo>
                <a:lnTo>
                  <a:pt x="75496" y="14337"/>
                </a:lnTo>
                <a:lnTo>
                  <a:pt x="75897" y="8318"/>
                </a:lnTo>
                <a:lnTo>
                  <a:pt x="68969" y="401"/>
                </a:lnTo>
                <a:lnTo>
                  <a:pt x="62951" y="0"/>
                </a:lnTo>
                <a:close/>
              </a:path>
              <a:path w="817879" h="110489">
                <a:moveTo>
                  <a:pt x="39815" y="45557"/>
                </a:moveTo>
                <a:lnTo>
                  <a:pt x="14464" y="45557"/>
                </a:lnTo>
                <a:lnTo>
                  <a:pt x="14464" y="64607"/>
                </a:lnTo>
                <a:lnTo>
                  <a:pt x="39815" y="64607"/>
                </a:lnTo>
                <a:lnTo>
                  <a:pt x="37121" y="62250"/>
                </a:lnTo>
                <a:lnTo>
                  <a:pt x="20737" y="62250"/>
                </a:lnTo>
                <a:lnTo>
                  <a:pt x="20737" y="47914"/>
                </a:lnTo>
                <a:lnTo>
                  <a:pt x="37121" y="47914"/>
                </a:lnTo>
                <a:lnTo>
                  <a:pt x="39815" y="45557"/>
                </a:lnTo>
                <a:close/>
              </a:path>
              <a:path w="817879" h="110489">
                <a:moveTo>
                  <a:pt x="39815" y="64607"/>
                </a:moveTo>
                <a:lnTo>
                  <a:pt x="14464" y="64607"/>
                </a:lnTo>
                <a:lnTo>
                  <a:pt x="39815" y="64607"/>
                </a:lnTo>
                <a:close/>
              </a:path>
              <a:path w="817879" h="110489">
                <a:moveTo>
                  <a:pt x="817365" y="45556"/>
                </a:moveTo>
                <a:lnTo>
                  <a:pt x="39815" y="45557"/>
                </a:lnTo>
                <a:lnTo>
                  <a:pt x="28929" y="55082"/>
                </a:lnTo>
                <a:lnTo>
                  <a:pt x="39815" y="64607"/>
                </a:lnTo>
                <a:lnTo>
                  <a:pt x="817365" y="64606"/>
                </a:lnTo>
                <a:lnTo>
                  <a:pt x="817365" y="45556"/>
                </a:lnTo>
                <a:close/>
              </a:path>
              <a:path w="817879" h="110489">
                <a:moveTo>
                  <a:pt x="20737" y="47914"/>
                </a:moveTo>
                <a:lnTo>
                  <a:pt x="20737" y="62250"/>
                </a:lnTo>
                <a:lnTo>
                  <a:pt x="28929" y="55082"/>
                </a:lnTo>
                <a:lnTo>
                  <a:pt x="20737" y="47914"/>
                </a:lnTo>
                <a:close/>
              </a:path>
              <a:path w="817879" h="110489">
                <a:moveTo>
                  <a:pt x="28929" y="55082"/>
                </a:moveTo>
                <a:lnTo>
                  <a:pt x="20737" y="62250"/>
                </a:lnTo>
                <a:lnTo>
                  <a:pt x="37121" y="62250"/>
                </a:lnTo>
                <a:lnTo>
                  <a:pt x="28929" y="55082"/>
                </a:lnTo>
                <a:close/>
              </a:path>
              <a:path w="817879" h="110489">
                <a:moveTo>
                  <a:pt x="37121" y="47914"/>
                </a:moveTo>
                <a:lnTo>
                  <a:pt x="20737" y="47914"/>
                </a:lnTo>
                <a:lnTo>
                  <a:pt x="28929" y="55082"/>
                </a:lnTo>
                <a:lnTo>
                  <a:pt x="37121" y="47914"/>
                </a:lnTo>
                <a:close/>
              </a:path>
            </a:pathLst>
          </a:custGeom>
          <a:solidFill>
            <a:srgbClr val="8FA7C4"/>
          </a:solidFill>
        </p:spPr>
        <p:txBody>
          <a:bodyPr wrap="square" lIns="0" tIns="0" rIns="0" bIns="0" rtlCol="0"/>
          <a:lstStyle/>
          <a:p>
            <a:endParaRPr>
              <a:solidFill>
                <a:prstClr val="black"/>
              </a:solidFill>
            </a:endParaRPr>
          </a:p>
        </p:txBody>
      </p:sp>
      <p:sp>
        <p:nvSpPr>
          <p:cNvPr id="17" name="object 17"/>
          <p:cNvSpPr/>
          <p:nvPr/>
        </p:nvSpPr>
        <p:spPr>
          <a:xfrm>
            <a:off x="3310956" y="4125971"/>
            <a:ext cx="12700" cy="1019175"/>
          </a:xfrm>
          <a:custGeom>
            <a:avLst/>
            <a:gdLst/>
            <a:ahLst/>
            <a:cxnLst/>
            <a:rect l="l" t="t" r="r" b="b"/>
            <a:pathLst>
              <a:path w="12700" h="1019175">
                <a:moveTo>
                  <a:pt x="0" y="0"/>
                </a:moveTo>
                <a:lnTo>
                  <a:pt x="12695" y="1018582"/>
                </a:lnTo>
              </a:path>
            </a:pathLst>
          </a:custGeom>
          <a:ln w="19050">
            <a:solidFill>
              <a:srgbClr val="8FA7C4"/>
            </a:solidFill>
          </a:ln>
        </p:spPr>
        <p:txBody>
          <a:bodyPr wrap="square" lIns="0" tIns="0" rIns="0" bIns="0" rtlCol="0"/>
          <a:lstStyle/>
          <a:p>
            <a:endParaRPr>
              <a:solidFill>
                <a:prstClr val="black"/>
              </a:solidFill>
            </a:endParaRPr>
          </a:p>
        </p:txBody>
      </p:sp>
      <p:sp>
        <p:nvSpPr>
          <p:cNvPr id="18" name="object 18"/>
          <p:cNvSpPr/>
          <p:nvPr/>
        </p:nvSpPr>
        <p:spPr>
          <a:xfrm>
            <a:off x="3302996" y="4069745"/>
            <a:ext cx="820419" cy="110489"/>
          </a:xfrm>
          <a:custGeom>
            <a:avLst/>
            <a:gdLst/>
            <a:ahLst/>
            <a:cxnLst/>
            <a:rect l="l" t="t" r="r" b="b"/>
            <a:pathLst>
              <a:path w="820420" h="110489">
                <a:moveTo>
                  <a:pt x="809432" y="45264"/>
                </a:moveTo>
                <a:lnTo>
                  <a:pt x="805832" y="45264"/>
                </a:lnTo>
                <a:lnTo>
                  <a:pt x="805947" y="64314"/>
                </a:lnTo>
                <a:lnTo>
                  <a:pt x="780595" y="64466"/>
                </a:lnTo>
                <a:lnTo>
                  <a:pt x="745102" y="95901"/>
                </a:lnTo>
                <a:lnTo>
                  <a:pt x="744736" y="101921"/>
                </a:lnTo>
                <a:lnTo>
                  <a:pt x="751713" y="109797"/>
                </a:lnTo>
                <a:lnTo>
                  <a:pt x="757732" y="110162"/>
                </a:lnTo>
                <a:lnTo>
                  <a:pt x="820351" y="54702"/>
                </a:lnTo>
                <a:lnTo>
                  <a:pt x="809432" y="45264"/>
                </a:lnTo>
                <a:close/>
              </a:path>
              <a:path w="820420" h="110489">
                <a:moveTo>
                  <a:pt x="780479" y="45416"/>
                </a:moveTo>
                <a:lnTo>
                  <a:pt x="0" y="50112"/>
                </a:lnTo>
                <a:lnTo>
                  <a:pt x="114" y="69161"/>
                </a:lnTo>
                <a:lnTo>
                  <a:pt x="780595" y="64466"/>
                </a:lnTo>
                <a:lnTo>
                  <a:pt x="791422" y="54876"/>
                </a:lnTo>
                <a:lnTo>
                  <a:pt x="780479" y="45416"/>
                </a:lnTo>
                <a:close/>
              </a:path>
              <a:path w="820420" h="110489">
                <a:moveTo>
                  <a:pt x="791422" y="54876"/>
                </a:moveTo>
                <a:lnTo>
                  <a:pt x="780595" y="64466"/>
                </a:lnTo>
                <a:lnTo>
                  <a:pt x="805947" y="64314"/>
                </a:lnTo>
                <a:lnTo>
                  <a:pt x="805933" y="61995"/>
                </a:lnTo>
                <a:lnTo>
                  <a:pt x="799658" y="61995"/>
                </a:lnTo>
                <a:lnTo>
                  <a:pt x="791422" y="54876"/>
                </a:lnTo>
                <a:close/>
              </a:path>
              <a:path w="820420" h="110489">
                <a:moveTo>
                  <a:pt x="799571" y="47659"/>
                </a:moveTo>
                <a:lnTo>
                  <a:pt x="791422" y="54876"/>
                </a:lnTo>
                <a:lnTo>
                  <a:pt x="799658" y="61995"/>
                </a:lnTo>
                <a:lnTo>
                  <a:pt x="799571" y="47659"/>
                </a:lnTo>
                <a:close/>
              </a:path>
              <a:path w="820420" h="110489">
                <a:moveTo>
                  <a:pt x="805847" y="47659"/>
                </a:moveTo>
                <a:lnTo>
                  <a:pt x="799571" y="47659"/>
                </a:lnTo>
                <a:lnTo>
                  <a:pt x="799658" y="61995"/>
                </a:lnTo>
                <a:lnTo>
                  <a:pt x="805933" y="61995"/>
                </a:lnTo>
                <a:lnTo>
                  <a:pt x="805847" y="47659"/>
                </a:lnTo>
                <a:close/>
              </a:path>
              <a:path w="820420" h="110489">
                <a:moveTo>
                  <a:pt x="805832" y="45264"/>
                </a:moveTo>
                <a:lnTo>
                  <a:pt x="780479" y="45416"/>
                </a:lnTo>
                <a:lnTo>
                  <a:pt x="791422" y="54876"/>
                </a:lnTo>
                <a:lnTo>
                  <a:pt x="799571" y="47659"/>
                </a:lnTo>
                <a:lnTo>
                  <a:pt x="805847" y="47659"/>
                </a:lnTo>
                <a:lnTo>
                  <a:pt x="805832" y="45264"/>
                </a:lnTo>
                <a:close/>
              </a:path>
              <a:path w="820420" h="110489">
                <a:moveTo>
                  <a:pt x="757069" y="0"/>
                </a:moveTo>
                <a:lnTo>
                  <a:pt x="751055" y="436"/>
                </a:lnTo>
                <a:lnTo>
                  <a:pt x="744174" y="8395"/>
                </a:lnTo>
                <a:lnTo>
                  <a:pt x="744611" y="14411"/>
                </a:lnTo>
                <a:lnTo>
                  <a:pt x="780479" y="45416"/>
                </a:lnTo>
                <a:lnTo>
                  <a:pt x="809432" y="45264"/>
                </a:lnTo>
                <a:lnTo>
                  <a:pt x="757069" y="0"/>
                </a:lnTo>
                <a:close/>
              </a:path>
            </a:pathLst>
          </a:custGeom>
          <a:solidFill>
            <a:srgbClr val="8FA7C4"/>
          </a:solidFill>
        </p:spPr>
        <p:txBody>
          <a:bodyPr wrap="square" lIns="0" tIns="0" rIns="0" bIns="0" rtlCol="0"/>
          <a:lstStyle/>
          <a:p>
            <a:endParaRPr>
              <a:solidFill>
                <a:prstClr val="black"/>
              </a:solidFill>
            </a:endParaRPr>
          </a:p>
        </p:txBody>
      </p:sp>
      <p:sp>
        <p:nvSpPr>
          <p:cNvPr id="19" name="object 19"/>
          <p:cNvSpPr/>
          <p:nvPr/>
        </p:nvSpPr>
        <p:spPr>
          <a:xfrm>
            <a:off x="9482328" y="3602735"/>
            <a:ext cx="716279" cy="71628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20" name="object 20"/>
          <p:cNvSpPr txBox="1"/>
          <p:nvPr/>
        </p:nvSpPr>
        <p:spPr>
          <a:xfrm>
            <a:off x="8977903" y="4351020"/>
            <a:ext cx="1724025" cy="455295"/>
          </a:xfrm>
          <a:prstGeom prst="rect">
            <a:avLst/>
          </a:prstGeom>
        </p:spPr>
        <p:txBody>
          <a:bodyPr vert="horz" wrap="square" lIns="0" tIns="9525" rIns="0" bIns="0" rtlCol="0">
            <a:spAutoFit/>
          </a:bodyPr>
          <a:lstStyle/>
          <a:p>
            <a:pPr marL="601980" marR="5080" indent="-589915">
              <a:lnSpc>
                <a:spcPct val="101400"/>
              </a:lnSpc>
              <a:spcBef>
                <a:spcPts val="75"/>
              </a:spcBef>
            </a:pPr>
            <a:r>
              <a:rPr sz="1400" spc="-10" dirty="0">
                <a:solidFill>
                  <a:srgbClr val="FFFFFF"/>
                </a:solidFill>
                <a:cs typeface="Calibri"/>
              </a:rPr>
              <a:t>Amazon </a:t>
            </a:r>
            <a:r>
              <a:rPr sz="1400" spc="-5" dirty="0">
                <a:solidFill>
                  <a:srgbClr val="FFFFFF"/>
                </a:solidFill>
                <a:cs typeface="Calibri"/>
              </a:rPr>
              <a:t>Simple</a:t>
            </a:r>
            <a:r>
              <a:rPr sz="1400" spc="-65" dirty="0">
                <a:solidFill>
                  <a:srgbClr val="FFFFFF"/>
                </a:solidFill>
                <a:cs typeface="Calibri"/>
              </a:rPr>
              <a:t> </a:t>
            </a:r>
            <a:r>
              <a:rPr sz="1400" spc="-10" dirty="0">
                <a:solidFill>
                  <a:srgbClr val="FFFFFF"/>
                </a:solidFill>
                <a:cs typeface="Calibri"/>
              </a:rPr>
              <a:t>Storage  </a:t>
            </a:r>
            <a:r>
              <a:rPr sz="1400" spc="-5" dirty="0">
                <a:solidFill>
                  <a:srgbClr val="FFFFFF"/>
                </a:solidFill>
                <a:cs typeface="Calibri"/>
              </a:rPr>
              <a:t>Service</a:t>
            </a:r>
            <a:endParaRPr sz="1400">
              <a:solidFill>
                <a:prstClr val="black"/>
              </a:solidFill>
              <a:cs typeface="Calibri"/>
            </a:endParaRPr>
          </a:p>
        </p:txBody>
      </p:sp>
      <p:sp>
        <p:nvSpPr>
          <p:cNvPr id="21" name="object 21"/>
          <p:cNvSpPr/>
          <p:nvPr/>
        </p:nvSpPr>
        <p:spPr>
          <a:xfrm>
            <a:off x="5438373" y="3886997"/>
            <a:ext cx="3931920" cy="110489"/>
          </a:xfrm>
          <a:custGeom>
            <a:avLst/>
            <a:gdLst/>
            <a:ahLst/>
            <a:cxnLst/>
            <a:rect l="l" t="t" r="r" b="b"/>
            <a:pathLst>
              <a:path w="3931920" h="110489">
                <a:moveTo>
                  <a:pt x="3920944" y="45317"/>
                </a:moveTo>
                <a:lnTo>
                  <a:pt x="3917340" y="45317"/>
                </a:lnTo>
                <a:lnTo>
                  <a:pt x="3917435" y="64367"/>
                </a:lnTo>
                <a:lnTo>
                  <a:pt x="3892088" y="64492"/>
                </a:lnTo>
                <a:lnTo>
                  <a:pt x="3856563" y="95890"/>
                </a:lnTo>
                <a:lnTo>
                  <a:pt x="3856191" y="101908"/>
                </a:lnTo>
                <a:lnTo>
                  <a:pt x="3863158" y="109792"/>
                </a:lnTo>
                <a:lnTo>
                  <a:pt x="3869178" y="110163"/>
                </a:lnTo>
                <a:lnTo>
                  <a:pt x="3931856" y="54770"/>
                </a:lnTo>
                <a:lnTo>
                  <a:pt x="3920944" y="45317"/>
                </a:lnTo>
                <a:close/>
              </a:path>
              <a:path w="3931920" h="110489">
                <a:moveTo>
                  <a:pt x="3891994" y="45442"/>
                </a:moveTo>
                <a:lnTo>
                  <a:pt x="0" y="64721"/>
                </a:lnTo>
                <a:lnTo>
                  <a:pt x="93" y="83771"/>
                </a:lnTo>
                <a:lnTo>
                  <a:pt x="3892088" y="64492"/>
                </a:lnTo>
                <a:lnTo>
                  <a:pt x="3902927" y="54913"/>
                </a:lnTo>
                <a:lnTo>
                  <a:pt x="3891994" y="45442"/>
                </a:lnTo>
                <a:close/>
              </a:path>
              <a:path w="3931920" h="110489">
                <a:moveTo>
                  <a:pt x="3902927" y="54913"/>
                </a:moveTo>
                <a:lnTo>
                  <a:pt x="3892088" y="64492"/>
                </a:lnTo>
                <a:lnTo>
                  <a:pt x="3917435" y="64367"/>
                </a:lnTo>
                <a:lnTo>
                  <a:pt x="3917424" y="62040"/>
                </a:lnTo>
                <a:lnTo>
                  <a:pt x="3911154" y="62040"/>
                </a:lnTo>
                <a:lnTo>
                  <a:pt x="3902927" y="54913"/>
                </a:lnTo>
                <a:close/>
              </a:path>
              <a:path w="3931920" h="110489">
                <a:moveTo>
                  <a:pt x="3911084" y="47705"/>
                </a:moveTo>
                <a:lnTo>
                  <a:pt x="3902927" y="54913"/>
                </a:lnTo>
                <a:lnTo>
                  <a:pt x="3911154" y="62040"/>
                </a:lnTo>
                <a:lnTo>
                  <a:pt x="3911084" y="47705"/>
                </a:lnTo>
                <a:close/>
              </a:path>
              <a:path w="3931920" h="110489">
                <a:moveTo>
                  <a:pt x="3917352" y="47705"/>
                </a:moveTo>
                <a:lnTo>
                  <a:pt x="3911084" y="47705"/>
                </a:lnTo>
                <a:lnTo>
                  <a:pt x="3911154" y="62040"/>
                </a:lnTo>
                <a:lnTo>
                  <a:pt x="3917424" y="62040"/>
                </a:lnTo>
                <a:lnTo>
                  <a:pt x="3917352" y="47705"/>
                </a:lnTo>
                <a:close/>
              </a:path>
              <a:path w="3931920" h="110489">
                <a:moveTo>
                  <a:pt x="3917340" y="45317"/>
                </a:moveTo>
                <a:lnTo>
                  <a:pt x="3891994" y="45442"/>
                </a:lnTo>
                <a:lnTo>
                  <a:pt x="3902927" y="54913"/>
                </a:lnTo>
                <a:lnTo>
                  <a:pt x="3911084" y="47705"/>
                </a:lnTo>
                <a:lnTo>
                  <a:pt x="3917352" y="47705"/>
                </a:lnTo>
                <a:lnTo>
                  <a:pt x="3917340" y="45317"/>
                </a:lnTo>
                <a:close/>
              </a:path>
              <a:path w="3931920" h="110489">
                <a:moveTo>
                  <a:pt x="3868632" y="0"/>
                </a:moveTo>
                <a:lnTo>
                  <a:pt x="3862617" y="431"/>
                </a:lnTo>
                <a:lnTo>
                  <a:pt x="3855727" y="8383"/>
                </a:lnTo>
                <a:lnTo>
                  <a:pt x="3856159" y="14399"/>
                </a:lnTo>
                <a:lnTo>
                  <a:pt x="3891994" y="45442"/>
                </a:lnTo>
                <a:lnTo>
                  <a:pt x="3920944" y="45317"/>
                </a:lnTo>
                <a:lnTo>
                  <a:pt x="3868632" y="0"/>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2120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2355850" cy="391160"/>
          </a:xfrm>
          <a:prstGeom prst="rect">
            <a:avLst/>
          </a:prstGeom>
        </p:spPr>
        <p:txBody>
          <a:bodyPr vert="horz" wrap="square" lIns="0" tIns="12700" rIns="0" bIns="0" rtlCol="0">
            <a:spAutoFit/>
          </a:bodyPr>
          <a:lstStyle/>
          <a:p>
            <a:pPr marL="12700">
              <a:lnSpc>
                <a:spcPct val="100000"/>
              </a:lnSpc>
              <a:spcBef>
                <a:spcPts val="100"/>
              </a:spcBef>
            </a:pPr>
            <a:r>
              <a:rPr spc="-40" dirty="0"/>
              <a:t>AWS</a:t>
            </a:r>
            <a:r>
              <a:rPr spc="-60" dirty="0"/>
              <a:t> </a:t>
            </a:r>
            <a:r>
              <a:rPr spc="-15" dirty="0"/>
              <a:t>Organizations</a:t>
            </a:r>
          </a:p>
        </p:txBody>
      </p:sp>
      <p:sp>
        <p:nvSpPr>
          <p:cNvPr id="4" name="object 4"/>
          <p:cNvSpPr txBox="1"/>
          <p:nvPr/>
        </p:nvSpPr>
        <p:spPr>
          <a:xfrm>
            <a:off x="1078483" y="1033779"/>
            <a:ext cx="10170160" cy="5045710"/>
          </a:xfrm>
          <a:prstGeom prst="rect">
            <a:avLst/>
          </a:prstGeom>
        </p:spPr>
        <p:txBody>
          <a:bodyPr vert="horz" wrap="square" lIns="0" tIns="28575" rIns="0" bIns="0" rtlCol="0">
            <a:spAutoFit/>
          </a:bodyPr>
          <a:lstStyle/>
          <a:p>
            <a:pPr marL="355600" marR="5080" indent="-342900">
              <a:lnSpc>
                <a:spcPts val="2590"/>
              </a:lnSpc>
              <a:spcBef>
                <a:spcPts val="225"/>
              </a:spcBef>
              <a:buFont typeface="Wingdings"/>
              <a:buChar char=""/>
              <a:tabLst>
                <a:tab pos="355600" algn="l"/>
              </a:tabLst>
            </a:pPr>
            <a:r>
              <a:rPr sz="2200" spc="-30" dirty="0">
                <a:solidFill>
                  <a:srgbClr val="FFFFFF"/>
                </a:solidFill>
                <a:cs typeface="Calibri"/>
              </a:rPr>
              <a:t>AWS </a:t>
            </a:r>
            <a:r>
              <a:rPr sz="2200" spc="-15" dirty="0">
                <a:solidFill>
                  <a:srgbClr val="FFFFFF"/>
                </a:solidFill>
                <a:cs typeface="Calibri"/>
              </a:rPr>
              <a:t>Organizations </a:t>
            </a:r>
            <a:r>
              <a:rPr sz="2200" spc="-10" dirty="0">
                <a:solidFill>
                  <a:srgbClr val="FFFFFF"/>
                </a:solidFill>
                <a:cs typeface="Calibri"/>
              </a:rPr>
              <a:t>helps you </a:t>
            </a:r>
            <a:r>
              <a:rPr sz="2200" spc="-15" dirty="0">
                <a:solidFill>
                  <a:srgbClr val="FFFFFF"/>
                </a:solidFill>
                <a:cs typeface="Calibri"/>
              </a:rPr>
              <a:t>centrally </a:t>
            </a:r>
            <a:r>
              <a:rPr sz="2200" spc="-10" dirty="0">
                <a:solidFill>
                  <a:srgbClr val="FFFFFF"/>
                </a:solidFill>
                <a:cs typeface="Calibri"/>
              </a:rPr>
              <a:t>govern your </a:t>
            </a:r>
            <a:r>
              <a:rPr sz="2200" spc="-15" dirty="0">
                <a:solidFill>
                  <a:srgbClr val="FFFFFF"/>
                </a:solidFill>
                <a:cs typeface="Calibri"/>
              </a:rPr>
              <a:t>environment </a:t>
            </a:r>
            <a:r>
              <a:rPr sz="2200" spc="-5" dirty="0">
                <a:solidFill>
                  <a:srgbClr val="FFFFFF"/>
                </a:solidFill>
                <a:cs typeface="Calibri"/>
              </a:rPr>
              <a:t>as </a:t>
            </a:r>
            <a:r>
              <a:rPr sz="2200" spc="-10" dirty="0">
                <a:solidFill>
                  <a:srgbClr val="FFFFFF"/>
                </a:solidFill>
                <a:cs typeface="Calibri"/>
              </a:rPr>
              <a:t>you </a:t>
            </a:r>
            <a:r>
              <a:rPr sz="2200" spc="-15" dirty="0">
                <a:solidFill>
                  <a:srgbClr val="FFFFFF"/>
                </a:solidFill>
                <a:cs typeface="Calibri"/>
              </a:rPr>
              <a:t>grow </a:t>
            </a:r>
            <a:r>
              <a:rPr sz="2200" spc="-5" dirty="0">
                <a:solidFill>
                  <a:srgbClr val="FFFFFF"/>
                </a:solidFill>
                <a:cs typeface="Calibri"/>
              </a:rPr>
              <a:t>and </a:t>
            </a:r>
            <a:r>
              <a:rPr sz="2200" spc="-10" dirty="0">
                <a:solidFill>
                  <a:srgbClr val="FFFFFF"/>
                </a:solidFill>
                <a:cs typeface="Calibri"/>
              </a:rPr>
              <a:t>scale  your </a:t>
            </a:r>
            <a:r>
              <a:rPr sz="2200" spc="-5" dirty="0">
                <a:solidFill>
                  <a:srgbClr val="FFFFFF"/>
                </a:solidFill>
                <a:cs typeface="Calibri"/>
              </a:rPr>
              <a:t>workloads </a:t>
            </a:r>
            <a:r>
              <a:rPr sz="2200" dirty="0">
                <a:solidFill>
                  <a:srgbClr val="FFFFFF"/>
                </a:solidFill>
                <a:cs typeface="Calibri"/>
              </a:rPr>
              <a:t>on </a:t>
            </a:r>
            <a:r>
              <a:rPr sz="2200" spc="-25" dirty="0">
                <a:solidFill>
                  <a:srgbClr val="FFFFFF"/>
                </a:solidFill>
                <a:cs typeface="Calibri"/>
              </a:rPr>
              <a:t>AWS.</a:t>
            </a:r>
            <a:endParaRPr sz="2200">
              <a:solidFill>
                <a:prstClr val="black"/>
              </a:solidFill>
              <a:cs typeface="Calibri"/>
            </a:endParaRPr>
          </a:p>
          <a:p>
            <a:pPr marL="355600" indent="-342900">
              <a:lnSpc>
                <a:spcPts val="2540"/>
              </a:lnSpc>
              <a:buFont typeface="Wingdings"/>
              <a:buChar char=""/>
              <a:tabLst>
                <a:tab pos="355600" algn="l"/>
              </a:tabLst>
            </a:pPr>
            <a:r>
              <a:rPr sz="2200" spc="-15" dirty="0">
                <a:solidFill>
                  <a:srgbClr val="FFFFFF"/>
                </a:solidFill>
                <a:cs typeface="Calibri"/>
              </a:rPr>
              <a:t>Organizations </a:t>
            </a:r>
            <a:r>
              <a:rPr sz="2200" spc="-10" dirty="0">
                <a:solidFill>
                  <a:srgbClr val="FFFFFF"/>
                </a:solidFill>
                <a:cs typeface="Calibri"/>
              </a:rPr>
              <a:t>helps you </a:t>
            </a:r>
            <a:r>
              <a:rPr sz="2200" spc="-15" dirty="0">
                <a:solidFill>
                  <a:srgbClr val="FFFFFF"/>
                </a:solidFill>
                <a:cs typeface="Calibri"/>
              </a:rPr>
              <a:t>to centrally </a:t>
            </a:r>
            <a:r>
              <a:rPr sz="2200" spc="-10" dirty="0">
                <a:solidFill>
                  <a:srgbClr val="FFFFFF"/>
                </a:solidFill>
                <a:cs typeface="Calibri"/>
              </a:rPr>
              <a:t>manage </a:t>
            </a:r>
            <a:r>
              <a:rPr sz="2200" spc="-5" dirty="0">
                <a:solidFill>
                  <a:srgbClr val="FFFFFF"/>
                </a:solidFill>
                <a:cs typeface="Calibri"/>
              </a:rPr>
              <a:t>billing; </a:t>
            </a:r>
            <a:r>
              <a:rPr sz="2200" spc="-15" dirty="0">
                <a:solidFill>
                  <a:srgbClr val="FFFFFF"/>
                </a:solidFill>
                <a:cs typeface="Calibri"/>
              </a:rPr>
              <a:t>control </a:t>
            </a:r>
            <a:r>
              <a:rPr sz="2200" spc="-5" dirty="0">
                <a:solidFill>
                  <a:srgbClr val="FFFFFF"/>
                </a:solidFill>
                <a:cs typeface="Calibri"/>
              </a:rPr>
              <a:t>access, </a:t>
            </a:r>
            <a:r>
              <a:rPr sz="2200" spc="-10" dirty="0">
                <a:solidFill>
                  <a:srgbClr val="FFFFFF"/>
                </a:solidFill>
                <a:cs typeface="Calibri"/>
              </a:rPr>
              <a:t>compliance,</a:t>
            </a:r>
            <a:r>
              <a:rPr sz="2200" spc="165" dirty="0">
                <a:solidFill>
                  <a:srgbClr val="FFFFFF"/>
                </a:solidFill>
                <a:cs typeface="Calibri"/>
              </a:rPr>
              <a:t> </a:t>
            </a:r>
            <a:r>
              <a:rPr sz="2200" spc="-5" dirty="0">
                <a:solidFill>
                  <a:srgbClr val="FFFFFF"/>
                </a:solidFill>
                <a:cs typeface="Calibri"/>
              </a:rPr>
              <a:t>and</a:t>
            </a:r>
            <a:endParaRPr sz="2200">
              <a:solidFill>
                <a:prstClr val="black"/>
              </a:solidFill>
              <a:cs typeface="Calibri"/>
            </a:endParaRPr>
          </a:p>
          <a:p>
            <a:pPr marL="355600">
              <a:lnSpc>
                <a:spcPts val="2615"/>
              </a:lnSpc>
              <a:spcBef>
                <a:spcPts val="50"/>
              </a:spcBef>
            </a:pPr>
            <a:r>
              <a:rPr sz="2200" spc="-5" dirty="0">
                <a:solidFill>
                  <a:srgbClr val="FFFFFF"/>
                </a:solidFill>
                <a:cs typeface="Calibri"/>
              </a:rPr>
              <a:t>security; and </a:t>
            </a:r>
            <a:r>
              <a:rPr sz="2200" spc="-10" dirty="0">
                <a:solidFill>
                  <a:srgbClr val="FFFFFF"/>
                </a:solidFill>
                <a:cs typeface="Calibri"/>
              </a:rPr>
              <a:t>share resources across your </a:t>
            </a:r>
            <a:r>
              <a:rPr sz="2200" spc="-35" dirty="0">
                <a:solidFill>
                  <a:srgbClr val="FFFFFF"/>
                </a:solidFill>
                <a:cs typeface="Calibri"/>
              </a:rPr>
              <a:t>AWS</a:t>
            </a:r>
            <a:r>
              <a:rPr sz="2200" spc="35" dirty="0">
                <a:solidFill>
                  <a:srgbClr val="FFFFFF"/>
                </a:solidFill>
                <a:cs typeface="Calibri"/>
              </a:rPr>
              <a:t> </a:t>
            </a:r>
            <a:r>
              <a:rPr sz="2200" spc="-10" dirty="0">
                <a:solidFill>
                  <a:srgbClr val="FFFFFF"/>
                </a:solidFill>
                <a:cs typeface="Calibri"/>
              </a:rPr>
              <a:t>accounts.</a:t>
            </a:r>
            <a:endParaRPr sz="2200">
              <a:solidFill>
                <a:prstClr val="black"/>
              </a:solidFill>
              <a:cs typeface="Calibri"/>
            </a:endParaRPr>
          </a:p>
          <a:p>
            <a:pPr marL="355600" indent="-342900">
              <a:lnSpc>
                <a:spcPts val="2615"/>
              </a:lnSpc>
              <a:buFont typeface="Wingdings"/>
              <a:buChar char=""/>
              <a:tabLst>
                <a:tab pos="355600" algn="l"/>
              </a:tabLst>
            </a:pPr>
            <a:r>
              <a:rPr sz="2200" spc="-5" dirty="0">
                <a:solidFill>
                  <a:srgbClr val="FFFFFF"/>
                </a:solidFill>
                <a:cs typeface="Calibri"/>
              </a:rPr>
              <a:t>Using </a:t>
            </a:r>
            <a:r>
              <a:rPr sz="2200" spc="-35" dirty="0">
                <a:solidFill>
                  <a:srgbClr val="FFFFFF"/>
                </a:solidFill>
                <a:cs typeface="Calibri"/>
              </a:rPr>
              <a:t>AWS </a:t>
            </a:r>
            <a:r>
              <a:rPr sz="2200" spc="-15" dirty="0">
                <a:solidFill>
                  <a:srgbClr val="FFFFFF"/>
                </a:solidFill>
                <a:cs typeface="Calibri"/>
              </a:rPr>
              <a:t>Organizations, </a:t>
            </a:r>
            <a:r>
              <a:rPr sz="2200" spc="-10" dirty="0">
                <a:solidFill>
                  <a:srgbClr val="FFFFFF"/>
                </a:solidFill>
                <a:cs typeface="Calibri"/>
              </a:rPr>
              <a:t>you can </a:t>
            </a:r>
            <a:r>
              <a:rPr sz="2200" spc="-15" dirty="0">
                <a:solidFill>
                  <a:srgbClr val="FFFFFF"/>
                </a:solidFill>
                <a:cs typeface="Calibri"/>
              </a:rPr>
              <a:t>automate account </a:t>
            </a:r>
            <a:r>
              <a:rPr sz="2200" spc="-10" dirty="0">
                <a:solidFill>
                  <a:srgbClr val="FFFFFF"/>
                </a:solidFill>
                <a:cs typeface="Calibri"/>
              </a:rPr>
              <a:t>creation, </a:t>
            </a:r>
            <a:r>
              <a:rPr sz="2200" spc="-15" dirty="0">
                <a:solidFill>
                  <a:srgbClr val="FFFFFF"/>
                </a:solidFill>
                <a:cs typeface="Calibri"/>
              </a:rPr>
              <a:t>create groups</a:t>
            </a:r>
            <a:r>
              <a:rPr sz="2200" spc="150" dirty="0">
                <a:solidFill>
                  <a:srgbClr val="FFFFFF"/>
                </a:solidFill>
                <a:cs typeface="Calibri"/>
              </a:rPr>
              <a:t> </a:t>
            </a:r>
            <a:r>
              <a:rPr sz="2200" dirty="0">
                <a:solidFill>
                  <a:srgbClr val="FFFFFF"/>
                </a:solidFill>
                <a:cs typeface="Calibri"/>
              </a:rPr>
              <a:t>of</a:t>
            </a:r>
            <a:endParaRPr sz="2200">
              <a:solidFill>
                <a:prstClr val="black"/>
              </a:solidFill>
              <a:cs typeface="Calibri"/>
            </a:endParaRPr>
          </a:p>
          <a:p>
            <a:pPr marL="355600" marR="891540">
              <a:lnSpc>
                <a:spcPts val="2590"/>
              </a:lnSpc>
              <a:spcBef>
                <a:spcPts val="200"/>
              </a:spcBef>
            </a:pPr>
            <a:r>
              <a:rPr sz="2200" spc="-10" dirty="0">
                <a:solidFill>
                  <a:srgbClr val="FFFFFF"/>
                </a:solidFill>
                <a:cs typeface="Calibri"/>
              </a:rPr>
              <a:t>accounts </a:t>
            </a:r>
            <a:r>
              <a:rPr sz="2200" spc="-15" dirty="0">
                <a:solidFill>
                  <a:srgbClr val="FFFFFF"/>
                </a:solidFill>
                <a:cs typeface="Calibri"/>
              </a:rPr>
              <a:t>to </a:t>
            </a:r>
            <a:r>
              <a:rPr sz="2200" spc="-10" dirty="0">
                <a:solidFill>
                  <a:srgbClr val="FFFFFF"/>
                </a:solidFill>
                <a:cs typeface="Calibri"/>
              </a:rPr>
              <a:t>reflect your </a:t>
            </a:r>
            <a:r>
              <a:rPr sz="2200" spc="-5" dirty="0">
                <a:solidFill>
                  <a:srgbClr val="FFFFFF"/>
                </a:solidFill>
                <a:cs typeface="Calibri"/>
              </a:rPr>
              <a:t>business needs, and </a:t>
            </a:r>
            <a:r>
              <a:rPr sz="2200" spc="-10" dirty="0">
                <a:solidFill>
                  <a:srgbClr val="FFFFFF"/>
                </a:solidFill>
                <a:cs typeface="Calibri"/>
              </a:rPr>
              <a:t>apply </a:t>
            </a:r>
            <a:r>
              <a:rPr sz="2200" spc="-5" dirty="0">
                <a:solidFill>
                  <a:srgbClr val="FFFFFF"/>
                </a:solidFill>
                <a:cs typeface="Calibri"/>
              </a:rPr>
              <a:t>policies </a:t>
            </a:r>
            <a:r>
              <a:rPr sz="2200" spc="-15" dirty="0">
                <a:solidFill>
                  <a:srgbClr val="FFFFFF"/>
                </a:solidFill>
                <a:cs typeface="Calibri"/>
              </a:rPr>
              <a:t>for </a:t>
            </a:r>
            <a:r>
              <a:rPr sz="2200" spc="-5" dirty="0">
                <a:solidFill>
                  <a:srgbClr val="FFFFFF"/>
                </a:solidFill>
                <a:cs typeface="Calibri"/>
              </a:rPr>
              <a:t>these </a:t>
            </a:r>
            <a:r>
              <a:rPr sz="2200" spc="-15" dirty="0">
                <a:solidFill>
                  <a:srgbClr val="FFFFFF"/>
                </a:solidFill>
                <a:cs typeface="Calibri"/>
              </a:rPr>
              <a:t>groups for  </a:t>
            </a:r>
            <a:r>
              <a:rPr sz="2200" spc="-10" dirty="0">
                <a:solidFill>
                  <a:srgbClr val="FFFFFF"/>
                </a:solidFill>
                <a:cs typeface="Calibri"/>
              </a:rPr>
              <a:t>governance.</a:t>
            </a:r>
            <a:endParaRPr sz="2200">
              <a:solidFill>
                <a:prstClr val="black"/>
              </a:solidFill>
              <a:cs typeface="Calibri"/>
            </a:endParaRPr>
          </a:p>
          <a:p>
            <a:pPr marL="355600" indent="-342900">
              <a:lnSpc>
                <a:spcPts val="2540"/>
              </a:lnSpc>
              <a:buFont typeface="Wingdings"/>
              <a:buChar char=""/>
              <a:tabLst>
                <a:tab pos="355600" algn="l"/>
              </a:tabLst>
            </a:pPr>
            <a:r>
              <a:rPr sz="2200" spc="-55" dirty="0">
                <a:solidFill>
                  <a:srgbClr val="FFFFFF"/>
                </a:solidFill>
                <a:cs typeface="Calibri"/>
              </a:rPr>
              <a:t>You </a:t>
            </a:r>
            <a:r>
              <a:rPr sz="2200" spc="-10" dirty="0">
                <a:solidFill>
                  <a:srgbClr val="FFFFFF"/>
                </a:solidFill>
                <a:cs typeface="Calibri"/>
              </a:rPr>
              <a:t>can </a:t>
            </a:r>
            <a:r>
              <a:rPr sz="2200" spc="-5" dirty="0">
                <a:solidFill>
                  <a:srgbClr val="FFFFFF"/>
                </a:solidFill>
                <a:cs typeface="Calibri"/>
              </a:rPr>
              <a:t>also simplify </a:t>
            </a:r>
            <a:r>
              <a:rPr sz="2200" spc="-10" dirty="0">
                <a:solidFill>
                  <a:srgbClr val="FFFFFF"/>
                </a:solidFill>
                <a:cs typeface="Calibri"/>
              </a:rPr>
              <a:t>billing by setting </a:t>
            </a:r>
            <a:r>
              <a:rPr sz="2200" spc="-5" dirty="0">
                <a:solidFill>
                  <a:srgbClr val="FFFFFF"/>
                </a:solidFill>
                <a:cs typeface="Calibri"/>
              </a:rPr>
              <a:t>up </a:t>
            </a:r>
            <a:r>
              <a:rPr sz="2200" dirty="0">
                <a:solidFill>
                  <a:srgbClr val="FFFFFF"/>
                </a:solidFill>
                <a:cs typeface="Calibri"/>
              </a:rPr>
              <a:t>a </a:t>
            </a:r>
            <a:r>
              <a:rPr sz="2200" spc="-5" dirty="0">
                <a:solidFill>
                  <a:srgbClr val="FFFFFF"/>
                </a:solidFill>
                <a:cs typeface="Calibri"/>
              </a:rPr>
              <a:t>single </a:t>
            </a:r>
            <a:r>
              <a:rPr sz="2200" spc="-15" dirty="0">
                <a:solidFill>
                  <a:srgbClr val="FFFFFF"/>
                </a:solidFill>
                <a:cs typeface="Calibri"/>
              </a:rPr>
              <a:t>payment </a:t>
            </a:r>
            <a:r>
              <a:rPr sz="2200" spc="-5" dirty="0">
                <a:solidFill>
                  <a:srgbClr val="FFFFFF"/>
                </a:solidFill>
                <a:cs typeface="Calibri"/>
              </a:rPr>
              <a:t>method </a:t>
            </a:r>
            <a:r>
              <a:rPr sz="2200" spc="-15" dirty="0">
                <a:solidFill>
                  <a:srgbClr val="FFFFFF"/>
                </a:solidFill>
                <a:cs typeface="Calibri"/>
              </a:rPr>
              <a:t>for </a:t>
            </a:r>
            <a:r>
              <a:rPr sz="2200" spc="-5" dirty="0">
                <a:solidFill>
                  <a:srgbClr val="FFFFFF"/>
                </a:solidFill>
                <a:cs typeface="Calibri"/>
              </a:rPr>
              <a:t>all </a:t>
            </a:r>
            <a:r>
              <a:rPr sz="2200" dirty="0">
                <a:solidFill>
                  <a:srgbClr val="FFFFFF"/>
                </a:solidFill>
                <a:cs typeface="Calibri"/>
              </a:rPr>
              <a:t>of </a:t>
            </a:r>
            <a:r>
              <a:rPr sz="2200" spc="-10" dirty="0">
                <a:solidFill>
                  <a:srgbClr val="FFFFFF"/>
                </a:solidFill>
                <a:cs typeface="Calibri"/>
              </a:rPr>
              <a:t>your</a:t>
            </a:r>
            <a:r>
              <a:rPr sz="2200" spc="114" dirty="0">
                <a:solidFill>
                  <a:srgbClr val="FFFFFF"/>
                </a:solidFill>
                <a:cs typeface="Calibri"/>
              </a:rPr>
              <a:t> </a:t>
            </a:r>
            <a:r>
              <a:rPr sz="2200" spc="-35" dirty="0">
                <a:solidFill>
                  <a:srgbClr val="FFFFFF"/>
                </a:solidFill>
                <a:cs typeface="Calibri"/>
              </a:rPr>
              <a:t>AWS</a:t>
            </a:r>
            <a:endParaRPr sz="2200">
              <a:solidFill>
                <a:prstClr val="black"/>
              </a:solidFill>
              <a:cs typeface="Calibri"/>
            </a:endParaRPr>
          </a:p>
          <a:p>
            <a:pPr marL="355600">
              <a:lnSpc>
                <a:spcPts val="2615"/>
              </a:lnSpc>
              <a:spcBef>
                <a:spcPts val="45"/>
              </a:spcBef>
            </a:pPr>
            <a:r>
              <a:rPr sz="2200" spc="-10" dirty="0">
                <a:solidFill>
                  <a:srgbClr val="FFFFFF"/>
                </a:solidFill>
                <a:cs typeface="Calibri"/>
              </a:rPr>
              <a:t>accounts.</a:t>
            </a:r>
            <a:endParaRPr sz="2200">
              <a:solidFill>
                <a:prstClr val="black"/>
              </a:solidFill>
              <a:cs typeface="Calibri"/>
            </a:endParaRPr>
          </a:p>
          <a:p>
            <a:pPr marL="355600" marR="472440" indent="-342900">
              <a:lnSpc>
                <a:spcPts val="2710"/>
              </a:lnSpc>
              <a:spcBef>
                <a:spcPts val="10"/>
              </a:spcBef>
              <a:buFont typeface="Wingdings"/>
              <a:buChar char=""/>
              <a:tabLst>
                <a:tab pos="355600" algn="l"/>
              </a:tabLst>
            </a:pPr>
            <a:r>
              <a:rPr sz="2200" spc="-10" dirty="0">
                <a:solidFill>
                  <a:srgbClr val="FFFFFF"/>
                </a:solidFill>
                <a:cs typeface="Calibri"/>
              </a:rPr>
              <a:t>Through </a:t>
            </a:r>
            <a:r>
              <a:rPr sz="2200" spc="-15" dirty="0">
                <a:solidFill>
                  <a:srgbClr val="FFFFFF"/>
                </a:solidFill>
                <a:cs typeface="Calibri"/>
              </a:rPr>
              <a:t>integrations </a:t>
            </a:r>
            <a:r>
              <a:rPr sz="2200" spc="-5" dirty="0">
                <a:solidFill>
                  <a:srgbClr val="FFFFFF"/>
                </a:solidFill>
                <a:cs typeface="Calibri"/>
              </a:rPr>
              <a:t>with other </a:t>
            </a:r>
            <a:r>
              <a:rPr sz="2200" spc="-35" dirty="0">
                <a:solidFill>
                  <a:srgbClr val="FFFFFF"/>
                </a:solidFill>
                <a:cs typeface="Calibri"/>
              </a:rPr>
              <a:t>AWS </a:t>
            </a:r>
            <a:r>
              <a:rPr sz="2200" dirty="0">
                <a:solidFill>
                  <a:srgbClr val="FFFFFF"/>
                </a:solidFill>
                <a:cs typeface="Calibri"/>
              </a:rPr>
              <a:t>services, </a:t>
            </a:r>
            <a:r>
              <a:rPr sz="2200" spc="-10" dirty="0">
                <a:solidFill>
                  <a:srgbClr val="FFFFFF"/>
                </a:solidFill>
                <a:cs typeface="Calibri"/>
              </a:rPr>
              <a:t>you can </a:t>
            </a:r>
            <a:r>
              <a:rPr sz="2200" spc="-5" dirty="0">
                <a:solidFill>
                  <a:srgbClr val="FFFFFF"/>
                </a:solidFill>
                <a:cs typeface="Calibri"/>
              </a:rPr>
              <a:t>use </a:t>
            </a:r>
            <a:r>
              <a:rPr sz="2200" spc="-15" dirty="0">
                <a:solidFill>
                  <a:srgbClr val="FFFFFF"/>
                </a:solidFill>
                <a:cs typeface="Calibri"/>
              </a:rPr>
              <a:t>Organizations to </a:t>
            </a:r>
            <a:r>
              <a:rPr sz="2200" spc="-10" dirty="0">
                <a:solidFill>
                  <a:srgbClr val="FFFFFF"/>
                </a:solidFill>
                <a:cs typeface="Calibri"/>
              </a:rPr>
              <a:t>define  </a:t>
            </a:r>
            <a:r>
              <a:rPr sz="2200" spc="-15" dirty="0">
                <a:solidFill>
                  <a:srgbClr val="FFFFFF"/>
                </a:solidFill>
                <a:cs typeface="Calibri"/>
              </a:rPr>
              <a:t>central configurations </a:t>
            </a:r>
            <a:r>
              <a:rPr sz="2200" spc="-5" dirty="0">
                <a:solidFill>
                  <a:srgbClr val="FFFFFF"/>
                </a:solidFill>
                <a:cs typeface="Calibri"/>
              </a:rPr>
              <a:t>and </a:t>
            </a:r>
            <a:r>
              <a:rPr sz="2200" spc="-15" dirty="0">
                <a:solidFill>
                  <a:srgbClr val="FFFFFF"/>
                </a:solidFill>
                <a:cs typeface="Calibri"/>
              </a:rPr>
              <a:t>resource </a:t>
            </a:r>
            <a:r>
              <a:rPr sz="2200" spc="-5" dirty="0">
                <a:solidFill>
                  <a:srgbClr val="FFFFFF"/>
                </a:solidFill>
                <a:cs typeface="Calibri"/>
              </a:rPr>
              <a:t>sharing </a:t>
            </a:r>
            <a:r>
              <a:rPr sz="2200" spc="-10" dirty="0">
                <a:solidFill>
                  <a:srgbClr val="FFFFFF"/>
                </a:solidFill>
                <a:cs typeface="Calibri"/>
              </a:rPr>
              <a:t>across accounts </a:t>
            </a:r>
            <a:r>
              <a:rPr sz="2200" spc="-5" dirty="0">
                <a:solidFill>
                  <a:srgbClr val="FFFFFF"/>
                </a:solidFill>
                <a:cs typeface="Calibri"/>
              </a:rPr>
              <a:t>in </a:t>
            </a:r>
            <a:r>
              <a:rPr sz="2200" spc="-10" dirty="0">
                <a:solidFill>
                  <a:srgbClr val="FFFFFF"/>
                </a:solidFill>
                <a:cs typeface="Calibri"/>
              </a:rPr>
              <a:t>your</a:t>
            </a:r>
            <a:r>
              <a:rPr sz="2200" spc="90" dirty="0">
                <a:solidFill>
                  <a:srgbClr val="FFFFFF"/>
                </a:solidFill>
                <a:cs typeface="Calibri"/>
              </a:rPr>
              <a:t> </a:t>
            </a:r>
            <a:r>
              <a:rPr sz="2200" spc="-15" dirty="0">
                <a:solidFill>
                  <a:srgbClr val="FFFFFF"/>
                </a:solidFill>
                <a:cs typeface="Calibri"/>
              </a:rPr>
              <a:t>organization.</a:t>
            </a:r>
            <a:endParaRPr sz="2200">
              <a:solidFill>
                <a:prstClr val="black"/>
              </a:solidFill>
              <a:cs typeface="Calibri"/>
            </a:endParaRPr>
          </a:p>
          <a:p>
            <a:pPr>
              <a:spcBef>
                <a:spcPts val="55"/>
              </a:spcBef>
              <a:buClr>
                <a:srgbClr val="FFFFFF"/>
              </a:buClr>
              <a:buFont typeface="Wingdings"/>
              <a:buChar char=""/>
            </a:pPr>
            <a:endParaRPr sz="2100">
              <a:solidFill>
                <a:prstClr val="black"/>
              </a:solidFill>
              <a:latin typeface="Times New Roman"/>
              <a:cs typeface="Times New Roman"/>
            </a:endParaRPr>
          </a:p>
          <a:p>
            <a:pPr marL="355600" indent="-342900">
              <a:buFont typeface="Wingdings"/>
              <a:buChar char=""/>
              <a:tabLst>
                <a:tab pos="355600" algn="l"/>
              </a:tabLst>
            </a:pPr>
            <a:r>
              <a:rPr sz="2200" spc="-15" dirty="0">
                <a:solidFill>
                  <a:srgbClr val="FFFFFF"/>
                </a:solidFill>
                <a:cs typeface="Calibri"/>
              </a:rPr>
              <a:t>Available </a:t>
            </a:r>
            <a:r>
              <a:rPr sz="2200" spc="-5" dirty="0">
                <a:solidFill>
                  <a:srgbClr val="FFFFFF"/>
                </a:solidFill>
                <a:cs typeface="Calibri"/>
              </a:rPr>
              <a:t>in </a:t>
            </a:r>
            <a:r>
              <a:rPr sz="2200" spc="-10" dirty="0">
                <a:solidFill>
                  <a:srgbClr val="FFFFFF"/>
                </a:solidFill>
                <a:cs typeface="Calibri"/>
              </a:rPr>
              <a:t>two </a:t>
            </a:r>
            <a:r>
              <a:rPr sz="2200" spc="-20" dirty="0">
                <a:solidFill>
                  <a:srgbClr val="FFFFFF"/>
                </a:solidFill>
                <a:cs typeface="Calibri"/>
              </a:rPr>
              <a:t>feature</a:t>
            </a:r>
            <a:r>
              <a:rPr sz="2200" spc="35" dirty="0">
                <a:solidFill>
                  <a:srgbClr val="FFFFFF"/>
                </a:solidFill>
                <a:cs typeface="Calibri"/>
              </a:rPr>
              <a:t> </a:t>
            </a:r>
            <a:r>
              <a:rPr sz="2200" spc="-5" dirty="0">
                <a:solidFill>
                  <a:srgbClr val="FFFFFF"/>
                </a:solidFill>
                <a:cs typeface="Calibri"/>
              </a:rPr>
              <a:t>sets:</a:t>
            </a:r>
            <a:endParaRPr sz="2200">
              <a:solidFill>
                <a:prstClr val="black"/>
              </a:solidFill>
              <a:cs typeface="Calibri"/>
            </a:endParaRPr>
          </a:p>
          <a:p>
            <a:pPr marL="812800" lvl="1" indent="-342900">
              <a:lnSpc>
                <a:spcPts val="2615"/>
              </a:lnSpc>
              <a:spcBef>
                <a:spcPts val="45"/>
              </a:spcBef>
              <a:buFont typeface="Wingdings"/>
              <a:buChar char=""/>
              <a:tabLst>
                <a:tab pos="812800" algn="l"/>
              </a:tabLst>
            </a:pPr>
            <a:r>
              <a:rPr sz="2200" spc="-10" dirty="0">
                <a:solidFill>
                  <a:srgbClr val="FFFFFF"/>
                </a:solidFill>
                <a:cs typeface="Calibri"/>
              </a:rPr>
              <a:t>Consolidated billing.</a:t>
            </a:r>
            <a:endParaRPr sz="2200">
              <a:solidFill>
                <a:prstClr val="black"/>
              </a:solidFill>
              <a:cs typeface="Calibri"/>
            </a:endParaRPr>
          </a:p>
          <a:p>
            <a:pPr marL="812800" lvl="1" indent="-342900">
              <a:lnSpc>
                <a:spcPts val="2615"/>
              </a:lnSpc>
              <a:buFont typeface="Wingdings"/>
              <a:buChar char=""/>
              <a:tabLst>
                <a:tab pos="812800" algn="l"/>
              </a:tabLst>
            </a:pPr>
            <a:r>
              <a:rPr sz="2200" spc="-5" dirty="0">
                <a:solidFill>
                  <a:srgbClr val="FFFFFF"/>
                </a:solidFill>
                <a:cs typeface="Calibri"/>
              </a:rPr>
              <a:t>All</a:t>
            </a:r>
            <a:r>
              <a:rPr sz="2200" spc="-10" dirty="0">
                <a:solidFill>
                  <a:srgbClr val="FFFFFF"/>
                </a:solidFill>
                <a:cs typeface="Calibri"/>
              </a:rPr>
              <a:t> </a:t>
            </a:r>
            <a:r>
              <a:rPr sz="2200" spc="-15" dirty="0">
                <a:solidFill>
                  <a:srgbClr val="FFFFFF"/>
                </a:solidFill>
                <a:cs typeface="Calibri"/>
              </a:rPr>
              <a:t>features.</a:t>
            </a:r>
            <a:endParaRPr sz="2200">
              <a:solidFill>
                <a:prstClr val="black"/>
              </a:solidFill>
              <a:cs typeface="Calibri"/>
            </a:endParaRPr>
          </a:p>
        </p:txBody>
      </p:sp>
    </p:spTree>
    <p:extLst>
      <p:ext uri="{BB962C8B-B14F-4D97-AF65-F5344CB8AC3E}">
        <p14:creationId xmlns:p14="http://schemas.microsoft.com/office/powerpoint/2010/main" val="3180798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522478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5" dirty="0"/>
              <a:t>Organizations </a:t>
            </a:r>
            <a:r>
              <a:rPr dirty="0"/>
              <a:t>– </a:t>
            </a:r>
            <a:r>
              <a:rPr spc="-15" dirty="0"/>
              <a:t>SCPs </a:t>
            </a:r>
            <a:r>
              <a:rPr dirty="0"/>
              <a:t>and </a:t>
            </a:r>
            <a:r>
              <a:rPr spc="-65" dirty="0"/>
              <a:t>Tag</a:t>
            </a:r>
            <a:r>
              <a:rPr spc="-20" dirty="0"/>
              <a:t> </a:t>
            </a:r>
            <a:r>
              <a:rPr spc="-10" dirty="0"/>
              <a:t>Policies</a:t>
            </a:r>
          </a:p>
        </p:txBody>
      </p:sp>
      <p:sp>
        <p:nvSpPr>
          <p:cNvPr id="4" name="object 4"/>
          <p:cNvSpPr txBox="1"/>
          <p:nvPr/>
        </p:nvSpPr>
        <p:spPr>
          <a:xfrm>
            <a:off x="5046186" y="2138171"/>
            <a:ext cx="1388745"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a:t>
            </a:r>
            <a:r>
              <a:rPr sz="1400" spc="-55" dirty="0">
                <a:solidFill>
                  <a:srgbClr val="FFFFFF"/>
                </a:solidFill>
                <a:cs typeface="Calibri"/>
              </a:rPr>
              <a:t> </a:t>
            </a:r>
            <a:r>
              <a:rPr sz="1400" spc="-10" dirty="0">
                <a:solidFill>
                  <a:srgbClr val="FFFFFF"/>
                </a:solidFill>
                <a:cs typeface="Calibri"/>
              </a:rPr>
              <a:t>Organizations</a:t>
            </a:r>
            <a:endParaRPr sz="1400">
              <a:solidFill>
                <a:prstClr val="black"/>
              </a:solidFill>
              <a:cs typeface="Calibri"/>
            </a:endParaRPr>
          </a:p>
        </p:txBody>
      </p:sp>
      <p:sp>
        <p:nvSpPr>
          <p:cNvPr id="5" name="object 5"/>
          <p:cNvSpPr/>
          <p:nvPr/>
        </p:nvSpPr>
        <p:spPr>
          <a:xfrm>
            <a:off x="5382767" y="1411224"/>
            <a:ext cx="713232" cy="71323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txBox="1"/>
          <p:nvPr/>
        </p:nvSpPr>
        <p:spPr>
          <a:xfrm>
            <a:off x="3210855" y="4579620"/>
            <a:ext cx="758825"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A</a:t>
            </a:r>
            <a:endParaRPr sz="1400">
              <a:solidFill>
                <a:prstClr val="black"/>
              </a:solidFill>
              <a:cs typeface="Calibri"/>
            </a:endParaRPr>
          </a:p>
        </p:txBody>
      </p:sp>
      <p:sp>
        <p:nvSpPr>
          <p:cNvPr id="7" name="object 7"/>
          <p:cNvSpPr txBox="1"/>
          <p:nvPr/>
        </p:nvSpPr>
        <p:spPr>
          <a:xfrm>
            <a:off x="2835987" y="3387852"/>
            <a:ext cx="15290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Organizational </a:t>
            </a:r>
            <a:r>
              <a:rPr sz="1400" dirty="0">
                <a:solidFill>
                  <a:srgbClr val="FFFFFF"/>
                </a:solidFill>
                <a:cs typeface="Calibri"/>
              </a:rPr>
              <a:t>unit</a:t>
            </a:r>
            <a:r>
              <a:rPr sz="1400" spc="-40" dirty="0">
                <a:solidFill>
                  <a:srgbClr val="FFFFFF"/>
                </a:solidFill>
                <a:cs typeface="Calibri"/>
              </a:rPr>
              <a:t> </a:t>
            </a:r>
            <a:r>
              <a:rPr sz="1400" dirty="0">
                <a:solidFill>
                  <a:srgbClr val="FFFFFF"/>
                </a:solidFill>
                <a:cs typeface="Calibri"/>
              </a:rPr>
              <a:t>1</a:t>
            </a:r>
            <a:endParaRPr sz="1400">
              <a:solidFill>
                <a:prstClr val="black"/>
              </a:solidFill>
              <a:cs typeface="Calibri"/>
            </a:endParaRPr>
          </a:p>
        </p:txBody>
      </p:sp>
      <p:sp>
        <p:nvSpPr>
          <p:cNvPr id="8" name="object 8"/>
          <p:cNvSpPr/>
          <p:nvPr/>
        </p:nvSpPr>
        <p:spPr>
          <a:xfrm>
            <a:off x="3374135" y="4090415"/>
            <a:ext cx="472439" cy="47244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3374135" y="2895600"/>
            <a:ext cx="472439" cy="475488"/>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txBox="1"/>
          <p:nvPr/>
        </p:nvSpPr>
        <p:spPr>
          <a:xfrm>
            <a:off x="4968591" y="3390900"/>
            <a:ext cx="15290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Organizational </a:t>
            </a:r>
            <a:r>
              <a:rPr sz="1400" dirty="0">
                <a:solidFill>
                  <a:srgbClr val="FFFFFF"/>
                </a:solidFill>
                <a:cs typeface="Calibri"/>
              </a:rPr>
              <a:t>unit</a:t>
            </a:r>
            <a:r>
              <a:rPr sz="1400" spc="-40" dirty="0">
                <a:solidFill>
                  <a:srgbClr val="FFFFFF"/>
                </a:solidFill>
                <a:cs typeface="Calibri"/>
              </a:rPr>
              <a:t> </a:t>
            </a:r>
            <a:r>
              <a:rPr sz="1400" dirty="0">
                <a:solidFill>
                  <a:srgbClr val="FFFFFF"/>
                </a:solidFill>
                <a:cs typeface="Calibri"/>
              </a:rPr>
              <a:t>2</a:t>
            </a:r>
            <a:endParaRPr sz="1400">
              <a:solidFill>
                <a:prstClr val="black"/>
              </a:solidFill>
              <a:cs typeface="Calibri"/>
            </a:endParaRPr>
          </a:p>
        </p:txBody>
      </p:sp>
      <p:sp>
        <p:nvSpPr>
          <p:cNvPr id="11" name="object 11"/>
          <p:cNvSpPr/>
          <p:nvPr/>
        </p:nvSpPr>
        <p:spPr>
          <a:xfrm>
            <a:off x="5504688" y="2898648"/>
            <a:ext cx="472439" cy="4724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txBox="1"/>
          <p:nvPr/>
        </p:nvSpPr>
        <p:spPr>
          <a:xfrm>
            <a:off x="7269326" y="3390900"/>
            <a:ext cx="15290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Organizational </a:t>
            </a:r>
            <a:r>
              <a:rPr sz="1400" dirty="0">
                <a:solidFill>
                  <a:srgbClr val="FFFFFF"/>
                </a:solidFill>
                <a:cs typeface="Calibri"/>
              </a:rPr>
              <a:t>unit</a:t>
            </a:r>
            <a:r>
              <a:rPr sz="1400" spc="-40" dirty="0">
                <a:solidFill>
                  <a:srgbClr val="FFFFFF"/>
                </a:solidFill>
                <a:cs typeface="Calibri"/>
              </a:rPr>
              <a:t> </a:t>
            </a:r>
            <a:r>
              <a:rPr sz="1400" dirty="0">
                <a:solidFill>
                  <a:srgbClr val="FFFFFF"/>
                </a:solidFill>
                <a:cs typeface="Calibri"/>
              </a:rPr>
              <a:t>3</a:t>
            </a:r>
            <a:endParaRPr sz="1400">
              <a:solidFill>
                <a:prstClr val="black"/>
              </a:solidFill>
              <a:cs typeface="Calibri"/>
            </a:endParaRPr>
          </a:p>
        </p:txBody>
      </p:sp>
      <p:sp>
        <p:nvSpPr>
          <p:cNvPr id="13" name="object 13"/>
          <p:cNvSpPr/>
          <p:nvPr/>
        </p:nvSpPr>
        <p:spPr>
          <a:xfrm>
            <a:off x="7805928" y="2898648"/>
            <a:ext cx="472440" cy="47243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4" name="object 14"/>
          <p:cNvSpPr txBox="1"/>
          <p:nvPr/>
        </p:nvSpPr>
        <p:spPr>
          <a:xfrm>
            <a:off x="5908344" y="4579620"/>
            <a:ext cx="75057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C</a:t>
            </a:r>
            <a:endParaRPr sz="1400">
              <a:solidFill>
                <a:prstClr val="black"/>
              </a:solidFill>
              <a:cs typeface="Calibri"/>
            </a:endParaRPr>
          </a:p>
        </p:txBody>
      </p:sp>
      <p:sp>
        <p:nvSpPr>
          <p:cNvPr id="15" name="object 15"/>
          <p:cNvSpPr/>
          <p:nvPr/>
        </p:nvSpPr>
        <p:spPr>
          <a:xfrm>
            <a:off x="6065520" y="4059935"/>
            <a:ext cx="475487" cy="4724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6" name="object 16"/>
          <p:cNvSpPr txBox="1"/>
          <p:nvPr/>
        </p:nvSpPr>
        <p:spPr>
          <a:xfrm>
            <a:off x="7650922" y="4588764"/>
            <a:ext cx="765175"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D</a:t>
            </a:r>
            <a:endParaRPr sz="1400">
              <a:solidFill>
                <a:prstClr val="black"/>
              </a:solidFill>
              <a:cs typeface="Calibri"/>
            </a:endParaRPr>
          </a:p>
        </p:txBody>
      </p:sp>
      <p:sp>
        <p:nvSpPr>
          <p:cNvPr id="17" name="object 17"/>
          <p:cNvSpPr/>
          <p:nvPr/>
        </p:nvSpPr>
        <p:spPr>
          <a:xfrm>
            <a:off x="7815071" y="4099559"/>
            <a:ext cx="475487" cy="47243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18" name="object 18"/>
          <p:cNvSpPr txBox="1"/>
          <p:nvPr/>
        </p:nvSpPr>
        <p:spPr>
          <a:xfrm>
            <a:off x="4922108" y="4594860"/>
            <a:ext cx="752475"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B</a:t>
            </a:r>
            <a:endParaRPr sz="1400">
              <a:solidFill>
                <a:prstClr val="black"/>
              </a:solidFill>
              <a:cs typeface="Calibri"/>
            </a:endParaRPr>
          </a:p>
        </p:txBody>
      </p:sp>
      <p:sp>
        <p:nvSpPr>
          <p:cNvPr id="19" name="object 19"/>
          <p:cNvSpPr/>
          <p:nvPr/>
        </p:nvSpPr>
        <p:spPr>
          <a:xfrm>
            <a:off x="5081015" y="4078223"/>
            <a:ext cx="472439" cy="472439"/>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0" name="object 20"/>
          <p:cNvSpPr txBox="1"/>
          <p:nvPr/>
        </p:nvSpPr>
        <p:spPr>
          <a:xfrm>
            <a:off x="1100078" y="2089403"/>
            <a:ext cx="1019810" cy="668655"/>
          </a:xfrm>
          <a:prstGeom prst="rect">
            <a:avLst/>
          </a:prstGeom>
        </p:spPr>
        <p:txBody>
          <a:bodyPr vert="horz" wrap="square" lIns="0" tIns="10795" rIns="0" bIns="0" rtlCol="0">
            <a:spAutoFit/>
          </a:bodyPr>
          <a:lstStyle/>
          <a:p>
            <a:pPr marL="12065" marR="5080" indent="-635" algn="ctr">
              <a:lnSpc>
                <a:spcPct val="100699"/>
              </a:lnSpc>
              <a:spcBef>
                <a:spcPts val="85"/>
              </a:spcBef>
            </a:pPr>
            <a:r>
              <a:rPr sz="1400" spc="-5" dirty="0">
                <a:solidFill>
                  <a:srgbClr val="FFFFFF"/>
                </a:solidFill>
                <a:cs typeface="Calibri"/>
              </a:rPr>
              <a:t>Service  </a:t>
            </a:r>
            <a:r>
              <a:rPr sz="1400" spc="-10" dirty="0">
                <a:solidFill>
                  <a:srgbClr val="FFFFFF"/>
                </a:solidFill>
                <a:cs typeface="Calibri"/>
              </a:rPr>
              <a:t>Control</a:t>
            </a:r>
            <a:r>
              <a:rPr sz="1400" spc="-60" dirty="0">
                <a:solidFill>
                  <a:srgbClr val="FFFFFF"/>
                </a:solidFill>
                <a:cs typeface="Calibri"/>
              </a:rPr>
              <a:t> </a:t>
            </a:r>
            <a:r>
              <a:rPr sz="1400" spc="-10" dirty="0">
                <a:solidFill>
                  <a:srgbClr val="FFFFFF"/>
                </a:solidFill>
                <a:cs typeface="Calibri"/>
              </a:rPr>
              <a:t>Policy  </a:t>
            </a:r>
            <a:r>
              <a:rPr sz="1400" spc="-5" dirty="0">
                <a:solidFill>
                  <a:srgbClr val="FFFFFF"/>
                </a:solidFill>
                <a:cs typeface="Calibri"/>
              </a:rPr>
              <a:t>(SCP)</a:t>
            </a:r>
            <a:endParaRPr sz="1400">
              <a:solidFill>
                <a:prstClr val="black"/>
              </a:solidFill>
              <a:cs typeface="Calibri"/>
            </a:endParaRPr>
          </a:p>
        </p:txBody>
      </p:sp>
      <p:sp>
        <p:nvSpPr>
          <p:cNvPr id="21" name="object 21"/>
          <p:cNvSpPr/>
          <p:nvPr/>
        </p:nvSpPr>
        <p:spPr>
          <a:xfrm>
            <a:off x="1328927" y="1581911"/>
            <a:ext cx="472440" cy="475488"/>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22" name="object 22"/>
          <p:cNvSpPr/>
          <p:nvPr/>
        </p:nvSpPr>
        <p:spPr>
          <a:xfrm>
            <a:off x="5670236" y="2426933"/>
            <a:ext cx="103505" cy="461009"/>
          </a:xfrm>
          <a:custGeom>
            <a:avLst/>
            <a:gdLst/>
            <a:ahLst/>
            <a:cxnLst/>
            <a:rect l="l" t="t" r="r" b="b"/>
            <a:pathLst>
              <a:path w="103504" h="461010">
                <a:moveTo>
                  <a:pt x="5546" y="393432"/>
                </a:moveTo>
                <a:lnTo>
                  <a:pt x="267" y="398051"/>
                </a:lnTo>
                <a:lnTo>
                  <a:pt x="0" y="402062"/>
                </a:lnTo>
                <a:lnTo>
                  <a:pt x="51537" y="460964"/>
                </a:lnTo>
                <a:lnTo>
                  <a:pt x="59975" y="451321"/>
                </a:lnTo>
                <a:lnTo>
                  <a:pt x="45187" y="451321"/>
                </a:lnTo>
                <a:lnTo>
                  <a:pt x="45187" y="434420"/>
                </a:lnTo>
                <a:lnTo>
                  <a:pt x="9558" y="393700"/>
                </a:lnTo>
                <a:lnTo>
                  <a:pt x="5546" y="393432"/>
                </a:lnTo>
                <a:close/>
              </a:path>
              <a:path w="103504" h="461010">
                <a:moveTo>
                  <a:pt x="45187" y="434420"/>
                </a:moveTo>
                <a:lnTo>
                  <a:pt x="45187" y="451321"/>
                </a:lnTo>
                <a:lnTo>
                  <a:pt x="57887" y="451321"/>
                </a:lnTo>
                <a:lnTo>
                  <a:pt x="57887" y="447139"/>
                </a:lnTo>
                <a:lnTo>
                  <a:pt x="46760" y="447139"/>
                </a:lnTo>
                <a:lnTo>
                  <a:pt x="51538" y="441678"/>
                </a:lnTo>
                <a:lnTo>
                  <a:pt x="45187" y="434420"/>
                </a:lnTo>
                <a:close/>
              </a:path>
              <a:path w="103504" h="461010">
                <a:moveTo>
                  <a:pt x="97530" y="393432"/>
                </a:moveTo>
                <a:lnTo>
                  <a:pt x="93518" y="393700"/>
                </a:lnTo>
                <a:lnTo>
                  <a:pt x="57889" y="434420"/>
                </a:lnTo>
                <a:lnTo>
                  <a:pt x="57887" y="451321"/>
                </a:lnTo>
                <a:lnTo>
                  <a:pt x="59975" y="451321"/>
                </a:lnTo>
                <a:lnTo>
                  <a:pt x="103077" y="402062"/>
                </a:lnTo>
                <a:lnTo>
                  <a:pt x="102809" y="398051"/>
                </a:lnTo>
                <a:lnTo>
                  <a:pt x="97530" y="393432"/>
                </a:lnTo>
                <a:close/>
              </a:path>
              <a:path w="103504" h="461010">
                <a:moveTo>
                  <a:pt x="51538" y="441678"/>
                </a:moveTo>
                <a:lnTo>
                  <a:pt x="46760" y="447139"/>
                </a:lnTo>
                <a:lnTo>
                  <a:pt x="56316" y="447139"/>
                </a:lnTo>
                <a:lnTo>
                  <a:pt x="51538" y="441678"/>
                </a:lnTo>
                <a:close/>
              </a:path>
              <a:path w="103504" h="461010">
                <a:moveTo>
                  <a:pt x="57887" y="434421"/>
                </a:moveTo>
                <a:lnTo>
                  <a:pt x="51538" y="441678"/>
                </a:lnTo>
                <a:lnTo>
                  <a:pt x="56316" y="447139"/>
                </a:lnTo>
                <a:lnTo>
                  <a:pt x="57887" y="447139"/>
                </a:lnTo>
                <a:lnTo>
                  <a:pt x="57887" y="434421"/>
                </a:lnTo>
                <a:close/>
              </a:path>
              <a:path w="103504" h="461010">
                <a:moveTo>
                  <a:pt x="57887" y="0"/>
                </a:moveTo>
                <a:lnTo>
                  <a:pt x="45187" y="0"/>
                </a:lnTo>
                <a:lnTo>
                  <a:pt x="45189" y="434421"/>
                </a:lnTo>
                <a:lnTo>
                  <a:pt x="51538" y="441678"/>
                </a:lnTo>
                <a:lnTo>
                  <a:pt x="57887" y="434421"/>
                </a:lnTo>
                <a:lnTo>
                  <a:pt x="57887" y="0"/>
                </a:lnTo>
                <a:close/>
              </a:path>
            </a:pathLst>
          </a:custGeom>
          <a:solidFill>
            <a:srgbClr val="8FA7C4"/>
          </a:solidFill>
        </p:spPr>
        <p:txBody>
          <a:bodyPr wrap="square" lIns="0" tIns="0" rIns="0" bIns="0" rtlCol="0"/>
          <a:lstStyle/>
          <a:p>
            <a:endParaRPr>
              <a:solidFill>
                <a:prstClr val="black"/>
              </a:solidFill>
            </a:endParaRPr>
          </a:p>
        </p:txBody>
      </p:sp>
      <p:sp>
        <p:nvSpPr>
          <p:cNvPr id="23" name="object 23"/>
          <p:cNvSpPr/>
          <p:nvPr/>
        </p:nvSpPr>
        <p:spPr>
          <a:xfrm>
            <a:off x="3582356" y="2674256"/>
            <a:ext cx="103077" cy="22394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24" name="object 24"/>
          <p:cNvSpPr/>
          <p:nvPr/>
        </p:nvSpPr>
        <p:spPr>
          <a:xfrm>
            <a:off x="7972860" y="2657419"/>
            <a:ext cx="103075" cy="223945"/>
          </a:xfrm>
          <a:prstGeom prst="rect">
            <a:avLst/>
          </a:prstGeom>
          <a:blipFill>
            <a:blip r:embed="rId11" cstate="print"/>
            <a:stretch>
              <a:fillRect/>
            </a:stretch>
          </a:blipFill>
        </p:spPr>
        <p:txBody>
          <a:bodyPr wrap="square" lIns="0" tIns="0" rIns="0" bIns="0" rtlCol="0"/>
          <a:lstStyle/>
          <a:p>
            <a:endParaRPr>
              <a:solidFill>
                <a:prstClr val="black"/>
              </a:solidFill>
            </a:endParaRPr>
          </a:p>
        </p:txBody>
      </p:sp>
      <p:sp>
        <p:nvSpPr>
          <p:cNvPr id="25" name="object 25"/>
          <p:cNvSpPr/>
          <p:nvPr/>
        </p:nvSpPr>
        <p:spPr>
          <a:xfrm>
            <a:off x="3633894" y="2674256"/>
            <a:ext cx="4399915" cy="0"/>
          </a:xfrm>
          <a:custGeom>
            <a:avLst/>
            <a:gdLst/>
            <a:ahLst/>
            <a:cxnLst/>
            <a:rect l="l" t="t" r="r" b="b"/>
            <a:pathLst>
              <a:path w="4399915">
                <a:moveTo>
                  <a:pt x="0" y="0"/>
                </a:moveTo>
                <a:lnTo>
                  <a:pt x="4399648" y="1"/>
                </a:lnTo>
              </a:path>
            </a:pathLst>
          </a:custGeom>
          <a:ln w="12700">
            <a:solidFill>
              <a:srgbClr val="8FA7C4"/>
            </a:solidFill>
          </a:ln>
        </p:spPr>
        <p:txBody>
          <a:bodyPr wrap="square" lIns="0" tIns="0" rIns="0" bIns="0" rtlCol="0"/>
          <a:lstStyle/>
          <a:p>
            <a:endParaRPr>
              <a:solidFill>
                <a:prstClr val="black"/>
              </a:solidFill>
            </a:endParaRPr>
          </a:p>
        </p:txBody>
      </p:sp>
      <p:sp>
        <p:nvSpPr>
          <p:cNvPr id="26" name="object 26"/>
          <p:cNvSpPr/>
          <p:nvPr/>
        </p:nvSpPr>
        <p:spPr>
          <a:xfrm>
            <a:off x="1950271" y="2054713"/>
            <a:ext cx="1424940" cy="1078865"/>
          </a:xfrm>
          <a:custGeom>
            <a:avLst/>
            <a:gdLst/>
            <a:ahLst/>
            <a:cxnLst/>
            <a:rect l="l" t="t" r="r" b="b"/>
            <a:pathLst>
              <a:path w="1424939" h="1078864">
                <a:moveTo>
                  <a:pt x="0" y="0"/>
                </a:moveTo>
                <a:lnTo>
                  <a:pt x="1424352" y="1078447"/>
                </a:lnTo>
              </a:path>
            </a:pathLst>
          </a:custGeom>
          <a:ln w="12700">
            <a:solidFill>
              <a:srgbClr val="8FA7C4"/>
            </a:solidFill>
          </a:ln>
        </p:spPr>
        <p:txBody>
          <a:bodyPr wrap="square" lIns="0" tIns="0" rIns="0" bIns="0" rtlCol="0"/>
          <a:lstStyle/>
          <a:p>
            <a:endParaRPr>
              <a:solidFill>
                <a:prstClr val="black"/>
              </a:solidFill>
            </a:endParaRPr>
          </a:p>
        </p:txBody>
      </p:sp>
      <p:sp>
        <p:nvSpPr>
          <p:cNvPr id="27" name="object 27"/>
          <p:cNvSpPr/>
          <p:nvPr/>
        </p:nvSpPr>
        <p:spPr>
          <a:xfrm>
            <a:off x="1964966" y="1847264"/>
            <a:ext cx="3542665" cy="1287780"/>
          </a:xfrm>
          <a:custGeom>
            <a:avLst/>
            <a:gdLst/>
            <a:ahLst/>
            <a:cxnLst/>
            <a:rect l="l" t="t" r="r" b="b"/>
            <a:pathLst>
              <a:path w="3542665" h="1287780">
                <a:moveTo>
                  <a:pt x="0" y="0"/>
                </a:moveTo>
                <a:lnTo>
                  <a:pt x="3542261" y="1287343"/>
                </a:lnTo>
              </a:path>
            </a:pathLst>
          </a:custGeom>
          <a:ln w="12700">
            <a:solidFill>
              <a:srgbClr val="8FA7C4"/>
            </a:solidFill>
          </a:ln>
        </p:spPr>
        <p:txBody>
          <a:bodyPr wrap="square" lIns="0" tIns="0" rIns="0" bIns="0" rtlCol="0"/>
          <a:lstStyle/>
          <a:p>
            <a:endParaRPr>
              <a:solidFill>
                <a:prstClr val="black"/>
              </a:solidFill>
            </a:endParaRPr>
          </a:p>
        </p:txBody>
      </p:sp>
      <p:sp>
        <p:nvSpPr>
          <p:cNvPr id="28" name="object 28"/>
          <p:cNvSpPr/>
          <p:nvPr/>
        </p:nvSpPr>
        <p:spPr>
          <a:xfrm>
            <a:off x="3612478" y="3646330"/>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29" name="object 29"/>
          <p:cNvSpPr/>
          <p:nvPr/>
        </p:nvSpPr>
        <p:spPr>
          <a:xfrm>
            <a:off x="5253318" y="3664618"/>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30" name="object 30"/>
          <p:cNvSpPr/>
          <p:nvPr/>
        </p:nvSpPr>
        <p:spPr>
          <a:xfrm>
            <a:off x="6245835" y="3656802"/>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34" name="object 34"/>
          <p:cNvSpPr/>
          <p:nvPr/>
        </p:nvSpPr>
        <p:spPr>
          <a:xfrm>
            <a:off x="8024397" y="3675888"/>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37" name="object 37"/>
          <p:cNvSpPr txBox="1"/>
          <p:nvPr/>
        </p:nvSpPr>
        <p:spPr>
          <a:xfrm>
            <a:off x="325248" y="3655151"/>
            <a:ext cx="2025014" cy="954405"/>
          </a:xfrm>
          <a:prstGeom prst="rect">
            <a:avLst/>
          </a:prstGeom>
          <a:solidFill>
            <a:srgbClr val="232F3D"/>
          </a:solidFill>
          <a:ln w="12700">
            <a:solidFill>
              <a:srgbClr val="8FA7C4"/>
            </a:solidFill>
          </a:ln>
        </p:spPr>
        <p:txBody>
          <a:bodyPr vert="horz" wrap="square" lIns="0" tIns="144780" rIns="0" bIns="0" rtlCol="0">
            <a:spAutoFit/>
          </a:bodyPr>
          <a:lstStyle/>
          <a:p>
            <a:pPr marL="278130" marR="266065" indent="-20320" algn="just">
              <a:lnSpc>
                <a:spcPct val="101400"/>
              </a:lnSpc>
              <a:spcBef>
                <a:spcPts val="1140"/>
              </a:spcBef>
            </a:pPr>
            <a:r>
              <a:rPr sz="1400" spc="-10" dirty="0">
                <a:solidFill>
                  <a:srgbClr val="FFFFFF"/>
                </a:solidFill>
                <a:cs typeface="Calibri"/>
              </a:rPr>
              <a:t>SCPs </a:t>
            </a:r>
            <a:r>
              <a:rPr sz="1400" spc="-5" dirty="0">
                <a:solidFill>
                  <a:srgbClr val="FFFFFF"/>
                </a:solidFill>
                <a:cs typeface="Calibri"/>
              </a:rPr>
              <a:t>define </a:t>
            </a:r>
            <a:r>
              <a:rPr sz="1400" dirty="0">
                <a:solidFill>
                  <a:srgbClr val="FFFFFF"/>
                </a:solidFill>
                <a:cs typeface="Calibri"/>
              </a:rPr>
              <a:t>the</a:t>
            </a:r>
            <a:r>
              <a:rPr sz="1400" spc="-60" dirty="0">
                <a:solidFill>
                  <a:srgbClr val="FFFFFF"/>
                </a:solidFill>
                <a:cs typeface="Calibri"/>
              </a:rPr>
              <a:t> </a:t>
            </a:r>
            <a:r>
              <a:rPr sz="1400" spc="-20" dirty="0">
                <a:solidFill>
                  <a:srgbClr val="FFFFFF"/>
                </a:solidFill>
                <a:cs typeface="Calibri"/>
              </a:rPr>
              <a:t>AWS  </a:t>
            </a:r>
            <a:r>
              <a:rPr sz="1400" dirty="0">
                <a:solidFill>
                  <a:srgbClr val="FFFFFF"/>
                </a:solidFill>
                <a:cs typeface="Calibri"/>
              </a:rPr>
              <a:t>service </a:t>
            </a:r>
            <a:r>
              <a:rPr sz="1400" spc="-5" dirty="0">
                <a:solidFill>
                  <a:srgbClr val="FFFFFF"/>
                </a:solidFill>
                <a:cs typeface="Calibri"/>
              </a:rPr>
              <a:t>actions that  </a:t>
            </a:r>
            <a:r>
              <a:rPr sz="1400" spc="-10" dirty="0">
                <a:solidFill>
                  <a:srgbClr val="FFFFFF"/>
                </a:solidFill>
                <a:cs typeface="Calibri"/>
              </a:rPr>
              <a:t>are </a:t>
            </a:r>
            <a:r>
              <a:rPr sz="1400" spc="-5" dirty="0">
                <a:solidFill>
                  <a:srgbClr val="FFFFFF"/>
                </a:solidFill>
                <a:cs typeface="Calibri"/>
              </a:rPr>
              <a:t>available </a:t>
            </a:r>
            <a:r>
              <a:rPr sz="1400" spc="-15" dirty="0">
                <a:solidFill>
                  <a:srgbClr val="FFFFFF"/>
                </a:solidFill>
                <a:cs typeface="Calibri"/>
              </a:rPr>
              <a:t>for</a:t>
            </a:r>
            <a:r>
              <a:rPr sz="1400" spc="-60" dirty="0">
                <a:solidFill>
                  <a:srgbClr val="FFFFFF"/>
                </a:solidFill>
                <a:cs typeface="Calibri"/>
              </a:rPr>
              <a:t> </a:t>
            </a:r>
            <a:r>
              <a:rPr sz="1400" dirty="0">
                <a:solidFill>
                  <a:srgbClr val="FFFFFF"/>
                </a:solidFill>
                <a:cs typeface="Calibri"/>
              </a:rPr>
              <a:t>use</a:t>
            </a:r>
            <a:endParaRPr sz="1400">
              <a:solidFill>
                <a:prstClr val="black"/>
              </a:solidFill>
              <a:cs typeface="Calibri"/>
            </a:endParaRPr>
          </a:p>
        </p:txBody>
      </p:sp>
      <p:sp>
        <p:nvSpPr>
          <p:cNvPr id="38" name="object 38"/>
          <p:cNvSpPr/>
          <p:nvPr/>
        </p:nvSpPr>
        <p:spPr>
          <a:xfrm>
            <a:off x="1331233" y="2844468"/>
            <a:ext cx="203200" cy="812165"/>
          </a:xfrm>
          <a:custGeom>
            <a:avLst/>
            <a:gdLst/>
            <a:ahLst/>
            <a:cxnLst/>
            <a:rect l="l" t="t" r="r" b="b"/>
            <a:pathLst>
              <a:path w="203200" h="812164">
                <a:moveTo>
                  <a:pt x="9695" y="759604"/>
                </a:moveTo>
                <a:lnTo>
                  <a:pt x="0" y="809471"/>
                </a:lnTo>
                <a:lnTo>
                  <a:pt x="12467" y="811895"/>
                </a:lnTo>
                <a:lnTo>
                  <a:pt x="22161" y="762029"/>
                </a:lnTo>
                <a:lnTo>
                  <a:pt x="9695" y="759604"/>
                </a:lnTo>
                <a:close/>
              </a:path>
              <a:path w="203200" h="812164">
                <a:moveTo>
                  <a:pt x="26659" y="672339"/>
                </a:moveTo>
                <a:lnTo>
                  <a:pt x="16965" y="722205"/>
                </a:lnTo>
                <a:lnTo>
                  <a:pt x="29432" y="724628"/>
                </a:lnTo>
                <a:lnTo>
                  <a:pt x="39126" y="674762"/>
                </a:lnTo>
                <a:lnTo>
                  <a:pt x="26659" y="672339"/>
                </a:lnTo>
                <a:close/>
              </a:path>
              <a:path w="203200" h="812164">
                <a:moveTo>
                  <a:pt x="43624" y="585072"/>
                </a:moveTo>
                <a:lnTo>
                  <a:pt x="33930" y="634939"/>
                </a:lnTo>
                <a:lnTo>
                  <a:pt x="46396" y="637362"/>
                </a:lnTo>
                <a:lnTo>
                  <a:pt x="56090" y="587495"/>
                </a:lnTo>
                <a:lnTo>
                  <a:pt x="43624" y="585072"/>
                </a:lnTo>
                <a:close/>
              </a:path>
              <a:path w="203200" h="812164">
                <a:moveTo>
                  <a:pt x="60589" y="497806"/>
                </a:moveTo>
                <a:lnTo>
                  <a:pt x="50895" y="547672"/>
                </a:lnTo>
                <a:lnTo>
                  <a:pt x="63361" y="550096"/>
                </a:lnTo>
                <a:lnTo>
                  <a:pt x="73055" y="500230"/>
                </a:lnTo>
                <a:lnTo>
                  <a:pt x="60589" y="497806"/>
                </a:lnTo>
                <a:close/>
              </a:path>
              <a:path w="203200" h="812164">
                <a:moveTo>
                  <a:pt x="77553" y="410540"/>
                </a:moveTo>
                <a:lnTo>
                  <a:pt x="67859" y="460406"/>
                </a:lnTo>
                <a:lnTo>
                  <a:pt x="80326" y="462829"/>
                </a:lnTo>
                <a:lnTo>
                  <a:pt x="90020" y="412963"/>
                </a:lnTo>
                <a:lnTo>
                  <a:pt x="77553" y="410540"/>
                </a:lnTo>
                <a:close/>
              </a:path>
              <a:path w="203200" h="812164">
                <a:moveTo>
                  <a:pt x="94518" y="323273"/>
                </a:moveTo>
                <a:lnTo>
                  <a:pt x="84824" y="373139"/>
                </a:lnTo>
                <a:lnTo>
                  <a:pt x="97290" y="375564"/>
                </a:lnTo>
                <a:lnTo>
                  <a:pt x="106984" y="325697"/>
                </a:lnTo>
                <a:lnTo>
                  <a:pt x="94518" y="323273"/>
                </a:lnTo>
                <a:close/>
              </a:path>
              <a:path w="203200" h="812164">
                <a:moveTo>
                  <a:pt x="111483" y="236007"/>
                </a:moveTo>
                <a:lnTo>
                  <a:pt x="101789" y="285874"/>
                </a:lnTo>
                <a:lnTo>
                  <a:pt x="114255" y="288297"/>
                </a:lnTo>
                <a:lnTo>
                  <a:pt x="123949" y="238431"/>
                </a:lnTo>
                <a:lnTo>
                  <a:pt x="111483" y="236007"/>
                </a:lnTo>
                <a:close/>
              </a:path>
              <a:path w="203200" h="812164">
                <a:moveTo>
                  <a:pt x="128447" y="148741"/>
                </a:moveTo>
                <a:lnTo>
                  <a:pt x="118753" y="198607"/>
                </a:lnTo>
                <a:lnTo>
                  <a:pt x="131220" y="201030"/>
                </a:lnTo>
                <a:lnTo>
                  <a:pt x="140914" y="151164"/>
                </a:lnTo>
                <a:lnTo>
                  <a:pt x="128447" y="148741"/>
                </a:lnTo>
                <a:close/>
              </a:path>
              <a:path w="203200" h="812164">
                <a:moveTo>
                  <a:pt x="145412" y="61474"/>
                </a:moveTo>
                <a:lnTo>
                  <a:pt x="135718" y="111340"/>
                </a:lnTo>
                <a:lnTo>
                  <a:pt x="148184" y="113765"/>
                </a:lnTo>
                <a:lnTo>
                  <a:pt x="157878" y="63898"/>
                </a:lnTo>
                <a:lnTo>
                  <a:pt x="145412" y="61474"/>
                </a:lnTo>
                <a:close/>
              </a:path>
              <a:path w="203200" h="812164">
                <a:moveTo>
                  <a:pt x="168634" y="8256"/>
                </a:moveTo>
                <a:lnTo>
                  <a:pt x="155757" y="8256"/>
                </a:lnTo>
                <a:lnTo>
                  <a:pt x="168225" y="10679"/>
                </a:lnTo>
                <a:lnTo>
                  <a:pt x="165149" y="26498"/>
                </a:lnTo>
                <a:lnTo>
                  <a:pt x="164553" y="26498"/>
                </a:lnTo>
                <a:lnTo>
                  <a:pt x="192205" y="74039"/>
                </a:lnTo>
                <a:lnTo>
                  <a:pt x="196091" y="75067"/>
                </a:lnTo>
                <a:lnTo>
                  <a:pt x="202154" y="71540"/>
                </a:lnTo>
                <a:lnTo>
                  <a:pt x="203183" y="67654"/>
                </a:lnTo>
                <a:lnTo>
                  <a:pt x="179245" y="26498"/>
                </a:lnTo>
                <a:lnTo>
                  <a:pt x="165149" y="26498"/>
                </a:lnTo>
                <a:lnTo>
                  <a:pt x="164476" y="26367"/>
                </a:lnTo>
                <a:lnTo>
                  <a:pt x="179169" y="26367"/>
                </a:lnTo>
                <a:lnTo>
                  <a:pt x="168634" y="8256"/>
                </a:lnTo>
                <a:close/>
              </a:path>
              <a:path w="203200" h="812164">
                <a:moveTo>
                  <a:pt x="163832" y="0"/>
                </a:moveTo>
                <a:lnTo>
                  <a:pt x="102001" y="47984"/>
                </a:lnTo>
                <a:lnTo>
                  <a:pt x="101498" y="51972"/>
                </a:lnTo>
                <a:lnTo>
                  <a:pt x="105798" y="57514"/>
                </a:lnTo>
                <a:lnTo>
                  <a:pt x="109787" y="58017"/>
                </a:lnTo>
                <a:lnTo>
                  <a:pt x="153355" y="24206"/>
                </a:lnTo>
                <a:lnTo>
                  <a:pt x="152683" y="24075"/>
                </a:lnTo>
                <a:lnTo>
                  <a:pt x="155757" y="8256"/>
                </a:lnTo>
                <a:lnTo>
                  <a:pt x="168634" y="8256"/>
                </a:lnTo>
                <a:lnTo>
                  <a:pt x="163832" y="0"/>
                </a:lnTo>
                <a:close/>
              </a:path>
              <a:path w="203200" h="812164">
                <a:moveTo>
                  <a:pt x="167840" y="12659"/>
                </a:moveTo>
                <a:lnTo>
                  <a:pt x="156503" y="12659"/>
                </a:lnTo>
                <a:lnTo>
                  <a:pt x="165884" y="14483"/>
                </a:lnTo>
                <a:lnTo>
                  <a:pt x="160151" y="18932"/>
                </a:lnTo>
                <a:lnTo>
                  <a:pt x="164476" y="26367"/>
                </a:lnTo>
                <a:lnTo>
                  <a:pt x="165149" y="26498"/>
                </a:lnTo>
                <a:lnTo>
                  <a:pt x="167840" y="12659"/>
                </a:lnTo>
                <a:close/>
              </a:path>
              <a:path w="203200" h="812164">
                <a:moveTo>
                  <a:pt x="160151" y="18932"/>
                </a:moveTo>
                <a:lnTo>
                  <a:pt x="153355" y="24206"/>
                </a:lnTo>
                <a:lnTo>
                  <a:pt x="164476" y="26367"/>
                </a:lnTo>
                <a:lnTo>
                  <a:pt x="160151" y="18932"/>
                </a:lnTo>
                <a:close/>
              </a:path>
              <a:path w="203200" h="812164">
                <a:moveTo>
                  <a:pt x="155757" y="8256"/>
                </a:moveTo>
                <a:lnTo>
                  <a:pt x="152683" y="24075"/>
                </a:lnTo>
                <a:lnTo>
                  <a:pt x="153355" y="24206"/>
                </a:lnTo>
                <a:lnTo>
                  <a:pt x="160151" y="18932"/>
                </a:lnTo>
                <a:lnTo>
                  <a:pt x="156503" y="12659"/>
                </a:lnTo>
                <a:lnTo>
                  <a:pt x="167840" y="12659"/>
                </a:lnTo>
                <a:lnTo>
                  <a:pt x="168225" y="10679"/>
                </a:lnTo>
                <a:lnTo>
                  <a:pt x="155757" y="8256"/>
                </a:lnTo>
                <a:close/>
              </a:path>
              <a:path w="203200" h="812164">
                <a:moveTo>
                  <a:pt x="156503" y="12659"/>
                </a:moveTo>
                <a:lnTo>
                  <a:pt x="160151" y="18932"/>
                </a:lnTo>
                <a:lnTo>
                  <a:pt x="165884" y="14483"/>
                </a:lnTo>
                <a:lnTo>
                  <a:pt x="156503" y="12659"/>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698762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591693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5" dirty="0"/>
              <a:t>Organizations </a:t>
            </a:r>
            <a:r>
              <a:rPr dirty="0"/>
              <a:t>– </a:t>
            </a:r>
            <a:r>
              <a:rPr spc="-5" dirty="0"/>
              <a:t>SCP </a:t>
            </a:r>
            <a:r>
              <a:rPr spc="-25" dirty="0"/>
              <a:t>Effects </a:t>
            </a:r>
            <a:r>
              <a:rPr spc="-5" dirty="0"/>
              <a:t>on</a:t>
            </a:r>
            <a:r>
              <a:rPr spc="30" dirty="0"/>
              <a:t> </a:t>
            </a:r>
            <a:r>
              <a:rPr spc="-10" dirty="0"/>
              <a:t>Permissions</a:t>
            </a:r>
          </a:p>
        </p:txBody>
      </p:sp>
      <p:sp>
        <p:nvSpPr>
          <p:cNvPr id="4" name="object 4"/>
          <p:cNvSpPr txBox="1"/>
          <p:nvPr/>
        </p:nvSpPr>
        <p:spPr>
          <a:xfrm>
            <a:off x="5547783" y="1370076"/>
            <a:ext cx="365760" cy="238760"/>
          </a:xfrm>
          <a:prstGeom prst="rect">
            <a:avLst/>
          </a:prstGeom>
        </p:spPr>
        <p:txBody>
          <a:bodyPr vert="horz" wrap="square" lIns="0" tIns="12700" rIns="0" bIns="0" rtlCol="0">
            <a:spAutoFit/>
          </a:bodyPr>
          <a:lstStyle/>
          <a:p>
            <a:pPr marL="12700">
              <a:spcBef>
                <a:spcPts val="100"/>
              </a:spcBef>
            </a:pPr>
            <a:r>
              <a:rPr sz="1400" spc="-30" dirty="0">
                <a:solidFill>
                  <a:srgbClr val="FFFFFF"/>
                </a:solidFill>
                <a:cs typeface="Calibri"/>
              </a:rPr>
              <a:t>R</a:t>
            </a:r>
            <a:r>
              <a:rPr sz="1400" dirty="0">
                <a:solidFill>
                  <a:srgbClr val="FFFFFF"/>
                </a:solidFill>
                <a:cs typeface="Calibri"/>
              </a:rPr>
              <a:t>o</a:t>
            </a:r>
            <a:r>
              <a:rPr sz="1400" spc="-5" dirty="0">
                <a:solidFill>
                  <a:srgbClr val="FFFFFF"/>
                </a:solidFill>
                <a:cs typeface="Calibri"/>
              </a:rPr>
              <a:t>o</a:t>
            </a:r>
            <a:r>
              <a:rPr sz="1400" dirty="0">
                <a:solidFill>
                  <a:srgbClr val="FFFFFF"/>
                </a:solidFill>
                <a:cs typeface="Calibri"/>
              </a:rPr>
              <a:t>t</a:t>
            </a:r>
            <a:endParaRPr sz="1400">
              <a:solidFill>
                <a:prstClr val="black"/>
              </a:solidFill>
              <a:cs typeface="Calibri"/>
            </a:endParaRPr>
          </a:p>
        </p:txBody>
      </p:sp>
      <p:sp>
        <p:nvSpPr>
          <p:cNvPr id="5" name="object 5"/>
          <p:cNvSpPr txBox="1"/>
          <p:nvPr/>
        </p:nvSpPr>
        <p:spPr>
          <a:xfrm>
            <a:off x="4965622" y="3662172"/>
            <a:ext cx="15290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Organizational </a:t>
            </a:r>
            <a:r>
              <a:rPr sz="1400" dirty="0">
                <a:solidFill>
                  <a:srgbClr val="FFFFFF"/>
                </a:solidFill>
                <a:cs typeface="Calibri"/>
              </a:rPr>
              <a:t>unit</a:t>
            </a:r>
            <a:r>
              <a:rPr sz="1400" spc="-40" dirty="0">
                <a:solidFill>
                  <a:srgbClr val="FFFFFF"/>
                </a:solidFill>
                <a:cs typeface="Calibri"/>
              </a:rPr>
              <a:t> </a:t>
            </a:r>
            <a:r>
              <a:rPr sz="1400" dirty="0">
                <a:solidFill>
                  <a:srgbClr val="FFFFFF"/>
                </a:solidFill>
                <a:cs typeface="Calibri"/>
              </a:rPr>
              <a:t>1</a:t>
            </a:r>
            <a:endParaRPr sz="1400">
              <a:solidFill>
                <a:prstClr val="black"/>
              </a:solidFill>
              <a:cs typeface="Calibri"/>
            </a:endParaRPr>
          </a:p>
        </p:txBody>
      </p:sp>
      <p:sp>
        <p:nvSpPr>
          <p:cNvPr id="6" name="object 6"/>
          <p:cNvSpPr/>
          <p:nvPr/>
        </p:nvSpPr>
        <p:spPr>
          <a:xfrm>
            <a:off x="5501640" y="3169920"/>
            <a:ext cx="475488" cy="47243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4677284" y="4829555"/>
            <a:ext cx="758825"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A</a:t>
            </a:r>
            <a:endParaRPr sz="1400">
              <a:solidFill>
                <a:prstClr val="black"/>
              </a:solidFill>
              <a:cs typeface="Calibri"/>
            </a:endParaRPr>
          </a:p>
        </p:txBody>
      </p:sp>
      <p:sp>
        <p:nvSpPr>
          <p:cNvPr id="8" name="object 8"/>
          <p:cNvSpPr/>
          <p:nvPr/>
        </p:nvSpPr>
        <p:spPr>
          <a:xfrm>
            <a:off x="4806696" y="4322064"/>
            <a:ext cx="472439" cy="47244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txBox="1"/>
          <p:nvPr/>
        </p:nvSpPr>
        <p:spPr>
          <a:xfrm>
            <a:off x="2525717" y="2622803"/>
            <a:ext cx="1019810" cy="671830"/>
          </a:xfrm>
          <a:prstGeom prst="rect">
            <a:avLst/>
          </a:prstGeom>
        </p:spPr>
        <p:txBody>
          <a:bodyPr vert="horz" wrap="square" lIns="0" tIns="9525" rIns="0" bIns="0" rtlCol="0">
            <a:spAutoFit/>
          </a:bodyPr>
          <a:lstStyle/>
          <a:p>
            <a:pPr marL="12700" marR="5080" indent="-635" algn="ctr">
              <a:lnSpc>
                <a:spcPct val="101400"/>
              </a:lnSpc>
              <a:spcBef>
                <a:spcPts val="75"/>
              </a:spcBef>
            </a:pPr>
            <a:r>
              <a:rPr sz="1400" spc="-5" dirty="0">
                <a:solidFill>
                  <a:srgbClr val="FFFFFF"/>
                </a:solidFill>
                <a:cs typeface="Calibri"/>
              </a:rPr>
              <a:t>Service  </a:t>
            </a:r>
            <a:r>
              <a:rPr sz="1400" spc="-10" dirty="0">
                <a:solidFill>
                  <a:srgbClr val="FFFFFF"/>
                </a:solidFill>
                <a:cs typeface="Calibri"/>
              </a:rPr>
              <a:t>Control</a:t>
            </a:r>
            <a:r>
              <a:rPr sz="1400" spc="-65" dirty="0">
                <a:solidFill>
                  <a:srgbClr val="FFFFFF"/>
                </a:solidFill>
                <a:cs typeface="Calibri"/>
              </a:rPr>
              <a:t> </a:t>
            </a:r>
            <a:r>
              <a:rPr sz="1400" spc="-10" dirty="0">
                <a:solidFill>
                  <a:srgbClr val="FFFFFF"/>
                </a:solidFill>
                <a:cs typeface="Calibri"/>
              </a:rPr>
              <a:t>Policy  </a:t>
            </a:r>
            <a:r>
              <a:rPr sz="1400" spc="-5" dirty="0">
                <a:solidFill>
                  <a:srgbClr val="FFFFFF"/>
                </a:solidFill>
                <a:cs typeface="Calibri"/>
              </a:rPr>
              <a:t>(SCP)</a:t>
            </a:r>
            <a:endParaRPr sz="1400">
              <a:solidFill>
                <a:prstClr val="black"/>
              </a:solidFill>
              <a:cs typeface="Calibri"/>
            </a:endParaRPr>
          </a:p>
        </p:txBody>
      </p:sp>
      <p:sp>
        <p:nvSpPr>
          <p:cNvPr id="10" name="object 10"/>
          <p:cNvSpPr/>
          <p:nvPr/>
        </p:nvSpPr>
        <p:spPr>
          <a:xfrm>
            <a:off x="2755392" y="2118360"/>
            <a:ext cx="472440" cy="47243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3226809" y="2354106"/>
            <a:ext cx="2277745" cy="1053465"/>
          </a:xfrm>
          <a:custGeom>
            <a:avLst/>
            <a:gdLst/>
            <a:ahLst/>
            <a:cxnLst/>
            <a:rect l="l" t="t" r="r" b="b"/>
            <a:pathLst>
              <a:path w="2277745" h="1053464">
                <a:moveTo>
                  <a:pt x="0" y="0"/>
                </a:moveTo>
                <a:lnTo>
                  <a:pt x="2277449" y="1053050"/>
                </a:lnTo>
              </a:path>
            </a:pathLst>
          </a:custGeom>
          <a:ln w="12700">
            <a:solidFill>
              <a:srgbClr val="8FA7C4"/>
            </a:solidFill>
          </a:ln>
        </p:spPr>
        <p:txBody>
          <a:bodyPr wrap="square" lIns="0" tIns="0" rIns="0" bIns="0" rtlCol="0"/>
          <a:lstStyle/>
          <a:p>
            <a:endParaRPr>
              <a:solidFill>
                <a:prstClr val="black"/>
              </a:solidFill>
            </a:endParaRPr>
          </a:p>
        </p:txBody>
      </p:sp>
      <p:sp>
        <p:nvSpPr>
          <p:cNvPr id="12" name="object 12"/>
          <p:cNvSpPr/>
          <p:nvPr/>
        </p:nvSpPr>
        <p:spPr>
          <a:xfrm>
            <a:off x="5026366" y="3920206"/>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13" name="object 13"/>
          <p:cNvSpPr/>
          <p:nvPr/>
        </p:nvSpPr>
        <p:spPr>
          <a:xfrm>
            <a:off x="6261154" y="3920206"/>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14" name="object 14"/>
          <p:cNvSpPr txBox="1"/>
          <p:nvPr/>
        </p:nvSpPr>
        <p:spPr>
          <a:xfrm>
            <a:off x="1803480" y="4196550"/>
            <a:ext cx="2491740" cy="1306195"/>
          </a:xfrm>
          <a:prstGeom prst="rect">
            <a:avLst/>
          </a:prstGeom>
          <a:solidFill>
            <a:srgbClr val="232F3D"/>
          </a:solidFill>
          <a:ln w="12700">
            <a:solidFill>
              <a:srgbClr val="8FA7C4"/>
            </a:solidFill>
          </a:ln>
        </p:spPr>
        <p:txBody>
          <a:bodyPr vert="horz" wrap="square" lIns="0" tIns="148590" rIns="0" bIns="0" rtlCol="0">
            <a:spAutoFit/>
          </a:bodyPr>
          <a:lstStyle/>
          <a:p>
            <a:pPr marL="212725">
              <a:spcBef>
                <a:spcPts val="1170"/>
              </a:spcBef>
            </a:pPr>
            <a:r>
              <a:rPr sz="1400" spc="-15" dirty="0">
                <a:solidFill>
                  <a:srgbClr val="FFFFFF"/>
                </a:solidFill>
                <a:cs typeface="Calibri"/>
              </a:rPr>
              <a:t>Effect:</a:t>
            </a:r>
            <a:r>
              <a:rPr sz="1400" spc="-10" dirty="0">
                <a:solidFill>
                  <a:srgbClr val="FFFFFF"/>
                </a:solidFill>
                <a:cs typeface="Calibri"/>
              </a:rPr>
              <a:t> Deny</a:t>
            </a:r>
            <a:endParaRPr sz="1400">
              <a:solidFill>
                <a:prstClr val="black"/>
              </a:solidFill>
              <a:cs typeface="Calibri"/>
            </a:endParaRPr>
          </a:p>
          <a:p>
            <a:pPr marL="212725" marR="356235">
              <a:lnSpc>
                <a:spcPct val="99500"/>
              </a:lnSpc>
              <a:spcBef>
                <a:spcPts val="10"/>
              </a:spcBef>
            </a:pPr>
            <a:r>
              <a:rPr sz="1400" spc="-5" dirty="0">
                <a:solidFill>
                  <a:srgbClr val="FFFFFF"/>
                </a:solidFill>
                <a:cs typeface="Calibri"/>
              </a:rPr>
              <a:t>Action: EC2RunInstances  </a:t>
            </a:r>
            <a:r>
              <a:rPr sz="1400" spc="-10" dirty="0">
                <a:solidFill>
                  <a:srgbClr val="FFFFFF"/>
                </a:solidFill>
                <a:cs typeface="Calibri"/>
              </a:rPr>
              <a:t>Resource: </a:t>
            </a:r>
            <a:r>
              <a:rPr sz="1400" spc="-5" dirty="0">
                <a:solidFill>
                  <a:srgbClr val="FFFFFF"/>
                </a:solidFill>
                <a:cs typeface="Calibri"/>
              </a:rPr>
              <a:t>ec2*  StringNotEquals  </a:t>
            </a:r>
            <a:r>
              <a:rPr sz="1400" spc="-10" dirty="0">
                <a:solidFill>
                  <a:srgbClr val="FFFFFF"/>
                </a:solidFill>
                <a:cs typeface="Calibri"/>
              </a:rPr>
              <a:t>EC2InstanceType:</a:t>
            </a:r>
            <a:r>
              <a:rPr sz="1400" spc="-50" dirty="0">
                <a:solidFill>
                  <a:srgbClr val="FFFFFF"/>
                </a:solidFill>
                <a:cs typeface="Calibri"/>
              </a:rPr>
              <a:t> </a:t>
            </a:r>
            <a:r>
              <a:rPr sz="1400" spc="-5" dirty="0">
                <a:solidFill>
                  <a:srgbClr val="FFFFFF"/>
                </a:solidFill>
                <a:cs typeface="Calibri"/>
              </a:rPr>
              <a:t>t2.micro</a:t>
            </a:r>
            <a:endParaRPr sz="1400">
              <a:solidFill>
                <a:prstClr val="black"/>
              </a:solidFill>
              <a:cs typeface="Calibri"/>
            </a:endParaRPr>
          </a:p>
        </p:txBody>
      </p:sp>
      <p:sp>
        <p:nvSpPr>
          <p:cNvPr id="15" name="object 15"/>
          <p:cNvSpPr/>
          <p:nvPr/>
        </p:nvSpPr>
        <p:spPr>
          <a:xfrm>
            <a:off x="2756872" y="3378810"/>
            <a:ext cx="203200" cy="812165"/>
          </a:xfrm>
          <a:custGeom>
            <a:avLst/>
            <a:gdLst/>
            <a:ahLst/>
            <a:cxnLst/>
            <a:rect l="l" t="t" r="r" b="b"/>
            <a:pathLst>
              <a:path w="203200" h="812164">
                <a:moveTo>
                  <a:pt x="9693" y="759604"/>
                </a:moveTo>
                <a:lnTo>
                  <a:pt x="0" y="809471"/>
                </a:lnTo>
                <a:lnTo>
                  <a:pt x="12466" y="811894"/>
                </a:lnTo>
                <a:lnTo>
                  <a:pt x="22160" y="762027"/>
                </a:lnTo>
                <a:lnTo>
                  <a:pt x="9693" y="759604"/>
                </a:lnTo>
                <a:close/>
              </a:path>
              <a:path w="203200" h="812164">
                <a:moveTo>
                  <a:pt x="26658" y="672338"/>
                </a:moveTo>
                <a:lnTo>
                  <a:pt x="16964" y="722204"/>
                </a:lnTo>
                <a:lnTo>
                  <a:pt x="29430" y="724628"/>
                </a:lnTo>
                <a:lnTo>
                  <a:pt x="39124" y="674762"/>
                </a:lnTo>
                <a:lnTo>
                  <a:pt x="26658" y="672338"/>
                </a:lnTo>
                <a:close/>
              </a:path>
              <a:path w="203200" h="812164">
                <a:moveTo>
                  <a:pt x="43623" y="585072"/>
                </a:moveTo>
                <a:lnTo>
                  <a:pt x="33929" y="634939"/>
                </a:lnTo>
                <a:lnTo>
                  <a:pt x="46395" y="637362"/>
                </a:lnTo>
                <a:lnTo>
                  <a:pt x="56089" y="587495"/>
                </a:lnTo>
                <a:lnTo>
                  <a:pt x="43623" y="585072"/>
                </a:lnTo>
                <a:close/>
              </a:path>
              <a:path w="203200" h="812164">
                <a:moveTo>
                  <a:pt x="60587" y="497805"/>
                </a:moveTo>
                <a:lnTo>
                  <a:pt x="50893" y="547672"/>
                </a:lnTo>
                <a:lnTo>
                  <a:pt x="63360" y="550095"/>
                </a:lnTo>
                <a:lnTo>
                  <a:pt x="73054" y="500228"/>
                </a:lnTo>
                <a:lnTo>
                  <a:pt x="60587" y="497805"/>
                </a:lnTo>
                <a:close/>
              </a:path>
              <a:path w="203200" h="812164">
                <a:moveTo>
                  <a:pt x="77552" y="410538"/>
                </a:moveTo>
                <a:lnTo>
                  <a:pt x="67858" y="460405"/>
                </a:lnTo>
                <a:lnTo>
                  <a:pt x="80324" y="462829"/>
                </a:lnTo>
                <a:lnTo>
                  <a:pt x="90018" y="412963"/>
                </a:lnTo>
                <a:lnTo>
                  <a:pt x="77552" y="410538"/>
                </a:lnTo>
                <a:close/>
              </a:path>
              <a:path w="203200" h="812164">
                <a:moveTo>
                  <a:pt x="94517" y="323273"/>
                </a:moveTo>
                <a:lnTo>
                  <a:pt x="84823" y="373139"/>
                </a:lnTo>
                <a:lnTo>
                  <a:pt x="97289" y="375563"/>
                </a:lnTo>
                <a:lnTo>
                  <a:pt x="106983" y="325696"/>
                </a:lnTo>
                <a:lnTo>
                  <a:pt x="94517" y="323273"/>
                </a:lnTo>
                <a:close/>
              </a:path>
              <a:path w="203200" h="812164">
                <a:moveTo>
                  <a:pt x="111481" y="236006"/>
                </a:moveTo>
                <a:lnTo>
                  <a:pt x="101787" y="285873"/>
                </a:lnTo>
                <a:lnTo>
                  <a:pt x="114254" y="288296"/>
                </a:lnTo>
                <a:lnTo>
                  <a:pt x="123949" y="238429"/>
                </a:lnTo>
                <a:lnTo>
                  <a:pt x="111481" y="236006"/>
                </a:lnTo>
                <a:close/>
              </a:path>
              <a:path w="203200" h="812164">
                <a:moveTo>
                  <a:pt x="128446" y="148741"/>
                </a:moveTo>
                <a:lnTo>
                  <a:pt x="118752" y="198606"/>
                </a:lnTo>
                <a:lnTo>
                  <a:pt x="131218" y="201030"/>
                </a:lnTo>
                <a:lnTo>
                  <a:pt x="140914" y="151164"/>
                </a:lnTo>
                <a:lnTo>
                  <a:pt x="128446" y="148741"/>
                </a:lnTo>
                <a:close/>
              </a:path>
              <a:path w="203200" h="812164">
                <a:moveTo>
                  <a:pt x="145411" y="61474"/>
                </a:moveTo>
                <a:lnTo>
                  <a:pt x="135717" y="111340"/>
                </a:lnTo>
                <a:lnTo>
                  <a:pt x="148183" y="113764"/>
                </a:lnTo>
                <a:lnTo>
                  <a:pt x="157878" y="63897"/>
                </a:lnTo>
                <a:lnTo>
                  <a:pt x="145411" y="61474"/>
                </a:lnTo>
                <a:close/>
              </a:path>
              <a:path w="203200" h="812164">
                <a:moveTo>
                  <a:pt x="168632" y="8255"/>
                </a:moveTo>
                <a:lnTo>
                  <a:pt x="155757" y="8255"/>
                </a:lnTo>
                <a:lnTo>
                  <a:pt x="168224" y="10679"/>
                </a:lnTo>
                <a:lnTo>
                  <a:pt x="165149" y="26498"/>
                </a:lnTo>
                <a:lnTo>
                  <a:pt x="164552" y="26498"/>
                </a:lnTo>
                <a:lnTo>
                  <a:pt x="192204" y="74038"/>
                </a:lnTo>
                <a:lnTo>
                  <a:pt x="196091" y="75067"/>
                </a:lnTo>
                <a:lnTo>
                  <a:pt x="202154" y="71540"/>
                </a:lnTo>
                <a:lnTo>
                  <a:pt x="203182" y="67652"/>
                </a:lnTo>
                <a:lnTo>
                  <a:pt x="179244" y="26498"/>
                </a:lnTo>
                <a:lnTo>
                  <a:pt x="165149" y="26498"/>
                </a:lnTo>
                <a:lnTo>
                  <a:pt x="164476" y="26367"/>
                </a:lnTo>
                <a:lnTo>
                  <a:pt x="179168" y="26367"/>
                </a:lnTo>
                <a:lnTo>
                  <a:pt x="168632" y="8255"/>
                </a:lnTo>
                <a:close/>
              </a:path>
              <a:path w="203200" h="812164">
                <a:moveTo>
                  <a:pt x="163831" y="0"/>
                </a:moveTo>
                <a:lnTo>
                  <a:pt x="102000" y="47983"/>
                </a:lnTo>
                <a:lnTo>
                  <a:pt x="101497" y="51972"/>
                </a:lnTo>
                <a:lnTo>
                  <a:pt x="105797" y="57513"/>
                </a:lnTo>
                <a:lnTo>
                  <a:pt x="109786" y="58016"/>
                </a:lnTo>
                <a:lnTo>
                  <a:pt x="153355" y="24205"/>
                </a:lnTo>
                <a:lnTo>
                  <a:pt x="152681" y="24074"/>
                </a:lnTo>
                <a:lnTo>
                  <a:pt x="155757" y="8255"/>
                </a:lnTo>
                <a:lnTo>
                  <a:pt x="168632" y="8255"/>
                </a:lnTo>
                <a:lnTo>
                  <a:pt x="163831" y="0"/>
                </a:lnTo>
                <a:close/>
              </a:path>
              <a:path w="203200" h="812164">
                <a:moveTo>
                  <a:pt x="167839" y="12658"/>
                </a:moveTo>
                <a:lnTo>
                  <a:pt x="156502" y="12658"/>
                </a:lnTo>
                <a:lnTo>
                  <a:pt x="165884" y="14481"/>
                </a:lnTo>
                <a:lnTo>
                  <a:pt x="160151" y="18931"/>
                </a:lnTo>
                <a:lnTo>
                  <a:pt x="164476" y="26367"/>
                </a:lnTo>
                <a:lnTo>
                  <a:pt x="165149" y="26498"/>
                </a:lnTo>
                <a:lnTo>
                  <a:pt x="167839" y="12658"/>
                </a:lnTo>
                <a:close/>
              </a:path>
              <a:path w="203200" h="812164">
                <a:moveTo>
                  <a:pt x="160151" y="18931"/>
                </a:moveTo>
                <a:lnTo>
                  <a:pt x="153355" y="24205"/>
                </a:lnTo>
                <a:lnTo>
                  <a:pt x="164476" y="26367"/>
                </a:lnTo>
                <a:lnTo>
                  <a:pt x="160151" y="18931"/>
                </a:lnTo>
                <a:close/>
              </a:path>
              <a:path w="203200" h="812164">
                <a:moveTo>
                  <a:pt x="155757" y="8255"/>
                </a:moveTo>
                <a:lnTo>
                  <a:pt x="152681" y="24074"/>
                </a:lnTo>
                <a:lnTo>
                  <a:pt x="153355" y="24205"/>
                </a:lnTo>
                <a:lnTo>
                  <a:pt x="160151" y="18931"/>
                </a:lnTo>
                <a:lnTo>
                  <a:pt x="156502" y="12658"/>
                </a:lnTo>
                <a:lnTo>
                  <a:pt x="167839" y="12658"/>
                </a:lnTo>
                <a:lnTo>
                  <a:pt x="168224" y="10679"/>
                </a:lnTo>
                <a:lnTo>
                  <a:pt x="155757" y="8255"/>
                </a:lnTo>
                <a:close/>
              </a:path>
              <a:path w="203200" h="812164">
                <a:moveTo>
                  <a:pt x="156502" y="12658"/>
                </a:moveTo>
                <a:lnTo>
                  <a:pt x="160151" y="18931"/>
                </a:lnTo>
                <a:lnTo>
                  <a:pt x="165884" y="14481"/>
                </a:lnTo>
                <a:lnTo>
                  <a:pt x="156502" y="12658"/>
                </a:lnTo>
                <a:close/>
              </a:path>
            </a:pathLst>
          </a:custGeom>
          <a:solidFill>
            <a:srgbClr val="8FA7C4"/>
          </a:solidFill>
        </p:spPr>
        <p:txBody>
          <a:bodyPr wrap="square" lIns="0" tIns="0" rIns="0" bIns="0" rtlCol="0"/>
          <a:lstStyle/>
          <a:p>
            <a:endParaRPr>
              <a:solidFill>
                <a:prstClr val="black"/>
              </a:solidFill>
            </a:endParaRPr>
          </a:p>
        </p:txBody>
      </p:sp>
      <p:sp>
        <p:nvSpPr>
          <p:cNvPr id="16" name="object 16"/>
          <p:cNvSpPr txBox="1"/>
          <p:nvPr/>
        </p:nvSpPr>
        <p:spPr>
          <a:xfrm>
            <a:off x="8908321" y="2979420"/>
            <a:ext cx="1019810" cy="671830"/>
          </a:xfrm>
          <a:prstGeom prst="rect">
            <a:avLst/>
          </a:prstGeom>
        </p:spPr>
        <p:txBody>
          <a:bodyPr vert="horz" wrap="square" lIns="0" tIns="9525" rIns="0" bIns="0" rtlCol="0">
            <a:spAutoFit/>
          </a:bodyPr>
          <a:lstStyle/>
          <a:p>
            <a:pPr marL="12700" marR="5080" indent="-635" algn="ctr">
              <a:lnSpc>
                <a:spcPct val="101400"/>
              </a:lnSpc>
              <a:spcBef>
                <a:spcPts val="75"/>
              </a:spcBef>
            </a:pPr>
            <a:r>
              <a:rPr sz="1400" spc="-5" dirty="0">
                <a:solidFill>
                  <a:srgbClr val="FFFFFF"/>
                </a:solidFill>
                <a:cs typeface="Calibri"/>
              </a:rPr>
              <a:t>Service  </a:t>
            </a:r>
            <a:r>
              <a:rPr sz="1400" spc="-10" dirty="0">
                <a:solidFill>
                  <a:srgbClr val="FFFFFF"/>
                </a:solidFill>
                <a:cs typeface="Calibri"/>
              </a:rPr>
              <a:t>Control</a:t>
            </a:r>
            <a:r>
              <a:rPr sz="1400" spc="-65" dirty="0">
                <a:solidFill>
                  <a:srgbClr val="FFFFFF"/>
                </a:solidFill>
                <a:cs typeface="Calibri"/>
              </a:rPr>
              <a:t> </a:t>
            </a:r>
            <a:r>
              <a:rPr sz="1400" spc="-10" dirty="0">
                <a:solidFill>
                  <a:srgbClr val="FFFFFF"/>
                </a:solidFill>
                <a:cs typeface="Calibri"/>
              </a:rPr>
              <a:t>Policy  </a:t>
            </a:r>
            <a:r>
              <a:rPr sz="1400" spc="-5" dirty="0">
                <a:solidFill>
                  <a:srgbClr val="FFFFFF"/>
                </a:solidFill>
                <a:cs typeface="Calibri"/>
              </a:rPr>
              <a:t>(SCP)</a:t>
            </a:r>
            <a:endParaRPr sz="1400">
              <a:solidFill>
                <a:prstClr val="black"/>
              </a:solidFill>
              <a:cs typeface="Calibri"/>
            </a:endParaRPr>
          </a:p>
        </p:txBody>
      </p:sp>
      <p:sp>
        <p:nvSpPr>
          <p:cNvPr id="17" name="object 17"/>
          <p:cNvSpPr/>
          <p:nvPr/>
        </p:nvSpPr>
        <p:spPr>
          <a:xfrm>
            <a:off x="9137904" y="2474976"/>
            <a:ext cx="472440" cy="4724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8" name="object 18"/>
          <p:cNvSpPr/>
          <p:nvPr/>
        </p:nvSpPr>
        <p:spPr>
          <a:xfrm>
            <a:off x="6530178" y="2711268"/>
            <a:ext cx="2609850" cy="1830705"/>
          </a:xfrm>
          <a:custGeom>
            <a:avLst/>
            <a:gdLst/>
            <a:ahLst/>
            <a:cxnLst/>
            <a:rect l="l" t="t" r="r" b="b"/>
            <a:pathLst>
              <a:path w="2609850" h="1830704">
                <a:moveTo>
                  <a:pt x="2609335" y="0"/>
                </a:moveTo>
                <a:lnTo>
                  <a:pt x="0" y="1830265"/>
                </a:lnTo>
              </a:path>
            </a:pathLst>
          </a:custGeom>
          <a:ln w="12700">
            <a:solidFill>
              <a:srgbClr val="8FA7C4"/>
            </a:solidFill>
          </a:ln>
        </p:spPr>
        <p:txBody>
          <a:bodyPr wrap="square" lIns="0" tIns="0" rIns="0" bIns="0" rtlCol="0"/>
          <a:lstStyle/>
          <a:p>
            <a:endParaRPr>
              <a:solidFill>
                <a:prstClr val="black"/>
              </a:solidFill>
            </a:endParaRPr>
          </a:p>
        </p:txBody>
      </p:sp>
      <p:sp>
        <p:nvSpPr>
          <p:cNvPr id="19" name="object 19"/>
          <p:cNvSpPr/>
          <p:nvPr/>
        </p:nvSpPr>
        <p:spPr>
          <a:xfrm>
            <a:off x="6059423" y="4303776"/>
            <a:ext cx="472440" cy="475488"/>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0" name="object 20"/>
          <p:cNvSpPr txBox="1"/>
          <p:nvPr/>
        </p:nvSpPr>
        <p:spPr>
          <a:xfrm>
            <a:off x="5943664" y="5999988"/>
            <a:ext cx="752475"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B</a:t>
            </a:r>
            <a:endParaRPr sz="1400">
              <a:solidFill>
                <a:prstClr val="black"/>
              </a:solidFill>
              <a:cs typeface="Calibri"/>
            </a:endParaRPr>
          </a:p>
        </p:txBody>
      </p:sp>
      <p:sp>
        <p:nvSpPr>
          <p:cNvPr id="21" name="object 21"/>
          <p:cNvSpPr/>
          <p:nvPr/>
        </p:nvSpPr>
        <p:spPr>
          <a:xfrm>
            <a:off x="6083808" y="5535167"/>
            <a:ext cx="472439" cy="4724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2" name="object 22"/>
          <p:cNvSpPr/>
          <p:nvPr/>
        </p:nvSpPr>
        <p:spPr>
          <a:xfrm>
            <a:off x="6261154" y="5131403"/>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23" name="object 23"/>
          <p:cNvSpPr txBox="1"/>
          <p:nvPr/>
        </p:nvSpPr>
        <p:spPr>
          <a:xfrm>
            <a:off x="8261714" y="4548588"/>
            <a:ext cx="2199640" cy="954405"/>
          </a:xfrm>
          <a:prstGeom prst="rect">
            <a:avLst/>
          </a:prstGeom>
          <a:solidFill>
            <a:srgbClr val="232F3D"/>
          </a:solidFill>
          <a:ln w="12700">
            <a:solidFill>
              <a:srgbClr val="8FA7C4"/>
            </a:solidFill>
          </a:ln>
        </p:spPr>
        <p:txBody>
          <a:bodyPr vert="horz" wrap="square" lIns="0" tIns="147320" rIns="0" bIns="0" rtlCol="0">
            <a:spAutoFit/>
          </a:bodyPr>
          <a:lstStyle/>
          <a:p>
            <a:pPr marL="212725">
              <a:spcBef>
                <a:spcPts val="1160"/>
              </a:spcBef>
            </a:pPr>
            <a:r>
              <a:rPr sz="1400" spc="-15" dirty="0">
                <a:solidFill>
                  <a:srgbClr val="FFFFFF"/>
                </a:solidFill>
                <a:cs typeface="Calibri"/>
              </a:rPr>
              <a:t>Effect:</a:t>
            </a:r>
            <a:r>
              <a:rPr sz="1400" spc="-10" dirty="0">
                <a:solidFill>
                  <a:srgbClr val="FFFFFF"/>
                </a:solidFill>
                <a:cs typeface="Calibri"/>
              </a:rPr>
              <a:t> </a:t>
            </a:r>
            <a:r>
              <a:rPr sz="1400" spc="-5" dirty="0">
                <a:solidFill>
                  <a:srgbClr val="FFFFFF"/>
                </a:solidFill>
                <a:cs typeface="Calibri"/>
              </a:rPr>
              <a:t>Allow</a:t>
            </a:r>
            <a:endParaRPr sz="1400">
              <a:solidFill>
                <a:prstClr val="black"/>
              </a:solidFill>
              <a:cs typeface="Calibri"/>
            </a:endParaRPr>
          </a:p>
          <a:p>
            <a:pPr marL="212725" marR="192405">
              <a:lnSpc>
                <a:spcPct val="101400"/>
              </a:lnSpc>
            </a:pPr>
            <a:r>
              <a:rPr sz="1400" spc="-5" dirty="0">
                <a:solidFill>
                  <a:srgbClr val="FFFFFF"/>
                </a:solidFill>
                <a:cs typeface="Calibri"/>
              </a:rPr>
              <a:t>Action: EC2RunInstances  </a:t>
            </a:r>
            <a:r>
              <a:rPr sz="1400" spc="-10" dirty="0">
                <a:solidFill>
                  <a:srgbClr val="FFFFFF"/>
                </a:solidFill>
                <a:cs typeface="Calibri"/>
              </a:rPr>
              <a:t>Resource: </a:t>
            </a:r>
            <a:r>
              <a:rPr sz="1400" spc="-5" dirty="0">
                <a:solidFill>
                  <a:srgbClr val="FFFFFF"/>
                </a:solidFill>
                <a:cs typeface="Calibri"/>
              </a:rPr>
              <a:t>ec2*</a:t>
            </a:r>
            <a:endParaRPr sz="1400">
              <a:solidFill>
                <a:prstClr val="black"/>
              </a:solidFill>
              <a:cs typeface="Calibri"/>
            </a:endParaRPr>
          </a:p>
        </p:txBody>
      </p:sp>
      <p:sp>
        <p:nvSpPr>
          <p:cNvPr id="24" name="object 24"/>
          <p:cNvSpPr/>
          <p:nvPr/>
        </p:nvSpPr>
        <p:spPr>
          <a:xfrm>
            <a:off x="9215105" y="3730849"/>
            <a:ext cx="203200" cy="812165"/>
          </a:xfrm>
          <a:custGeom>
            <a:avLst/>
            <a:gdLst/>
            <a:ahLst/>
            <a:cxnLst/>
            <a:rect l="l" t="t" r="r" b="b"/>
            <a:pathLst>
              <a:path w="203200" h="812164">
                <a:moveTo>
                  <a:pt x="9695" y="759604"/>
                </a:moveTo>
                <a:lnTo>
                  <a:pt x="0" y="809471"/>
                </a:lnTo>
                <a:lnTo>
                  <a:pt x="12467" y="811894"/>
                </a:lnTo>
                <a:lnTo>
                  <a:pt x="22161" y="762027"/>
                </a:lnTo>
                <a:lnTo>
                  <a:pt x="9695" y="759604"/>
                </a:lnTo>
                <a:close/>
              </a:path>
              <a:path w="203200" h="812164">
                <a:moveTo>
                  <a:pt x="26659" y="672338"/>
                </a:moveTo>
                <a:lnTo>
                  <a:pt x="16964" y="722204"/>
                </a:lnTo>
                <a:lnTo>
                  <a:pt x="29432" y="724628"/>
                </a:lnTo>
                <a:lnTo>
                  <a:pt x="39126" y="674762"/>
                </a:lnTo>
                <a:lnTo>
                  <a:pt x="26659" y="672338"/>
                </a:lnTo>
                <a:close/>
              </a:path>
              <a:path w="203200" h="812164">
                <a:moveTo>
                  <a:pt x="43624" y="585072"/>
                </a:moveTo>
                <a:lnTo>
                  <a:pt x="33929" y="634939"/>
                </a:lnTo>
                <a:lnTo>
                  <a:pt x="46396" y="637362"/>
                </a:lnTo>
                <a:lnTo>
                  <a:pt x="56090" y="587495"/>
                </a:lnTo>
                <a:lnTo>
                  <a:pt x="43624" y="585072"/>
                </a:lnTo>
                <a:close/>
              </a:path>
              <a:path w="203200" h="812164">
                <a:moveTo>
                  <a:pt x="60589" y="497805"/>
                </a:moveTo>
                <a:lnTo>
                  <a:pt x="50895" y="547672"/>
                </a:lnTo>
                <a:lnTo>
                  <a:pt x="63361" y="550095"/>
                </a:lnTo>
                <a:lnTo>
                  <a:pt x="73055" y="500230"/>
                </a:lnTo>
                <a:lnTo>
                  <a:pt x="60589" y="497805"/>
                </a:lnTo>
                <a:close/>
              </a:path>
              <a:path w="203200" h="812164">
                <a:moveTo>
                  <a:pt x="77553" y="410540"/>
                </a:moveTo>
                <a:lnTo>
                  <a:pt x="67859" y="460405"/>
                </a:lnTo>
                <a:lnTo>
                  <a:pt x="80326" y="462829"/>
                </a:lnTo>
                <a:lnTo>
                  <a:pt x="90020" y="412963"/>
                </a:lnTo>
                <a:lnTo>
                  <a:pt x="77553" y="410540"/>
                </a:lnTo>
                <a:close/>
              </a:path>
              <a:path w="203200" h="812164">
                <a:moveTo>
                  <a:pt x="94518" y="323273"/>
                </a:moveTo>
                <a:lnTo>
                  <a:pt x="84824" y="373139"/>
                </a:lnTo>
                <a:lnTo>
                  <a:pt x="97290" y="375563"/>
                </a:lnTo>
                <a:lnTo>
                  <a:pt x="106984" y="325696"/>
                </a:lnTo>
                <a:lnTo>
                  <a:pt x="94518" y="323273"/>
                </a:lnTo>
                <a:close/>
              </a:path>
              <a:path w="203200" h="812164">
                <a:moveTo>
                  <a:pt x="111483" y="236006"/>
                </a:moveTo>
                <a:lnTo>
                  <a:pt x="101789" y="285873"/>
                </a:lnTo>
                <a:lnTo>
                  <a:pt x="114255" y="288297"/>
                </a:lnTo>
                <a:lnTo>
                  <a:pt x="123949" y="238431"/>
                </a:lnTo>
                <a:lnTo>
                  <a:pt x="111483" y="236006"/>
                </a:lnTo>
                <a:close/>
              </a:path>
              <a:path w="203200" h="812164">
                <a:moveTo>
                  <a:pt x="128447" y="148741"/>
                </a:moveTo>
                <a:lnTo>
                  <a:pt x="118753" y="198607"/>
                </a:lnTo>
                <a:lnTo>
                  <a:pt x="131220" y="201030"/>
                </a:lnTo>
                <a:lnTo>
                  <a:pt x="140914" y="151164"/>
                </a:lnTo>
                <a:lnTo>
                  <a:pt x="128447" y="148741"/>
                </a:lnTo>
                <a:close/>
              </a:path>
              <a:path w="203200" h="812164">
                <a:moveTo>
                  <a:pt x="145412" y="61474"/>
                </a:moveTo>
                <a:lnTo>
                  <a:pt x="135718" y="111340"/>
                </a:lnTo>
                <a:lnTo>
                  <a:pt x="148184" y="113764"/>
                </a:lnTo>
                <a:lnTo>
                  <a:pt x="157878" y="63897"/>
                </a:lnTo>
                <a:lnTo>
                  <a:pt x="145412" y="61474"/>
                </a:lnTo>
                <a:close/>
              </a:path>
              <a:path w="203200" h="812164">
                <a:moveTo>
                  <a:pt x="168634" y="8255"/>
                </a:moveTo>
                <a:lnTo>
                  <a:pt x="155757" y="8255"/>
                </a:lnTo>
                <a:lnTo>
                  <a:pt x="168225" y="10679"/>
                </a:lnTo>
                <a:lnTo>
                  <a:pt x="165149" y="26498"/>
                </a:lnTo>
                <a:lnTo>
                  <a:pt x="164553" y="26498"/>
                </a:lnTo>
                <a:lnTo>
                  <a:pt x="192205" y="74038"/>
                </a:lnTo>
                <a:lnTo>
                  <a:pt x="196091" y="75067"/>
                </a:lnTo>
                <a:lnTo>
                  <a:pt x="202154" y="71540"/>
                </a:lnTo>
                <a:lnTo>
                  <a:pt x="203183" y="67652"/>
                </a:lnTo>
                <a:lnTo>
                  <a:pt x="179245" y="26498"/>
                </a:lnTo>
                <a:lnTo>
                  <a:pt x="165149" y="26498"/>
                </a:lnTo>
                <a:lnTo>
                  <a:pt x="164477" y="26367"/>
                </a:lnTo>
                <a:lnTo>
                  <a:pt x="179169" y="26367"/>
                </a:lnTo>
                <a:lnTo>
                  <a:pt x="168634" y="8255"/>
                </a:lnTo>
                <a:close/>
              </a:path>
              <a:path w="203200" h="812164">
                <a:moveTo>
                  <a:pt x="163832" y="0"/>
                </a:moveTo>
                <a:lnTo>
                  <a:pt x="102001" y="47983"/>
                </a:lnTo>
                <a:lnTo>
                  <a:pt x="101498" y="51972"/>
                </a:lnTo>
                <a:lnTo>
                  <a:pt x="105798" y="57513"/>
                </a:lnTo>
                <a:lnTo>
                  <a:pt x="109787" y="58016"/>
                </a:lnTo>
                <a:lnTo>
                  <a:pt x="153355" y="24204"/>
                </a:lnTo>
                <a:lnTo>
                  <a:pt x="152683" y="24074"/>
                </a:lnTo>
                <a:lnTo>
                  <a:pt x="155757" y="8255"/>
                </a:lnTo>
                <a:lnTo>
                  <a:pt x="168634" y="8255"/>
                </a:lnTo>
                <a:lnTo>
                  <a:pt x="163832" y="0"/>
                </a:lnTo>
                <a:close/>
              </a:path>
              <a:path w="203200" h="812164">
                <a:moveTo>
                  <a:pt x="167840" y="12658"/>
                </a:moveTo>
                <a:lnTo>
                  <a:pt x="156503" y="12658"/>
                </a:lnTo>
                <a:lnTo>
                  <a:pt x="165884" y="14481"/>
                </a:lnTo>
                <a:lnTo>
                  <a:pt x="160151" y="18930"/>
                </a:lnTo>
                <a:lnTo>
                  <a:pt x="164477" y="26367"/>
                </a:lnTo>
                <a:lnTo>
                  <a:pt x="165149" y="26498"/>
                </a:lnTo>
                <a:lnTo>
                  <a:pt x="167840" y="12658"/>
                </a:lnTo>
                <a:close/>
              </a:path>
              <a:path w="203200" h="812164">
                <a:moveTo>
                  <a:pt x="160151" y="18930"/>
                </a:moveTo>
                <a:lnTo>
                  <a:pt x="153355" y="24204"/>
                </a:lnTo>
                <a:lnTo>
                  <a:pt x="164477" y="26367"/>
                </a:lnTo>
                <a:lnTo>
                  <a:pt x="160151" y="18930"/>
                </a:lnTo>
                <a:close/>
              </a:path>
              <a:path w="203200" h="812164">
                <a:moveTo>
                  <a:pt x="155757" y="8255"/>
                </a:moveTo>
                <a:lnTo>
                  <a:pt x="152683" y="24074"/>
                </a:lnTo>
                <a:lnTo>
                  <a:pt x="153355" y="24204"/>
                </a:lnTo>
                <a:lnTo>
                  <a:pt x="160151" y="18930"/>
                </a:lnTo>
                <a:lnTo>
                  <a:pt x="156503" y="12658"/>
                </a:lnTo>
                <a:lnTo>
                  <a:pt x="167840" y="12658"/>
                </a:lnTo>
                <a:lnTo>
                  <a:pt x="168225" y="10679"/>
                </a:lnTo>
                <a:lnTo>
                  <a:pt x="155757" y="8255"/>
                </a:lnTo>
                <a:close/>
              </a:path>
              <a:path w="203200" h="812164">
                <a:moveTo>
                  <a:pt x="156503" y="12658"/>
                </a:moveTo>
                <a:lnTo>
                  <a:pt x="160151" y="18930"/>
                </a:lnTo>
                <a:lnTo>
                  <a:pt x="165884" y="14481"/>
                </a:lnTo>
                <a:lnTo>
                  <a:pt x="156503" y="12658"/>
                </a:lnTo>
                <a:close/>
              </a:path>
            </a:pathLst>
          </a:custGeom>
          <a:solidFill>
            <a:srgbClr val="8FA7C4"/>
          </a:solidFill>
        </p:spPr>
        <p:txBody>
          <a:bodyPr wrap="square" lIns="0" tIns="0" rIns="0" bIns="0" rtlCol="0"/>
          <a:lstStyle/>
          <a:p>
            <a:endParaRPr>
              <a:solidFill>
                <a:prstClr val="black"/>
              </a:solidFill>
            </a:endParaRPr>
          </a:p>
        </p:txBody>
      </p:sp>
      <p:sp>
        <p:nvSpPr>
          <p:cNvPr id="25" name="object 25"/>
          <p:cNvSpPr txBox="1"/>
          <p:nvPr/>
        </p:nvSpPr>
        <p:spPr>
          <a:xfrm>
            <a:off x="8189180" y="1077467"/>
            <a:ext cx="1019810" cy="668655"/>
          </a:xfrm>
          <a:prstGeom prst="rect">
            <a:avLst/>
          </a:prstGeom>
        </p:spPr>
        <p:txBody>
          <a:bodyPr vert="horz" wrap="square" lIns="0" tIns="10795" rIns="0" bIns="0" rtlCol="0">
            <a:spAutoFit/>
          </a:bodyPr>
          <a:lstStyle/>
          <a:p>
            <a:pPr marL="12700" marR="5080" indent="-635" algn="ctr">
              <a:lnSpc>
                <a:spcPct val="100699"/>
              </a:lnSpc>
              <a:spcBef>
                <a:spcPts val="85"/>
              </a:spcBef>
            </a:pPr>
            <a:r>
              <a:rPr sz="1400" spc="-5" dirty="0">
                <a:solidFill>
                  <a:srgbClr val="FFFFFF"/>
                </a:solidFill>
                <a:cs typeface="Calibri"/>
              </a:rPr>
              <a:t>Service  </a:t>
            </a:r>
            <a:r>
              <a:rPr sz="1400" spc="-10" dirty="0">
                <a:solidFill>
                  <a:srgbClr val="FFFFFF"/>
                </a:solidFill>
                <a:cs typeface="Calibri"/>
              </a:rPr>
              <a:t>Control</a:t>
            </a:r>
            <a:r>
              <a:rPr sz="1400" spc="-65" dirty="0">
                <a:solidFill>
                  <a:srgbClr val="FFFFFF"/>
                </a:solidFill>
                <a:cs typeface="Calibri"/>
              </a:rPr>
              <a:t> </a:t>
            </a:r>
            <a:r>
              <a:rPr sz="1400" spc="-10" dirty="0">
                <a:solidFill>
                  <a:srgbClr val="FFFFFF"/>
                </a:solidFill>
                <a:cs typeface="Calibri"/>
              </a:rPr>
              <a:t>Policy  </a:t>
            </a:r>
            <a:r>
              <a:rPr sz="1400" spc="-5" dirty="0">
                <a:solidFill>
                  <a:srgbClr val="FFFFFF"/>
                </a:solidFill>
                <a:cs typeface="Calibri"/>
              </a:rPr>
              <a:t>(SCP)</a:t>
            </a:r>
            <a:endParaRPr sz="1400">
              <a:solidFill>
                <a:prstClr val="black"/>
              </a:solidFill>
              <a:cs typeface="Calibri"/>
            </a:endParaRPr>
          </a:p>
        </p:txBody>
      </p:sp>
      <p:sp>
        <p:nvSpPr>
          <p:cNvPr id="26" name="object 26"/>
          <p:cNvSpPr/>
          <p:nvPr/>
        </p:nvSpPr>
        <p:spPr>
          <a:xfrm>
            <a:off x="8418576" y="569976"/>
            <a:ext cx="472440" cy="47243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7" name="object 27"/>
          <p:cNvSpPr/>
          <p:nvPr/>
        </p:nvSpPr>
        <p:spPr>
          <a:xfrm>
            <a:off x="5957708" y="807426"/>
            <a:ext cx="2463165" cy="323850"/>
          </a:xfrm>
          <a:custGeom>
            <a:avLst/>
            <a:gdLst/>
            <a:ahLst/>
            <a:cxnLst/>
            <a:rect l="l" t="t" r="r" b="b"/>
            <a:pathLst>
              <a:path w="2463165" h="323850">
                <a:moveTo>
                  <a:pt x="2462664" y="0"/>
                </a:moveTo>
                <a:lnTo>
                  <a:pt x="0" y="323260"/>
                </a:lnTo>
              </a:path>
            </a:pathLst>
          </a:custGeom>
          <a:ln w="12700">
            <a:solidFill>
              <a:srgbClr val="8FA7C4"/>
            </a:solidFill>
          </a:ln>
        </p:spPr>
        <p:txBody>
          <a:bodyPr wrap="square" lIns="0" tIns="0" rIns="0" bIns="0" rtlCol="0"/>
          <a:lstStyle/>
          <a:p>
            <a:endParaRPr>
              <a:solidFill>
                <a:prstClr val="black"/>
              </a:solidFill>
            </a:endParaRPr>
          </a:p>
        </p:txBody>
      </p:sp>
      <p:sp>
        <p:nvSpPr>
          <p:cNvPr id="28" name="object 28"/>
          <p:cNvSpPr/>
          <p:nvPr/>
        </p:nvSpPr>
        <p:spPr>
          <a:xfrm>
            <a:off x="5486400" y="893063"/>
            <a:ext cx="472439" cy="475488"/>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29" name="object 29"/>
          <p:cNvSpPr txBox="1"/>
          <p:nvPr/>
        </p:nvSpPr>
        <p:spPr>
          <a:xfrm>
            <a:off x="5147915" y="2516123"/>
            <a:ext cx="117030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cs typeface="Calibri"/>
              </a:rPr>
              <a:t>Master</a:t>
            </a:r>
            <a:r>
              <a:rPr sz="1400" spc="-60" dirty="0">
                <a:solidFill>
                  <a:srgbClr val="FFFFFF"/>
                </a:solidFill>
                <a:cs typeface="Calibri"/>
              </a:rPr>
              <a:t> </a:t>
            </a:r>
            <a:r>
              <a:rPr sz="1400" spc="-10" dirty="0">
                <a:solidFill>
                  <a:srgbClr val="FFFFFF"/>
                </a:solidFill>
                <a:cs typeface="Calibri"/>
              </a:rPr>
              <a:t>Account</a:t>
            </a:r>
            <a:endParaRPr sz="1400">
              <a:solidFill>
                <a:prstClr val="black"/>
              </a:solidFill>
              <a:cs typeface="Calibri"/>
            </a:endParaRPr>
          </a:p>
        </p:txBody>
      </p:sp>
      <p:sp>
        <p:nvSpPr>
          <p:cNvPr id="30" name="object 30"/>
          <p:cNvSpPr/>
          <p:nvPr/>
        </p:nvSpPr>
        <p:spPr>
          <a:xfrm>
            <a:off x="5510784" y="2051304"/>
            <a:ext cx="472439" cy="472439"/>
          </a:xfrm>
          <a:prstGeom prst="rect">
            <a:avLst/>
          </a:prstGeom>
          <a:blipFill>
            <a:blip r:embed="rId10" cstate="print"/>
            <a:stretch>
              <a:fillRect/>
            </a:stretch>
          </a:blipFill>
        </p:spPr>
        <p:txBody>
          <a:bodyPr wrap="square" lIns="0" tIns="0" rIns="0" bIns="0" rtlCol="0"/>
          <a:lstStyle/>
          <a:p>
            <a:endParaRPr>
              <a:solidFill>
                <a:prstClr val="black"/>
              </a:solidFill>
            </a:endParaRPr>
          </a:p>
        </p:txBody>
      </p:sp>
      <p:sp>
        <p:nvSpPr>
          <p:cNvPr id="31" name="object 31"/>
          <p:cNvSpPr/>
          <p:nvPr/>
        </p:nvSpPr>
        <p:spPr>
          <a:xfrm>
            <a:off x="5720391" y="1667624"/>
            <a:ext cx="0" cy="332105"/>
          </a:xfrm>
          <a:custGeom>
            <a:avLst/>
            <a:gdLst/>
            <a:ahLst/>
            <a:cxnLst/>
            <a:rect l="l" t="t" r="r" b="b"/>
            <a:pathLst>
              <a:path h="332105">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32" name="object 32"/>
          <p:cNvSpPr/>
          <p:nvPr/>
        </p:nvSpPr>
        <p:spPr>
          <a:xfrm>
            <a:off x="5720391" y="2817825"/>
            <a:ext cx="0" cy="332105"/>
          </a:xfrm>
          <a:custGeom>
            <a:avLst/>
            <a:gdLst/>
            <a:ahLst/>
            <a:cxnLst/>
            <a:rect l="l" t="t" r="r" b="b"/>
            <a:pathLst>
              <a:path h="332105">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33" name="object 33"/>
          <p:cNvSpPr txBox="1"/>
          <p:nvPr/>
        </p:nvSpPr>
        <p:spPr>
          <a:xfrm>
            <a:off x="9848683" y="807426"/>
            <a:ext cx="2176145" cy="2152650"/>
          </a:xfrm>
          <a:prstGeom prst="rect">
            <a:avLst/>
          </a:prstGeom>
          <a:solidFill>
            <a:srgbClr val="232F3D"/>
          </a:solidFill>
          <a:ln w="12700">
            <a:solidFill>
              <a:srgbClr val="8FA7C4"/>
            </a:solidFill>
          </a:ln>
        </p:spPr>
        <p:txBody>
          <a:bodyPr vert="horz" wrap="square" lIns="0" tIns="146685" rIns="0" bIns="0" rtlCol="0">
            <a:spAutoFit/>
          </a:bodyPr>
          <a:lstStyle/>
          <a:p>
            <a:pPr marL="212725">
              <a:spcBef>
                <a:spcPts val="1155"/>
              </a:spcBef>
            </a:pPr>
            <a:r>
              <a:rPr sz="1200" dirty="0">
                <a:solidFill>
                  <a:srgbClr val="FFFFFF"/>
                </a:solidFill>
                <a:cs typeface="Calibri"/>
              </a:rPr>
              <a:t>{</a:t>
            </a:r>
            <a:endParaRPr sz="1200">
              <a:solidFill>
                <a:prstClr val="black"/>
              </a:solidFill>
              <a:cs typeface="Calibri"/>
            </a:endParaRPr>
          </a:p>
          <a:p>
            <a:pPr marL="387350">
              <a:lnSpc>
                <a:spcPts val="1415"/>
              </a:lnSpc>
              <a:spcBef>
                <a:spcPts val="70"/>
              </a:spcBef>
            </a:pPr>
            <a:r>
              <a:rPr sz="1200" spc="-15" dirty="0">
                <a:solidFill>
                  <a:srgbClr val="FFFFFF"/>
                </a:solidFill>
                <a:cs typeface="Calibri"/>
              </a:rPr>
              <a:t>"Version":</a:t>
            </a:r>
            <a:r>
              <a:rPr sz="1200" dirty="0">
                <a:solidFill>
                  <a:srgbClr val="FFFFFF"/>
                </a:solidFill>
                <a:cs typeface="Calibri"/>
              </a:rPr>
              <a:t> </a:t>
            </a:r>
            <a:r>
              <a:rPr sz="1200" spc="-5" dirty="0">
                <a:solidFill>
                  <a:srgbClr val="FFFFFF"/>
                </a:solidFill>
                <a:cs typeface="Calibri"/>
              </a:rPr>
              <a:t>"2012-10-17",</a:t>
            </a:r>
            <a:endParaRPr sz="1200">
              <a:solidFill>
                <a:prstClr val="black"/>
              </a:solidFill>
              <a:cs typeface="Calibri"/>
            </a:endParaRPr>
          </a:p>
          <a:p>
            <a:pPr marL="387350">
              <a:lnSpc>
                <a:spcPts val="1390"/>
              </a:lnSpc>
            </a:pPr>
            <a:r>
              <a:rPr sz="1200" spc="-10" dirty="0">
                <a:solidFill>
                  <a:srgbClr val="FFFFFF"/>
                </a:solidFill>
                <a:cs typeface="Calibri"/>
              </a:rPr>
              <a:t>“Statement":</a:t>
            </a:r>
            <a:r>
              <a:rPr sz="1200" dirty="0">
                <a:solidFill>
                  <a:srgbClr val="FFFFFF"/>
                </a:solidFill>
                <a:cs typeface="Calibri"/>
              </a:rPr>
              <a:t> [</a:t>
            </a:r>
            <a:endParaRPr sz="1200">
              <a:solidFill>
                <a:prstClr val="black"/>
              </a:solidFill>
              <a:cs typeface="Calibri"/>
            </a:endParaRPr>
          </a:p>
          <a:p>
            <a:pPr marL="666750">
              <a:lnSpc>
                <a:spcPts val="1415"/>
              </a:lnSpc>
            </a:pPr>
            <a:r>
              <a:rPr sz="1200" dirty="0">
                <a:solidFill>
                  <a:srgbClr val="FFFFFF"/>
                </a:solidFill>
                <a:cs typeface="Calibri"/>
              </a:rPr>
              <a:t>{</a:t>
            </a:r>
            <a:endParaRPr sz="1200">
              <a:solidFill>
                <a:prstClr val="black"/>
              </a:solidFill>
              <a:cs typeface="Calibri"/>
            </a:endParaRPr>
          </a:p>
          <a:p>
            <a:pPr marL="736600">
              <a:lnSpc>
                <a:spcPts val="1415"/>
              </a:lnSpc>
              <a:spcBef>
                <a:spcPts val="70"/>
              </a:spcBef>
            </a:pPr>
            <a:r>
              <a:rPr sz="1200" spc="-15" dirty="0">
                <a:solidFill>
                  <a:srgbClr val="FFFFFF"/>
                </a:solidFill>
                <a:cs typeface="Calibri"/>
              </a:rPr>
              <a:t>“Effect":</a:t>
            </a:r>
            <a:r>
              <a:rPr sz="1200" dirty="0">
                <a:solidFill>
                  <a:srgbClr val="FFFFFF"/>
                </a:solidFill>
                <a:cs typeface="Calibri"/>
              </a:rPr>
              <a:t> </a:t>
            </a:r>
            <a:r>
              <a:rPr sz="1200" spc="-5" dirty="0">
                <a:solidFill>
                  <a:srgbClr val="FFFFFF"/>
                </a:solidFill>
                <a:cs typeface="Calibri"/>
              </a:rPr>
              <a:t>"Allow",</a:t>
            </a:r>
            <a:endParaRPr sz="1200">
              <a:solidFill>
                <a:prstClr val="black"/>
              </a:solidFill>
              <a:cs typeface="Calibri"/>
            </a:endParaRPr>
          </a:p>
          <a:p>
            <a:pPr marL="736600">
              <a:lnSpc>
                <a:spcPts val="1415"/>
              </a:lnSpc>
            </a:pPr>
            <a:r>
              <a:rPr sz="1200" spc="-5" dirty="0">
                <a:solidFill>
                  <a:srgbClr val="FFFFFF"/>
                </a:solidFill>
                <a:cs typeface="Calibri"/>
              </a:rPr>
              <a:t>"Action":</a:t>
            </a:r>
            <a:r>
              <a:rPr sz="1200" dirty="0">
                <a:solidFill>
                  <a:srgbClr val="FFFFFF"/>
                </a:solidFill>
                <a:cs typeface="Calibri"/>
              </a:rPr>
              <a:t> </a:t>
            </a:r>
            <a:r>
              <a:rPr sz="1200" spc="-10" dirty="0">
                <a:solidFill>
                  <a:srgbClr val="FFFFFF"/>
                </a:solidFill>
                <a:cs typeface="Calibri"/>
              </a:rPr>
              <a:t>"*",</a:t>
            </a:r>
            <a:endParaRPr sz="1200">
              <a:solidFill>
                <a:prstClr val="black"/>
              </a:solidFill>
              <a:cs typeface="Calibri"/>
            </a:endParaRPr>
          </a:p>
          <a:p>
            <a:pPr marL="736600">
              <a:lnSpc>
                <a:spcPts val="1415"/>
              </a:lnSpc>
              <a:spcBef>
                <a:spcPts val="75"/>
              </a:spcBef>
            </a:pPr>
            <a:r>
              <a:rPr sz="1200" spc="-10" dirty="0">
                <a:solidFill>
                  <a:srgbClr val="FFFFFF"/>
                </a:solidFill>
                <a:cs typeface="Calibri"/>
              </a:rPr>
              <a:t>"Resource":</a:t>
            </a:r>
            <a:r>
              <a:rPr sz="1200" dirty="0">
                <a:solidFill>
                  <a:srgbClr val="FFFFFF"/>
                </a:solidFill>
                <a:cs typeface="Calibri"/>
              </a:rPr>
              <a:t> </a:t>
            </a:r>
            <a:r>
              <a:rPr sz="1200" spc="-5" dirty="0">
                <a:solidFill>
                  <a:srgbClr val="FFFFFF"/>
                </a:solidFill>
                <a:cs typeface="Calibri"/>
              </a:rPr>
              <a:t>"*"</a:t>
            </a:r>
            <a:endParaRPr sz="1200">
              <a:solidFill>
                <a:prstClr val="black"/>
              </a:solidFill>
              <a:cs typeface="Calibri"/>
            </a:endParaRPr>
          </a:p>
          <a:p>
            <a:pPr marL="631825">
              <a:lnSpc>
                <a:spcPts val="1390"/>
              </a:lnSpc>
            </a:pPr>
            <a:r>
              <a:rPr sz="1200" dirty="0">
                <a:solidFill>
                  <a:srgbClr val="FFFFFF"/>
                </a:solidFill>
                <a:cs typeface="Calibri"/>
              </a:rPr>
              <a:t>}</a:t>
            </a:r>
            <a:endParaRPr sz="1200">
              <a:solidFill>
                <a:prstClr val="black"/>
              </a:solidFill>
              <a:cs typeface="Calibri"/>
            </a:endParaRPr>
          </a:p>
          <a:p>
            <a:pPr marL="492125">
              <a:lnSpc>
                <a:spcPts val="1415"/>
              </a:lnSpc>
            </a:pPr>
            <a:r>
              <a:rPr sz="1200" dirty="0">
                <a:solidFill>
                  <a:srgbClr val="FFFFFF"/>
                </a:solidFill>
                <a:cs typeface="Calibri"/>
              </a:rPr>
              <a:t>]</a:t>
            </a:r>
            <a:endParaRPr sz="1200">
              <a:solidFill>
                <a:prstClr val="black"/>
              </a:solidFill>
              <a:cs typeface="Calibri"/>
            </a:endParaRPr>
          </a:p>
          <a:p>
            <a:pPr marL="247650">
              <a:spcBef>
                <a:spcPts val="70"/>
              </a:spcBef>
            </a:pPr>
            <a:r>
              <a:rPr sz="1200" dirty="0">
                <a:solidFill>
                  <a:srgbClr val="FFFFFF"/>
                </a:solidFill>
                <a:cs typeface="Calibri"/>
              </a:rPr>
              <a:t>}</a:t>
            </a:r>
            <a:endParaRPr sz="1200">
              <a:solidFill>
                <a:prstClr val="black"/>
              </a:solidFill>
              <a:cs typeface="Calibri"/>
            </a:endParaRPr>
          </a:p>
        </p:txBody>
      </p:sp>
      <p:sp>
        <p:nvSpPr>
          <p:cNvPr id="34" name="object 34"/>
          <p:cNvSpPr/>
          <p:nvPr/>
        </p:nvSpPr>
        <p:spPr>
          <a:xfrm>
            <a:off x="8967091" y="845470"/>
            <a:ext cx="886460" cy="1042669"/>
          </a:xfrm>
          <a:custGeom>
            <a:avLst/>
            <a:gdLst/>
            <a:ahLst/>
            <a:cxnLst/>
            <a:rect l="l" t="t" r="r" b="b"/>
            <a:pathLst>
              <a:path w="886459" h="1042669">
                <a:moveTo>
                  <a:pt x="853579" y="995321"/>
                </a:moveTo>
                <a:lnTo>
                  <a:pt x="843893" y="1003534"/>
                </a:lnTo>
                <a:lnTo>
                  <a:pt x="876749" y="1042280"/>
                </a:lnTo>
                <a:lnTo>
                  <a:pt x="886435" y="1034065"/>
                </a:lnTo>
                <a:lnTo>
                  <a:pt x="853579" y="995321"/>
                </a:lnTo>
                <a:close/>
              </a:path>
              <a:path w="886459" h="1042669">
                <a:moveTo>
                  <a:pt x="796081" y="927519"/>
                </a:moveTo>
                <a:lnTo>
                  <a:pt x="786395" y="935732"/>
                </a:lnTo>
                <a:lnTo>
                  <a:pt x="819251" y="974477"/>
                </a:lnTo>
                <a:lnTo>
                  <a:pt x="828937" y="966262"/>
                </a:lnTo>
                <a:lnTo>
                  <a:pt x="796081" y="927519"/>
                </a:lnTo>
                <a:close/>
              </a:path>
              <a:path w="886459" h="1042669">
                <a:moveTo>
                  <a:pt x="738585" y="859715"/>
                </a:moveTo>
                <a:lnTo>
                  <a:pt x="728898" y="867929"/>
                </a:lnTo>
                <a:lnTo>
                  <a:pt x="761753" y="906674"/>
                </a:lnTo>
                <a:lnTo>
                  <a:pt x="771439" y="898460"/>
                </a:lnTo>
                <a:lnTo>
                  <a:pt x="738585" y="859715"/>
                </a:lnTo>
                <a:close/>
              </a:path>
              <a:path w="886459" h="1042669">
                <a:moveTo>
                  <a:pt x="681087" y="791912"/>
                </a:moveTo>
                <a:lnTo>
                  <a:pt x="671400" y="800126"/>
                </a:lnTo>
                <a:lnTo>
                  <a:pt x="704256" y="838870"/>
                </a:lnTo>
                <a:lnTo>
                  <a:pt x="713943" y="830657"/>
                </a:lnTo>
                <a:lnTo>
                  <a:pt x="681087" y="791912"/>
                </a:lnTo>
                <a:close/>
              </a:path>
              <a:path w="886459" h="1042669">
                <a:moveTo>
                  <a:pt x="623589" y="724109"/>
                </a:moveTo>
                <a:lnTo>
                  <a:pt x="613902" y="732323"/>
                </a:lnTo>
                <a:lnTo>
                  <a:pt x="646758" y="771067"/>
                </a:lnTo>
                <a:lnTo>
                  <a:pt x="656445" y="762854"/>
                </a:lnTo>
                <a:lnTo>
                  <a:pt x="623589" y="724109"/>
                </a:lnTo>
                <a:close/>
              </a:path>
              <a:path w="886459" h="1042669">
                <a:moveTo>
                  <a:pt x="566092" y="656306"/>
                </a:moveTo>
                <a:lnTo>
                  <a:pt x="556406" y="664521"/>
                </a:lnTo>
                <a:lnTo>
                  <a:pt x="589260" y="703265"/>
                </a:lnTo>
                <a:lnTo>
                  <a:pt x="598947" y="695050"/>
                </a:lnTo>
                <a:lnTo>
                  <a:pt x="566092" y="656306"/>
                </a:lnTo>
                <a:close/>
              </a:path>
              <a:path w="886459" h="1042669">
                <a:moveTo>
                  <a:pt x="508594" y="588504"/>
                </a:moveTo>
                <a:lnTo>
                  <a:pt x="498908" y="596717"/>
                </a:lnTo>
                <a:lnTo>
                  <a:pt x="531764" y="635462"/>
                </a:lnTo>
                <a:lnTo>
                  <a:pt x="541450" y="627247"/>
                </a:lnTo>
                <a:lnTo>
                  <a:pt x="508594" y="588504"/>
                </a:lnTo>
                <a:close/>
              </a:path>
              <a:path w="886459" h="1042669">
                <a:moveTo>
                  <a:pt x="451096" y="520701"/>
                </a:moveTo>
                <a:lnTo>
                  <a:pt x="441411" y="528914"/>
                </a:lnTo>
                <a:lnTo>
                  <a:pt x="474266" y="567659"/>
                </a:lnTo>
                <a:lnTo>
                  <a:pt x="483952" y="559445"/>
                </a:lnTo>
                <a:lnTo>
                  <a:pt x="451096" y="520701"/>
                </a:lnTo>
                <a:close/>
              </a:path>
              <a:path w="886459" h="1042669">
                <a:moveTo>
                  <a:pt x="393599" y="452897"/>
                </a:moveTo>
                <a:lnTo>
                  <a:pt x="383913" y="461111"/>
                </a:lnTo>
                <a:lnTo>
                  <a:pt x="416769" y="499856"/>
                </a:lnTo>
                <a:lnTo>
                  <a:pt x="426454" y="491642"/>
                </a:lnTo>
                <a:lnTo>
                  <a:pt x="393599" y="452897"/>
                </a:lnTo>
                <a:close/>
              </a:path>
              <a:path w="886459" h="1042669">
                <a:moveTo>
                  <a:pt x="336101" y="385094"/>
                </a:moveTo>
                <a:lnTo>
                  <a:pt x="326415" y="393308"/>
                </a:lnTo>
                <a:lnTo>
                  <a:pt x="359271" y="432052"/>
                </a:lnTo>
                <a:lnTo>
                  <a:pt x="368957" y="423839"/>
                </a:lnTo>
                <a:lnTo>
                  <a:pt x="336101" y="385094"/>
                </a:lnTo>
                <a:close/>
              </a:path>
              <a:path w="886459" h="1042669">
                <a:moveTo>
                  <a:pt x="278603" y="317291"/>
                </a:moveTo>
                <a:lnTo>
                  <a:pt x="268918" y="325506"/>
                </a:lnTo>
                <a:lnTo>
                  <a:pt x="301773" y="364249"/>
                </a:lnTo>
                <a:lnTo>
                  <a:pt x="311459" y="356036"/>
                </a:lnTo>
                <a:lnTo>
                  <a:pt x="278603" y="317291"/>
                </a:lnTo>
                <a:close/>
              </a:path>
              <a:path w="886459" h="1042669">
                <a:moveTo>
                  <a:pt x="221106" y="249488"/>
                </a:moveTo>
                <a:lnTo>
                  <a:pt x="211420" y="257703"/>
                </a:lnTo>
                <a:lnTo>
                  <a:pt x="244276" y="296447"/>
                </a:lnTo>
                <a:lnTo>
                  <a:pt x="253961" y="288232"/>
                </a:lnTo>
                <a:lnTo>
                  <a:pt x="221106" y="249488"/>
                </a:lnTo>
                <a:close/>
              </a:path>
              <a:path w="886459" h="1042669">
                <a:moveTo>
                  <a:pt x="163609" y="181686"/>
                </a:moveTo>
                <a:lnTo>
                  <a:pt x="153922" y="189899"/>
                </a:lnTo>
                <a:lnTo>
                  <a:pt x="186778" y="228644"/>
                </a:lnTo>
                <a:lnTo>
                  <a:pt x="196465" y="220430"/>
                </a:lnTo>
                <a:lnTo>
                  <a:pt x="163609" y="181686"/>
                </a:lnTo>
                <a:close/>
              </a:path>
              <a:path w="886459" h="1042669">
                <a:moveTo>
                  <a:pt x="106111" y="113883"/>
                </a:moveTo>
                <a:lnTo>
                  <a:pt x="96426" y="122096"/>
                </a:lnTo>
                <a:lnTo>
                  <a:pt x="129280" y="160841"/>
                </a:lnTo>
                <a:lnTo>
                  <a:pt x="138967" y="152627"/>
                </a:lnTo>
                <a:lnTo>
                  <a:pt x="106111" y="113883"/>
                </a:lnTo>
                <a:close/>
              </a:path>
              <a:path w="886459" h="1042669">
                <a:moveTo>
                  <a:pt x="48614" y="46079"/>
                </a:moveTo>
                <a:lnTo>
                  <a:pt x="38928" y="54293"/>
                </a:lnTo>
                <a:lnTo>
                  <a:pt x="71784" y="93038"/>
                </a:lnTo>
                <a:lnTo>
                  <a:pt x="81469" y="84824"/>
                </a:lnTo>
                <a:lnTo>
                  <a:pt x="48614" y="46079"/>
                </a:lnTo>
                <a:close/>
              </a:path>
              <a:path w="886459" h="1042669">
                <a:moveTo>
                  <a:pt x="1211" y="0"/>
                </a:moveTo>
                <a:lnTo>
                  <a:pt x="0" y="78256"/>
                </a:lnTo>
                <a:lnTo>
                  <a:pt x="2797" y="81142"/>
                </a:lnTo>
                <a:lnTo>
                  <a:pt x="9810" y="81252"/>
                </a:lnTo>
                <a:lnTo>
                  <a:pt x="12697" y="78452"/>
                </a:lnTo>
                <a:lnTo>
                  <a:pt x="13536" y="24350"/>
                </a:lnTo>
                <a:lnTo>
                  <a:pt x="2616" y="11473"/>
                </a:lnTo>
                <a:lnTo>
                  <a:pt x="12301" y="3258"/>
                </a:lnTo>
                <a:lnTo>
                  <a:pt x="22975" y="3258"/>
                </a:lnTo>
                <a:lnTo>
                  <a:pt x="1211" y="0"/>
                </a:lnTo>
                <a:close/>
              </a:path>
              <a:path w="886459" h="1042669">
                <a:moveTo>
                  <a:pt x="13686" y="14709"/>
                </a:moveTo>
                <a:lnTo>
                  <a:pt x="13536" y="24350"/>
                </a:lnTo>
                <a:lnTo>
                  <a:pt x="14286" y="25234"/>
                </a:lnTo>
                <a:lnTo>
                  <a:pt x="23972" y="17021"/>
                </a:lnTo>
                <a:lnTo>
                  <a:pt x="23222" y="16137"/>
                </a:lnTo>
                <a:lnTo>
                  <a:pt x="13686" y="14709"/>
                </a:lnTo>
                <a:close/>
              </a:path>
              <a:path w="886459" h="1042669">
                <a:moveTo>
                  <a:pt x="12301" y="3258"/>
                </a:moveTo>
                <a:lnTo>
                  <a:pt x="2616" y="11473"/>
                </a:lnTo>
                <a:lnTo>
                  <a:pt x="13536" y="24350"/>
                </a:lnTo>
                <a:lnTo>
                  <a:pt x="13686" y="14709"/>
                </a:lnTo>
                <a:lnTo>
                  <a:pt x="6508" y="13634"/>
                </a:lnTo>
                <a:lnTo>
                  <a:pt x="13798" y="7452"/>
                </a:lnTo>
                <a:lnTo>
                  <a:pt x="15857" y="7452"/>
                </a:lnTo>
                <a:lnTo>
                  <a:pt x="12301" y="3258"/>
                </a:lnTo>
                <a:close/>
              </a:path>
              <a:path w="886459" h="1042669">
                <a:moveTo>
                  <a:pt x="22975" y="3258"/>
                </a:moveTo>
                <a:lnTo>
                  <a:pt x="12301" y="3258"/>
                </a:lnTo>
                <a:lnTo>
                  <a:pt x="23222" y="16137"/>
                </a:lnTo>
                <a:lnTo>
                  <a:pt x="76734" y="24150"/>
                </a:lnTo>
                <a:lnTo>
                  <a:pt x="79966" y="21758"/>
                </a:lnTo>
                <a:lnTo>
                  <a:pt x="81005" y="14822"/>
                </a:lnTo>
                <a:lnTo>
                  <a:pt x="78614" y="11590"/>
                </a:lnTo>
                <a:lnTo>
                  <a:pt x="22975" y="3258"/>
                </a:lnTo>
                <a:close/>
              </a:path>
              <a:path w="886459" h="1042669">
                <a:moveTo>
                  <a:pt x="15857" y="7452"/>
                </a:moveTo>
                <a:lnTo>
                  <a:pt x="13798" y="7452"/>
                </a:lnTo>
                <a:lnTo>
                  <a:pt x="13686" y="14709"/>
                </a:lnTo>
                <a:lnTo>
                  <a:pt x="23222" y="16137"/>
                </a:lnTo>
                <a:lnTo>
                  <a:pt x="15857" y="7452"/>
                </a:lnTo>
                <a:close/>
              </a:path>
              <a:path w="886459" h="1042669">
                <a:moveTo>
                  <a:pt x="13798" y="7452"/>
                </a:moveTo>
                <a:lnTo>
                  <a:pt x="6508" y="13634"/>
                </a:lnTo>
                <a:lnTo>
                  <a:pt x="13686" y="14709"/>
                </a:lnTo>
                <a:lnTo>
                  <a:pt x="13798" y="7452"/>
                </a:lnTo>
                <a:close/>
              </a:path>
            </a:pathLst>
          </a:custGeom>
          <a:solidFill>
            <a:srgbClr val="8FA7C4"/>
          </a:solidFill>
        </p:spPr>
        <p:txBody>
          <a:bodyPr wrap="square" lIns="0" tIns="0" rIns="0" bIns="0" rtlCol="0"/>
          <a:lstStyle/>
          <a:p>
            <a:endParaRPr>
              <a:solidFill>
                <a:prstClr val="black"/>
              </a:solidFill>
            </a:endParaRPr>
          </a:p>
        </p:txBody>
      </p:sp>
      <p:sp>
        <p:nvSpPr>
          <p:cNvPr id="35" name="object 35"/>
          <p:cNvSpPr txBox="1"/>
          <p:nvPr/>
        </p:nvSpPr>
        <p:spPr>
          <a:xfrm>
            <a:off x="5621237" y="4844796"/>
            <a:ext cx="15290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Organizational </a:t>
            </a:r>
            <a:r>
              <a:rPr sz="1400" dirty="0">
                <a:solidFill>
                  <a:srgbClr val="FFFFFF"/>
                </a:solidFill>
                <a:cs typeface="Calibri"/>
              </a:rPr>
              <a:t>unit</a:t>
            </a:r>
            <a:r>
              <a:rPr sz="1400" spc="-40" dirty="0">
                <a:solidFill>
                  <a:srgbClr val="FFFFFF"/>
                </a:solidFill>
                <a:cs typeface="Calibri"/>
              </a:rPr>
              <a:t> </a:t>
            </a:r>
            <a:r>
              <a:rPr sz="1400" dirty="0">
                <a:solidFill>
                  <a:srgbClr val="FFFFFF"/>
                </a:solidFill>
                <a:cs typeface="Calibri"/>
              </a:rPr>
              <a:t>2</a:t>
            </a:r>
            <a:endParaRPr sz="1400">
              <a:solidFill>
                <a:prstClr val="black"/>
              </a:solidFill>
              <a:cs typeface="Calibri"/>
            </a:endParaRPr>
          </a:p>
        </p:txBody>
      </p:sp>
    </p:spTree>
    <p:extLst>
      <p:ext uri="{BB962C8B-B14F-4D97-AF65-F5344CB8AC3E}">
        <p14:creationId xmlns:p14="http://schemas.microsoft.com/office/powerpoint/2010/main" val="2600000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598932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5" dirty="0"/>
              <a:t>Organizations </a:t>
            </a:r>
            <a:r>
              <a:rPr dirty="0"/>
              <a:t>– </a:t>
            </a:r>
            <a:r>
              <a:rPr spc="-10" dirty="0"/>
              <a:t>Restrict EC2 Instance</a:t>
            </a:r>
            <a:r>
              <a:rPr spc="-30" dirty="0"/>
              <a:t> </a:t>
            </a:r>
            <a:r>
              <a:rPr spc="-20" dirty="0"/>
              <a:t>Types</a:t>
            </a:r>
          </a:p>
        </p:txBody>
      </p:sp>
      <p:sp>
        <p:nvSpPr>
          <p:cNvPr id="4" name="object 4"/>
          <p:cNvSpPr txBox="1"/>
          <p:nvPr/>
        </p:nvSpPr>
        <p:spPr>
          <a:xfrm>
            <a:off x="5547783" y="1370076"/>
            <a:ext cx="365760" cy="238760"/>
          </a:xfrm>
          <a:prstGeom prst="rect">
            <a:avLst/>
          </a:prstGeom>
        </p:spPr>
        <p:txBody>
          <a:bodyPr vert="horz" wrap="square" lIns="0" tIns="12700" rIns="0" bIns="0" rtlCol="0">
            <a:spAutoFit/>
          </a:bodyPr>
          <a:lstStyle/>
          <a:p>
            <a:pPr marL="12700">
              <a:spcBef>
                <a:spcPts val="100"/>
              </a:spcBef>
            </a:pPr>
            <a:r>
              <a:rPr sz="1400" spc="-30" dirty="0">
                <a:solidFill>
                  <a:srgbClr val="FFFFFF"/>
                </a:solidFill>
                <a:cs typeface="Calibri"/>
              </a:rPr>
              <a:t>R</a:t>
            </a:r>
            <a:r>
              <a:rPr sz="1400" dirty="0">
                <a:solidFill>
                  <a:srgbClr val="FFFFFF"/>
                </a:solidFill>
                <a:cs typeface="Calibri"/>
              </a:rPr>
              <a:t>o</a:t>
            </a:r>
            <a:r>
              <a:rPr sz="1400" spc="-5" dirty="0">
                <a:solidFill>
                  <a:srgbClr val="FFFFFF"/>
                </a:solidFill>
                <a:cs typeface="Calibri"/>
              </a:rPr>
              <a:t>o</a:t>
            </a:r>
            <a:r>
              <a:rPr sz="1400" dirty="0">
                <a:solidFill>
                  <a:srgbClr val="FFFFFF"/>
                </a:solidFill>
                <a:cs typeface="Calibri"/>
              </a:rPr>
              <a:t>t</a:t>
            </a:r>
            <a:endParaRPr sz="1400">
              <a:solidFill>
                <a:prstClr val="black"/>
              </a:solidFill>
              <a:cs typeface="Calibri"/>
            </a:endParaRPr>
          </a:p>
        </p:txBody>
      </p:sp>
      <p:sp>
        <p:nvSpPr>
          <p:cNvPr id="5" name="object 5"/>
          <p:cNvSpPr txBox="1"/>
          <p:nvPr/>
        </p:nvSpPr>
        <p:spPr>
          <a:xfrm>
            <a:off x="4965622" y="3662172"/>
            <a:ext cx="15290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Organizational </a:t>
            </a:r>
            <a:r>
              <a:rPr sz="1400" dirty="0">
                <a:solidFill>
                  <a:srgbClr val="FFFFFF"/>
                </a:solidFill>
                <a:cs typeface="Calibri"/>
              </a:rPr>
              <a:t>unit</a:t>
            </a:r>
            <a:r>
              <a:rPr sz="1400" spc="-40" dirty="0">
                <a:solidFill>
                  <a:srgbClr val="FFFFFF"/>
                </a:solidFill>
                <a:cs typeface="Calibri"/>
              </a:rPr>
              <a:t> </a:t>
            </a:r>
            <a:r>
              <a:rPr sz="1400" dirty="0">
                <a:solidFill>
                  <a:srgbClr val="FFFFFF"/>
                </a:solidFill>
                <a:cs typeface="Calibri"/>
              </a:rPr>
              <a:t>1</a:t>
            </a:r>
            <a:endParaRPr sz="1400">
              <a:solidFill>
                <a:prstClr val="black"/>
              </a:solidFill>
              <a:cs typeface="Calibri"/>
            </a:endParaRPr>
          </a:p>
        </p:txBody>
      </p:sp>
      <p:sp>
        <p:nvSpPr>
          <p:cNvPr id="6" name="object 6"/>
          <p:cNvSpPr/>
          <p:nvPr/>
        </p:nvSpPr>
        <p:spPr>
          <a:xfrm>
            <a:off x="5501640" y="3169920"/>
            <a:ext cx="475488" cy="47243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5373531" y="4844796"/>
            <a:ext cx="758825"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A</a:t>
            </a:r>
            <a:endParaRPr sz="1400">
              <a:solidFill>
                <a:prstClr val="black"/>
              </a:solidFill>
              <a:cs typeface="Calibri"/>
            </a:endParaRPr>
          </a:p>
        </p:txBody>
      </p:sp>
      <p:sp>
        <p:nvSpPr>
          <p:cNvPr id="8" name="object 8"/>
          <p:cNvSpPr/>
          <p:nvPr/>
        </p:nvSpPr>
        <p:spPr>
          <a:xfrm>
            <a:off x="5501640" y="4337303"/>
            <a:ext cx="475488" cy="475488"/>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txBox="1"/>
          <p:nvPr/>
        </p:nvSpPr>
        <p:spPr>
          <a:xfrm>
            <a:off x="2525717" y="2622803"/>
            <a:ext cx="1019810" cy="671830"/>
          </a:xfrm>
          <a:prstGeom prst="rect">
            <a:avLst/>
          </a:prstGeom>
        </p:spPr>
        <p:txBody>
          <a:bodyPr vert="horz" wrap="square" lIns="0" tIns="9525" rIns="0" bIns="0" rtlCol="0">
            <a:spAutoFit/>
          </a:bodyPr>
          <a:lstStyle/>
          <a:p>
            <a:pPr marL="12700" marR="5080" indent="-635" algn="ctr">
              <a:lnSpc>
                <a:spcPct val="101400"/>
              </a:lnSpc>
              <a:spcBef>
                <a:spcPts val="75"/>
              </a:spcBef>
            </a:pPr>
            <a:r>
              <a:rPr sz="1400" spc="-5" dirty="0">
                <a:solidFill>
                  <a:srgbClr val="FFFFFF"/>
                </a:solidFill>
                <a:cs typeface="Calibri"/>
              </a:rPr>
              <a:t>Service  </a:t>
            </a:r>
            <a:r>
              <a:rPr sz="1400" spc="-10" dirty="0">
                <a:solidFill>
                  <a:srgbClr val="FFFFFF"/>
                </a:solidFill>
                <a:cs typeface="Calibri"/>
              </a:rPr>
              <a:t>Control</a:t>
            </a:r>
            <a:r>
              <a:rPr sz="1400" spc="-65" dirty="0">
                <a:solidFill>
                  <a:srgbClr val="FFFFFF"/>
                </a:solidFill>
                <a:cs typeface="Calibri"/>
              </a:rPr>
              <a:t> </a:t>
            </a:r>
            <a:r>
              <a:rPr sz="1400" spc="-10" dirty="0">
                <a:solidFill>
                  <a:srgbClr val="FFFFFF"/>
                </a:solidFill>
                <a:cs typeface="Calibri"/>
              </a:rPr>
              <a:t>Policy  </a:t>
            </a:r>
            <a:r>
              <a:rPr sz="1400" spc="-5" dirty="0">
                <a:solidFill>
                  <a:srgbClr val="FFFFFF"/>
                </a:solidFill>
                <a:cs typeface="Calibri"/>
              </a:rPr>
              <a:t>(SCP)</a:t>
            </a:r>
            <a:endParaRPr sz="1400">
              <a:solidFill>
                <a:prstClr val="black"/>
              </a:solidFill>
              <a:cs typeface="Calibri"/>
            </a:endParaRPr>
          </a:p>
        </p:txBody>
      </p:sp>
      <p:sp>
        <p:nvSpPr>
          <p:cNvPr id="10" name="object 10"/>
          <p:cNvSpPr/>
          <p:nvPr/>
        </p:nvSpPr>
        <p:spPr>
          <a:xfrm>
            <a:off x="2755392" y="2118360"/>
            <a:ext cx="472440" cy="47243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p:nvPr/>
        </p:nvSpPr>
        <p:spPr>
          <a:xfrm>
            <a:off x="3226809" y="2354106"/>
            <a:ext cx="2277745" cy="1053465"/>
          </a:xfrm>
          <a:custGeom>
            <a:avLst/>
            <a:gdLst/>
            <a:ahLst/>
            <a:cxnLst/>
            <a:rect l="l" t="t" r="r" b="b"/>
            <a:pathLst>
              <a:path w="2277745" h="1053464">
                <a:moveTo>
                  <a:pt x="0" y="0"/>
                </a:moveTo>
                <a:lnTo>
                  <a:pt x="2277449" y="1053050"/>
                </a:lnTo>
              </a:path>
            </a:pathLst>
          </a:custGeom>
          <a:ln w="12700">
            <a:solidFill>
              <a:srgbClr val="8FA7C4"/>
            </a:solidFill>
          </a:ln>
        </p:spPr>
        <p:txBody>
          <a:bodyPr wrap="square" lIns="0" tIns="0" rIns="0" bIns="0" rtlCol="0"/>
          <a:lstStyle/>
          <a:p>
            <a:endParaRPr>
              <a:solidFill>
                <a:prstClr val="black"/>
              </a:solidFill>
            </a:endParaRPr>
          </a:p>
        </p:txBody>
      </p:sp>
      <p:sp>
        <p:nvSpPr>
          <p:cNvPr id="12" name="object 12"/>
          <p:cNvSpPr/>
          <p:nvPr/>
        </p:nvSpPr>
        <p:spPr>
          <a:xfrm>
            <a:off x="5722613" y="3936701"/>
            <a:ext cx="0" cy="332105"/>
          </a:xfrm>
          <a:custGeom>
            <a:avLst/>
            <a:gdLst/>
            <a:ahLst/>
            <a:cxnLst/>
            <a:rect l="l" t="t" r="r" b="b"/>
            <a:pathLst>
              <a:path h="332104">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13" name="object 13"/>
          <p:cNvSpPr txBox="1"/>
          <p:nvPr/>
        </p:nvSpPr>
        <p:spPr>
          <a:xfrm>
            <a:off x="1803480" y="4196550"/>
            <a:ext cx="2491740" cy="1306195"/>
          </a:xfrm>
          <a:prstGeom prst="rect">
            <a:avLst/>
          </a:prstGeom>
          <a:solidFill>
            <a:srgbClr val="232F3D"/>
          </a:solidFill>
          <a:ln w="12700">
            <a:solidFill>
              <a:srgbClr val="8FA7C4"/>
            </a:solidFill>
          </a:ln>
        </p:spPr>
        <p:txBody>
          <a:bodyPr vert="horz" wrap="square" lIns="0" tIns="148590" rIns="0" bIns="0" rtlCol="0">
            <a:spAutoFit/>
          </a:bodyPr>
          <a:lstStyle/>
          <a:p>
            <a:pPr marL="212725">
              <a:spcBef>
                <a:spcPts val="1170"/>
              </a:spcBef>
            </a:pPr>
            <a:r>
              <a:rPr sz="1400" spc="-15" dirty="0">
                <a:solidFill>
                  <a:srgbClr val="FFFFFF"/>
                </a:solidFill>
                <a:cs typeface="Calibri"/>
              </a:rPr>
              <a:t>Effect:</a:t>
            </a:r>
            <a:r>
              <a:rPr sz="1400" spc="-10" dirty="0">
                <a:solidFill>
                  <a:srgbClr val="FFFFFF"/>
                </a:solidFill>
                <a:cs typeface="Calibri"/>
              </a:rPr>
              <a:t> Deny</a:t>
            </a:r>
            <a:endParaRPr sz="1400">
              <a:solidFill>
                <a:prstClr val="black"/>
              </a:solidFill>
              <a:cs typeface="Calibri"/>
            </a:endParaRPr>
          </a:p>
          <a:p>
            <a:pPr marL="212725" marR="356235">
              <a:lnSpc>
                <a:spcPct val="99500"/>
              </a:lnSpc>
              <a:spcBef>
                <a:spcPts val="10"/>
              </a:spcBef>
            </a:pPr>
            <a:r>
              <a:rPr sz="1400" spc="-5" dirty="0">
                <a:solidFill>
                  <a:srgbClr val="FFFFFF"/>
                </a:solidFill>
                <a:cs typeface="Calibri"/>
              </a:rPr>
              <a:t>Action: EC2RunInstances  </a:t>
            </a:r>
            <a:r>
              <a:rPr sz="1400" spc="-10" dirty="0">
                <a:solidFill>
                  <a:srgbClr val="FFFFFF"/>
                </a:solidFill>
                <a:cs typeface="Calibri"/>
              </a:rPr>
              <a:t>Resource: </a:t>
            </a:r>
            <a:r>
              <a:rPr sz="1400" spc="-5" dirty="0">
                <a:solidFill>
                  <a:srgbClr val="FFFFFF"/>
                </a:solidFill>
                <a:cs typeface="Calibri"/>
              </a:rPr>
              <a:t>ec2*  StringNotEquals  </a:t>
            </a:r>
            <a:r>
              <a:rPr sz="1400" spc="-10" dirty="0">
                <a:solidFill>
                  <a:srgbClr val="FFFFFF"/>
                </a:solidFill>
                <a:cs typeface="Calibri"/>
              </a:rPr>
              <a:t>EC2InstanceType:</a:t>
            </a:r>
            <a:r>
              <a:rPr sz="1400" spc="-50" dirty="0">
                <a:solidFill>
                  <a:srgbClr val="FFFFFF"/>
                </a:solidFill>
                <a:cs typeface="Calibri"/>
              </a:rPr>
              <a:t> </a:t>
            </a:r>
            <a:r>
              <a:rPr sz="1400" spc="-5" dirty="0">
                <a:solidFill>
                  <a:srgbClr val="FFFFFF"/>
                </a:solidFill>
                <a:cs typeface="Calibri"/>
              </a:rPr>
              <a:t>t2.micro</a:t>
            </a:r>
            <a:endParaRPr sz="1400">
              <a:solidFill>
                <a:prstClr val="black"/>
              </a:solidFill>
              <a:cs typeface="Calibri"/>
            </a:endParaRPr>
          </a:p>
        </p:txBody>
      </p:sp>
      <p:sp>
        <p:nvSpPr>
          <p:cNvPr id="14" name="object 14"/>
          <p:cNvSpPr/>
          <p:nvPr/>
        </p:nvSpPr>
        <p:spPr>
          <a:xfrm>
            <a:off x="2756872" y="3378810"/>
            <a:ext cx="203200" cy="812165"/>
          </a:xfrm>
          <a:custGeom>
            <a:avLst/>
            <a:gdLst/>
            <a:ahLst/>
            <a:cxnLst/>
            <a:rect l="l" t="t" r="r" b="b"/>
            <a:pathLst>
              <a:path w="203200" h="812164">
                <a:moveTo>
                  <a:pt x="9693" y="759604"/>
                </a:moveTo>
                <a:lnTo>
                  <a:pt x="0" y="809471"/>
                </a:lnTo>
                <a:lnTo>
                  <a:pt x="12466" y="811894"/>
                </a:lnTo>
                <a:lnTo>
                  <a:pt x="22160" y="762027"/>
                </a:lnTo>
                <a:lnTo>
                  <a:pt x="9693" y="759604"/>
                </a:lnTo>
                <a:close/>
              </a:path>
              <a:path w="203200" h="812164">
                <a:moveTo>
                  <a:pt x="26658" y="672338"/>
                </a:moveTo>
                <a:lnTo>
                  <a:pt x="16964" y="722204"/>
                </a:lnTo>
                <a:lnTo>
                  <a:pt x="29430" y="724628"/>
                </a:lnTo>
                <a:lnTo>
                  <a:pt x="39124" y="674762"/>
                </a:lnTo>
                <a:lnTo>
                  <a:pt x="26658" y="672338"/>
                </a:lnTo>
                <a:close/>
              </a:path>
              <a:path w="203200" h="812164">
                <a:moveTo>
                  <a:pt x="43623" y="585072"/>
                </a:moveTo>
                <a:lnTo>
                  <a:pt x="33929" y="634939"/>
                </a:lnTo>
                <a:lnTo>
                  <a:pt x="46395" y="637362"/>
                </a:lnTo>
                <a:lnTo>
                  <a:pt x="56089" y="587495"/>
                </a:lnTo>
                <a:lnTo>
                  <a:pt x="43623" y="585072"/>
                </a:lnTo>
                <a:close/>
              </a:path>
              <a:path w="203200" h="812164">
                <a:moveTo>
                  <a:pt x="60587" y="497805"/>
                </a:moveTo>
                <a:lnTo>
                  <a:pt x="50893" y="547672"/>
                </a:lnTo>
                <a:lnTo>
                  <a:pt x="63360" y="550095"/>
                </a:lnTo>
                <a:lnTo>
                  <a:pt x="73054" y="500228"/>
                </a:lnTo>
                <a:lnTo>
                  <a:pt x="60587" y="497805"/>
                </a:lnTo>
                <a:close/>
              </a:path>
              <a:path w="203200" h="812164">
                <a:moveTo>
                  <a:pt x="77552" y="410538"/>
                </a:moveTo>
                <a:lnTo>
                  <a:pt x="67858" y="460405"/>
                </a:lnTo>
                <a:lnTo>
                  <a:pt x="80324" y="462829"/>
                </a:lnTo>
                <a:lnTo>
                  <a:pt x="90018" y="412963"/>
                </a:lnTo>
                <a:lnTo>
                  <a:pt x="77552" y="410538"/>
                </a:lnTo>
                <a:close/>
              </a:path>
              <a:path w="203200" h="812164">
                <a:moveTo>
                  <a:pt x="94517" y="323273"/>
                </a:moveTo>
                <a:lnTo>
                  <a:pt x="84823" y="373139"/>
                </a:lnTo>
                <a:lnTo>
                  <a:pt x="97289" y="375563"/>
                </a:lnTo>
                <a:lnTo>
                  <a:pt x="106983" y="325696"/>
                </a:lnTo>
                <a:lnTo>
                  <a:pt x="94517" y="323273"/>
                </a:lnTo>
                <a:close/>
              </a:path>
              <a:path w="203200" h="812164">
                <a:moveTo>
                  <a:pt x="111481" y="236006"/>
                </a:moveTo>
                <a:lnTo>
                  <a:pt x="101787" y="285873"/>
                </a:lnTo>
                <a:lnTo>
                  <a:pt x="114254" y="288296"/>
                </a:lnTo>
                <a:lnTo>
                  <a:pt x="123949" y="238429"/>
                </a:lnTo>
                <a:lnTo>
                  <a:pt x="111481" y="236006"/>
                </a:lnTo>
                <a:close/>
              </a:path>
              <a:path w="203200" h="812164">
                <a:moveTo>
                  <a:pt x="128446" y="148741"/>
                </a:moveTo>
                <a:lnTo>
                  <a:pt x="118752" y="198606"/>
                </a:lnTo>
                <a:lnTo>
                  <a:pt x="131218" y="201030"/>
                </a:lnTo>
                <a:lnTo>
                  <a:pt x="140914" y="151164"/>
                </a:lnTo>
                <a:lnTo>
                  <a:pt x="128446" y="148741"/>
                </a:lnTo>
                <a:close/>
              </a:path>
              <a:path w="203200" h="812164">
                <a:moveTo>
                  <a:pt x="145411" y="61474"/>
                </a:moveTo>
                <a:lnTo>
                  <a:pt x="135717" y="111340"/>
                </a:lnTo>
                <a:lnTo>
                  <a:pt x="148183" y="113764"/>
                </a:lnTo>
                <a:lnTo>
                  <a:pt x="157878" y="63897"/>
                </a:lnTo>
                <a:lnTo>
                  <a:pt x="145411" y="61474"/>
                </a:lnTo>
                <a:close/>
              </a:path>
              <a:path w="203200" h="812164">
                <a:moveTo>
                  <a:pt x="168632" y="8255"/>
                </a:moveTo>
                <a:lnTo>
                  <a:pt x="155757" y="8255"/>
                </a:lnTo>
                <a:lnTo>
                  <a:pt x="168224" y="10679"/>
                </a:lnTo>
                <a:lnTo>
                  <a:pt x="165149" y="26498"/>
                </a:lnTo>
                <a:lnTo>
                  <a:pt x="164552" y="26498"/>
                </a:lnTo>
                <a:lnTo>
                  <a:pt x="192204" y="74038"/>
                </a:lnTo>
                <a:lnTo>
                  <a:pt x="196091" y="75067"/>
                </a:lnTo>
                <a:lnTo>
                  <a:pt x="202154" y="71540"/>
                </a:lnTo>
                <a:lnTo>
                  <a:pt x="203182" y="67652"/>
                </a:lnTo>
                <a:lnTo>
                  <a:pt x="179244" y="26498"/>
                </a:lnTo>
                <a:lnTo>
                  <a:pt x="165149" y="26498"/>
                </a:lnTo>
                <a:lnTo>
                  <a:pt x="164476" y="26367"/>
                </a:lnTo>
                <a:lnTo>
                  <a:pt x="179168" y="26367"/>
                </a:lnTo>
                <a:lnTo>
                  <a:pt x="168632" y="8255"/>
                </a:lnTo>
                <a:close/>
              </a:path>
              <a:path w="203200" h="812164">
                <a:moveTo>
                  <a:pt x="163831" y="0"/>
                </a:moveTo>
                <a:lnTo>
                  <a:pt x="102000" y="47983"/>
                </a:lnTo>
                <a:lnTo>
                  <a:pt x="101497" y="51972"/>
                </a:lnTo>
                <a:lnTo>
                  <a:pt x="105797" y="57513"/>
                </a:lnTo>
                <a:lnTo>
                  <a:pt x="109786" y="58016"/>
                </a:lnTo>
                <a:lnTo>
                  <a:pt x="153355" y="24205"/>
                </a:lnTo>
                <a:lnTo>
                  <a:pt x="152681" y="24074"/>
                </a:lnTo>
                <a:lnTo>
                  <a:pt x="155757" y="8255"/>
                </a:lnTo>
                <a:lnTo>
                  <a:pt x="168632" y="8255"/>
                </a:lnTo>
                <a:lnTo>
                  <a:pt x="163831" y="0"/>
                </a:lnTo>
                <a:close/>
              </a:path>
              <a:path w="203200" h="812164">
                <a:moveTo>
                  <a:pt x="167839" y="12658"/>
                </a:moveTo>
                <a:lnTo>
                  <a:pt x="156502" y="12658"/>
                </a:lnTo>
                <a:lnTo>
                  <a:pt x="165884" y="14481"/>
                </a:lnTo>
                <a:lnTo>
                  <a:pt x="160151" y="18931"/>
                </a:lnTo>
                <a:lnTo>
                  <a:pt x="164476" y="26367"/>
                </a:lnTo>
                <a:lnTo>
                  <a:pt x="165149" y="26498"/>
                </a:lnTo>
                <a:lnTo>
                  <a:pt x="167839" y="12658"/>
                </a:lnTo>
                <a:close/>
              </a:path>
              <a:path w="203200" h="812164">
                <a:moveTo>
                  <a:pt x="160151" y="18931"/>
                </a:moveTo>
                <a:lnTo>
                  <a:pt x="153355" y="24205"/>
                </a:lnTo>
                <a:lnTo>
                  <a:pt x="164476" y="26367"/>
                </a:lnTo>
                <a:lnTo>
                  <a:pt x="160151" y="18931"/>
                </a:lnTo>
                <a:close/>
              </a:path>
              <a:path w="203200" h="812164">
                <a:moveTo>
                  <a:pt x="155757" y="8255"/>
                </a:moveTo>
                <a:lnTo>
                  <a:pt x="152681" y="24074"/>
                </a:lnTo>
                <a:lnTo>
                  <a:pt x="153355" y="24205"/>
                </a:lnTo>
                <a:lnTo>
                  <a:pt x="160151" y="18931"/>
                </a:lnTo>
                <a:lnTo>
                  <a:pt x="156502" y="12658"/>
                </a:lnTo>
                <a:lnTo>
                  <a:pt x="167839" y="12658"/>
                </a:lnTo>
                <a:lnTo>
                  <a:pt x="168224" y="10679"/>
                </a:lnTo>
                <a:lnTo>
                  <a:pt x="155757" y="8255"/>
                </a:lnTo>
                <a:close/>
              </a:path>
              <a:path w="203200" h="812164">
                <a:moveTo>
                  <a:pt x="156502" y="12658"/>
                </a:moveTo>
                <a:lnTo>
                  <a:pt x="160151" y="18931"/>
                </a:lnTo>
                <a:lnTo>
                  <a:pt x="165884" y="14481"/>
                </a:lnTo>
                <a:lnTo>
                  <a:pt x="156502" y="12658"/>
                </a:lnTo>
                <a:close/>
              </a:path>
            </a:pathLst>
          </a:custGeom>
          <a:solidFill>
            <a:srgbClr val="8FA7C4"/>
          </a:solidFill>
        </p:spPr>
        <p:txBody>
          <a:bodyPr wrap="square" lIns="0" tIns="0" rIns="0" bIns="0" rtlCol="0"/>
          <a:lstStyle/>
          <a:p>
            <a:endParaRPr>
              <a:solidFill>
                <a:prstClr val="black"/>
              </a:solidFill>
            </a:endParaRPr>
          </a:p>
        </p:txBody>
      </p:sp>
      <p:sp>
        <p:nvSpPr>
          <p:cNvPr id="15" name="object 15"/>
          <p:cNvSpPr txBox="1"/>
          <p:nvPr/>
        </p:nvSpPr>
        <p:spPr>
          <a:xfrm>
            <a:off x="7444344" y="2531364"/>
            <a:ext cx="1019810" cy="668655"/>
          </a:xfrm>
          <a:prstGeom prst="rect">
            <a:avLst/>
          </a:prstGeom>
        </p:spPr>
        <p:txBody>
          <a:bodyPr vert="horz" wrap="square" lIns="0" tIns="10795" rIns="0" bIns="0" rtlCol="0">
            <a:spAutoFit/>
          </a:bodyPr>
          <a:lstStyle/>
          <a:p>
            <a:pPr marL="12700" marR="5080" indent="-635" algn="ctr">
              <a:lnSpc>
                <a:spcPct val="100699"/>
              </a:lnSpc>
              <a:spcBef>
                <a:spcPts val="85"/>
              </a:spcBef>
            </a:pPr>
            <a:r>
              <a:rPr sz="1400" spc="-5" dirty="0">
                <a:solidFill>
                  <a:srgbClr val="FFFFFF"/>
                </a:solidFill>
                <a:cs typeface="Calibri"/>
              </a:rPr>
              <a:t>Service  </a:t>
            </a:r>
            <a:r>
              <a:rPr sz="1400" spc="-10" dirty="0">
                <a:solidFill>
                  <a:srgbClr val="FFFFFF"/>
                </a:solidFill>
                <a:cs typeface="Calibri"/>
              </a:rPr>
              <a:t>Control</a:t>
            </a:r>
            <a:r>
              <a:rPr sz="1400" spc="-65" dirty="0">
                <a:solidFill>
                  <a:srgbClr val="FFFFFF"/>
                </a:solidFill>
                <a:cs typeface="Calibri"/>
              </a:rPr>
              <a:t> </a:t>
            </a:r>
            <a:r>
              <a:rPr sz="1400" spc="-10" dirty="0">
                <a:solidFill>
                  <a:srgbClr val="FFFFFF"/>
                </a:solidFill>
                <a:cs typeface="Calibri"/>
              </a:rPr>
              <a:t>Policy  </a:t>
            </a:r>
            <a:r>
              <a:rPr sz="1400" spc="-5" dirty="0">
                <a:solidFill>
                  <a:srgbClr val="FFFFFF"/>
                </a:solidFill>
                <a:cs typeface="Calibri"/>
              </a:rPr>
              <a:t>(SCP)</a:t>
            </a:r>
            <a:endParaRPr sz="1400">
              <a:solidFill>
                <a:prstClr val="black"/>
              </a:solidFill>
              <a:cs typeface="Calibri"/>
            </a:endParaRPr>
          </a:p>
        </p:txBody>
      </p:sp>
      <p:sp>
        <p:nvSpPr>
          <p:cNvPr id="16" name="object 16"/>
          <p:cNvSpPr/>
          <p:nvPr/>
        </p:nvSpPr>
        <p:spPr>
          <a:xfrm>
            <a:off x="7674864" y="2023872"/>
            <a:ext cx="472440" cy="475488"/>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5957708" y="1130686"/>
            <a:ext cx="1718310" cy="1130935"/>
          </a:xfrm>
          <a:custGeom>
            <a:avLst/>
            <a:gdLst/>
            <a:ahLst/>
            <a:cxnLst/>
            <a:rect l="l" t="t" r="r" b="b"/>
            <a:pathLst>
              <a:path w="1718309" h="1130935">
                <a:moveTo>
                  <a:pt x="1717827" y="1130768"/>
                </a:moveTo>
                <a:lnTo>
                  <a:pt x="0" y="0"/>
                </a:lnTo>
              </a:path>
            </a:pathLst>
          </a:custGeom>
          <a:ln w="12700">
            <a:solidFill>
              <a:srgbClr val="8FA7C4"/>
            </a:solidFill>
          </a:ln>
        </p:spPr>
        <p:txBody>
          <a:bodyPr wrap="square" lIns="0" tIns="0" rIns="0" bIns="0" rtlCol="0"/>
          <a:lstStyle/>
          <a:p>
            <a:endParaRPr>
              <a:solidFill>
                <a:prstClr val="black"/>
              </a:solidFill>
            </a:endParaRPr>
          </a:p>
        </p:txBody>
      </p:sp>
      <p:sp>
        <p:nvSpPr>
          <p:cNvPr id="18" name="object 18"/>
          <p:cNvSpPr/>
          <p:nvPr/>
        </p:nvSpPr>
        <p:spPr>
          <a:xfrm>
            <a:off x="5486400" y="893063"/>
            <a:ext cx="472439" cy="475488"/>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9" name="object 19"/>
          <p:cNvSpPr txBox="1"/>
          <p:nvPr/>
        </p:nvSpPr>
        <p:spPr>
          <a:xfrm>
            <a:off x="5147915" y="2516123"/>
            <a:ext cx="117030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cs typeface="Calibri"/>
              </a:rPr>
              <a:t>Master</a:t>
            </a:r>
            <a:r>
              <a:rPr sz="1400" spc="-60" dirty="0">
                <a:solidFill>
                  <a:srgbClr val="FFFFFF"/>
                </a:solidFill>
                <a:cs typeface="Calibri"/>
              </a:rPr>
              <a:t> </a:t>
            </a:r>
            <a:r>
              <a:rPr sz="1400" spc="-10" dirty="0">
                <a:solidFill>
                  <a:srgbClr val="FFFFFF"/>
                </a:solidFill>
                <a:cs typeface="Calibri"/>
              </a:rPr>
              <a:t>Account</a:t>
            </a:r>
            <a:endParaRPr sz="1400">
              <a:solidFill>
                <a:prstClr val="black"/>
              </a:solidFill>
              <a:cs typeface="Calibri"/>
            </a:endParaRPr>
          </a:p>
        </p:txBody>
      </p:sp>
      <p:sp>
        <p:nvSpPr>
          <p:cNvPr id="20" name="object 20"/>
          <p:cNvSpPr/>
          <p:nvPr/>
        </p:nvSpPr>
        <p:spPr>
          <a:xfrm>
            <a:off x="5510784" y="2051304"/>
            <a:ext cx="472439" cy="472439"/>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1" name="object 21"/>
          <p:cNvSpPr/>
          <p:nvPr/>
        </p:nvSpPr>
        <p:spPr>
          <a:xfrm>
            <a:off x="5720391" y="1667624"/>
            <a:ext cx="0" cy="332105"/>
          </a:xfrm>
          <a:custGeom>
            <a:avLst/>
            <a:gdLst/>
            <a:ahLst/>
            <a:cxnLst/>
            <a:rect l="l" t="t" r="r" b="b"/>
            <a:pathLst>
              <a:path h="332105">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22" name="object 22"/>
          <p:cNvSpPr/>
          <p:nvPr/>
        </p:nvSpPr>
        <p:spPr>
          <a:xfrm>
            <a:off x="5720391" y="2817825"/>
            <a:ext cx="0" cy="332105"/>
          </a:xfrm>
          <a:custGeom>
            <a:avLst/>
            <a:gdLst/>
            <a:ahLst/>
            <a:cxnLst/>
            <a:rect l="l" t="t" r="r" b="b"/>
            <a:pathLst>
              <a:path h="332105">
                <a:moveTo>
                  <a:pt x="0" y="0"/>
                </a:moveTo>
                <a:lnTo>
                  <a:pt x="1" y="331775"/>
                </a:lnTo>
              </a:path>
            </a:pathLst>
          </a:custGeom>
          <a:ln w="12700">
            <a:solidFill>
              <a:srgbClr val="8FA7C4"/>
            </a:solidFill>
          </a:ln>
        </p:spPr>
        <p:txBody>
          <a:bodyPr wrap="square" lIns="0" tIns="0" rIns="0" bIns="0" rtlCol="0"/>
          <a:lstStyle/>
          <a:p>
            <a:endParaRPr>
              <a:solidFill>
                <a:prstClr val="black"/>
              </a:solidFill>
            </a:endParaRPr>
          </a:p>
        </p:txBody>
      </p:sp>
      <p:sp>
        <p:nvSpPr>
          <p:cNvPr id="23" name="object 23"/>
          <p:cNvSpPr txBox="1"/>
          <p:nvPr/>
        </p:nvSpPr>
        <p:spPr>
          <a:xfrm>
            <a:off x="9050166" y="1226367"/>
            <a:ext cx="2176145" cy="2152650"/>
          </a:xfrm>
          <a:prstGeom prst="rect">
            <a:avLst/>
          </a:prstGeom>
          <a:solidFill>
            <a:srgbClr val="232F3D"/>
          </a:solidFill>
          <a:ln w="12700">
            <a:solidFill>
              <a:srgbClr val="8FA7C4"/>
            </a:solidFill>
          </a:ln>
        </p:spPr>
        <p:txBody>
          <a:bodyPr vert="horz" wrap="square" lIns="0" tIns="147955" rIns="0" bIns="0" rtlCol="0">
            <a:spAutoFit/>
          </a:bodyPr>
          <a:lstStyle/>
          <a:p>
            <a:pPr marL="212725">
              <a:spcBef>
                <a:spcPts val="1165"/>
              </a:spcBef>
            </a:pPr>
            <a:r>
              <a:rPr sz="1200" dirty="0">
                <a:solidFill>
                  <a:srgbClr val="FFFFFF"/>
                </a:solidFill>
                <a:cs typeface="Calibri"/>
              </a:rPr>
              <a:t>{</a:t>
            </a:r>
            <a:endParaRPr sz="1200">
              <a:solidFill>
                <a:prstClr val="black"/>
              </a:solidFill>
              <a:cs typeface="Calibri"/>
            </a:endParaRPr>
          </a:p>
          <a:p>
            <a:pPr marL="387350">
              <a:lnSpc>
                <a:spcPts val="1430"/>
              </a:lnSpc>
              <a:spcBef>
                <a:spcPts val="50"/>
              </a:spcBef>
            </a:pPr>
            <a:r>
              <a:rPr sz="1200" spc="-15" dirty="0">
                <a:solidFill>
                  <a:srgbClr val="FFFFFF"/>
                </a:solidFill>
                <a:cs typeface="Calibri"/>
              </a:rPr>
              <a:t>"Version":</a:t>
            </a:r>
            <a:r>
              <a:rPr sz="1200" dirty="0">
                <a:solidFill>
                  <a:srgbClr val="FFFFFF"/>
                </a:solidFill>
                <a:cs typeface="Calibri"/>
              </a:rPr>
              <a:t> </a:t>
            </a:r>
            <a:r>
              <a:rPr sz="1200" spc="-5" dirty="0">
                <a:solidFill>
                  <a:srgbClr val="FFFFFF"/>
                </a:solidFill>
                <a:cs typeface="Calibri"/>
              </a:rPr>
              <a:t>"2012-10-17",</a:t>
            </a:r>
            <a:endParaRPr sz="1200">
              <a:solidFill>
                <a:prstClr val="black"/>
              </a:solidFill>
              <a:cs typeface="Calibri"/>
            </a:endParaRPr>
          </a:p>
          <a:p>
            <a:pPr marL="387350">
              <a:lnSpc>
                <a:spcPts val="1405"/>
              </a:lnSpc>
            </a:pPr>
            <a:r>
              <a:rPr sz="1200" spc="-10" dirty="0">
                <a:solidFill>
                  <a:srgbClr val="FFFFFF"/>
                </a:solidFill>
                <a:cs typeface="Calibri"/>
              </a:rPr>
              <a:t>“Statement":</a:t>
            </a:r>
            <a:r>
              <a:rPr sz="1200" dirty="0">
                <a:solidFill>
                  <a:srgbClr val="FFFFFF"/>
                </a:solidFill>
                <a:cs typeface="Calibri"/>
              </a:rPr>
              <a:t> [</a:t>
            </a:r>
            <a:endParaRPr sz="1200">
              <a:solidFill>
                <a:prstClr val="black"/>
              </a:solidFill>
              <a:cs typeface="Calibri"/>
            </a:endParaRPr>
          </a:p>
          <a:p>
            <a:pPr marL="666750">
              <a:lnSpc>
                <a:spcPts val="1415"/>
              </a:lnSpc>
            </a:pPr>
            <a:r>
              <a:rPr sz="1200" dirty="0">
                <a:solidFill>
                  <a:srgbClr val="FFFFFF"/>
                </a:solidFill>
                <a:cs typeface="Calibri"/>
              </a:rPr>
              <a:t>{</a:t>
            </a:r>
            <a:endParaRPr sz="1200">
              <a:solidFill>
                <a:prstClr val="black"/>
              </a:solidFill>
              <a:cs typeface="Calibri"/>
            </a:endParaRPr>
          </a:p>
          <a:p>
            <a:pPr marL="736600">
              <a:lnSpc>
                <a:spcPts val="1430"/>
              </a:lnSpc>
              <a:spcBef>
                <a:spcPts val="45"/>
              </a:spcBef>
            </a:pPr>
            <a:r>
              <a:rPr sz="1200" spc="-15" dirty="0">
                <a:solidFill>
                  <a:srgbClr val="FFFFFF"/>
                </a:solidFill>
                <a:cs typeface="Calibri"/>
              </a:rPr>
              <a:t>“Effect":</a:t>
            </a:r>
            <a:r>
              <a:rPr sz="1200" dirty="0">
                <a:solidFill>
                  <a:srgbClr val="FFFFFF"/>
                </a:solidFill>
                <a:cs typeface="Calibri"/>
              </a:rPr>
              <a:t> </a:t>
            </a:r>
            <a:r>
              <a:rPr sz="1200" spc="-5" dirty="0">
                <a:solidFill>
                  <a:srgbClr val="FFFFFF"/>
                </a:solidFill>
                <a:cs typeface="Calibri"/>
              </a:rPr>
              <a:t>"Allow",</a:t>
            </a:r>
            <a:endParaRPr sz="1200">
              <a:solidFill>
                <a:prstClr val="black"/>
              </a:solidFill>
              <a:cs typeface="Calibri"/>
            </a:endParaRPr>
          </a:p>
          <a:p>
            <a:pPr marL="736600">
              <a:lnSpc>
                <a:spcPts val="1430"/>
              </a:lnSpc>
            </a:pPr>
            <a:r>
              <a:rPr sz="1200" spc="-5" dirty="0">
                <a:solidFill>
                  <a:srgbClr val="FFFFFF"/>
                </a:solidFill>
                <a:cs typeface="Calibri"/>
              </a:rPr>
              <a:t>"Action":</a:t>
            </a:r>
            <a:r>
              <a:rPr sz="1200" dirty="0">
                <a:solidFill>
                  <a:srgbClr val="FFFFFF"/>
                </a:solidFill>
                <a:cs typeface="Calibri"/>
              </a:rPr>
              <a:t> </a:t>
            </a:r>
            <a:r>
              <a:rPr sz="1200" spc="-10" dirty="0">
                <a:solidFill>
                  <a:srgbClr val="FFFFFF"/>
                </a:solidFill>
                <a:cs typeface="Calibri"/>
              </a:rPr>
              <a:t>"*",</a:t>
            </a:r>
            <a:endParaRPr sz="1200">
              <a:solidFill>
                <a:prstClr val="black"/>
              </a:solidFill>
              <a:cs typeface="Calibri"/>
            </a:endParaRPr>
          </a:p>
          <a:p>
            <a:pPr marL="736600">
              <a:lnSpc>
                <a:spcPts val="1430"/>
              </a:lnSpc>
              <a:spcBef>
                <a:spcPts val="50"/>
              </a:spcBef>
            </a:pPr>
            <a:r>
              <a:rPr sz="1200" spc="-10" dirty="0">
                <a:solidFill>
                  <a:srgbClr val="FFFFFF"/>
                </a:solidFill>
                <a:cs typeface="Calibri"/>
              </a:rPr>
              <a:t>"Resource":</a:t>
            </a:r>
            <a:r>
              <a:rPr sz="1200" dirty="0">
                <a:solidFill>
                  <a:srgbClr val="FFFFFF"/>
                </a:solidFill>
                <a:cs typeface="Calibri"/>
              </a:rPr>
              <a:t> </a:t>
            </a:r>
            <a:r>
              <a:rPr sz="1200" spc="-5" dirty="0">
                <a:solidFill>
                  <a:srgbClr val="FFFFFF"/>
                </a:solidFill>
                <a:cs typeface="Calibri"/>
              </a:rPr>
              <a:t>"*"</a:t>
            </a:r>
            <a:endParaRPr sz="1200">
              <a:solidFill>
                <a:prstClr val="black"/>
              </a:solidFill>
              <a:cs typeface="Calibri"/>
            </a:endParaRPr>
          </a:p>
          <a:p>
            <a:pPr marL="631825">
              <a:lnSpc>
                <a:spcPts val="1405"/>
              </a:lnSpc>
            </a:pPr>
            <a:r>
              <a:rPr sz="1200" dirty="0">
                <a:solidFill>
                  <a:srgbClr val="FFFFFF"/>
                </a:solidFill>
                <a:cs typeface="Calibri"/>
              </a:rPr>
              <a:t>}</a:t>
            </a:r>
            <a:endParaRPr sz="1200">
              <a:solidFill>
                <a:prstClr val="black"/>
              </a:solidFill>
              <a:cs typeface="Calibri"/>
            </a:endParaRPr>
          </a:p>
          <a:p>
            <a:pPr marL="492125">
              <a:lnSpc>
                <a:spcPts val="1415"/>
              </a:lnSpc>
            </a:pPr>
            <a:r>
              <a:rPr sz="1200" dirty="0">
                <a:solidFill>
                  <a:srgbClr val="FFFFFF"/>
                </a:solidFill>
                <a:cs typeface="Calibri"/>
              </a:rPr>
              <a:t>]</a:t>
            </a:r>
            <a:endParaRPr sz="1200">
              <a:solidFill>
                <a:prstClr val="black"/>
              </a:solidFill>
              <a:cs typeface="Calibri"/>
            </a:endParaRPr>
          </a:p>
          <a:p>
            <a:pPr marL="247650">
              <a:spcBef>
                <a:spcPts val="50"/>
              </a:spcBef>
            </a:pPr>
            <a:r>
              <a:rPr sz="1200" dirty="0">
                <a:solidFill>
                  <a:srgbClr val="FFFFFF"/>
                </a:solidFill>
                <a:cs typeface="Calibri"/>
              </a:rPr>
              <a:t>}</a:t>
            </a:r>
            <a:endParaRPr sz="1200">
              <a:solidFill>
                <a:prstClr val="black"/>
              </a:solidFill>
              <a:cs typeface="Calibri"/>
            </a:endParaRPr>
          </a:p>
        </p:txBody>
      </p:sp>
      <p:sp>
        <p:nvSpPr>
          <p:cNvPr id="24" name="object 24"/>
          <p:cNvSpPr/>
          <p:nvPr/>
        </p:nvSpPr>
        <p:spPr>
          <a:xfrm>
            <a:off x="8224686" y="2251047"/>
            <a:ext cx="825500" cy="103505"/>
          </a:xfrm>
          <a:custGeom>
            <a:avLst/>
            <a:gdLst/>
            <a:ahLst/>
            <a:cxnLst/>
            <a:rect l="l" t="t" r="r" b="b"/>
            <a:pathLst>
              <a:path w="825500" h="103505">
                <a:moveTo>
                  <a:pt x="825479" y="45187"/>
                </a:moveTo>
                <a:lnTo>
                  <a:pt x="774679" y="45187"/>
                </a:lnTo>
                <a:lnTo>
                  <a:pt x="774679" y="57887"/>
                </a:lnTo>
                <a:lnTo>
                  <a:pt x="825479" y="57887"/>
                </a:lnTo>
                <a:lnTo>
                  <a:pt x="825479" y="45187"/>
                </a:lnTo>
                <a:close/>
              </a:path>
              <a:path w="825500" h="103505">
                <a:moveTo>
                  <a:pt x="736579" y="45187"/>
                </a:moveTo>
                <a:lnTo>
                  <a:pt x="685779" y="45187"/>
                </a:lnTo>
                <a:lnTo>
                  <a:pt x="685779" y="57887"/>
                </a:lnTo>
                <a:lnTo>
                  <a:pt x="736579" y="57887"/>
                </a:lnTo>
                <a:lnTo>
                  <a:pt x="736579" y="45187"/>
                </a:lnTo>
                <a:close/>
              </a:path>
              <a:path w="825500" h="103505">
                <a:moveTo>
                  <a:pt x="647679" y="45187"/>
                </a:moveTo>
                <a:lnTo>
                  <a:pt x="596879" y="45187"/>
                </a:lnTo>
                <a:lnTo>
                  <a:pt x="596879" y="57887"/>
                </a:lnTo>
                <a:lnTo>
                  <a:pt x="647679" y="57887"/>
                </a:lnTo>
                <a:lnTo>
                  <a:pt x="647679" y="45187"/>
                </a:lnTo>
                <a:close/>
              </a:path>
              <a:path w="825500" h="103505">
                <a:moveTo>
                  <a:pt x="558779" y="45187"/>
                </a:moveTo>
                <a:lnTo>
                  <a:pt x="507979" y="45187"/>
                </a:lnTo>
                <a:lnTo>
                  <a:pt x="507979" y="57887"/>
                </a:lnTo>
                <a:lnTo>
                  <a:pt x="558779" y="57887"/>
                </a:lnTo>
                <a:lnTo>
                  <a:pt x="558779" y="45187"/>
                </a:lnTo>
                <a:close/>
              </a:path>
              <a:path w="825500" h="103505">
                <a:moveTo>
                  <a:pt x="469879" y="45187"/>
                </a:moveTo>
                <a:lnTo>
                  <a:pt x="419079" y="45187"/>
                </a:lnTo>
                <a:lnTo>
                  <a:pt x="419079" y="57887"/>
                </a:lnTo>
                <a:lnTo>
                  <a:pt x="469879" y="57887"/>
                </a:lnTo>
                <a:lnTo>
                  <a:pt x="469879" y="45187"/>
                </a:lnTo>
                <a:close/>
              </a:path>
              <a:path w="825500" h="103505">
                <a:moveTo>
                  <a:pt x="380979" y="45187"/>
                </a:moveTo>
                <a:lnTo>
                  <a:pt x="330179" y="45189"/>
                </a:lnTo>
                <a:lnTo>
                  <a:pt x="330179" y="57889"/>
                </a:lnTo>
                <a:lnTo>
                  <a:pt x="380979" y="57887"/>
                </a:lnTo>
                <a:lnTo>
                  <a:pt x="380979" y="45187"/>
                </a:lnTo>
                <a:close/>
              </a:path>
              <a:path w="825500" h="103505">
                <a:moveTo>
                  <a:pt x="292079" y="45189"/>
                </a:moveTo>
                <a:lnTo>
                  <a:pt x="241279" y="45189"/>
                </a:lnTo>
                <a:lnTo>
                  <a:pt x="241279" y="57889"/>
                </a:lnTo>
                <a:lnTo>
                  <a:pt x="292079" y="57889"/>
                </a:lnTo>
                <a:lnTo>
                  <a:pt x="292079" y="45189"/>
                </a:lnTo>
                <a:close/>
              </a:path>
              <a:path w="825500" h="103505">
                <a:moveTo>
                  <a:pt x="203179" y="45189"/>
                </a:moveTo>
                <a:lnTo>
                  <a:pt x="152379" y="45189"/>
                </a:lnTo>
                <a:lnTo>
                  <a:pt x="152379" y="57889"/>
                </a:lnTo>
                <a:lnTo>
                  <a:pt x="203179" y="57889"/>
                </a:lnTo>
                <a:lnTo>
                  <a:pt x="203179" y="45189"/>
                </a:lnTo>
                <a:close/>
              </a:path>
              <a:path w="825500" h="103505">
                <a:moveTo>
                  <a:pt x="58901" y="0"/>
                </a:moveTo>
                <a:lnTo>
                  <a:pt x="0" y="51539"/>
                </a:lnTo>
                <a:lnTo>
                  <a:pt x="58901" y="103077"/>
                </a:lnTo>
                <a:lnTo>
                  <a:pt x="62913" y="102809"/>
                </a:lnTo>
                <a:lnTo>
                  <a:pt x="67532" y="97530"/>
                </a:lnTo>
                <a:lnTo>
                  <a:pt x="67264" y="93518"/>
                </a:lnTo>
                <a:lnTo>
                  <a:pt x="26544" y="57889"/>
                </a:lnTo>
                <a:lnTo>
                  <a:pt x="9645" y="57889"/>
                </a:lnTo>
                <a:lnTo>
                  <a:pt x="9645" y="45189"/>
                </a:lnTo>
                <a:lnTo>
                  <a:pt x="26543" y="45189"/>
                </a:lnTo>
                <a:lnTo>
                  <a:pt x="67264" y="9558"/>
                </a:lnTo>
                <a:lnTo>
                  <a:pt x="67532" y="5546"/>
                </a:lnTo>
                <a:lnTo>
                  <a:pt x="62913" y="267"/>
                </a:lnTo>
                <a:lnTo>
                  <a:pt x="58901" y="0"/>
                </a:lnTo>
                <a:close/>
              </a:path>
              <a:path w="825500" h="103505">
                <a:moveTo>
                  <a:pt x="25379" y="45189"/>
                </a:moveTo>
                <a:lnTo>
                  <a:pt x="9645" y="45189"/>
                </a:lnTo>
                <a:lnTo>
                  <a:pt x="9645" y="57889"/>
                </a:lnTo>
                <a:lnTo>
                  <a:pt x="25379" y="57889"/>
                </a:lnTo>
                <a:lnTo>
                  <a:pt x="25379" y="56870"/>
                </a:lnTo>
                <a:lnTo>
                  <a:pt x="24748" y="56318"/>
                </a:lnTo>
                <a:lnTo>
                  <a:pt x="13825" y="56318"/>
                </a:lnTo>
                <a:lnTo>
                  <a:pt x="13825" y="46760"/>
                </a:lnTo>
                <a:lnTo>
                  <a:pt x="24748" y="46760"/>
                </a:lnTo>
                <a:lnTo>
                  <a:pt x="25379" y="46207"/>
                </a:lnTo>
                <a:lnTo>
                  <a:pt x="25379" y="45189"/>
                </a:lnTo>
                <a:close/>
              </a:path>
              <a:path w="825500" h="103505">
                <a:moveTo>
                  <a:pt x="25379" y="56870"/>
                </a:moveTo>
                <a:lnTo>
                  <a:pt x="25379" y="57889"/>
                </a:lnTo>
                <a:lnTo>
                  <a:pt x="26544" y="57889"/>
                </a:lnTo>
                <a:lnTo>
                  <a:pt x="25379" y="56870"/>
                </a:lnTo>
                <a:close/>
              </a:path>
              <a:path w="825500" h="103505">
                <a:moveTo>
                  <a:pt x="114279" y="45189"/>
                </a:moveTo>
                <a:lnTo>
                  <a:pt x="63479" y="45189"/>
                </a:lnTo>
                <a:lnTo>
                  <a:pt x="63479" y="57889"/>
                </a:lnTo>
                <a:lnTo>
                  <a:pt x="114279" y="57889"/>
                </a:lnTo>
                <a:lnTo>
                  <a:pt x="114279" y="45189"/>
                </a:lnTo>
                <a:close/>
              </a:path>
              <a:path w="825500" h="103505">
                <a:moveTo>
                  <a:pt x="25379" y="46207"/>
                </a:moveTo>
                <a:lnTo>
                  <a:pt x="19286" y="51539"/>
                </a:lnTo>
                <a:lnTo>
                  <a:pt x="25379" y="56870"/>
                </a:lnTo>
                <a:lnTo>
                  <a:pt x="25379" y="46207"/>
                </a:lnTo>
                <a:close/>
              </a:path>
              <a:path w="825500" h="103505">
                <a:moveTo>
                  <a:pt x="13825" y="46760"/>
                </a:moveTo>
                <a:lnTo>
                  <a:pt x="13825" y="56318"/>
                </a:lnTo>
                <a:lnTo>
                  <a:pt x="19286" y="51539"/>
                </a:lnTo>
                <a:lnTo>
                  <a:pt x="13825" y="46760"/>
                </a:lnTo>
                <a:close/>
              </a:path>
              <a:path w="825500" h="103505">
                <a:moveTo>
                  <a:pt x="19286" y="51539"/>
                </a:moveTo>
                <a:lnTo>
                  <a:pt x="13825" y="56318"/>
                </a:lnTo>
                <a:lnTo>
                  <a:pt x="24748" y="56318"/>
                </a:lnTo>
                <a:lnTo>
                  <a:pt x="19286" y="51539"/>
                </a:lnTo>
                <a:close/>
              </a:path>
              <a:path w="825500" h="103505">
                <a:moveTo>
                  <a:pt x="24748" y="46760"/>
                </a:moveTo>
                <a:lnTo>
                  <a:pt x="13825" y="46760"/>
                </a:lnTo>
                <a:lnTo>
                  <a:pt x="19286" y="51539"/>
                </a:lnTo>
                <a:lnTo>
                  <a:pt x="24748" y="46760"/>
                </a:lnTo>
                <a:close/>
              </a:path>
              <a:path w="825500" h="103505">
                <a:moveTo>
                  <a:pt x="26543" y="45189"/>
                </a:moveTo>
                <a:lnTo>
                  <a:pt x="25379" y="45189"/>
                </a:lnTo>
                <a:lnTo>
                  <a:pt x="25379" y="46207"/>
                </a:lnTo>
                <a:lnTo>
                  <a:pt x="26543" y="45189"/>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776597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507746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5" dirty="0"/>
              <a:t>Organizations </a:t>
            </a:r>
            <a:r>
              <a:rPr dirty="0"/>
              <a:t>– </a:t>
            </a:r>
            <a:r>
              <a:rPr spc="-10" dirty="0"/>
              <a:t>Consolidated</a:t>
            </a:r>
            <a:r>
              <a:rPr spc="10" dirty="0"/>
              <a:t> </a:t>
            </a:r>
            <a:r>
              <a:rPr spc="-5" dirty="0"/>
              <a:t>Billing</a:t>
            </a:r>
          </a:p>
        </p:txBody>
      </p:sp>
      <p:sp>
        <p:nvSpPr>
          <p:cNvPr id="4" name="object 4"/>
          <p:cNvSpPr/>
          <p:nvPr/>
        </p:nvSpPr>
        <p:spPr>
          <a:xfrm>
            <a:off x="1295400" y="1403350"/>
            <a:ext cx="9601200" cy="40513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081797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2635885"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0" dirty="0"/>
              <a:t>Instance</a:t>
            </a:r>
            <a:r>
              <a:rPr spc="-65" dirty="0"/>
              <a:t> </a:t>
            </a:r>
            <a:r>
              <a:rPr spc="-10" dirty="0"/>
              <a:t>Profiles</a:t>
            </a:r>
          </a:p>
        </p:txBody>
      </p:sp>
      <p:sp>
        <p:nvSpPr>
          <p:cNvPr id="4" name="object 4"/>
          <p:cNvSpPr txBox="1"/>
          <p:nvPr/>
        </p:nvSpPr>
        <p:spPr>
          <a:xfrm>
            <a:off x="574737" y="726947"/>
            <a:ext cx="10551795" cy="3634740"/>
          </a:xfrm>
          <a:prstGeom prst="rect">
            <a:avLst/>
          </a:prstGeom>
        </p:spPr>
        <p:txBody>
          <a:bodyPr vert="horz" wrap="square" lIns="0" tIns="165100" rIns="0" bIns="0" rtlCol="0">
            <a:spAutoFit/>
          </a:bodyPr>
          <a:lstStyle/>
          <a:p>
            <a:pPr marL="298450" indent="-285750">
              <a:spcBef>
                <a:spcPts val="1300"/>
              </a:spcBef>
              <a:buFont typeface="Wingdings"/>
              <a:buChar char=""/>
              <a:tabLst>
                <a:tab pos="298450" algn="l"/>
              </a:tabLst>
            </a:pPr>
            <a:r>
              <a:rPr sz="2000" spc="-55" dirty="0">
                <a:solidFill>
                  <a:srgbClr val="FFFFFF"/>
                </a:solidFill>
                <a:cs typeface="Calibri"/>
              </a:rPr>
              <a:t>You </a:t>
            </a:r>
            <a:r>
              <a:rPr sz="2000" spc="-5" dirty="0">
                <a:solidFill>
                  <a:srgbClr val="FFFFFF"/>
                </a:solidFill>
                <a:cs typeface="Calibri"/>
              </a:rPr>
              <a:t>can use </a:t>
            </a:r>
            <a:r>
              <a:rPr sz="2000" dirty="0">
                <a:solidFill>
                  <a:srgbClr val="FFFFFF"/>
                </a:solidFill>
                <a:cs typeface="Calibri"/>
              </a:rPr>
              <a:t>the </a:t>
            </a:r>
            <a:r>
              <a:rPr sz="2000" spc="-10" dirty="0">
                <a:solidFill>
                  <a:srgbClr val="FFFFFF"/>
                </a:solidFill>
                <a:cs typeface="Calibri"/>
              </a:rPr>
              <a:t>following </a:t>
            </a:r>
            <a:r>
              <a:rPr sz="2000" spc="-30" dirty="0">
                <a:solidFill>
                  <a:srgbClr val="FFFFFF"/>
                </a:solidFill>
                <a:cs typeface="Calibri"/>
              </a:rPr>
              <a:t>AWS </a:t>
            </a:r>
            <a:r>
              <a:rPr sz="2000" spc="-5" dirty="0">
                <a:solidFill>
                  <a:srgbClr val="FFFFFF"/>
                </a:solidFill>
                <a:cs typeface="Calibri"/>
              </a:rPr>
              <a:t>CLI commands </a:t>
            </a:r>
            <a:r>
              <a:rPr sz="2000" spc="-10" dirty="0">
                <a:solidFill>
                  <a:srgbClr val="FFFFFF"/>
                </a:solidFill>
                <a:cs typeface="Calibri"/>
              </a:rPr>
              <a:t>to work </a:t>
            </a:r>
            <a:r>
              <a:rPr sz="2000" dirty="0">
                <a:solidFill>
                  <a:srgbClr val="FFFFFF"/>
                </a:solidFill>
                <a:cs typeface="Calibri"/>
              </a:rPr>
              <a:t>with </a:t>
            </a:r>
            <a:r>
              <a:rPr sz="2000" spc="-10" dirty="0">
                <a:solidFill>
                  <a:srgbClr val="FFFFFF"/>
                </a:solidFill>
                <a:cs typeface="Calibri"/>
              </a:rPr>
              <a:t>instance profiles </a:t>
            </a:r>
            <a:r>
              <a:rPr sz="2000" dirty="0">
                <a:solidFill>
                  <a:srgbClr val="FFFFFF"/>
                </a:solidFill>
                <a:cs typeface="Calibri"/>
              </a:rPr>
              <a:t>in an </a:t>
            </a:r>
            <a:r>
              <a:rPr sz="2000" spc="-30" dirty="0">
                <a:solidFill>
                  <a:srgbClr val="FFFFFF"/>
                </a:solidFill>
                <a:cs typeface="Calibri"/>
              </a:rPr>
              <a:t>AWS</a:t>
            </a:r>
            <a:r>
              <a:rPr sz="2000" spc="120" dirty="0">
                <a:solidFill>
                  <a:srgbClr val="FFFFFF"/>
                </a:solidFill>
                <a:cs typeface="Calibri"/>
              </a:rPr>
              <a:t> </a:t>
            </a:r>
            <a:r>
              <a:rPr sz="2000" spc="-5" dirty="0">
                <a:solidFill>
                  <a:srgbClr val="FFFFFF"/>
                </a:solidFill>
                <a:cs typeface="Calibri"/>
              </a:rPr>
              <a:t>account.</a:t>
            </a:r>
            <a:endParaRPr sz="2000">
              <a:solidFill>
                <a:prstClr val="black"/>
              </a:solidFill>
              <a:cs typeface="Calibri"/>
            </a:endParaRPr>
          </a:p>
          <a:p>
            <a:pPr marL="755650" lvl="1" indent="-285750">
              <a:spcBef>
                <a:spcPts val="1200"/>
              </a:spcBef>
              <a:buFont typeface="Wingdings"/>
              <a:buChar char=""/>
              <a:tabLst>
                <a:tab pos="755650" algn="l"/>
              </a:tabLst>
            </a:pPr>
            <a:r>
              <a:rPr sz="2000" spc="-15" dirty="0">
                <a:solidFill>
                  <a:srgbClr val="FFFFFF"/>
                </a:solidFill>
                <a:cs typeface="Calibri"/>
              </a:rPr>
              <a:t>Create </a:t>
            </a:r>
            <a:r>
              <a:rPr sz="2000" dirty="0">
                <a:solidFill>
                  <a:srgbClr val="FFFFFF"/>
                </a:solidFill>
                <a:cs typeface="Calibri"/>
              </a:rPr>
              <a:t>an </a:t>
            </a:r>
            <a:r>
              <a:rPr sz="2000" spc="-10" dirty="0">
                <a:solidFill>
                  <a:srgbClr val="FFFFFF"/>
                </a:solidFill>
                <a:cs typeface="Calibri"/>
              </a:rPr>
              <a:t>instance profile: </a:t>
            </a:r>
            <a:r>
              <a:rPr spc="-5" dirty="0">
                <a:solidFill>
                  <a:srgbClr val="FF0000"/>
                </a:solidFill>
                <a:latin typeface="Lucida Console"/>
                <a:cs typeface="Lucida Console"/>
              </a:rPr>
              <a:t>aws iam</a:t>
            </a:r>
            <a:r>
              <a:rPr spc="60" dirty="0">
                <a:solidFill>
                  <a:srgbClr val="FF0000"/>
                </a:solidFill>
                <a:latin typeface="Lucida Console"/>
                <a:cs typeface="Lucida Console"/>
              </a:rPr>
              <a:t> </a:t>
            </a:r>
            <a:r>
              <a:rPr spc="-5" dirty="0">
                <a:solidFill>
                  <a:srgbClr val="FF0000"/>
                </a:solidFill>
                <a:latin typeface="Lucida Console"/>
                <a:cs typeface="Lucida Console"/>
              </a:rPr>
              <a:t>create-instance-profile</a:t>
            </a:r>
            <a:endParaRPr>
              <a:solidFill>
                <a:prstClr val="black"/>
              </a:solidFill>
              <a:latin typeface="Lucida Console"/>
              <a:cs typeface="Lucida Console"/>
            </a:endParaRPr>
          </a:p>
          <a:p>
            <a:pPr marL="755650" lvl="1" indent="-285750">
              <a:spcBef>
                <a:spcPts val="1200"/>
              </a:spcBef>
              <a:buFont typeface="Wingdings"/>
              <a:buChar char=""/>
              <a:tabLst>
                <a:tab pos="755650" algn="l"/>
              </a:tabLst>
            </a:pPr>
            <a:r>
              <a:rPr sz="2000" dirty="0">
                <a:solidFill>
                  <a:srgbClr val="FFFFFF"/>
                </a:solidFill>
                <a:cs typeface="Calibri"/>
              </a:rPr>
              <a:t>Add a </a:t>
            </a:r>
            <a:r>
              <a:rPr sz="2000" spc="-10" dirty="0">
                <a:solidFill>
                  <a:srgbClr val="FFFFFF"/>
                </a:solidFill>
                <a:cs typeface="Calibri"/>
              </a:rPr>
              <a:t>role to </a:t>
            </a:r>
            <a:r>
              <a:rPr sz="2000" dirty="0">
                <a:solidFill>
                  <a:srgbClr val="FFFFFF"/>
                </a:solidFill>
                <a:cs typeface="Calibri"/>
              </a:rPr>
              <a:t>an </a:t>
            </a:r>
            <a:r>
              <a:rPr sz="2000" spc="-10" dirty="0">
                <a:solidFill>
                  <a:srgbClr val="FFFFFF"/>
                </a:solidFill>
                <a:cs typeface="Calibri"/>
              </a:rPr>
              <a:t>instance profile: </a:t>
            </a:r>
            <a:r>
              <a:rPr spc="-5" dirty="0">
                <a:solidFill>
                  <a:srgbClr val="FF0000"/>
                </a:solidFill>
                <a:latin typeface="Lucida Console"/>
                <a:cs typeface="Lucida Console"/>
              </a:rPr>
              <a:t>aws iam</a:t>
            </a:r>
            <a:r>
              <a:rPr spc="75" dirty="0">
                <a:solidFill>
                  <a:srgbClr val="FF0000"/>
                </a:solidFill>
                <a:latin typeface="Lucida Console"/>
                <a:cs typeface="Lucida Console"/>
              </a:rPr>
              <a:t> </a:t>
            </a:r>
            <a:r>
              <a:rPr spc="-5" dirty="0">
                <a:solidFill>
                  <a:srgbClr val="FF0000"/>
                </a:solidFill>
                <a:latin typeface="Lucida Console"/>
                <a:cs typeface="Lucida Console"/>
              </a:rPr>
              <a:t>add-role-to-instance-profile</a:t>
            </a:r>
            <a:endParaRPr>
              <a:solidFill>
                <a:prstClr val="black"/>
              </a:solidFill>
              <a:latin typeface="Lucida Console"/>
              <a:cs typeface="Lucida Console"/>
            </a:endParaRPr>
          </a:p>
          <a:p>
            <a:pPr marL="755650" marR="106045" lvl="1" indent="-285750">
              <a:lnSpc>
                <a:spcPct val="146300"/>
              </a:lnSpc>
              <a:spcBef>
                <a:spcPts val="85"/>
              </a:spcBef>
              <a:buFont typeface="Wingdings"/>
              <a:buChar char=""/>
              <a:tabLst>
                <a:tab pos="755650" algn="l"/>
              </a:tabLst>
            </a:pPr>
            <a:r>
              <a:rPr sz="2000" spc="-10" dirty="0">
                <a:solidFill>
                  <a:srgbClr val="FFFFFF"/>
                </a:solidFill>
                <a:cs typeface="Calibri"/>
              </a:rPr>
              <a:t>List instance </a:t>
            </a:r>
            <a:r>
              <a:rPr sz="2000" spc="-5" dirty="0">
                <a:solidFill>
                  <a:srgbClr val="FFFFFF"/>
                </a:solidFill>
                <a:cs typeface="Calibri"/>
              </a:rPr>
              <a:t>profiles: </a:t>
            </a:r>
            <a:r>
              <a:rPr spc="-5" dirty="0">
                <a:solidFill>
                  <a:srgbClr val="FF0000"/>
                </a:solidFill>
                <a:latin typeface="Lucida Console"/>
                <a:cs typeface="Lucida Console"/>
              </a:rPr>
              <a:t>aws iam list-instance-profiles, aws iam list-instance-  profiles-for-role</a:t>
            </a:r>
            <a:endParaRPr>
              <a:solidFill>
                <a:prstClr val="black"/>
              </a:solidFill>
              <a:latin typeface="Lucida Console"/>
              <a:cs typeface="Lucida Console"/>
            </a:endParaRPr>
          </a:p>
          <a:p>
            <a:pPr marL="755650" lvl="1" indent="-285750">
              <a:spcBef>
                <a:spcPts val="1145"/>
              </a:spcBef>
              <a:buFont typeface="Wingdings"/>
              <a:buChar char=""/>
              <a:tabLst>
                <a:tab pos="755650" algn="l"/>
              </a:tabLst>
            </a:pPr>
            <a:r>
              <a:rPr sz="2000" spc="-5" dirty="0">
                <a:solidFill>
                  <a:srgbClr val="FFFFFF"/>
                </a:solidFill>
                <a:cs typeface="Calibri"/>
              </a:rPr>
              <a:t>Get </a:t>
            </a:r>
            <a:r>
              <a:rPr sz="2000" spc="-10" dirty="0">
                <a:solidFill>
                  <a:srgbClr val="FFFFFF"/>
                </a:solidFill>
                <a:cs typeface="Calibri"/>
              </a:rPr>
              <a:t>information </a:t>
            </a:r>
            <a:r>
              <a:rPr sz="2000" spc="-5" dirty="0">
                <a:solidFill>
                  <a:srgbClr val="FFFFFF"/>
                </a:solidFill>
                <a:cs typeface="Calibri"/>
              </a:rPr>
              <a:t>about </a:t>
            </a:r>
            <a:r>
              <a:rPr sz="2000" dirty="0">
                <a:solidFill>
                  <a:srgbClr val="FFFFFF"/>
                </a:solidFill>
                <a:cs typeface="Calibri"/>
              </a:rPr>
              <a:t>an </a:t>
            </a:r>
            <a:r>
              <a:rPr sz="2000" spc="-10" dirty="0">
                <a:solidFill>
                  <a:srgbClr val="FFFFFF"/>
                </a:solidFill>
                <a:cs typeface="Calibri"/>
              </a:rPr>
              <a:t>instance profile: </a:t>
            </a:r>
            <a:r>
              <a:rPr spc="-5" dirty="0">
                <a:solidFill>
                  <a:srgbClr val="FF0000"/>
                </a:solidFill>
                <a:latin typeface="Lucida Console"/>
                <a:cs typeface="Lucida Console"/>
              </a:rPr>
              <a:t>aws iam</a:t>
            </a:r>
            <a:r>
              <a:rPr spc="80" dirty="0">
                <a:solidFill>
                  <a:srgbClr val="FF0000"/>
                </a:solidFill>
                <a:latin typeface="Lucida Console"/>
                <a:cs typeface="Lucida Console"/>
              </a:rPr>
              <a:t> </a:t>
            </a:r>
            <a:r>
              <a:rPr spc="-5" dirty="0">
                <a:solidFill>
                  <a:srgbClr val="FF0000"/>
                </a:solidFill>
                <a:latin typeface="Lucida Console"/>
                <a:cs typeface="Lucida Console"/>
              </a:rPr>
              <a:t>get-instance-profile</a:t>
            </a:r>
            <a:endParaRPr>
              <a:solidFill>
                <a:prstClr val="black"/>
              </a:solidFill>
              <a:latin typeface="Lucida Console"/>
              <a:cs typeface="Lucida Console"/>
            </a:endParaRPr>
          </a:p>
          <a:p>
            <a:pPr marL="755650" lvl="1" indent="-285750">
              <a:spcBef>
                <a:spcPts val="1200"/>
              </a:spcBef>
              <a:buFont typeface="Wingdings"/>
              <a:buChar char=""/>
              <a:tabLst>
                <a:tab pos="755650" algn="l"/>
              </a:tabLst>
            </a:pPr>
            <a:r>
              <a:rPr sz="2000" spc="-15" dirty="0">
                <a:solidFill>
                  <a:srgbClr val="FFFFFF"/>
                </a:solidFill>
                <a:cs typeface="Calibri"/>
              </a:rPr>
              <a:t>Remove </a:t>
            </a:r>
            <a:r>
              <a:rPr sz="2000" dirty="0">
                <a:solidFill>
                  <a:srgbClr val="FFFFFF"/>
                </a:solidFill>
                <a:cs typeface="Calibri"/>
              </a:rPr>
              <a:t>a </a:t>
            </a:r>
            <a:r>
              <a:rPr sz="2000" spc="-10" dirty="0">
                <a:solidFill>
                  <a:srgbClr val="FFFFFF"/>
                </a:solidFill>
                <a:cs typeface="Calibri"/>
              </a:rPr>
              <a:t>role from </a:t>
            </a:r>
            <a:r>
              <a:rPr sz="2000" dirty="0">
                <a:solidFill>
                  <a:srgbClr val="FFFFFF"/>
                </a:solidFill>
                <a:cs typeface="Calibri"/>
              </a:rPr>
              <a:t>an </a:t>
            </a:r>
            <a:r>
              <a:rPr sz="2000" spc="-10" dirty="0">
                <a:solidFill>
                  <a:srgbClr val="FFFFFF"/>
                </a:solidFill>
                <a:cs typeface="Calibri"/>
              </a:rPr>
              <a:t>instance profile: </a:t>
            </a:r>
            <a:r>
              <a:rPr spc="-5" dirty="0">
                <a:solidFill>
                  <a:srgbClr val="FF0000"/>
                </a:solidFill>
                <a:latin typeface="Lucida Console"/>
                <a:cs typeface="Lucida Console"/>
              </a:rPr>
              <a:t>aws iam</a:t>
            </a:r>
            <a:r>
              <a:rPr spc="204" dirty="0">
                <a:solidFill>
                  <a:srgbClr val="FF0000"/>
                </a:solidFill>
                <a:latin typeface="Lucida Console"/>
                <a:cs typeface="Lucida Console"/>
              </a:rPr>
              <a:t> </a:t>
            </a:r>
            <a:r>
              <a:rPr spc="-5" dirty="0">
                <a:solidFill>
                  <a:srgbClr val="FF0000"/>
                </a:solidFill>
                <a:latin typeface="Lucida Console"/>
                <a:cs typeface="Lucida Console"/>
              </a:rPr>
              <a:t>remove-role-from-instance-profile</a:t>
            </a:r>
            <a:endParaRPr>
              <a:solidFill>
                <a:prstClr val="black"/>
              </a:solidFill>
              <a:latin typeface="Lucida Console"/>
              <a:cs typeface="Lucida Console"/>
            </a:endParaRPr>
          </a:p>
          <a:p>
            <a:pPr marL="755650" lvl="1" indent="-285750">
              <a:spcBef>
                <a:spcPts val="1200"/>
              </a:spcBef>
              <a:buFont typeface="Wingdings"/>
              <a:buChar char=""/>
              <a:tabLst>
                <a:tab pos="755650" algn="l"/>
              </a:tabLst>
            </a:pPr>
            <a:r>
              <a:rPr sz="2000" spc="-10" dirty="0">
                <a:solidFill>
                  <a:srgbClr val="FFFFFF"/>
                </a:solidFill>
                <a:cs typeface="Calibri"/>
              </a:rPr>
              <a:t>Delete </a:t>
            </a:r>
            <a:r>
              <a:rPr sz="2000" dirty="0">
                <a:solidFill>
                  <a:srgbClr val="FFFFFF"/>
                </a:solidFill>
                <a:cs typeface="Calibri"/>
              </a:rPr>
              <a:t>an </a:t>
            </a:r>
            <a:r>
              <a:rPr sz="2000" spc="-10" dirty="0">
                <a:solidFill>
                  <a:srgbClr val="FFFFFF"/>
                </a:solidFill>
                <a:cs typeface="Calibri"/>
              </a:rPr>
              <a:t>instance profile: </a:t>
            </a:r>
            <a:r>
              <a:rPr spc="-5" dirty="0">
                <a:solidFill>
                  <a:srgbClr val="FF0000"/>
                </a:solidFill>
                <a:latin typeface="Lucida Console"/>
                <a:cs typeface="Lucida Console"/>
              </a:rPr>
              <a:t>aws iam</a:t>
            </a:r>
            <a:r>
              <a:rPr spc="55" dirty="0">
                <a:solidFill>
                  <a:srgbClr val="FF0000"/>
                </a:solidFill>
                <a:latin typeface="Lucida Console"/>
                <a:cs typeface="Lucida Console"/>
              </a:rPr>
              <a:t> </a:t>
            </a:r>
            <a:r>
              <a:rPr spc="-5" dirty="0">
                <a:solidFill>
                  <a:srgbClr val="FF0000"/>
                </a:solidFill>
                <a:latin typeface="Lucida Console"/>
                <a:cs typeface="Lucida Console"/>
              </a:rPr>
              <a:t>delete-instance-profile</a:t>
            </a:r>
            <a:endParaRPr>
              <a:solidFill>
                <a:prstClr val="black"/>
              </a:solidFill>
              <a:latin typeface="Lucida Console"/>
              <a:cs typeface="Lucida Console"/>
            </a:endParaRPr>
          </a:p>
        </p:txBody>
      </p:sp>
    </p:spTree>
    <p:extLst>
      <p:ext uri="{BB962C8B-B14F-4D97-AF65-F5344CB8AC3E}">
        <p14:creationId xmlns:p14="http://schemas.microsoft.com/office/powerpoint/2010/main" val="358021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4" y="304291"/>
            <a:ext cx="2684780" cy="391160"/>
          </a:xfrm>
          <a:prstGeom prst="rect">
            <a:avLst/>
          </a:prstGeom>
        </p:spPr>
        <p:txBody>
          <a:bodyPr vert="horz" wrap="square" lIns="0" tIns="12700" rIns="0" bIns="0" rtlCol="0">
            <a:spAutoFit/>
          </a:bodyPr>
          <a:lstStyle/>
          <a:p>
            <a:pPr marL="12700">
              <a:lnSpc>
                <a:spcPct val="100000"/>
              </a:lnSpc>
              <a:spcBef>
                <a:spcPts val="100"/>
              </a:spcBef>
            </a:pPr>
            <a:r>
              <a:rPr spc="-10" dirty="0"/>
              <a:t>Cross-Account</a:t>
            </a:r>
            <a:r>
              <a:rPr spc="-65" dirty="0"/>
              <a:t> </a:t>
            </a:r>
            <a:r>
              <a:rPr spc="-5" dirty="0"/>
              <a:t>Access</a:t>
            </a:r>
          </a:p>
        </p:txBody>
      </p:sp>
      <p:sp>
        <p:nvSpPr>
          <p:cNvPr id="4" name="object 4"/>
          <p:cNvSpPr/>
          <p:nvPr/>
        </p:nvSpPr>
        <p:spPr>
          <a:xfrm>
            <a:off x="2675190" y="3052746"/>
            <a:ext cx="514350" cy="103505"/>
          </a:xfrm>
          <a:custGeom>
            <a:avLst/>
            <a:gdLst/>
            <a:ahLst/>
            <a:cxnLst/>
            <a:rect l="l" t="t" r="r" b="b"/>
            <a:pathLst>
              <a:path w="514350" h="103505">
                <a:moveTo>
                  <a:pt x="506617" y="44790"/>
                </a:moveTo>
                <a:lnTo>
                  <a:pt x="504209" y="44790"/>
                </a:lnTo>
                <a:lnTo>
                  <a:pt x="504310" y="57490"/>
                </a:lnTo>
                <a:lnTo>
                  <a:pt x="487410" y="57626"/>
                </a:lnTo>
                <a:lnTo>
                  <a:pt x="446977" y="93582"/>
                </a:lnTo>
                <a:lnTo>
                  <a:pt x="446742" y="97595"/>
                </a:lnTo>
                <a:lnTo>
                  <a:pt x="451403" y="102836"/>
                </a:lnTo>
                <a:lnTo>
                  <a:pt x="455418" y="103073"/>
                </a:lnTo>
                <a:lnTo>
                  <a:pt x="513902" y="51062"/>
                </a:lnTo>
                <a:lnTo>
                  <a:pt x="506617" y="44790"/>
                </a:lnTo>
                <a:close/>
              </a:path>
              <a:path w="514350" h="103505">
                <a:moveTo>
                  <a:pt x="487309" y="44926"/>
                </a:moveTo>
                <a:lnTo>
                  <a:pt x="0" y="48841"/>
                </a:lnTo>
                <a:lnTo>
                  <a:pt x="101" y="61541"/>
                </a:lnTo>
                <a:lnTo>
                  <a:pt x="487410" y="57626"/>
                </a:lnTo>
                <a:lnTo>
                  <a:pt x="494617" y="51217"/>
                </a:lnTo>
                <a:lnTo>
                  <a:pt x="487309" y="44926"/>
                </a:lnTo>
                <a:close/>
              </a:path>
              <a:path w="514350" h="103505">
                <a:moveTo>
                  <a:pt x="494617" y="51217"/>
                </a:moveTo>
                <a:lnTo>
                  <a:pt x="487410" y="57626"/>
                </a:lnTo>
                <a:lnTo>
                  <a:pt x="504310" y="57490"/>
                </a:lnTo>
                <a:lnTo>
                  <a:pt x="504298" y="55952"/>
                </a:lnTo>
                <a:lnTo>
                  <a:pt x="500117" y="55952"/>
                </a:lnTo>
                <a:lnTo>
                  <a:pt x="494617" y="51217"/>
                </a:lnTo>
                <a:close/>
              </a:path>
              <a:path w="514350" h="103505">
                <a:moveTo>
                  <a:pt x="500039" y="46395"/>
                </a:moveTo>
                <a:lnTo>
                  <a:pt x="494617" y="51217"/>
                </a:lnTo>
                <a:lnTo>
                  <a:pt x="500117" y="55952"/>
                </a:lnTo>
                <a:lnTo>
                  <a:pt x="500039" y="46395"/>
                </a:lnTo>
                <a:close/>
              </a:path>
              <a:path w="514350" h="103505">
                <a:moveTo>
                  <a:pt x="504221" y="46395"/>
                </a:moveTo>
                <a:lnTo>
                  <a:pt x="500039" y="46395"/>
                </a:lnTo>
                <a:lnTo>
                  <a:pt x="500117" y="55952"/>
                </a:lnTo>
                <a:lnTo>
                  <a:pt x="504298" y="55952"/>
                </a:lnTo>
                <a:lnTo>
                  <a:pt x="504221" y="46395"/>
                </a:lnTo>
                <a:close/>
              </a:path>
              <a:path w="514350" h="103505">
                <a:moveTo>
                  <a:pt x="504209" y="44790"/>
                </a:moveTo>
                <a:lnTo>
                  <a:pt x="487309" y="44926"/>
                </a:lnTo>
                <a:lnTo>
                  <a:pt x="494617" y="51217"/>
                </a:lnTo>
                <a:lnTo>
                  <a:pt x="500039" y="46395"/>
                </a:lnTo>
                <a:lnTo>
                  <a:pt x="504221" y="46395"/>
                </a:lnTo>
                <a:lnTo>
                  <a:pt x="504209" y="44790"/>
                </a:lnTo>
                <a:close/>
              </a:path>
              <a:path w="514350" h="103505">
                <a:moveTo>
                  <a:pt x="454590" y="0"/>
                </a:moveTo>
                <a:lnTo>
                  <a:pt x="450580" y="299"/>
                </a:lnTo>
                <a:lnTo>
                  <a:pt x="446003" y="5614"/>
                </a:lnTo>
                <a:lnTo>
                  <a:pt x="446303" y="9624"/>
                </a:lnTo>
                <a:lnTo>
                  <a:pt x="487309" y="44926"/>
                </a:lnTo>
                <a:lnTo>
                  <a:pt x="506617" y="44790"/>
                </a:lnTo>
                <a:lnTo>
                  <a:pt x="454590" y="0"/>
                </a:lnTo>
                <a:close/>
              </a:path>
            </a:pathLst>
          </a:custGeom>
          <a:solidFill>
            <a:srgbClr val="8FA7C4"/>
          </a:solidFill>
        </p:spPr>
        <p:txBody>
          <a:bodyPr wrap="square" lIns="0" tIns="0" rIns="0" bIns="0" rtlCol="0"/>
          <a:lstStyle/>
          <a:p>
            <a:endParaRPr>
              <a:solidFill>
                <a:prstClr val="black"/>
              </a:solidFill>
            </a:endParaRPr>
          </a:p>
        </p:txBody>
      </p:sp>
      <p:sp>
        <p:nvSpPr>
          <p:cNvPr id="5" name="object 5"/>
          <p:cNvSpPr txBox="1"/>
          <p:nvPr/>
        </p:nvSpPr>
        <p:spPr>
          <a:xfrm>
            <a:off x="3302354" y="4485132"/>
            <a:ext cx="56896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B</a:t>
            </a:r>
            <a:r>
              <a:rPr sz="1400" spc="-5" dirty="0">
                <a:solidFill>
                  <a:srgbClr val="FFFFFF"/>
                </a:solidFill>
                <a:latin typeface="Arial"/>
                <a:cs typeface="Arial"/>
              </a:rPr>
              <a:t>u</a:t>
            </a:r>
            <a:r>
              <a:rPr sz="1400" dirty="0">
                <a:solidFill>
                  <a:srgbClr val="FFFFFF"/>
                </a:solidFill>
                <a:latin typeface="Arial"/>
                <a:cs typeface="Arial"/>
              </a:rPr>
              <a:t>ck</a:t>
            </a:r>
            <a:r>
              <a:rPr sz="1400" spc="-5" dirty="0">
                <a:solidFill>
                  <a:srgbClr val="FFFFFF"/>
                </a:solidFill>
                <a:latin typeface="Arial"/>
                <a:cs typeface="Arial"/>
              </a:rPr>
              <a:t>e</a:t>
            </a:r>
            <a:r>
              <a:rPr sz="1400" dirty="0">
                <a:solidFill>
                  <a:srgbClr val="FFFFFF"/>
                </a:solidFill>
                <a:latin typeface="Arial"/>
                <a:cs typeface="Arial"/>
              </a:rPr>
              <a:t>t</a:t>
            </a:r>
            <a:endParaRPr sz="1400">
              <a:solidFill>
                <a:prstClr val="black"/>
              </a:solidFill>
              <a:latin typeface="Arial"/>
              <a:cs typeface="Arial"/>
            </a:endParaRPr>
          </a:p>
        </p:txBody>
      </p:sp>
      <p:sp>
        <p:nvSpPr>
          <p:cNvPr id="6" name="object 6"/>
          <p:cNvSpPr/>
          <p:nvPr/>
        </p:nvSpPr>
        <p:spPr>
          <a:xfrm>
            <a:off x="3359590" y="3928910"/>
            <a:ext cx="469900" cy="4699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2091831" y="2867737"/>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txBox="1"/>
          <p:nvPr/>
        </p:nvSpPr>
        <p:spPr>
          <a:xfrm>
            <a:off x="2093753" y="3424428"/>
            <a:ext cx="50038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P</a:t>
            </a:r>
            <a:r>
              <a:rPr sz="1400" spc="-5" dirty="0">
                <a:solidFill>
                  <a:srgbClr val="FFFFFF"/>
                </a:solidFill>
                <a:latin typeface="Arial"/>
                <a:cs typeface="Arial"/>
              </a:rPr>
              <a:t>o</a:t>
            </a:r>
            <a:r>
              <a:rPr sz="1400" dirty="0">
                <a:solidFill>
                  <a:srgbClr val="FFFFFF"/>
                </a:solidFill>
                <a:latin typeface="Arial"/>
                <a:cs typeface="Arial"/>
              </a:rPr>
              <a:t>licy</a:t>
            </a:r>
            <a:endParaRPr sz="1400">
              <a:solidFill>
                <a:prstClr val="black"/>
              </a:solidFill>
              <a:latin typeface="Arial"/>
              <a:cs typeface="Arial"/>
            </a:endParaRPr>
          </a:p>
        </p:txBody>
      </p:sp>
      <p:sp>
        <p:nvSpPr>
          <p:cNvPr id="9" name="object 9"/>
          <p:cNvSpPr/>
          <p:nvPr/>
        </p:nvSpPr>
        <p:spPr>
          <a:xfrm>
            <a:off x="7895160" y="3169827"/>
            <a:ext cx="421005" cy="103505"/>
          </a:xfrm>
          <a:custGeom>
            <a:avLst/>
            <a:gdLst/>
            <a:ahLst/>
            <a:cxnLst/>
            <a:rect l="l" t="t" r="r" b="b"/>
            <a:pathLst>
              <a:path w="421004" h="103504">
                <a:moveTo>
                  <a:pt x="59000" y="0"/>
                </a:moveTo>
                <a:lnTo>
                  <a:pt x="0" y="51423"/>
                </a:lnTo>
                <a:lnTo>
                  <a:pt x="58799" y="103077"/>
                </a:lnTo>
                <a:lnTo>
                  <a:pt x="62811" y="102816"/>
                </a:lnTo>
                <a:lnTo>
                  <a:pt x="67440" y="97547"/>
                </a:lnTo>
                <a:lnTo>
                  <a:pt x="67181" y="93535"/>
                </a:lnTo>
                <a:lnTo>
                  <a:pt x="26531" y="57825"/>
                </a:lnTo>
                <a:lnTo>
                  <a:pt x="9629" y="57792"/>
                </a:lnTo>
                <a:lnTo>
                  <a:pt x="9654" y="45092"/>
                </a:lnTo>
                <a:lnTo>
                  <a:pt x="26592" y="45092"/>
                </a:lnTo>
                <a:lnTo>
                  <a:pt x="67345" y="9574"/>
                </a:lnTo>
                <a:lnTo>
                  <a:pt x="67621" y="5563"/>
                </a:lnTo>
                <a:lnTo>
                  <a:pt x="63012" y="275"/>
                </a:lnTo>
                <a:lnTo>
                  <a:pt x="59000" y="0"/>
                </a:lnTo>
                <a:close/>
              </a:path>
              <a:path w="421004" h="103504">
                <a:moveTo>
                  <a:pt x="26555" y="45125"/>
                </a:moveTo>
                <a:lnTo>
                  <a:pt x="19286" y="51460"/>
                </a:lnTo>
                <a:lnTo>
                  <a:pt x="26531" y="57825"/>
                </a:lnTo>
                <a:lnTo>
                  <a:pt x="420797" y="58593"/>
                </a:lnTo>
                <a:lnTo>
                  <a:pt x="420823" y="45895"/>
                </a:lnTo>
                <a:lnTo>
                  <a:pt x="26555" y="45125"/>
                </a:lnTo>
                <a:close/>
              </a:path>
              <a:path w="421004" h="103504">
                <a:moveTo>
                  <a:pt x="9654" y="45092"/>
                </a:moveTo>
                <a:lnTo>
                  <a:pt x="9629" y="57792"/>
                </a:lnTo>
                <a:lnTo>
                  <a:pt x="26531" y="57825"/>
                </a:lnTo>
                <a:lnTo>
                  <a:pt x="24714" y="56229"/>
                </a:lnTo>
                <a:lnTo>
                  <a:pt x="13815" y="56229"/>
                </a:lnTo>
                <a:lnTo>
                  <a:pt x="13834" y="46671"/>
                </a:lnTo>
                <a:lnTo>
                  <a:pt x="24781" y="46671"/>
                </a:lnTo>
                <a:lnTo>
                  <a:pt x="26555" y="45125"/>
                </a:lnTo>
                <a:lnTo>
                  <a:pt x="9654" y="45092"/>
                </a:lnTo>
                <a:close/>
              </a:path>
              <a:path w="421004" h="103504">
                <a:moveTo>
                  <a:pt x="13834" y="46671"/>
                </a:moveTo>
                <a:lnTo>
                  <a:pt x="13815" y="56229"/>
                </a:lnTo>
                <a:lnTo>
                  <a:pt x="19286" y="51460"/>
                </a:lnTo>
                <a:lnTo>
                  <a:pt x="13834" y="46671"/>
                </a:lnTo>
                <a:close/>
              </a:path>
              <a:path w="421004" h="103504">
                <a:moveTo>
                  <a:pt x="19286" y="51460"/>
                </a:moveTo>
                <a:lnTo>
                  <a:pt x="13815" y="56229"/>
                </a:lnTo>
                <a:lnTo>
                  <a:pt x="24714" y="56229"/>
                </a:lnTo>
                <a:lnTo>
                  <a:pt x="19286" y="51460"/>
                </a:lnTo>
                <a:close/>
              </a:path>
              <a:path w="421004" h="103504">
                <a:moveTo>
                  <a:pt x="24781" y="46671"/>
                </a:moveTo>
                <a:lnTo>
                  <a:pt x="13834" y="46671"/>
                </a:lnTo>
                <a:lnTo>
                  <a:pt x="19286" y="51460"/>
                </a:lnTo>
                <a:lnTo>
                  <a:pt x="24781" y="46671"/>
                </a:lnTo>
                <a:close/>
              </a:path>
              <a:path w="421004" h="103504">
                <a:moveTo>
                  <a:pt x="26592" y="45092"/>
                </a:moveTo>
                <a:lnTo>
                  <a:pt x="9654" y="45092"/>
                </a:lnTo>
                <a:lnTo>
                  <a:pt x="26555" y="45125"/>
                </a:lnTo>
                <a:close/>
              </a:path>
            </a:pathLst>
          </a:custGeom>
          <a:solidFill>
            <a:srgbClr val="8FA7C4"/>
          </a:solidFill>
        </p:spPr>
        <p:txBody>
          <a:bodyPr wrap="square" lIns="0" tIns="0" rIns="0" bIns="0" rtlCol="0"/>
          <a:lstStyle/>
          <a:p>
            <a:endParaRPr>
              <a:solidFill>
                <a:prstClr val="black"/>
              </a:solidFill>
            </a:endParaRPr>
          </a:p>
        </p:txBody>
      </p:sp>
      <p:sp>
        <p:nvSpPr>
          <p:cNvPr id="10" name="object 10"/>
          <p:cNvSpPr/>
          <p:nvPr/>
        </p:nvSpPr>
        <p:spPr>
          <a:xfrm>
            <a:off x="8438141" y="2995507"/>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8129708" y="3552444"/>
            <a:ext cx="1121410" cy="440055"/>
          </a:xfrm>
          <a:prstGeom prst="rect">
            <a:avLst/>
          </a:prstGeom>
        </p:spPr>
        <p:txBody>
          <a:bodyPr vert="horz" wrap="square" lIns="0" tIns="29845" rIns="0" bIns="0" rtlCol="0">
            <a:spAutoFit/>
          </a:bodyPr>
          <a:lstStyle/>
          <a:p>
            <a:pPr marL="412750" marR="5080" indent="-400050">
              <a:lnSpc>
                <a:spcPts val="1580"/>
              </a:lnSpc>
              <a:spcBef>
                <a:spcPts val="235"/>
              </a:spcBef>
            </a:pPr>
            <a:r>
              <a:rPr sz="1400" spc="-5" dirty="0">
                <a:solidFill>
                  <a:srgbClr val="FFFFFF"/>
                </a:solidFill>
                <a:latin typeface="Arial"/>
                <a:cs typeface="Arial"/>
              </a:rPr>
              <a:t>Allow</a:t>
            </a:r>
            <a:r>
              <a:rPr sz="1400" spc="-65" dirty="0">
                <a:solidFill>
                  <a:srgbClr val="FFFFFF"/>
                </a:solidFill>
                <a:latin typeface="Arial"/>
                <a:cs typeface="Arial"/>
              </a:rPr>
              <a:t> </a:t>
            </a:r>
            <a:r>
              <a:rPr sz="1400" spc="-5" dirty="0">
                <a:solidFill>
                  <a:srgbClr val="FFFFFF"/>
                </a:solidFill>
                <a:latin typeface="Arial"/>
                <a:cs typeface="Arial"/>
              </a:rPr>
              <a:t>assume  role</a:t>
            </a:r>
            <a:endParaRPr sz="1400">
              <a:solidFill>
                <a:prstClr val="black"/>
              </a:solidFill>
              <a:latin typeface="Arial"/>
              <a:cs typeface="Arial"/>
            </a:endParaRPr>
          </a:p>
        </p:txBody>
      </p:sp>
      <p:sp>
        <p:nvSpPr>
          <p:cNvPr id="12" name="object 12"/>
          <p:cNvSpPr/>
          <p:nvPr/>
        </p:nvSpPr>
        <p:spPr>
          <a:xfrm>
            <a:off x="809141" y="1806731"/>
            <a:ext cx="4136390" cy="3710940"/>
          </a:xfrm>
          <a:custGeom>
            <a:avLst/>
            <a:gdLst/>
            <a:ahLst/>
            <a:cxnLst/>
            <a:rect l="l" t="t" r="r" b="b"/>
            <a:pathLst>
              <a:path w="4136390" h="3710940">
                <a:moveTo>
                  <a:pt x="0" y="0"/>
                </a:moveTo>
                <a:lnTo>
                  <a:pt x="4136044" y="0"/>
                </a:lnTo>
                <a:lnTo>
                  <a:pt x="4136044" y="3710944"/>
                </a:lnTo>
                <a:lnTo>
                  <a:pt x="0" y="3710944"/>
                </a:lnTo>
                <a:lnTo>
                  <a:pt x="0" y="0"/>
                </a:lnTo>
                <a:close/>
              </a:path>
            </a:pathLst>
          </a:custGeom>
          <a:ln w="12700">
            <a:solidFill>
              <a:srgbClr val="FAFAFA"/>
            </a:solidFill>
          </a:ln>
        </p:spPr>
        <p:txBody>
          <a:bodyPr wrap="square" lIns="0" tIns="0" rIns="0" bIns="0" rtlCol="0"/>
          <a:lstStyle/>
          <a:p>
            <a:endParaRPr>
              <a:solidFill>
                <a:prstClr val="black"/>
              </a:solidFill>
            </a:endParaRPr>
          </a:p>
        </p:txBody>
      </p:sp>
      <p:sp>
        <p:nvSpPr>
          <p:cNvPr id="13" name="object 13"/>
          <p:cNvSpPr txBox="1"/>
          <p:nvPr/>
        </p:nvSpPr>
        <p:spPr>
          <a:xfrm>
            <a:off x="1253641" y="1874011"/>
            <a:ext cx="1309370" cy="208279"/>
          </a:xfrm>
          <a:prstGeom prst="rect">
            <a:avLst/>
          </a:prstGeom>
        </p:spPr>
        <p:txBody>
          <a:bodyPr vert="horz" wrap="square" lIns="0" tIns="12700" rIns="0" bIns="0" rtlCol="0">
            <a:spAutoFit/>
          </a:bodyPr>
          <a:lstStyle/>
          <a:p>
            <a:pPr marL="12700">
              <a:spcBef>
                <a:spcPts val="100"/>
              </a:spcBef>
            </a:pPr>
            <a:r>
              <a:rPr sz="1200" spc="-5" dirty="0">
                <a:solidFill>
                  <a:srgbClr val="FFFFFF"/>
                </a:solidFill>
                <a:cs typeface="Calibri"/>
              </a:rPr>
              <a:t>Account </a:t>
            </a:r>
            <a:r>
              <a:rPr sz="1200" dirty="0">
                <a:solidFill>
                  <a:srgbClr val="FFFFFF"/>
                </a:solidFill>
                <a:cs typeface="Calibri"/>
              </a:rPr>
              <a:t>A</a:t>
            </a:r>
            <a:r>
              <a:rPr sz="1200" spc="-45" dirty="0">
                <a:solidFill>
                  <a:srgbClr val="FFFFFF"/>
                </a:solidFill>
                <a:cs typeface="Calibri"/>
              </a:rPr>
              <a:t> </a:t>
            </a:r>
            <a:r>
              <a:rPr sz="1200" spc="-5" dirty="0">
                <a:solidFill>
                  <a:srgbClr val="FFFFFF"/>
                </a:solidFill>
                <a:cs typeface="Calibri"/>
              </a:rPr>
              <a:t>(DCTLabs)</a:t>
            </a:r>
            <a:endParaRPr sz="1200">
              <a:solidFill>
                <a:prstClr val="black"/>
              </a:solidFill>
              <a:cs typeface="Calibri"/>
            </a:endParaRPr>
          </a:p>
        </p:txBody>
      </p:sp>
      <p:sp>
        <p:nvSpPr>
          <p:cNvPr id="14" name="object 14"/>
          <p:cNvSpPr/>
          <p:nvPr/>
        </p:nvSpPr>
        <p:spPr>
          <a:xfrm>
            <a:off x="809141" y="1813177"/>
            <a:ext cx="330200" cy="33020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5" name="object 15"/>
          <p:cNvSpPr txBox="1"/>
          <p:nvPr/>
        </p:nvSpPr>
        <p:spPr>
          <a:xfrm>
            <a:off x="3410390" y="3198876"/>
            <a:ext cx="39116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R</a:t>
            </a:r>
            <a:r>
              <a:rPr sz="1400" spc="-5" dirty="0">
                <a:solidFill>
                  <a:srgbClr val="FFFFFF"/>
                </a:solidFill>
                <a:latin typeface="Arial"/>
                <a:cs typeface="Arial"/>
              </a:rPr>
              <a:t>o</a:t>
            </a:r>
            <a:r>
              <a:rPr sz="1400" dirty="0">
                <a:solidFill>
                  <a:srgbClr val="FFFFFF"/>
                </a:solidFill>
                <a:latin typeface="Arial"/>
                <a:cs typeface="Arial"/>
              </a:rPr>
              <a:t>le</a:t>
            </a:r>
            <a:endParaRPr sz="1400">
              <a:solidFill>
                <a:prstClr val="black"/>
              </a:solidFill>
              <a:latin typeface="Arial"/>
              <a:cs typeface="Arial"/>
            </a:endParaRPr>
          </a:p>
        </p:txBody>
      </p:sp>
      <p:sp>
        <p:nvSpPr>
          <p:cNvPr id="16" name="object 16"/>
          <p:cNvSpPr/>
          <p:nvPr/>
        </p:nvSpPr>
        <p:spPr>
          <a:xfrm>
            <a:off x="3359590" y="2751350"/>
            <a:ext cx="469900" cy="4699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3542068" y="3462111"/>
            <a:ext cx="103505" cy="341630"/>
          </a:xfrm>
          <a:custGeom>
            <a:avLst/>
            <a:gdLst/>
            <a:ahLst/>
            <a:cxnLst/>
            <a:rect l="l" t="t" r="r" b="b"/>
            <a:pathLst>
              <a:path w="103504" h="341629">
                <a:moveTo>
                  <a:pt x="5544" y="273865"/>
                </a:moveTo>
                <a:lnTo>
                  <a:pt x="266" y="278484"/>
                </a:lnTo>
                <a:lnTo>
                  <a:pt x="0" y="282496"/>
                </a:lnTo>
                <a:lnTo>
                  <a:pt x="51537" y="341396"/>
                </a:lnTo>
                <a:lnTo>
                  <a:pt x="59974" y="331754"/>
                </a:lnTo>
                <a:lnTo>
                  <a:pt x="45187" y="331754"/>
                </a:lnTo>
                <a:lnTo>
                  <a:pt x="45187" y="314853"/>
                </a:lnTo>
                <a:lnTo>
                  <a:pt x="9556" y="274133"/>
                </a:lnTo>
                <a:lnTo>
                  <a:pt x="5544" y="273865"/>
                </a:lnTo>
                <a:close/>
              </a:path>
              <a:path w="103504" h="341629">
                <a:moveTo>
                  <a:pt x="45187" y="314853"/>
                </a:moveTo>
                <a:lnTo>
                  <a:pt x="45187" y="331754"/>
                </a:lnTo>
                <a:lnTo>
                  <a:pt x="57887" y="331754"/>
                </a:lnTo>
                <a:lnTo>
                  <a:pt x="57887" y="327572"/>
                </a:lnTo>
                <a:lnTo>
                  <a:pt x="46758" y="327572"/>
                </a:lnTo>
                <a:lnTo>
                  <a:pt x="51537" y="322110"/>
                </a:lnTo>
                <a:lnTo>
                  <a:pt x="45187" y="314853"/>
                </a:lnTo>
                <a:close/>
              </a:path>
              <a:path w="103504" h="341629">
                <a:moveTo>
                  <a:pt x="97529" y="273865"/>
                </a:moveTo>
                <a:lnTo>
                  <a:pt x="93516" y="274133"/>
                </a:lnTo>
                <a:lnTo>
                  <a:pt x="57887" y="314853"/>
                </a:lnTo>
                <a:lnTo>
                  <a:pt x="57887" y="331754"/>
                </a:lnTo>
                <a:lnTo>
                  <a:pt x="59974" y="331754"/>
                </a:lnTo>
                <a:lnTo>
                  <a:pt x="103075" y="282494"/>
                </a:lnTo>
                <a:lnTo>
                  <a:pt x="102809" y="278484"/>
                </a:lnTo>
                <a:lnTo>
                  <a:pt x="97529" y="273865"/>
                </a:lnTo>
                <a:close/>
              </a:path>
              <a:path w="103504" h="341629">
                <a:moveTo>
                  <a:pt x="51537" y="322110"/>
                </a:moveTo>
                <a:lnTo>
                  <a:pt x="46758" y="327572"/>
                </a:lnTo>
                <a:lnTo>
                  <a:pt x="56316" y="327572"/>
                </a:lnTo>
                <a:lnTo>
                  <a:pt x="51537" y="322110"/>
                </a:lnTo>
                <a:close/>
              </a:path>
              <a:path w="103504" h="341629">
                <a:moveTo>
                  <a:pt x="57887" y="314853"/>
                </a:moveTo>
                <a:lnTo>
                  <a:pt x="51537" y="322110"/>
                </a:lnTo>
                <a:lnTo>
                  <a:pt x="56316" y="327572"/>
                </a:lnTo>
                <a:lnTo>
                  <a:pt x="57887" y="327572"/>
                </a:lnTo>
                <a:lnTo>
                  <a:pt x="57887" y="314853"/>
                </a:lnTo>
                <a:close/>
              </a:path>
              <a:path w="103504" h="341629">
                <a:moveTo>
                  <a:pt x="57886" y="0"/>
                </a:moveTo>
                <a:lnTo>
                  <a:pt x="45186" y="0"/>
                </a:lnTo>
                <a:lnTo>
                  <a:pt x="45187" y="314853"/>
                </a:lnTo>
                <a:lnTo>
                  <a:pt x="51537" y="322110"/>
                </a:lnTo>
                <a:lnTo>
                  <a:pt x="57887" y="314853"/>
                </a:lnTo>
                <a:lnTo>
                  <a:pt x="57886" y="0"/>
                </a:lnTo>
                <a:close/>
              </a:path>
            </a:pathLst>
          </a:custGeom>
          <a:solidFill>
            <a:srgbClr val="8FA7C4"/>
          </a:solidFill>
        </p:spPr>
        <p:txBody>
          <a:bodyPr wrap="square" lIns="0" tIns="0" rIns="0" bIns="0" rtlCol="0"/>
          <a:lstStyle/>
          <a:p>
            <a:endParaRPr>
              <a:solidFill>
                <a:prstClr val="black"/>
              </a:solidFill>
            </a:endParaRPr>
          </a:p>
        </p:txBody>
      </p:sp>
      <p:sp>
        <p:nvSpPr>
          <p:cNvPr id="18" name="object 18"/>
          <p:cNvSpPr/>
          <p:nvPr/>
        </p:nvSpPr>
        <p:spPr>
          <a:xfrm>
            <a:off x="6591106" y="1806731"/>
            <a:ext cx="4136390" cy="3710940"/>
          </a:xfrm>
          <a:custGeom>
            <a:avLst/>
            <a:gdLst/>
            <a:ahLst/>
            <a:cxnLst/>
            <a:rect l="l" t="t" r="r" b="b"/>
            <a:pathLst>
              <a:path w="4136390" h="3710940">
                <a:moveTo>
                  <a:pt x="0" y="0"/>
                </a:moveTo>
                <a:lnTo>
                  <a:pt x="4136044" y="0"/>
                </a:lnTo>
                <a:lnTo>
                  <a:pt x="4136044" y="3710944"/>
                </a:lnTo>
                <a:lnTo>
                  <a:pt x="0" y="3710944"/>
                </a:lnTo>
                <a:lnTo>
                  <a:pt x="0" y="0"/>
                </a:lnTo>
                <a:close/>
              </a:path>
            </a:pathLst>
          </a:custGeom>
          <a:ln w="12700">
            <a:solidFill>
              <a:srgbClr val="FAFAFA"/>
            </a:solidFill>
          </a:ln>
        </p:spPr>
        <p:txBody>
          <a:bodyPr wrap="square" lIns="0" tIns="0" rIns="0" bIns="0" rtlCol="0"/>
          <a:lstStyle/>
          <a:p>
            <a:endParaRPr>
              <a:solidFill>
                <a:prstClr val="black"/>
              </a:solidFill>
            </a:endParaRPr>
          </a:p>
        </p:txBody>
      </p:sp>
      <p:sp>
        <p:nvSpPr>
          <p:cNvPr id="19" name="object 19"/>
          <p:cNvSpPr txBox="1"/>
          <p:nvPr/>
        </p:nvSpPr>
        <p:spPr>
          <a:xfrm>
            <a:off x="7035606" y="1874011"/>
            <a:ext cx="650240" cy="208279"/>
          </a:xfrm>
          <a:prstGeom prst="rect">
            <a:avLst/>
          </a:prstGeom>
        </p:spPr>
        <p:txBody>
          <a:bodyPr vert="horz" wrap="square" lIns="0" tIns="12700" rIns="0" bIns="0" rtlCol="0">
            <a:spAutoFit/>
          </a:bodyPr>
          <a:lstStyle/>
          <a:p>
            <a:pPr marL="12700">
              <a:spcBef>
                <a:spcPts val="100"/>
              </a:spcBef>
            </a:pPr>
            <a:r>
              <a:rPr sz="1200" spc="-5" dirty="0">
                <a:solidFill>
                  <a:srgbClr val="FFFFFF"/>
                </a:solidFill>
                <a:cs typeface="Calibri"/>
              </a:rPr>
              <a:t>Account</a:t>
            </a:r>
            <a:r>
              <a:rPr sz="1200" spc="-70" dirty="0">
                <a:solidFill>
                  <a:srgbClr val="FFFFFF"/>
                </a:solidFill>
                <a:cs typeface="Calibri"/>
              </a:rPr>
              <a:t> </a:t>
            </a:r>
            <a:r>
              <a:rPr sz="1200" dirty="0">
                <a:solidFill>
                  <a:srgbClr val="FFFFFF"/>
                </a:solidFill>
                <a:cs typeface="Calibri"/>
              </a:rPr>
              <a:t>B</a:t>
            </a:r>
            <a:endParaRPr sz="1200">
              <a:solidFill>
                <a:prstClr val="black"/>
              </a:solidFill>
              <a:cs typeface="Calibri"/>
            </a:endParaRPr>
          </a:p>
        </p:txBody>
      </p:sp>
      <p:sp>
        <p:nvSpPr>
          <p:cNvPr id="20" name="object 20"/>
          <p:cNvSpPr/>
          <p:nvPr/>
        </p:nvSpPr>
        <p:spPr>
          <a:xfrm>
            <a:off x="6591106" y="1813177"/>
            <a:ext cx="330200" cy="33020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1" name="object 21"/>
          <p:cNvSpPr/>
          <p:nvPr/>
        </p:nvSpPr>
        <p:spPr>
          <a:xfrm>
            <a:off x="7246336" y="2905239"/>
            <a:ext cx="469900" cy="469900"/>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2" name="object 22"/>
          <p:cNvSpPr txBox="1"/>
          <p:nvPr/>
        </p:nvSpPr>
        <p:spPr>
          <a:xfrm>
            <a:off x="7276499" y="3509772"/>
            <a:ext cx="410209"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J</a:t>
            </a:r>
            <a:r>
              <a:rPr sz="1400" spc="-5" dirty="0">
                <a:solidFill>
                  <a:srgbClr val="FFFFFF"/>
                </a:solidFill>
                <a:latin typeface="Arial"/>
                <a:cs typeface="Arial"/>
              </a:rPr>
              <a:t>oh</a:t>
            </a:r>
            <a:r>
              <a:rPr sz="1400" dirty="0">
                <a:solidFill>
                  <a:srgbClr val="FFFFFF"/>
                </a:solidFill>
                <a:latin typeface="Arial"/>
                <a:cs typeface="Arial"/>
              </a:rPr>
              <a:t>n</a:t>
            </a:r>
            <a:endParaRPr sz="1400">
              <a:solidFill>
                <a:prstClr val="black"/>
              </a:solidFill>
              <a:latin typeface="Arial"/>
              <a:cs typeface="Arial"/>
            </a:endParaRPr>
          </a:p>
        </p:txBody>
      </p:sp>
      <p:sp>
        <p:nvSpPr>
          <p:cNvPr id="23" name="object 23"/>
          <p:cNvSpPr/>
          <p:nvPr/>
        </p:nvSpPr>
        <p:spPr>
          <a:xfrm>
            <a:off x="4010176" y="3268152"/>
            <a:ext cx="3037205" cy="103505"/>
          </a:xfrm>
          <a:custGeom>
            <a:avLst/>
            <a:gdLst/>
            <a:ahLst/>
            <a:cxnLst/>
            <a:rect l="l" t="t" r="r" b="b"/>
            <a:pathLst>
              <a:path w="3037204" h="103504">
                <a:moveTo>
                  <a:pt x="58915" y="0"/>
                </a:moveTo>
                <a:lnTo>
                  <a:pt x="0" y="51522"/>
                </a:lnTo>
                <a:lnTo>
                  <a:pt x="58887" y="103077"/>
                </a:lnTo>
                <a:lnTo>
                  <a:pt x="62899" y="102810"/>
                </a:lnTo>
                <a:lnTo>
                  <a:pt x="67518" y="97533"/>
                </a:lnTo>
                <a:lnTo>
                  <a:pt x="67252" y="93521"/>
                </a:lnTo>
                <a:lnTo>
                  <a:pt x="26541" y="57879"/>
                </a:lnTo>
                <a:lnTo>
                  <a:pt x="9704" y="57875"/>
                </a:lnTo>
                <a:lnTo>
                  <a:pt x="9706" y="45175"/>
                </a:lnTo>
                <a:lnTo>
                  <a:pt x="26551" y="45175"/>
                </a:lnTo>
                <a:lnTo>
                  <a:pt x="67275" y="9560"/>
                </a:lnTo>
                <a:lnTo>
                  <a:pt x="67543" y="5548"/>
                </a:lnTo>
                <a:lnTo>
                  <a:pt x="62925" y="269"/>
                </a:lnTo>
                <a:lnTo>
                  <a:pt x="58915" y="0"/>
                </a:lnTo>
                <a:close/>
              </a:path>
              <a:path w="3037204" h="103504">
                <a:moveTo>
                  <a:pt x="26545" y="45179"/>
                </a:moveTo>
                <a:lnTo>
                  <a:pt x="19286" y="51528"/>
                </a:lnTo>
                <a:lnTo>
                  <a:pt x="26541" y="57879"/>
                </a:lnTo>
                <a:lnTo>
                  <a:pt x="3036982" y="58694"/>
                </a:lnTo>
                <a:lnTo>
                  <a:pt x="3036986" y="45994"/>
                </a:lnTo>
                <a:lnTo>
                  <a:pt x="26545" y="45179"/>
                </a:lnTo>
                <a:close/>
              </a:path>
              <a:path w="3037204" h="103504">
                <a:moveTo>
                  <a:pt x="9706" y="45175"/>
                </a:moveTo>
                <a:lnTo>
                  <a:pt x="9704" y="57875"/>
                </a:lnTo>
                <a:lnTo>
                  <a:pt x="26541" y="57879"/>
                </a:lnTo>
                <a:lnTo>
                  <a:pt x="24742" y="56305"/>
                </a:lnTo>
                <a:lnTo>
                  <a:pt x="13823" y="56305"/>
                </a:lnTo>
                <a:lnTo>
                  <a:pt x="13825" y="46747"/>
                </a:lnTo>
                <a:lnTo>
                  <a:pt x="24753" y="46747"/>
                </a:lnTo>
                <a:lnTo>
                  <a:pt x="26545" y="45179"/>
                </a:lnTo>
                <a:lnTo>
                  <a:pt x="9706" y="45175"/>
                </a:lnTo>
                <a:close/>
              </a:path>
              <a:path w="3037204" h="103504">
                <a:moveTo>
                  <a:pt x="13825" y="46747"/>
                </a:moveTo>
                <a:lnTo>
                  <a:pt x="13823" y="56305"/>
                </a:lnTo>
                <a:lnTo>
                  <a:pt x="19286" y="51528"/>
                </a:lnTo>
                <a:lnTo>
                  <a:pt x="13825" y="46747"/>
                </a:lnTo>
                <a:close/>
              </a:path>
              <a:path w="3037204" h="103504">
                <a:moveTo>
                  <a:pt x="19286" y="51528"/>
                </a:moveTo>
                <a:lnTo>
                  <a:pt x="13823" y="56305"/>
                </a:lnTo>
                <a:lnTo>
                  <a:pt x="24742" y="56305"/>
                </a:lnTo>
                <a:lnTo>
                  <a:pt x="19286" y="51528"/>
                </a:lnTo>
                <a:close/>
              </a:path>
              <a:path w="3037204" h="103504">
                <a:moveTo>
                  <a:pt x="24753" y="46747"/>
                </a:moveTo>
                <a:lnTo>
                  <a:pt x="13825" y="46747"/>
                </a:lnTo>
                <a:lnTo>
                  <a:pt x="19293" y="51522"/>
                </a:lnTo>
                <a:lnTo>
                  <a:pt x="24753" y="46747"/>
                </a:lnTo>
                <a:close/>
              </a:path>
            </a:pathLst>
          </a:custGeom>
          <a:solidFill>
            <a:srgbClr val="8FA7C4"/>
          </a:solidFill>
        </p:spPr>
        <p:txBody>
          <a:bodyPr wrap="square" lIns="0" tIns="0" rIns="0" bIns="0" rtlCol="0"/>
          <a:lstStyle/>
          <a:p>
            <a:endParaRPr>
              <a:solidFill>
                <a:prstClr val="black"/>
              </a:solidFill>
            </a:endParaRPr>
          </a:p>
        </p:txBody>
      </p:sp>
      <p:sp>
        <p:nvSpPr>
          <p:cNvPr id="24" name="object 24"/>
          <p:cNvSpPr txBox="1"/>
          <p:nvPr/>
        </p:nvSpPr>
        <p:spPr>
          <a:xfrm>
            <a:off x="5306293" y="3031235"/>
            <a:ext cx="1012190"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Assume</a:t>
            </a:r>
            <a:r>
              <a:rPr sz="1400" spc="-60" dirty="0">
                <a:solidFill>
                  <a:srgbClr val="FFFFFF"/>
                </a:solidFill>
                <a:latin typeface="Arial"/>
                <a:cs typeface="Arial"/>
              </a:rPr>
              <a:t> </a:t>
            </a:r>
            <a:r>
              <a:rPr sz="1400" spc="-5" dirty="0">
                <a:solidFill>
                  <a:srgbClr val="FFFFFF"/>
                </a:solidFill>
                <a:latin typeface="Arial"/>
                <a:cs typeface="Arial"/>
              </a:rPr>
              <a:t>role</a:t>
            </a:r>
            <a:endParaRPr sz="1400">
              <a:solidFill>
                <a:prstClr val="black"/>
              </a:solidFill>
              <a:latin typeface="Arial"/>
              <a:cs typeface="Arial"/>
            </a:endParaRPr>
          </a:p>
        </p:txBody>
      </p:sp>
    </p:spTree>
    <p:extLst>
      <p:ext uri="{BB962C8B-B14F-4D97-AF65-F5344CB8AC3E}">
        <p14:creationId xmlns:p14="http://schemas.microsoft.com/office/powerpoint/2010/main" val="625974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4" y="304291"/>
            <a:ext cx="2684780" cy="391160"/>
          </a:xfrm>
          <a:prstGeom prst="rect">
            <a:avLst/>
          </a:prstGeom>
        </p:spPr>
        <p:txBody>
          <a:bodyPr vert="horz" wrap="square" lIns="0" tIns="12700" rIns="0" bIns="0" rtlCol="0">
            <a:spAutoFit/>
          </a:bodyPr>
          <a:lstStyle/>
          <a:p>
            <a:pPr marL="12700">
              <a:lnSpc>
                <a:spcPct val="100000"/>
              </a:lnSpc>
              <a:spcBef>
                <a:spcPts val="100"/>
              </a:spcBef>
            </a:pPr>
            <a:r>
              <a:rPr spc="-10" dirty="0"/>
              <a:t>Cross-Account</a:t>
            </a:r>
            <a:r>
              <a:rPr spc="-65" dirty="0"/>
              <a:t> </a:t>
            </a:r>
            <a:r>
              <a:rPr spc="-5" dirty="0"/>
              <a:t>Access</a:t>
            </a:r>
          </a:p>
        </p:txBody>
      </p:sp>
      <p:sp>
        <p:nvSpPr>
          <p:cNvPr id="4" name="object 4"/>
          <p:cNvSpPr txBox="1"/>
          <p:nvPr/>
        </p:nvSpPr>
        <p:spPr>
          <a:xfrm>
            <a:off x="565311" y="726947"/>
            <a:ext cx="10210165" cy="5054600"/>
          </a:xfrm>
          <a:prstGeom prst="rect">
            <a:avLst/>
          </a:prstGeom>
        </p:spPr>
        <p:txBody>
          <a:bodyPr vert="horz" wrap="square" lIns="0" tIns="12700" rIns="0" bIns="0" rtlCol="0">
            <a:spAutoFit/>
          </a:bodyPr>
          <a:lstStyle/>
          <a:p>
            <a:pPr marL="297815" marR="639445" indent="-285750">
              <a:lnSpc>
                <a:spcPct val="150000"/>
              </a:lnSpc>
              <a:spcBef>
                <a:spcPts val="100"/>
              </a:spcBef>
              <a:buFont typeface="Wingdings"/>
              <a:buChar char=""/>
              <a:tabLst>
                <a:tab pos="298450" algn="l"/>
              </a:tabLst>
            </a:pPr>
            <a:r>
              <a:rPr sz="2000" spc="-5" dirty="0">
                <a:solidFill>
                  <a:srgbClr val="FFFFFF"/>
                </a:solidFill>
                <a:cs typeface="Calibri"/>
              </a:rPr>
              <a:t>Useful </a:t>
            </a:r>
            <a:r>
              <a:rPr sz="2000" spc="-15" dirty="0">
                <a:solidFill>
                  <a:srgbClr val="FFFFFF"/>
                </a:solidFill>
                <a:cs typeface="Calibri"/>
              </a:rPr>
              <a:t>for </a:t>
            </a:r>
            <a:r>
              <a:rPr sz="2000" spc="-5" dirty="0">
                <a:solidFill>
                  <a:srgbClr val="FFFFFF"/>
                </a:solidFill>
                <a:cs typeface="Calibri"/>
              </a:rPr>
              <a:t>situations </a:t>
            </a:r>
            <a:r>
              <a:rPr sz="2000" spc="-10" dirty="0">
                <a:solidFill>
                  <a:srgbClr val="FFFFFF"/>
                </a:solidFill>
                <a:cs typeface="Calibri"/>
              </a:rPr>
              <a:t>where </a:t>
            </a:r>
            <a:r>
              <a:rPr sz="2000" dirty="0">
                <a:solidFill>
                  <a:srgbClr val="FFFFFF"/>
                </a:solidFill>
                <a:cs typeface="Calibri"/>
              </a:rPr>
              <a:t>an </a:t>
            </a:r>
            <a:r>
              <a:rPr sz="2000" spc="-30" dirty="0">
                <a:solidFill>
                  <a:srgbClr val="FFFFFF"/>
                </a:solidFill>
                <a:cs typeface="Calibri"/>
              </a:rPr>
              <a:t>AWS </a:t>
            </a:r>
            <a:r>
              <a:rPr sz="2000" spc="-10" dirty="0">
                <a:solidFill>
                  <a:srgbClr val="FFFFFF"/>
                </a:solidFill>
                <a:cs typeface="Calibri"/>
              </a:rPr>
              <a:t>customer </a:t>
            </a:r>
            <a:r>
              <a:rPr sz="2000" spc="-5" dirty="0">
                <a:solidFill>
                  <a:srgbClr val="FFFFFF"/>
                </a:solidFill>
                <a:cs typeface="Calibri"/>
              </a:rPr>
              <a:t>has </a:t>
            </a:r>
            <a:r>
              <a:rPr sz="2000" spc="-10" dirty="0">
                <a:solidFill>
                  <a:srgbClr val="FFFFFF"/>
                </a:solidFill>
                <a:cs typeface="Calibri"/>
              </a:rPr>
              <a:t>separate </a:t>
            </a:r>
            <a:r>
              <a:rPr sz="2000" spc="-30" dirty="0">
                <a:solidFill>
                  <a:srgbClr val="FFFFFF"/>
                </a:solidFill>
                <a:cs typeface="Calibri"/>
              </a:rPr>
              <a:t>AWS </a:t>
            </a:r>
            <a:r>
              <a:rPr sz="2000" spc="-10" dirty="0">
                <a:solidFill>
                  <a:srgbClr val="FFFFFF"/>
                </a:solidFill>
                <a:cs typeface="Calibri"/>
              </a:rPr>
              <a:t>account </a:t>
            </a:r>
            <a:r>
              <a:rPr sz="2000" dirty="0">
                <a:solidFill>
                  <a:srgbClr val="FFFFFF"/>
                </a:solidFill>
                <a:cs typeface="Calibri"/>
              </a:rPr>
              <a:t>– </a:t>
            </a:r>
            <a:r>
              <a:rPr sz="2000" spc="-15" dirty="0">
                <a:solidFill>
                  <a:srgbClr val="FFFFFF"/>
                </a:solidFill>
                <a:cs typeface="Calibri"/>
              </a:rPr>
              <a:t>for example for  </a:t>
            </a:r>
            <a:r>
              <a:rPr sz="2000" spc="-10" dirty="0">
                <a:solidFill>
                  <a:srgbClr val="FFFFFF"/>
                </a:solidFill>
                <a:cs typeface="Calibri"/>
              </a:rPr>
              <a:t>development </a:t>
            </a:r>
            <a:r>
              <a:rPr sz="2000" spc="-5" dirty="0">
                <a:solidFill>
                  <a:srgbClr val="FFFFFF"/>
                </a:solidFill>
                <a:cs typeface="Calibri"/>
              </a:rPr>
              <a:t>and </a:t>
            </a:r>
            <a:r>
              <a:rPr sz="2000" spc="-10" dirty="0">
                <a:solidFill>
                  <a:srgbClr val="FFFFFF"/>
                </a:solidFill>
                <a:cs typeface="Calibri"/>
              </a:rPr>
              <a:t>production</a:t>
            </a:r>
            <a:r>
              <a:rPr sz="2000" spc="5" dirty="0">
                <a:solidFill>
                  <a:srgbClr val="FFFFFF"/>
                </a:solidFill>
                <a:cs typeface="Calibri"/>
              </a:rPr>
              <a:t> </a:t>
            </a:r>
            <a:r>
              <a:rPr sz="2000" spc="-10" dirty="0">
                <a:solidFill>
                  <a:srgbClr val="FFFFFF"/>
                </a:solidFill>
                <a:cs typeface="Calibri"/>
              </a:rPr>
              <a:t>resources.</a:t>
            </a:r>
            <a:endParaRPr sz="2000">
              <a:solidFill>
                <a:prstClr val="black"/>
              </a:solidFill>
              <a:cs typeface="Calibri"/>
            </a:endParaRPr>
          </a:p>
          <a:p>
            <a:pPr marL="297815" marR="5080" indent="-285750">
              <a:lnSpc>
                <a:spcPct val="150000"/>
              </a:lnSpc>
              <a:buFont typeface="Wingdings"/>
              <a:buChar char=""/>
              <a:tabLst>
                <a:tab pos="298450" algn="l"/>
              </a:tabLst>
            </a:pPr>
            <a:r>
              <a:rPr sz="2000" spc="-10" dirty="0">
                <a:solidFill>
                  <a:srgbClr val="FFFFFF"/>
                </a:solidFill>
                <a:cs typeface="Calibri"/>
              </a:rPr>
              <a:t>Cross Account </a:t>
            </a:r>
            <a:r>
              <a:rPr sz="2000" dirty="0">
                <a:solidFill>
                  <a:srgbClr val="FFFFFF"/>
                </a:solidFill>
                <a:cs typeface="Calibri"/>
              </a:rPr>
              <a:t>Access </a:t>
            </a:r>
            <a:r>
              <a:rPr sz="2000" spc="-15" dirty="0">
                <a:solidFill>
                  <a:srgbClr val="FFFFFF"/>
                </a:solidFill>
                <a:cs typeface="Calibri"/>
              </a:rPr>
              <a:t>makes </a:t>
            </a:r>
            <a:r>
              <a:rPr sz="2000" dirty="0">
                <a:solidFill>
                  <a:srgbClr val="FFFFFF"/>
                </a:solidFill>
                <a:cs typeface="Calibri"/>
              </a:rPr>
              <a:t>is easier </a:t>
            </a:r>
            <a:r>
              <a:rPr sz="2000" spc="-10" dirty="0">
                <a:solidFill>
                  <a:srgbClr val="FFFFFF"/>
                </a:solidFill>
                <a:cs typeface="Calibri"/>
              </a:rPr>
              <a:t>to work productively </a:t>
            </a:r>
            <a:r>
              <a:rPr sz="2000" spc="-5" dirty="0">
                <a:solidFill>
                  <a:srgbClr val="FFFFFF"/>
                </a:solidFill>
                <a:cs typeface="Calibri"/>
              </a:rPr>
              <a:t>within </a:t>
            </a:r>
            <a:r>
              <a:rPr sz="2000" dirty="0">
                <a:solidFill>
                  <a:srgbClr val="FFFFFF"/>
                </a:solidFill>
                <a:cs typeface="Calibri"/>
              </a:rPr>
              <a:t>a </a:t>
            </a:r>
            <a:r>
              <a:rPr sz="2000" spc="-5" dirty="0">
                <a:solidFill>
                  <a:srgbClr val="FFFFFF"/>
                </a:solidFill>
                <a:cs typeface="Calibri"/>
              </a:rPr>
              <a:t>multi-account </a:t>
            </a:r>
            <a:r>
              <a:rPr sz="2000" dirty="0">
                <a:solidFill>
                  <a:srgbClr val="FFFFFF"/>
                </a:solidFill>
                <a:cs typeface="Calibri"/>
              </a:rPr>
              <a:t>(or </a:t>
            </a:r>
            <a:r>
              <a:rPr sz="2000" spc="-5" dirty="0">
                <a:solidFill>
                  <a:srgbClr val="FFFFFF"/>
                </a:solidFill>
                <a:cs typeface="Calibri"/>
              </a:rPr>
              <a:t>multi-role)  </a:t>
            </a:r>
            <a:r>
              <a:rPr sz="2000" spc="-30" dirty="0">
                <a:solidFill>
                  <a:srgbClr val="FFFFFF"/>
                </a:solidFill>
                <a:cs typeface="Calibri"/>
              </a:rPr>
              <a:t>AWS </a:t>
            </a:r>
            <a:r>
              <a:rPr sz="2000" spc="-10" dirty="0">
                <a:solidFill>
                  <a:srgbClr val="FFFFFF"/>
                </a:solidFill>
                <a:cs typeface="Calibri"/>
              </a:rPr>
              <a:t>environment by </a:t>
            </a:r>
            <a:r>
              <a:rPr sz="2000" spc="-5" dirty="0">
                <a:solidFill>
                  <a:srgbClr val="FFFFFF"/>
                </a:solidFill>
                <a:cs typeface="Calibri"/>
              </a:rPr>
              <a:t>making </a:t>
            </a:r>
            <a:r>
              <a:rPr sz="2000" dirty="0">
                <a:solidFill>
                  <a:srgbClr val="FFFFFF"/>
                </a:solidFill>
                <a:cs typeface="Calibri"/>
              </a:rPr>
              <a:t>is </a:t>
            </a:r>
            <a:r>
              <a:rPr sz="2000" spc="-10" dirty="0">
                <a:solidFill>
                  <a:srgbClr val="FFFFFF"/>
                </a:solidFill>
                <a:cs typeface="Calibri"/>
              </a:rPr>
              <a:t>easy to </a:t>
            </a:r>
            <a:r>
              <a:rPr sz="2000" spc="-5" dirty="0">
                <a:solidFill>
                  <a:srgbClr val="FFFFFF"/>
                </a:solidFill>
                <a:cs typeface="Calibri"/>
              </a:rPr>
              <a:t>switch </a:t>
            </a:r>
            <a:r>
              <a:rPr sz="2000" spc="-10" dirty="0">
                <a:solidFill>
                  <a:srgbClr val="FFFFFF"/>
                </a:solidFill>
                <a:cs typeface="Calibri"/>
              </a:rPr>
              <a:t>roles </a:t>
            </a:r>
            <a:r>
              <a:rPr sz="2000" spc="-5" dirty="0">
                <a:solidFill>
                  <a:srgbClr val="FFFFFF"/>
                </a:solidFill>
                <a:cs typeface="Calibri"/>
              </a:rPr>
              <a:t>within </a:t>
            </a:r>
            <a:r>
              <a:rPr sz="2000" dirty="0">
                <a:solidFill>
                  <a:srgbClr val="FFFFFF"/>
                </a:solidFill>
                <a:cs typeface="Calibri"/>
              </a:rPr>
              <a:t>the </a:t>
            </a:r>
            <a:r>
              <a:rPr sz="2000" spc="-30" dirty="0">
                <a:solidFill>
                  <a:srgbClr val="FFFFFF"/>
                </a:solidFill>
                <a:cs typeface="Calibri"/>
              </a:rPr>
              <a:t>AWS </a:t>
            </a:r>
            <a:r>
              <a:rPr sz="2000" spc="-5" dirty="0">
                <a:solidFill>
                  <a:srgbClr val="FFFFFF"/>
                </a:solidFill>
                <a:cs typeface="Calibri"/>
              </a:rPr>
              <a:t>Management</a:t>
            </a:r>
            <a:r>
              <a:rPr sz="2000" spc="80" dirty="0">
                <a:solidFill>
                  <a:srgbClr val="FFFFFF"/>
                </a:solidFill>
                <a:cs typeface="Calibri"/>
              </a:rPr>
              <a:t> </a:t>
            </a:r>
            <a:r>
              <a:rPr sz="2000" spc="-5" dirty="0">
                <a:solidFill>
                  <a:srgbClr val="FFFFFF"/>
                </a:solidFill>
                <a:cs typeface="Calibri"/>
              </a:rPr>
              <a:t>Console.</a:t>
            </a:r>
            <a:endParaRPr sz="2000">
              <a:solidFill>
                <a:prstClr val="black"/>
              </a:solidFill>
              <a:cs typeface="Calibri"/>
            </a:endParaRPr>
          </a:p>
          <a:p>
            <a:pPr marL="297815" marR="381000" indent="-285750">
              <a:lnSpc>
                <a:spcPct val="150000"/>
              </a:lnSpc>
              <a:buFont typeface="Wingdings"/>
              <a:buChar char=""/>
              <a:tabLst>
                <a:tab pos="298450" algn="l"/>
              </a:tabLst>
            </a:pPr>
            <a:r>
              <a:rPr sz="2000" spc="-5" dirty="0">
                <a:solidFill>
                  <a:srgbClr val="FFFFFF"/>
                </a:solidFill>
                <a:cs typeface="Calibri"/>
              </a:rPr>
              <a:t>Can sign-in </a:t>
            </a:r>
            <a:r>
              <a:rPr sz="2000" spc="-10" dirty="0">
                <a:solidFill>
                  <a:srgbClr val="FFFFFF"/>
                </a:solidFill>
                <a:cs typeface="Calibri"/>
              </a:rPr>
              <a:t>to </a:t>
            </a:r>
            <a:r>
              <a:rPr sz="2000" dirty="0">
                <a:solidFill>
                  <a:srgbClr val="FFFFFF"/>
                </a:solidFill>
                <a:cs typeface="Calibri"/>
              </a:rPr>
              <a:t>the </a:t>
            </a:r>
            <a:r>
              <a:rPr sz="2000" spc="-5" dirty="0">
                <a:solidFill>
                  <a:srgbClr val="FFFFFF"/>
                </a:solidFill>
                <a:cs typeface="Calibri"/>
              </a:rPr>
              <a:t>console using </a:t>
            </a:r>
            <a:r>
              <a:rPr sz="2000" spc="-10" dirty="0">
                <a:solidFill>
                  <a:srgbClr val="FFFFFF"/>
                </a:solidFill>
                <a:cs typeface="Calibri"/>
              </a:rPr>
              <a:t>your </a:t>
            </a:r>
            <a:r>
              <a:rPr sz="2000" dirty="0">
                <a:solidFill>
                  <a:srgbClr val="FFFFFF"/>
                </a:solidFill>
                <a:cs typeface="Calibri"/>
              </a:rPr>
              <a:t>IAM </a:t>
            </a:r>
            <a:r>
              <a:rPr sz="2000" spc="-5" dirty="0">
                <a:solidFill>
                  <a:srgbClr val="FFFFFF"/>
                </a:solidFill>
                <a:cs typeface="Calibri"/>
              </a:rPr>
              <a:t>user name and </a:t>
            </a:r>
            <a:r>
              <a:rPr sz="2000" dirty="0">
                <a:solidFill>
                  <a:srgbClr val="FFFFFF"/>
                </a:solidFill>
                <a:cs typeface="Calibri"/>
              </a:rPr>
              <a:t>then </a:t>
            </a:r>
            <a:r>
              <a:rPr sz="2000" spc="-5" dirty="0">
                <a:solidFill>
                  <a:srgbClr val="FFFFFF"/>
                </a:solidFill>
                <a:cs typeface="Calibri"/>
              </a:rPr>
              <a:t>switch </a:t>
            </a:r>
            <a:r>
              <a:rPr sz="2000" dirty="0">
                <a:solidFill>
                  <a:srgbClr val="FFFFFF"/>
                </a:solidFill>
                <a:cs typeface="Calibri"/>
              </a:rPr>
              <a:t>the </a:t>
            </a:r>
            <a:r>
              <a:rPr sz="2000" spc="-5" dirty="0">
                <a:solidFill>
                  <a:srgbClr val="FFFFFF"/>
                </a:solidFill>
                <a:cs typeface="Calibri"/>
              </a:rPr>
              <a:t>console </a:t>
            </a:r>
            <a:r>
              <a:rPr sz="2000" spc="-10" dirty="0">
                <a:solidFill>
                  <a:srgbClr val="FFFFFF"/>
                </a:solidFill>
                <a:cs typeface="Calibri"/>
              </a:rPr>
              <a:t>to </a:t>
            </a:r>
            <a:r>
              <a:rPr sz="2000" spc="-5" dirty="0">
                <a:solidFill>
                  <a:srgbClr val="FFFFFF"/>
                </a:solidFill>
                <a:cs typeface="Calibri"/>
              </a:rPr>
              <a:t>manage  another </a:t>
            </a:r>
            <a:r>
              <a:rPr sz="2000" spc="-10" dirty="0">
                <a:solidFill>
                  <a:srgbClr val="FFFFFF"/>
                </a:solidFill>
                <a:cs typeface="Calibri"/>
              </a:rPr>
              <a:t>account </a:t>
            </a:r>
            <a:r>
              <a:rPr sz="2000" spc="-5" dirty="0">
                <a:solidFill>
                  <a:srgbClr val="FFFFFF"/>
                </a:solidFill>
                <a:cs typeface="Calibri"/>
              </a:rPr>
              <a:t>without </a:t>
            </a:r>
            <a:r>
              <a:rPr sz="2000" spc="-10" dirty="0">
                <a:solidFill>
                  <a:srgbClr val="FFFFFF"/>
                </a:solidFill>
                <a:cs typeface="Calibri"/>
              </a:rPr>
              <a:t>having to enter </a:t>
            </a:r>
            <a:r>
              <a:rPr sz="2000" spc="-5" dirty="0">
                <a:solidFill>
                  <a:srgbClr val="FFFFFF"/>
                </a:solidFill>
                <a:cs typeface="Calibri"/>
              </a:rPr>
              <a:t>another user name and</a:t>
            </a:r>
            <a:r>
              <a:rPr sz="2000" spc="60" dirty="0">
                <a:solidFill>
                  <a:srgbClr val="FFFFFF"/>
                </a:solidFill>
                <a:cs typeface="Calibri"/>
              </a:rPr>
              <a:t> </a:t>
            </a:r>
            <a:r>
              <a:rPr sz="2000" spc="-10" dirty="0">
                <a:solidFill>
                  <a:srgbClr val="FFFFFF"/>
                </a:solidFill>
                <a:cs typeface="Calibri"/>
              </a:rPr>
              <a:t>password.</a:t>
            </a:r>
            <a:endParaRPr sz="2000">
              <a:solidFill>
                <a:prstClr val="black"/>
              </a:solidFill>
              <a:cs typeface="Calibri"/>
            </a:endParaRPr>
          </a:p>
          <a:p>
            <a:pPr marL="298450" indent="-285750">
              <a:spcBef>
                <a:spcPts val="1200"/>
              </a:spcBef>
              <a:buFont typeface="Wingdings"/>
              <a:buChar char=""/>
              <a:tabLst>
                <a:tab pos="298450" algn="l"/>
              </a:tabLst>
            </a:pPr>
            <a:r>
              <a:rPr sz="2000" spc="-5" dirty="0">
                <a:solidFill>
                  <a:srgbClr val="FFFFFF"/>
                </a:solidFill>
                <a:cs typeface="Calibri"/>
              </a:rPr>
              <a:t>Lets </a:t>
            </a:r>
            <a:r>
              <a:rPr sz="2000" spc="-10" dirty="0">
                <a:solidFill>
                  <a:srgbClr val="FFFFFF"/>
                </a:solidFill>
                <a:cs typeface="Calibri"/>
              </a:rPr>
              <a:t>users from </a:t>
            </a:r>
            <a:r>
              <a:rPr sz="2000" spc="-5" dirty="0">
                <a:solidFill>
                  <a:srgbClr val="FFFFFF"/>
                </a:solidFill>
                <a:cs typeface="Calibri"/>
              </a:rPr>
              <a:t>one </a:t>
            </a:r>
            <a:r>
              <a:rPr sz="2000" spc="-30" dirty="0">
                <a:solidFill>
                  <a:srgbClr val="FFFFFF"/>
                </a:solidFill>
                <a:cs typeface="Calibri"/>
              </a:rPr>
              <a:t>AWS </a:t>
            </a:r>
            <a:r>
              <a:rPr sz="2000" spc="-10" dirty="0">
                <a:solidFill>
                  <a:srgbClr val="FFFFFF"/>
                </a:solidFill>
                <a:cs typeface="Calibri"/>
              </a:rPr>
              <a:t>account </a:t>
            </a:r>
            <a:r>
              <a:rPr sz="2000" dirty="0">
                <a:solidFill>
                  <a:srgbClr val="FFFFFF"/>
                </a:solidFill>
                <a:cs typeface="Calibri"/>
              </a:rPr>
              <a:t>access </a:t>
            </a:r>
            <a:r>
              <a:rPr sz="2000" spc="-10" dirty="0">
                <a:solidFill>
                  <a:srgbClr val="FFFFFF"/>
                </a:solidFill>
                <a:cs typeface="Calibri"/>
              </a:rPr>
              <a:t>resources </a:t>
            </a:r>
            <a:r>
              <a:rPr sz="2000" dirty="0">
                <a:solidFill>
                  <a:srgbClr val="FFFFFF"/>
                </a:solidFill>
                <a:cs typeface="Calibri"/>
              </a:rPr>
              <a:t>in</a:t>
            </a:r>
            <a:r>
              <a:rPr sz="2000" spc="75" dirty="0">
                <a:solidFill>
                  <a:srgbClr val="FFFFFF"/>
                </a:solidFill>
                <a:cs typeface="Calibri"/>
              </a:rPr>
              <a:t> </a:t>
            </a:r>
            <a:r>
              <a:rPr sz="2000" spc="-30" dirty="0">
                <a:solidFill>
                  <a:srgbClr val="FFFFFF"/>
                </a:solidFill>
                <a:cs typeface="Calibri"/>
              </a:rPr>
              <a:t>another.</a:t>
            </a:r>
            <a:endParaRPr sz="2000">
              <a:solidFill>
                <a:prstClr val="black"/>
              </a:solidFill>
              <a:cs typeface="Calibri"/>
            </a:endParaRPr>
          </a:p>
          <a:p>
            <a:pPr marL="297815" marR="400050" indent="-285750">
              <a:lnSpc>
                <a:spcPct val="150000"/>
              </a:lnSpc>
              <a:buFont typeface="Wingdings"/>
              <a:buChar char=""/>
              <a:tabLst>
                <a:tab pos="298450" algn="l"/>
              </a:tabLst>
            </a:pPr>
            <a:r>
              <a:rPr sz="2000" spc="-90" dirty="0">
                <a:solidFill>
                  <a:srgbClr val="FFFFFF"/>
                </a:solidFill>
                <a:cs typeface="Calibri"/>
              </a:rPr>
              <a:t>To </a:t>
            </a:r>
            <a:r>
              <a:rPr sz="2000" spc="-20" dirty="0">
                <a:solidFill>
                  <a:srgbClr val="FFFFFF"/>
                </a:solidFill>
                <a:cs typeface="Calibri"/>
              </a:rPr>
              <a:t>make </a:t>
            </a:r>
            <a:r>
              <a:rPr sz="2000" dirty="0">
                <a:solidFill>
                  <a:srgbClr val="FFFFFF"/>
                </a:solidFill>
                <a:cs typeface="Calibri"/>
              </a:rPr>
              <a:t>a </a:t>
            </a:r>
            <a:r>
              <a:rPr sz="2000" spc="-10" dirty="0">
                <a:solidFill>
                  <a:srgbClr val="FFFFFF"/>
                </a:solidFill>
                <a:cs typeface="Calibri"/>
              </a:rPr>
              <a:t>request </a:t>
            </a:r>
            <a:r>
              <a:rPr sz="2000" dirty="0">
                <a:solidFill>
                  <a:srgbClr val="FFFFFF"/>
                </a:solidFill>
                <a:cs typeface="Calibri"/>
              </a:rPr>
              <a:t>in a </a:t>
            </a:r>
            <a:r>
              <a:rPr sz="2000" spc="-15" dirty="0">
                <a:solidFill>
                  <a:srgbClr val="FFFFFF"/>
                </a:solidFill>
                <a:cs typeface="Calibri"/>
              </a:rPr>
              <a:t>different </a:t>
            </a:r>
            <a:r>
              <a:rPr sz="2000" spc="-10" dirty="0">
                <a:solidFill>
                  <a:srgbClr val="FFFFFF"/>
                </a:solidFill>
                <a:cs typeface="Calibri"/>
              </a:rPr>
              <a:t>account </a:t>
            </a:r>
            <a:r>
              <a:rPr sz="2000" dirty="0">
                <a:solidFill>
                  <a:srgbClr val="FFFFFF"/>
                </a:solidFill>
                <a:cs typeface="Calibri"/>
              </a:rPr>
              <a:t>the </a:t>
            </a:r>
            <a:r>
              <a:rPr sz="2000" spc="-10" dirty="0">
                <a:solidFill>
                  <a:srgbClr val="FFFFFF"/>
                </a:solidFill>
                <a:cs typeface="Calibri"/>
              </a:rPr>
              <a:t>resource </a:t>
            </a:r>
            <a:r>
              <a:rPr sz="2000" dirty="0">
                <a:solidFill>
                  <a:srgbClr val="FFFFFF"/>
                </a:solidFill>
                <a:cs typeface="Calibri"/>
              </a:rPr>
              <a:t>in </a:t>
            </a:r>
            <a:r>
              <a:rPr sz="2000" spc="-5" dirty="0">
                <a:solidFill>
                  <a:srgbClr val="FFFFFF"/>
                </a:solidFill>
                <a:cs typeface="Calibri"/>
              </a:rPr>
              <a:t>that </a:t>
            </a:r>
            <a:r>
              <a:rPr sz="2000" spc="-10" dirty="0">
                <a:solidFill>
                  <a:srgbClr val="FFFFFF"/>
                </a:solidFill>
                <a:cs typeface="Calibri"/>
              </a:rPr>
              <a:t>account must </a:t>
            </a:r>
            <a:r>
              <a:rPr sz="2000" spc="-15" dirty="0">
                <a:solidFill>
                  <a:srgbClr val="FFFFFF"/>
                </a:solidFill>
                <a:cs typeface="Calibri"/>
              </a:rPr>
              <a:t>have </a:t>
            </a:r>
            <a:r>
              <a:rPr sz="2000" dirty="0">
                <a:solidFill>
                  <a:srgbClr val="FFFFFF"/>
                </a:solidFill>
                <a:cs typeface="Calibri"/>
              </a:rPr>
              <a:t>an </a:t>
            </a:r>
            <a:r>
              <a:rPr sz="2000" spc="-10" dirty="0">
                <a:solidFill>
                  <a:srgbClr val="FFFFFF"/>
                </a:solidFill>
                <a:cs typeface="Calibri"/>
              </a:rPr>
              <a:t>attached  </a:t>
            </a:r>
            <a:r>
              <a:rPr sz="2000" spc="-5" dirty="0">
                <a:solidFill>
                  <a:srgbClr val="FFFFFF"/>
                </a:solidFill>
                <a:cs typeface="Calibri"/>
              </a:rPr>
              <a:t>resource-based policy </a:t>
            </a:r>
            <a:r>
              <a:rPr sz="2000" dirty="0">
                <a:solidFill>
                  <a:srgbClr val="FFFFFF"/>
                </a:solidFill>
                <a:cs typeface="Calibri"/>
              </a:rPr>
              <a:t>with the </a:t>
            </a:r>
            <a:r>
              <a:rPr sz="2000" spc="-5" dirty="0">
                <a:solidFill>
                  <a:srgbClr val="FFFFFF"/>
                </a:solidFill>
                <a:cs typeface="Calibri"/>
              </a:rPr>
              <a:t>permissions </a:t>
            </a:r>
            <a:r>
              <a:rPr sz="2000" spc="-15" dirty="0">
                <a:solidFill>
                  <a:srgbClr val="FFFFFF"/>
                </a:solidFill>
                <a:cs typeface="Calibri"/>
              </a:rPr>
              <a:t>you</a:t>
            </a:r>
            <a:r>
              <a:rPr sz="2000" spc="-10" dirty="0">
                <a:solidFill>
                  <a:srgbClr val="FFFFFF"/>
                </a:solidFill>
                <a:cs typeface="Calibri"/>
              </a:rPr>
              <a:t> </a:t>
            </a:r>
            <a:r>
              <a:rPr sz="2000" spc="-5" dirty="0">
                <a:solidFill>
                  <a:srgbClr val="FFFFFF"/>
                </a:solidFill>
                <a:cs typeface="Calibri"/>
              </a:rPr>
              <a:t>need.</a:t>
            </a:r>
            <a:endParaRPr sz="2000">
              <a:solidFill>
                <a:prstClr val="black"/>
              </a:solidFill>
              <a:cs typeface="Calibri"/>
            </a:endParaRPr>
          </a:p>
          <a:p>
            <a:pPr marL="297815" marR="78740" indent="-285750">
              <a:lnSpc>
                <a:spcPct val="150000"/>
              </a:lnSpc>
              <a:buFont typeface="Wingdings"/>
              <a:buChar char=""/>
              <a:tabLst>
                <a:tab pos="298450" algn="l"/>
              </a:tabLst>
            </a:pPr>
            <a:r>
              <a:rPr sz="2000" dirty="0">
                <a:solidFill>
                  <a:srgbClr val="FFFFFF"/>
                </a:solidFill>
                <a:cs typeface="Calibri"/>
              </a:rPr>
              <a:t>Or </a:t>
            </a:r>
            <a:r>
              <a:rPr sz="2000" spc="-15" dirty="0">
                <a:solidFill>
                  <a:srgbClr val="FFFFFF"/>
                </a:solidFill>
                <a:cs typeface="Calibri"/>
              </a:rPr>
              <a:t>you </a:t>
            </a:r>
            <a:r>
              <a:rPr sz="2000" spc="-10" dirty="0">
                <a:solidFill>
                  <a:srgbClr val="FFFFFF"/>
                </a:solidFill>
                <a:cs typeface="Calibri"/>
              </a:rPr>
              <a:t>must </a:t>
            </a:r>
            <a:r>
              <a:rPr sz="2000" dirty="0">
                <a:solidFill>
                  <a:srgbClr val="FFFFFF"/>
                </a:solidFill>
                <a:cs typeface="Calibri"/>
              </a:rPr>
              <a:t>assume a </a:t>
            </a:r>
            <a:r>
              <a:rPr sz="2000" spc="-10" dirty="0">
                <a:solidFill>
                  <a:srgbClr val="FFFFFF"/>
                </a:solidFill>
                <a:cs typeface="Calibri"/>
              </a:rPr>
              <a:t>role </a:t>
            </a:r>
            <a:r>
              <a:rPr sz="2000" spc="-5" dirty="0">
                <a:solidFill>
                  <a:srgbClr val="FFFFFF"/>
                </a:solidFill>
                <a:cs typeface="Calibri"/>
              </a:rPr>
              <a:t>(identity-based policy) within that </a:t>
            </a:r>
            <a:r>
              <a:rPr sz="2000" spc="-10" dirty="0">
                <a:solidFill>
                  <a:srgbClr val="FFFFFF"/>
                </a:solidFill>
                <a:cs typeface="Calibri"/>
              </a:rPr>
              <a:t>account </a:t>
            </a:r>
            <a:r>
              <a:rPr sz="2000" dirty="0">
                <a:solidFill>
                  <a:srgbClr val="FFFFFF"/>
                </a:solidFill>
                <a:cs typeface="Calibri"/>
              </a:rPr>
              <a:t>with the </a:t>
            </a:r>
            <a:r>
              <a:rPr sz="2000" spc="-5" dirty="0">
                <a:solidFill>
                  <a:srgbClr val="FFFFFF"/>
                </a:solidFill>
                <a:cs typeface="Calibri"/>
              </a:rPr>
              <a:t>permissions </a:t>
            </a:r>
            <a:r>
              <a:rPr sz="2000" spc="-15" dirty="0">
                <a:solidFill>
                  <a:srgbClr val="FFFFFF"/>
                </a:solidFill>
                <a:cs typeface="Calibri"/>
              </a:rPr>
              <a:t>you  </a:t>
            </a:r>
            <a:r>
              <a:rPr sz="2000" spc="-5" dirty="0">
                <a:solidFill>
                  <a:srgbClr val="FFFFFF"/>
                </a:solidFill>
                <a:cs typeface="Calibri"/>
              </a:rPr>
              <a:t>need.</a:t>
            </a:r>
            <a:endParaRPr sz="2000">
              <a:solidFill>
                <a:prstClr val="black"/>
              </a:solidFill>
              <a:cs typeface="Calibri"/>
            </a:endParaRPr>
          </a:p>
        </p:txBody>
      </p:sp>
    </p:spTree>
    <p:extLst>
      <p:ext uri="{BB962C8B-B14F-4D97-AF65-F5344CB8AC3E}">
        <p14:creationId xmlns:p14="http://schemas.microsoft.com/office/powerpoint/2010/main" val="207823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2355850" cy="391160"/>
          </a:xfrm>
          <a:prstGeom prst="rect">
            <a:avLst/>
          </a:prstGeom>
        </p:spPr>
        <p:txBody>
          <a:bodyPr vert="horz" wrap="square" lIns="0" tIns="12700" rIns="0" bIns="0" rtlCol="0">
            <a:spAutoFit/>
          </a:bodyPr>
          <a:lstStyle/>
          <a:p>
            <a:pPr marL="12700">
              <a:lnSpc>
                <a:spcPct val="100000"/>
              </a:lnSpc>
              <a:spcBef>
                <a:spcPts val="100"/>
              </a:spcBef>
            </a:pPr>
            <a:r>
              <a:rPr lang="en-US" spc="-40" dirty="0"/>
              <a:t>IAM</a:t>
            </a:r>
            <a:endParaRPr spc="-15" dirty="0"/>
          </a:p>
        </p:txBody>
      </p:sp>
      <p:sp>
        <p:nvSpPr>
          <p:cNvPr id="4" name="object 4"/>
          <p:cNvSpPr txBox="1"/>
          <p:nvPr/>
        </p:nvSpPr>
        <p:spPr>
          <a:xfrm>
            <a:off x="1078483" y="1033779"/>
            <a:ext cx="10170160" cy="3080972"/>
          </a:xfrm>
          <a:prstGeom prst="rect">
            <a:avLst/>
          </a:prstGeom>
        </p:spPr>
        <p:txBody>
          <a:bodyPr vert="horz" wrap="square" lIns="0" tIns="28575" rIns="0" bIns="0" rtlCol="0">
            <a:spAutoFit/>
          </a:bodyPr>
          <a:lstStyle/>
          <a:p>
            <a:pPr marL="355600" marR="5080" indent="-342900">
              <a:lnSpc>
                <a:spcPts val="2590"/>
              </a:lnSpc>
              <a:spcBef>
                <a:spcPts val="225"/>
              </a:spcBef>
              <a:buFont typeface="Wingdings"/>
              <a:buChar char=""/>
              <a:tabLst>
                <a:tab pos="355600" algn="l"/>
              </a:tabLst>
            </a:pPr>
            <a:r>
              <a:rPr lang="en-US" sz="2200" spc="-30" dirty="0">
                <a:solidFill>
                  <a:srgbClr val="FFFFFF"/>
                </a:solidFill>
                <a:cs typeface="Calibri"/>
              </a:rPr>
              <a:t>IAM controls access to AWS service via policies that can be attached to </a:t>
            </a:r>
            <a:r>
              <a:rPr lang="en-US" sz="2200" b="1" spc="-30" dirty="0">
                <a:solidFill>
                  <a:srgbClr val="FFFFFF"/>
                </a:solidFill>
                <a:cs typeface="Calibri"/>
              </a:rPr>
              <a:t>USERS, GROUPS and ROLES. </a:t>
            </a:r>
            <a:br>
              <a:rPr lang="en-US" sz="2200" b="1" spc="-30" dirty="0">
                <a:solidFill>
                  <a:srgbClr val="FFFFFF"/>
                </a:solidFill>
                <a:cs typeface="Calibri"/>
              </a:rPr>
            </a:br>
            <a:endParaRPr lang="en-US" sz="2200" spc="-30" dirty="0">
              <a:solidFill>
                <a:srgbClr val="FFFFFF"/>
              </a:solidFill>
              <a:cs typeface="Calibri"/>
            </a:endParaRPr>
          </a:p>
          <a:p>
            <a:pPr marL="355600" marR="5080" indent="-342900">
              <a:lnSpc>
                <a:spcPts val="2590"/>
              </a:lnSpc>
              <a:spcBef>
                <a:spcPts val="225"/>
              </a:spcBef>
              <a:buFont typeface="Wingdings"/>
              <a:buChar char=""/>
              <a:tabLst>
                <a:tab pos="355600" algn="l"/>
              </a:tabLst>
            </a:pPr>
            <a:r>
              <a:rPr lang="en-US" sz="2200" spc="-30" dirty="0">
                <a:solidFill>
                  <a:srgbClr val="FFFFFF"/>
                </a:solidFill>
                <a:cs typeface="Calibri"/>
              </a:rPr>
              <a:t>Users are given long term credentials to access AWS resource</a:t>
            </a:r>
            <a:br>
              <a:rPr lang="en-US" sz="2200" spc="-30" dirty="0">
                <a:solidFill>
                  <a:srgbClr val="FFFFFF"/>
                </a:solidFill>
                <a:cs typeface="Calibri"/>
              </a:rPr>
            </a:br>
            <a:endParaRPr lang="en-US" sz="2200" spc="-30" dirty="0">
              <a:solidFill>
                <a:srgbClr val="FFFFFF"/>
              </a:solidFill>
              <a:cs typeface="Calibri"/>
            </a:endParaRPr>
          </a:p>
          <a:p>
            <a:pPr marL="355600" marR="5080" indent="-342900">
              <a:lnSpc>
                <a:spcPts val="2590"/>
              </a:lnSpc>
              <a:spcBef>
                <a:spcPts val="225"/>
              </a:spcBef>
              <a:buFont typeface="Wingdings"/>
              <a:buChar char=""/>
              <a:tabLst>
                <a:tab pos="355600" algn="l"/>
              </a:tabLst>
            </a:pPr>
            <a:r>
              <a:rPr lang="en-US" sz="2200" spc="-30" dirty="0">
                <a:solidFill>
                  <a:srgbClr val="FFFFFF"/>
                </a:solidFill>
                <a:cs typeface="Calibri"/>
              </a:rPr>
              <a:t>Roles allow for short term access to resources when assumed using temp access credential</a:t>
            </a:r>
            <a:br>
              <a:rPr lang="en-US" sz="2200" spc="-30" dirty="0">
                <a:solidFill>
                  <a:srgbClr val="FFFFFF"/>
                </a:solidFill>
                <a:cs typeface="Calibri"/>
              </a:rPr>
            </a:br>
            <a:r>
              <a:rPr lang="en-US" sz="2200" spc="-30" dirty="0">
                <a:solidFill>
                  <a:srgbClr val="FFFFFF"/>
                </a:solidFill>
                <a:cs typeface="Calibri"/>
              </a:rPr>
              <a:t/>
            </a:r>
            <a:br>
              <a:rPr lang="en-US" sz="2200" spc="-30" dirty="0">
                <a:solidFill>
                  <a:srgbClr val="FFFFFF"/>
                </a:solidFill>
                <a:cs typeface="Calibri"/>
              </a:rPr>
            </a:br>
            <a:endParaRPr sz="2200" dirty="0">
              <a:solidFill>
                <a:prstClr val="black"/>
              </a:solidFill>
              <a:cs typeface="Calibri"/>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393F3AE8-3272-4DC0-9778-C5ADA112DD34}"/>
                  </a:ext>
                </a:extLst>
              </p14:cNvPr>
              <p14:cNvContentPartPr/>
              <p14:nvPr/>
            </p14:nvContentPartPr>
            <p14:xfrm>
              <a:off x="1849680" y="1010520"/>
              <a:ext cx="9142920" cy="1438920"/>
            </p14:xfrm>
          </p:contentPart>
        </mc:Choice>
        <mc:Fallback xmlns="">
          <p:pic>
            <p:nvPicPr>
              <p:cNvPr id="2" name="Ink 1">
                <a:extLst>
                  <a:ext uri="{FF2B5EF4-FFF2-40B4-BE49-F238E27FC236}">
                    <a16:creationId xmlns:a16="http://schemas.microsoft.com/office/drawing/2014/main" id="{393F3AE8-3272-4DC0-9778-C5ADA112DD34}"/>
                  </a:ext>
                </a:extLst>
              </p:cNvPr>
              <p:cNvPicPr/>
              <p:nvPr/>
            </p:nvPicPr>
            <p:blipFill>
              <a:blip r:embed="rId3"/>
              <a:stretch>
                <a:fillRect/>
              </a:stretch>
            </p:blipFill>
            <p:spPr>
              <a:xfrm>
                <a:off x="1840320" y="1001160"/>
                <a:ext cx="9161640" cy="1457640"/>
              </a:xfrm>
              <a:prstGeom prst="rect">
                <a:avLst/>
              </a:prstGeom>
            </p:spPr>
          </p:pic>
        </mc:Fallback>
      </mc:AlternateContent>
    </p:spTree>
    <p:extLst>
      <p:ext uri="{BB962C8B-B14F-4D97-AF65-F5344CB8AC3E}">
        <p14:creationId xmlns:p14="http://schemas.microsoft.com/office/powerpoint/2010/main" val="302447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2312670"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0" dirty="0"/>
              <a:t>Best</a:t>
            </a:r>
            <a:r>
              <a:rPr spc="-75" dirty="0"/>
              <a:t> </a:t>
            </a:r>
            <a:r>
              <a:rPr spc="-10" dirty="0"/>
              <a:t>Practices</a:t>
            </a:r>
          </a:p>
        </p:txBody>
      </p:sp>
      <p:sp>
        <p:nvSpPr>
          <p:cNvPr id="4" name="object 4"/>
          <p:cNvSpPr txBox="1"/>
          <p:nvPr/>
        </p:nvSpPr>
        <p:spPr>
          <a:xfrm>
            <a:off x="738501" y="724915"/>
            <a:ext cx="5154930" cy="5384165"/>
          </a:xfrm>
          <a:prstGeom prst="rect">
            <a:avLst/>
          </a:prstGeom>
        </p:spPr>
        <p:txBody>
          <a:bodyPr vert="horz" wrap="square" lIns="0" tIns="155575" rIns="0" bIns="0" rtlCol="0">
            <a:spAutoFit/>
          </a:bodyPr>
          <a:lstStyle/>
          <a:p>
            <a:pPr marL="298450" indent="-285750">
              <a:spcBef>
                <a:spcPts val="1225"/>
              </a:spcBef>
              <a:buFont typeface="Wingdings"/>
              <a:buChar char=""/>
              <a:tabLst>
                <a:tab pos="298450" algn="l"/>
              </a:tabLst>
            </a:pPr>
            <a:r>
              <a:rPr dirty="0">
                <a:solidFill>
                  <a:srgbClr val="FFFFFF"/>
                </a:solidFill>
                <a:cs typeface="Calibri"/>
              </a:rPr>
              <a:t>Lock </a:t>
            </a:r>
            <a:r>
              <a:rPr spc="-15" dirty="0">
                <a:solidFill>
                  <a:srgbClr val="FFFFFF"/>
                </a:solidFill>
                <a:cs typeface="Calibri"/>
              </a:rPr>
              <a:t>Away </a:t>
            </a:r>
            <a:r>
              <a:rPr spc="-35" dirty="0">
                <a:solidFill>
                  <a:srgbClr val="FFFFFF"/>
                </a:solidFill>
                <a:cs typeface="Calibri"/>
              </a:rPr>
              <a:t>Your </a:t>
            </a:r>
            <a:r>
              <a:rPr spc="-30" dirty="0">
                <a:solidFill>
                  <a:srgbClr val="FFFFFF"/>
                </a:solidFill>
                <a:cs typeface="Calibri"/>
              </a:rPr>
              <a:t>AWS </a:t>
            </a:r>
            <a:r>
              <a:rPr spc="-5" dirty="0">
                <a:solidFill>
                  <a:srgbClr val="FFFFFF"/>
                </a:solidFill>
                <a:cs typeface="Calibri"/>
              </a:rPr>
              <a:t>Account </a:t>
            </a:r>
            <a:r>
              <a:rPr spc="-15" dirty="0">
                <a:solidFill>
                  <a:srgbClr val="FFFFFF"/>
                </a:solidFill>
                <a:cs typeface="Calibri"/>
              </a:rPr>
              <a:t>Root </a:t>
            </a:r>
            <a:r>
              <a:rPr spc="-5" dirty="0">
                <a:solidFill>
                  <a:srgbClr val="FFFFFF"/>
                </a:solidFill>
                <a:cs typeface="Calibri"/>
              </a:rPr>
              <a:t>User Access</a:t>
            </a:r>
            <a:r>
              <a:rPr spc="65" dirty="0">
                <a:solidFill>
                  <a:srgbClr val="FFFFFF"/>
                </a:solidFill>
                <a:cs typeface="Calibri"/>
              </a:rPr>
              <a:t> </a:t>
            </a:r>
            <a:r>
              <a:rPr spc="-20" dirty="0">
                <a:solidFill>
                  <a:srgbClr val="FFFFFF"/>
                </a:solidFill>
                <a:cs typeface="Calibri"/>
              </a:rPr>
              <a:t>Keys</a:t>
            </a:r>
            <a:endParaRPr>
              <a:solidFill>
                <a:prstClr val="black"/>
              </a:solidFill>
              <a:cs typeface="Calibri"/>
            </a:endParaRPr>
          </a:p>
          <a:p>
            <a:pPr marL="298450" indent="-285750">
              <a:spcBef>
                <a:spcPts val="1130"/>
              </a:spcBef>
              <a:buFont typeface="Wingdings"/>
              <a:buChar char=""/>
              <a:tabLst>
                <a:tab pos="298450" algn="l"/>
              </a:tabLst>
            </a:pPr>
            <a:r>
              <a:rPr spc="-15" dirty="0">
                <a:solidFill>
                  <a:srgbClr val="FFFFFF"/>
                </a:solidFill>
                <a:cs typeface="Calibri"/>
              </a:rPr>
              <a:t>Create </a:t>
            </a:r>
            <a:r>
              <a:rPr spc="-5" dirty="0">
                <a:solidFill>
                  <a:srgbClr val="FFFFFF"/>
                </a:solidFill>
                <a:cs typeface="Calibri"/>
              </a:rPr>
              <a:t>Individual IAM</a:t>
            </a:r>
            <a:r>
              <a:rPr spc="30" dirty="0">
                <a:solidFill>
                  <a:srgbClr val="FFFFFF"/>
                </a:solidFill>
                <a:cs typeface="Calibri"/>
              </a:rPr>
              <a:t> </a:t>
            </a:r>
            <a:r>
              <a:rPr spc="-10" dirty="0">
                <a:solidFill>
                  <a:srgbClr val="FFFFFF"/>
                </a:solidFill>
                <a:cs typeface="Calibri"/>
              </a:rPr>
              <a:t>Users</a:t>
            </a:r>
            <a:endParaRPr>
              <a:solidFill>
                <a:prstClr val="black"/>
              </a:solidFill>
              <a:cs typeface="Calibri"/>
            </a:endParaRPr>
          </a:p>
          <a:p>
            <a:pPr marL="298450" indent="-285750">
              <a:spcBef>
                <a:spcPts val="1055"/>
              </a:spcBef>
              <a:buFont typeface="Wingdings"/>
              <a:buChar char=""/>
              <a:tabLst>
                <a:tab pos="298450" algn="l"/>
              </a:tabLst>
            </a:pPr>
            <a:r>
              <a:rPr spc="-5" dirty="0">
                <a:solidFill>
                  <a:srgbClr val="FFFFFF"/>
                </a:solidFill>
                <a:cs typeface="Calibri"/>
              </a:rPr>
              <a:t>Use </a:t>
            </a:r>
            <a:r>
              <a:rPr spc="-10" dirty="0">
                <a:solidFill>
                  <a:srgbClr val="FFFFFF"/>
                </a:solidFill>
                <a:cs typeface="Calibri"/>
              </a:rPr>
              <a:t>Groups to </a:t>
            </a:r>
            <a:r>
              <a:rPr spc="-5" dirty="0">
                <a:solidFill>
                  <a:srgbClr val="FFFFFF"/>
                </a:solidFill>
                <a:cs typeface="Calibri"/>
              </a:rPr>
              <a:t>Assign </a:t>
            </a:r>
            <a:r>
              <a:rPr spc="-10" dirty="0">
                <a:solidFill>
                  <a:srgbClr val="FFFFFF"/>
                </a:solidFill>
                <a:cs typeface="Calibri"/>
              </a:rPr>
              <a:t>Permissions to </a:t>
            </a:r>
            <a:r>
              <a:rPr spc="-5" dirty="0">
                <a:solidFill>
                  <a:srgbClr val="FFFFFF"/>
                </a:solidFill>
                <a:cs typeface="Calibri"/>
              </a:rPr>
              <a:t>IAM</a:t>
            </a:r>
            <a:r>
              <a:rPr spc="60" dirty="0">
                <a:solidFill>
                  <a:srgbClr val="FFFFFF"/>
                </a:solidFill>
                <a:cs typeface="Calibri"/>
              </a:rPr>
              <a:t> </a:t>
            </a:r>
            <a:r>
              <a:rPr spc="-10" dirty="0">
                <a:solidFill>
                  <a:srgbClr val="FFFFFF"/>
                </a:solidFill>
                <a:cs typeface="Calibri"/>
              </a:rPr>
              <a:t>Users</a:t>
            </a:r>
            <a:endParaRPr>
              <a:solidFill>
                <a:prstClr val="black"/>
              </a:solidFill>
              <a:cs typeface="Calibri"/>
            </a:endParaRPr>
          </a:p>
          <a:p>
            <a:pPr marL="298450" indent="-285750">
              <a:spcBef>
                <a:spcPts val="1130"/>
              </a:spcBef>
              <a:buFont typeface="Wingdings"/>
              <a:buChar char=""/>
              <a:tabLst>
                <a:tab pos="298450" algn="l"/>
              </a:tabLst>
            </a:pPr>
            <a:r>
              <a:rPr spc="-15" dirty="0">
                <a:solidFill>
                  <a:srgbClr val="FFFFFF"/>
                </a:solidFill>
                <a:cs typeface="Calibri"/>
              </a:rPr>
              <a:t>Grant </a:t>
            </a:r>
            <a:r>
              <a:rPr spc="-5" dirty="0">
                <a:solidFill>
                  <a:srgbClr val="FFFFFF"/>
                </a:solidFill>
                <a:cs typeface="Calibri"/>
              </a:rPr>
              <a:t>Least</a:t>
            </a:r>
            <a:r>
              <a:rPr spc="10" dirty="0">
                <a:solidFill>
                  <a:srgbClr val="FFFFFF"/>
                </a:solidFill>
                <a:cs typeface="Calibri"/>
              </a:rPr>
              <a:t> </a:t>
            </a:r>
            <a:r>
              <a:rPr spc="-5" dirty="0">
                <a:solidFill>
                  <a:srgbClr val="FFFFFF"/>
                </a:solidFill>
                <a:cs typeface="Calibri"/>
              </a:rPr>
              <a:t>Privilege</a:t>
            </a:r>
            <a:endParaRPr>
              <a:solidFill>
                <a:prstClr val="black"/>
              </a:solidFill>
              <a:cs typeface="Calibri"/>
            </a:endParaRPr>
          </a:p>
          <a:p>
            <a:pPr marL="298450" marR="190500" indent="-285750">
              <a:lnSpc>
                <a:spcPct val="147800"/>
              </a:lnSpc>
              <a:spcBef>
                <a:spcPts val="20"/>
              </a:spcBef>
              <a:buFont typeface="Wingdings"/>
              <a:buChar char=""/>
              <a:tabLst>
                <a:tab pos="298450" algn="l"/>
              </a:tabLst>
            </a:pPr>
            <a:r>
              <a:rPr spc="-5" dirty="0">
                <a:solidFill>
                  <a:srgbClr val="FFFFFF"/>
                </a:solidFill>
                <a:cs typeface="Calibri"/>
              </a:rPr>
              <a:t>Get </a:t>
            </a:r>
            <a:r>
              <a:rPr spc="-10" dirty="0">
                <a:solidFill>
                  <a:srgbClr val="FFFFFF"/>
                </a:solidFill>
                <a:cs typeface="Calibri"/>
              </a:rPr>
              <a:t>Started </a:t>
            </a:r>
            <a:r>
              <a:rPr spc="-5" dirty="0">
                <a:solidFill>
                  <a:srgbClr val="FFFFFF"/>
                </a:solidFill>
                <a:cs typeface="Calibri"/>
              </a:rPr>
              <a:t>Using </a:t>
            </a:r>
            <a:r>
              <a:rPr spc="-10" dirty="0">
                <a:solidFill>
                  <a:srgbClr val="FFFFFF"/>
                </a:solidFill>
                <a:cs typeface="Calibri"/>
              </a:rPr>
              <a:t>Permissions </a:t>
            </a:r>
            <a:r>
              <a:rPr spc="-5" dirty="0">
                <a:solidFill>
                  <a:srgbClr val="FFFFFF"/>
                </a:solidFill>
                <a:cs typeface="Calibri"/>
              </a:rPr>
              <a:t>with </a:t>
            </a:r>
            <a:r>
              <a:rPr spc="-35" dirty="0">
                <a:solidFill>
                  <a:srgbClr val="FFFFFF"/>
                </a:solidFill>
                <a:cs typeface="Calibri"/>
              </a:rPr>
              <a:t>AWS </a:t>
            </a:r>
            <a:r>
              <a:rPr spc="-5" dirty="0">
                <a:solidFill>
                  <a:srgbClr val="FFFFFF"/>
                </a:solidFill>
                <a:cs typeface="Calibri"/>
              </a:rPr>
              <a:t>Managed  </a:t>
            </a:r>
            <a:r>
              <a:rPr spc="-10" dirty="0">
                <a:solidFill>
                  <a:srgbClr val="FFFFFF"/>
                </a:solidFill>
                <a:cs typeface="Calibri"/>
              </a:rPr>
              <a:t>Policies</a:t>
            </a:r>
            <a:endParaRPr>
              <a:solidFill>
                <a:prstClr val="black"/>
              </a:solidFill>
              <a:cs typeface="Calibri"/>
            </a:endParaRPr>
          </a:p>
          <a:p>
            <a:pPr marL="298450" marR="328295" indent="-285750">
              <a:lnSpc>
                <a:spcPct val="148900"/>
              </a:lnSpc>
              <a:spcBef>
                <a:spcPts val="75"/>
              </a:spcBef>
              <a:buFont typeface="Wingdings"/>
              <a:buChar char=""/>
              <a:tabLst>
                <a:tab pos="298450" algn="l"/>
              </a:tabLst>
            </a:pPr>
            <a:r>
              <a:rPr spc="-5" dirty="0">
                <a:solidFill>
                  <a:srgbClr val="FFFFFF"/>
                </a:solidFill>
                <a:cs typeface="Calibri"/>
              </a:rPr>
              <a:t>Use </a:t>
            </a:r>
            <a:r>
              <a:rPr spc="-10" dirty="0">
                <a:solidFill>
                  <a:srgbClr val="FFFFFF"/>
                </a:solidFill>
                <a:cs typeface="Calibri"/>
              </a:rPr>
              <a:t>Customer </a:t>
            </a:r>
            <a:r>
              <a:rPr spc="-5" dirty="0">
                <a:solidFill>
                  <a:srgbClr val="FFFFFF"/>
                </a:solidFill>
                <a:cs typeface="Calibri"/>
              </a:rPr>
              <a:t>Managed </a:t>
            </a:r>
            <a:r>
              <a:rPr spc="-10" dirty="0">
                <a:solidFill>
                  <a:srgbClr val="FFFFFF"/>
                </a:solidFill>
                <a:cs typeface="Calibri"/>
              </a:rPr>
              <a:t>Policies Instead </a:t>
            </a:r>
            <a:r>
              <a:rPr dirty="0">
                <a:solidFill>
                  <a:srgbClr val="FFFFFF"/>
                </a:solidFill>
                <a:cs typeface="Calibri"/>
              </a:rPr>
              <a:t>of </a:t>
            </a:r>
            <a:r>
              <a:rPr spc="-5" dirty="0">
                <a:solidFill>
                  <a:srgbClr val="FFFFFF"/>
                </a:solidFill>
                <a:cs typeface="Calibri"/>
              </a:rPr>
              <a:t>Inline  </a:t>
            </a:r>
            <a:r>
              <a:rPr spc="-10" dirty="0">
                <a:solidFill>
                  <a:srgbClr val="FFFFFF"/>
                </a:solidFill>
                <a:cs typeface="Calibri"/>
              </a:rPr>
              <a:t>Policies</a:t>
            </a:r>
            <a:endParaRPr>
              <a:solidFill>
                <a:prstClr val="black"/>
              </a:solidFill>
              <a:cs typeface="Calibri"/>
            </a:endParaRPr>
          </a:p>
          <a:p>
            <a:pPr marL="298450" indent="-285750">
              <a:spcBef>
                <a:spcPts val="1125"/>
              </a:spcBef>
              <a:buFont typeface="Wingdings"/>
              <a:buChar char=""/>
              <a:tabLst>
                <a:tab pos="298450" algn="l"/>
              </a:tabLst>
            </a:pPr>
            <a:r>
              <a:rPr spc="-5" dirty="0">
                <a:solidFill>
                  <a:srgbClr val="FFFFFF"/>
                </a:solidFill>
                <a:cs typeface="Calibri"/>
              </a:rPr>
              <a:t>Use Access Levels </a:t>
            </a:r>
            <a:r>
              <a:rPr spc="-10" dirty="0">
                <a:solidFill>
                  <a:srgbClr val="FFFFFF"/>
                </a:solidFill>
                <a:cs typeface="Calibri"/>
              </a:rPr>
              <a:t>to Review </a:t>
            </a:r>
            <a:r>
              <a:rPr spc="-5" dirty="0">
                <a:solidFill>
                  <a:srgbClr val="FFFFFF"/>
                </a:solidFill>
                <a:cs typeface="Calibri"/>
              </a:rPr>
              <a:t>IAM</a:t>
            </a:r>
            <a:r>
              <a:rPr spc="45" dirty="0">
                <a:solidFill>
                  <a:srgbClr val="FFFFFF"/>
                </a:solidFill>
                <a:cs typeface="Calibri"/>
              </a:rPr>
              <a:t> </a:t>
            </a:r>
            <a:r>
              <a:rPr spc="-10" dirty="0">
                <a:solidFill>
                  <a:srgbClr val="FFFFFF"/>
                </a:solidFill>
                <a:cs typeface="Calibri"/>
              </a:rPr>
              <a:t>Permissions</a:t>
            </a:r>
            <a:endParaRPr>
              <a:solidFill>
                <a:prstClr val="black"/>
              </a:solidFill>
              <a:cs typeface="Calibri"/>
            </a:endParaRPr>
          </a:p>
          <a:p>
            <a:pPr marL="298450" indent="-285750">
              <a:spcBef>
                <a:spcPts val="1060"/>
              </a:spcBef>
              <a:buFont typeface="Wingdings"/>
              <a:buChar char=""/>
              <a:tabLst>
                <a:tab pos="298450" algn="l"/>
              </a:tabLst>
            </a:pPr>
            <a:r>
              <a:rPr spc="-5" dirty="0">
                <a:solidFill>
                  <a:srgbClr val="FFFFFF"/>
                </a:solidFill>
                <a:cs typeface="Calibri"/>
              </a:rPr>
              <a:t>Configure </a:t>
            </a:r>
            <a:r>
              <a:rPr dirty="0">
                <a:solidFill>
                  <a:srgbClr val="FFFFFF"/>
                </a:solidFill>
                <a:cs typeface="Calibri"/>
              </a:rPr>
              <a:t>a </a:t>
            </a:r>
            <a:r>
              <a:rPr spc="-10" dirty="0">
                <a:solidFill>
                  <a:srgbClr val="FFFFFF"/>
                </a:solidFill>
                <a:cs typeface="Calibri"/>
              </a:rPr>
              <a:t>Strong </a:t>
            </a:r>
            <a:r>
              <a:rPr spc="-15" dirty="0">
                <a:solidFill>
                  <a:srgbClr val="FFFFFF"/>
                </a:solidFill>
                <a:cs typeface="Calibri"/>
              </a:rPr>
              <a:t>Password </a:t>
            </a:r>
            <a:r>
              <a:rPr spc="-10" dirty="0">
                <a:solidFill>
                  <a:srgbClr val="FFFFFF"/>
                </a:solidFill>
                <a:cs typeface="Calibri"/>
              </a:rPr>
              <a:t>Policy </a:t>
            </a:r>
            <a:r>
              <a:rPr spc="-15" dirty="0">
                <a:solidFill>
                  <a:srgbClr val="FFFFFF"/>
                </a:solidFill>
                <a:cs typeface="Calibri"/>
              </a:rPr>
              <a:t>for </a:t>
            </a:r>
            <a:r>
              <a:rPr spc="-35" dirty="0">
                <a:solidFill>
                  <a:srgbClr val="FFFFFF"/>
                </a:solidFill>
                <a:cs typeface="Calibri"/>
              </a:rPr>
              <a:t>Your</a:t>
            </a:r>
            <a:r>
              <a:rPr spc="40" dirty="0">
                <a:solidFill>
                  <a:srgbClr val="FFFFFF"/>
                </a:solidFill>
                <a:cs typeface="Calibri"/>
              </a:rPr>
              <a:t> </a:t>
            </a:r>
            <a:r>
              <a:rPr spc="-10" dirty="0">
                <a:solidFill>
                  <a:srgbClr val="FFFFFF"/>
                </a:solidFill>
                <a:cs typeface="Calibri"/>
              </a:rPr>
              <a:t>Users</a:t>
            </a:r>
            <a:endParaRPr>
              <a:solidFill>
                <a:prstClr val="black"/>
              </a:solidFill>
              <a:cs typeface="Calibri"/>
            </a:endParaRPr>
          </a:p>
          <a:p>
            <a:pPr marL="298450" indent="-285750">
              <a:spcBef>
                <a:spcPts val="1030"/>
              </a:spcBef>
              <a:buFont typeface="Wingdings"/>
              <a:buChar char=""/>
              <a:tabLst>
                <a:tab pos="298450" algn="l"/>
              </a:tabLst>
            </a:pPr>
            <a:r>
              <a:rPr spc="-5" dirty="0">
                <a:solidFill>
                  <a:srgbClr val="FFFFFF"/>
                </a:solidFill>
                <a:cs typeface="Calibri"/>
              </a:rPr>
              <a:t>Enable</a:t>
            </a:r>
            <a:r>
              <a:rPr spc="5" dirty="0">
                <a:solidFill>
                  <a:srgbClr val="FFFFFF"/>
                </a:solidFill>
                <a:cs typeface="Calibri"/>
              </a:rPr>
              <a:t> </a:t>
            </a:r>
            <a:r>
              <a:rPr spc="-40" dirty="0">
                <a:solidFill>
                  <a:srgbClr val="FFFFFF"/>
                </a:solidFill>
                <a:cs typeface="Calibri"/>
              </a:rPr>
              <a:t>MFA</a:t>
            </a:r>
            <a:endParaRPr>
              <a:solidFill>
                <a:prstClr val="black"/>
              </a:solidFill>
              <a:cs typeface="Calibri"/>
            </a:endParaRPr>
          </a:p>
          <a:p>
            <a:pPr marL="298450" marR="62230" indent="-285750">
              <a:lnSpc>
                <a:spcPct val="148900"/>
              </a:lnSpc>
              <a:spcBef>
                <a:spcPts val="70"/>
              </a:spcBef>
              <a:buFont typeface="Wingdings"/>
              <a:buChar char=""/>
              <a:tabLst>
                <a:tab pos="298450" algn="l"/>
              </a:tabLst>
            </a:pPr>
            <a:r>
              <a:rPr spc="-5" dirty="0">
                <a:solidFill>
                  <a:srgbClr val="FFFFFF"/>
                </a:solidFill>
                <a:cs typeface="Calibri"/>
              </a:rPr>
              <a:t>Use </a:t>
            </a:r>
            <a:r>
              <a:rPr spc="-10" dirty="0">
                <a:solidFill>
                  <a:srgbClr val="FFFFFF"/>
                </a:solidFill>
                <a:cs typeface="Calibri"/>
              </a:rPr>
              <a:t>Roles </a:t>
            </a:r>
            <a:r>
              <a:rPr spc="-15" dirty="0">
                <a:solidFill>
                  <a:srgbClr val="FFFFFF"/>
                </a:solidFill>
                <a:cs typeface="Calibri"/>
              </a:rPr>
              <a:t>for </a:t>
            </a:r>
            <a:r>
              <a:rPr spc="-5" dirty="0">
                <a:solidFill>
                  <a:srgbClr val="FFFFFF"/>
                </a:solidFill>
                <a:cs typeface="Calibri"/>
              </a:rPr>
              <a:t>Applications </a:t>
            </a:r>
            <a:r>
              <a:rPr spc="-10" dirty="0">
                <a:solidFill>
                  <a:srgbClr val="FFFFFF"/>
                </a:solidFill>
                <a:cs typeface="Calibri"/>
              </a:rPr>
              <a:t>That </a:t>
            </a:r>
            <a:r>
              <a:rPr spc="-5" dirty="0">
                <a:solidFill>
                  <a:srgbClr val="FFFFFF"/>
                </a:solidFill>
                <a:cs typeface="Calibri"/>
              </a:rPr>
              <a:t>Run </a:t>
            </a:r>
            <a:r>
              <a:rPr dirty="0">
                <a:solidFill>
                  <a:srgbClr val="FFFFFF"/>
                </a:solidFill>
                <a:cs typeface="Calibri"/>
              </a:rPr>
              <a:t>on </a:t>
            </a:r>
            <a:r>
              <a:rPr spc="-10" dirty="0">
                <a:solidFill>
                  <a:srgbClr val="FFFFFF"/>
                </a:solidFill>
                <a:cs typeface="Calibri"/>
              </a:rPr>
              <a:t>Amazon EC2  Instances</a:t>
            </a:r>
            <a:endParaRPr>
              <a:solidFill>
                <a:prstClr val="black"/>
              </a:solidFill>
              <a:cs typeface="Calibri"/>
            </a:endParaRPr>
          </a:p>
        </p:txBody>
      </p:sp>
      <p:sp>
        <p:nvSpPr>
          <p:cNvPr id="5" name="object 5"/>
          <p:cNvSpPr txBox="1"/>
          <p:nvPr/>
        </p:nvSpPr>
        <p:spPr>
          <a:xfrm>
            <a:off x="6491386" y="731011"/>
            <a:ext cx="3939540" cy="2500630"/>
          </a:xfrm>
          <a:prstGeom prst="rect">
            <a:avLst/>
          </a:prstGeom>
        </p:spPr>
        <p:txBody>
          <a:bodyPr vert="horz" wrap="square" lIns="0" tIns="155575" rIns="0" bIns="0" rtlCol="0">
            <a:spAutoFit/>
          </a:bodyPr>
          <a:lstStyle/>
          <a:p>
            <a:pPr marL="298450" indent="-285750">
              <a:spcBef>
                <a:spcPts val="1225"/>
              </a:spcBef>
              <a:buFont typeface="Wingdings"/>
              <a:buChar char=""/>
              <a:tabLst>
                <a:tab pos="298450" algn="l"/>
              </a:tabLst>
            </a:pPr>
            <a:r>
              <a:rPr spc="-5" dirty="0">
                <a:solidFill>
                  <a:srgbClr val="FFFFFF"/>
                </a:solidFill>
                <a:cs typeface="Calibri"/>
              </a:rPr>
              <a:t>Use </a:t>
            </a:r>
            <a:r>
              <a:rPr spc="-10" dirty="0">
                <a:solidFill>
                  <a:srgbClr val="FFFFFF"/>
                </a:solidFill>
                <a:cs typeface="Calibri"/>
              </a:rPr>
              <a:t>Roles to </a:t>
            </a:r>
            <a:r>
              <a:rPr spc="-15" dirty="0">
                <a:solidFill>
                  <a:srgbClr val="FFFFFF"/>
                </a:solidFill>
                <a:cs typeface="Calibri"/>
              </a:rPr>
              <a:t>Delegate</a:t>
            </a:r>
            <a:r>
              <a:rPr spc="35" dirty="0">
                <a:solidFill>
                  <a:srgbClr val="FFFFFF"/>
                </a:solidFill>
                <a:cs typeface="Calibri"/>
              </a:rPr>
              <a:t> </a:t>
            </a:r>
            <a:r>
              <a:rPr spc="-10" dirty="0">
                <a:solidFill>
                  <a:srgbClr val="FFFFFF"/>
                </a:solidFill>
                <a:cs typeface="Calibri"/>
              </a:rPr>
              <a:t>Permissions</a:t>
            </a:r>
            <a:endParaRPr>
              <a:solidFill>
                <a:prstClr val="black"/>
              </a:solidFill>
              <a:cs typeface="Calibri"/>
            </a:endParaRPr>
          </a:p>
          <a:p>
            <a:pPr marL="298450" indent="-285750">
              <a:spcBef>
                <a:spcPts val="1130"/>
              </a:spcBef>
              <a:buFont typeface="Wingdings"/>
              <a:buChar char=""/>
              <a:tabLst>
                <a:tab pos="298450" algn="l"/>
              </a:tabLst>
            </a:pPr>
            <a:r>
              <a:rPr dirty="0">
                <a:solidFill>
                  <a:srgbClr val="FFFFFF"/>
                </a:solidFill>
                <a:cs typeface="Calibri"/>
              </a:rPr>
              <a:t>Do Not </a:t>
            </a:r>
            <a:r>
              <a:rPr spc="-10" dirty="0">
                <a:solidFill>
                  <a:srgbClr val="FFFFFF"/>
                </a:solidFill>
                <a:cs typeface="Calibri"/>
              </a:rPr>
              <a:t>Share </a:t>
            </a:r>
            <a:r>
              <a:rPr spc="-5" dirty="0">
                <a:solidFill>
                  <a:srgbClr val="FFFFFF"/>
                </a:solidFill>
                <a:cs typeface="Calibri"/>
              </a:rPr>
              <a:t>Access</a:t>
            </a:r>
            <a:r>
              <a:rPr spc="15" dirty="0">
                <a:solidFill>
                  <a:srgbClr val="FFFFFF"/>
                </a:solidFill>
                <a:cs typeface="Calibri"/>
              </a:rPr>
              <a:t> </a:t>
            </a:r>
            <a:r>
              <a:rPr spc="-15" dirty="0">
                <a:solidFill>
                  <a:srgbClr val="FFFFFF"/>
                </a:solidFill>
                <a:cs typeface="Calibri"/>
              </a:rPr>
              <a:t>Keys</a:t>
            </a:r>
            <a:endParaRPr>
              <a:solidFill>
                <a:prstClr val="black"/>
              </a:solidFill>
              <a:cs typeface="Calibri"/>
            </a:endParaRPr>
          </a:p>
          <a:p>
            <a:pPr marL="298450" indent="-285750">
              <a:spcBef>
                <a:spcPts val="1055"/>
              </a:spcBef>
              <a:buFont typeface="Wingdings"/>
              <a:buChar char=""/>
              <a:tabLst>
                <a:tab pos="298450" algn="l"/>
              </a:tabLst>
            </a:pPr>
            <a:r>
              <a:rPr spc="-20" dirty="0">
                <a:solidFill>
                  <a:srgbClr val="FFFFFF"/>
                </a:solidFill>
                <a:cs typeface="Calibri"/>
              </a:rPr>
              <a:t>Rotate </a:t>
            </a:r>
            <a:r>
              <a:rPr spc="-10" dirty="0">
                <a:solidFill>
                  <a:srgbClr val="FFFFFF"/>
                </a:solidFill>
                <a:cs typeface="Calibri"/>
              </a:rPr>
              <a:t>Credentials</a:t>
            </a:r>
            <a:r>
              <a:rPr spc="30" dirty="0">
                <a:solidFill>
                  <a:srgbClr val="FFFFFF"/>
                </a:solidFill>
                <a:cs typeface="Calibri"/>
              </a:rPr>
              <a:t> </a:t>
            </a:r>
            <a:r>
              <a:rPr spc="-10" dirty="0">
                <a:solidFill>
                  <a:srgbClr val="FFFFFF"/>
                </a:solidFill>
                <a:cs typeface="Calibri"/>
              </a:rPr>
              <a:t>Regularly</a:t>
            </a:r>
            <a:endParaRPr>
              <a:solidFill>
                <a:prstClr val="black"/>
              </a:solidFill>
              <a:cs typeface="Calibri"/>
            </a:endParaRPr>
          </a:p>
          <a:p>
            <a:pPr marL="298450" indent="-285750">
              <a:spcBef>
                <a:spcPts val="1130"/>
              </a:spcBef>
              <a:buFont typeface="Wingdings"/>
              <a:buChar char=""/>
              <a:tabLst>
                <a:tab pos="298450" algn="l"/>
              </a:tabLst>
            </a:pPr>
            <a:r>
              <a:rPr spc="-15" dirty="0">
                <a:solidFill>
                  <a:srgbClr val="FFFFFF"/>
                </a:solidFill>
                <a:cs typeface="Calibri"/>
              </a:rPr>
              <a:t>Remove </a:t>
            </a:r>
            <a:r>
              <a:rPr dirty="0">
                <a:solidFill>
                  <a:srgbClr val="FFFFFF"/>
                </a:solidFill>
                <a:cs typeface="Calibri"/>
              </a:rPr>
              <a:t>Unnecessary</a:t>
            </a:r>
            <a:r>
              <a:rPr spc="10" dirty="0">
                <a:solidFill>
                  <a:srgbClr val="FFFFFF"/>
                </a:solidFill>
                <a:cs typeface="Calibri"/>
              </a:rPr>
              <a:t> </a:t>
            </a:r>
            <a:r>
              <a:rPr spc="-5" dirty="0">
                <a:solidFill>
                  <a:srgbClr val="FFFFFF"/>
                </a:solidFill>
                <a:cs typeface="Calibri"/>
              </a:rPr>
              <a:t>Credentials</a:t>
            </a:r>
            <a:endParaRPr>
              <a:solidFill>
                <a:prstClr val="black"/>
              </a:solidFill>
              <a:cs typeface="Calibri"/>
            </a:endParaRPr>
          </a:p>
          <a:p>
            <a:pPr marL="298450" indent="-285750">
              <a:spcBef>
                <a:spcPts val="1030"/>
              </a:spcBef>
              <a:buFont typeface="Wingdings"/>
              <a:buChar char=""/>
              <a:tabLst>
                <a:tab pos="298450" algn="l"/>
              </a:tabLst>
            </a:pPr>
            <a:r>
              <a:rPr spc="-5" dirty="0">
                <a:solidFill>
                  <a:srgbClr val="FFFFFF"/>
                </a:solidFill>
                <a:cs typeface="Calibri"/>
              </a:rPr>
              <a:t>Use </a:t>
            </a:r>
            <a:r>
              <a:rPr spc="-10" dirty="0">
                <a:solidFill>
                  <a:srgbClr val="FFFFFF"/>
                </a:solidFill>
                <a:cs typeface="Calibri"/>
              </a:rPr>
              <a:t>Policy </a:t>
            </a:r>
            <a:r>
              <a:rPr spc="-5" dirty="0">
                <a:solidFill>
                  <a:srgbClr val="FFFFFF"/>
                </a:solidFill>
                <a:cs typeface="Calibri"/>
              </a:rPr>
              <a:t>Conditions </a:t>
            </a:r>
            <a:r>
              <a:rPr spc="-15" dirty="0">
                <a:solidFill>
                  <a:srgbClr val="FFFFFF"/>
                </a:solidFill>
                <a:cs typeface="Calibri"/>
              </a:rPr>
              <a:t>for </a:t>
            </a:r>
            <a:r>
              <a:rPr spc="-10" dirty="0">
                <a:solidFill>
                  <a:srgbClr val="FFFFFF"/>
                </a:solidFill>
                <a:cs typeface="Calibri"/>
              </a:rPr>
              <a:t>Extra</a:t>
            </a:r>
            <a:r>
              <a:rPr spc="10" dirty="0">
                <a:solidFill>
                  <a:srgbClr val="FFFFFF"/>
                </a:solidFill>
                <a:cs typeface="Calibri"/>
              </a:rPr>
              <a:t> </a:t>
            </a:r>
            <a:r>
              <a:rPr spc="-5" dirty="0">
                <a:solidFill>
                  <a:srgbClr val="FFFFFF"/>
                </a:solidFill>
                <a:cs typeface="Calibri"/>
              </a:rPr>
              <a:t>Security</a:t>
            </a:r>
            <a:endParaRPr>
              <a:solidFill>
                <a:prstClr val="black"/>
              </a:solidFill>
              <a:cs typeface="Calibri"/>
            </a:endParaRPr>
          </a:p>
          <a:p>
            <a:pPr marL="298450" indent="-285750">
              <a:spcBef>
                <a:spcPts val="1055"/>
              </a:spcBef>
              <a:buFont typeface="Wingdings"/>
              <a:buChar char=""/>
              <a:tabLst>
                <a:tab pos="298450" algn="l"/>
              </a:tabLst>
            </a:pPr>
            <a:r>
              <a:rPr spc="-5" dirty="0">
                <a:solidFill>
                  <a:srgbClr val="FFFFFF"/>
                </a:solidFill>
                <a:cs typeface="Calibri"/>
              </a:rPr>
              <a:t>Monitor Activity in </a:t>
            </a:r>
            <a:r>
              <a:rPr spc="-35" dirty="0">
                <a:solidFill>
                  <a:srgbClr val="FFFFFF"/>
                </a:solidFill>
                <a:cs typeface="Calibri"/>
              </a:rPr>
              <a:t>Your </a:t>
            </a:r>
            <a:r>
              <a:rPr spc="-30" dirty="0">
                <a:solidFill>
                  <a:srgbClr val="FFFFFF"/>
                </a:solidFill>
                <a:cs typeface="Calibri"/>
              </a:rPr>
              <a:t>AWS</a:t>
            </a:r>
            <a:r>
              <a:rPr dirty="0">
                <a:solidFill>
                  <a:srgbClr val="FFFFFF"/>
                </a:solidFill>
                <a:cs typeface="Calibri"/>
              </a:rPr>
              <a:t> </a:t>
            </a:r>
            <a:r>
              <a:rPr spc="-5" dirty="0">
                <a:solidFill>
                  <a:srgbClr val="FFFFFF"/>
                </a:solidFill>
                <a:cs typeface="Calibri"/>
              </a:rPr>
              <a:t>Account</a:t>
            </a:r>
            <a:endParaRPr>
              <a:solidFill>
                <a:prstClr val="black"/>
              </a:solidFill>
              <a:cs typeface="Calibri"/>
            </a:endParaRPr>
          </a:p>
        </p:txBody>
      </p:sp>
    </p:spTree>
    <p:extLst>
      <p:ext uri="{BB962C8B-B14F-4D97-AF65-F5344CB8AC3E}">
        <p14:creationId xmlns:p14="http://schemas.microsoft.com/office/powerpoint/2010/main" val="1165617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2049145" cy="391160"/>
          </a:xfrm>
          <a:prstGeom prst="rect">
            <a:avLst/>
          </a:prstGeom>
        </p:spPr>
        <p:txBody>
          <a:bodyPr vert="horz" wrap="square" lIns="0" tIns="12700" rIns="0" bIns="0" rtlCol="0">
            <a:spAutoFit/>
          </a:bodyPr>
          <a:lstStyle/>
          <a:p>
            <a:pPr marL="12700">
              <a:lnSpc>
                <a:spcPct val="100000"/>
              </a:lnSpc>
              <a:spcBef>
                <a:spcPts val="100"/>
              </a:spcBef>
            </a:pPr>
            <a:r>
              <a:rPr spc="-15" dirty="0"/>
              <a:t>Amazon</a:t>
            </a:r>
            <a:r>
              <a:rPr spc="-55" dirty="0"/>
              <a:t> </a:t>
            </a:r>
            <a:r>
              <a:rPr spc="-10" dirty="0"/>
              <a:t>Cognito</a:t>
            </a:r>
          </a:p>
        </p:txBody>
      </p:sp>
      <p:sp>
        <p:nvSpPr>
          <p:cNvPr id="4" name="object 4"/>
          <p:cNvSpPr txBox="1"/>
          <p:nvPr/>
        </p:nvSpPr>
        <p:spPr>
          <a:xfrm>
            <a:off x="6938135" y="2214371"/>
            <a:ext cx="1465580"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Cognito User</a:t>
            </a:r>
            <a:r>
              <a:rPr sz="1400" spc="-65" dirty="0">
                <a:solidFill>
                  <a:srgbClr val="FFFFFF"/>
                </a:solidFill>
                <a:latin typeface="Arial"/>
                <a:cs typeface="Arial"/>
              </a:rPr>
              <a:t> </a:t>
            </a:r>
            <a:r>
              <a:rPr sz="1400" spc="-5" dirty="0">
                <a:solidFill>
                  <a:srgbClr val="FFFFFF"/>
                </a:solidFill>
                <a:latin typeface="Arial"/>
                <a:cs typeface="Arial"/>
              </a:rPr>
              <a:t>Pool</a:t>
            </a:r>
            <a:endParaRPr sz="1400">
              <a:solidFill>
                <a:prstClr val="black"/>
              </a:solidFill>
              <a:latin typeface="Arial"/>
              <a:cs typeface="Arial"/>
            </a:endParaRPr>
          </a:p>
        </p:txBody>
      </p:sp>
      <p:sp>
        <p:nvSpPr>
          <p:cNvPr id="5" name="object 5"/>
          <p:cNvSpPr/>
          <p:nvPr/>
        </p:nvSpPr>
        <p:spPr>
          <a:xfrm>
            <a:off x="7315168" y="1399030"/>
            <a:ext cx="711200" cy="7112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4339899" y="1031106"/>
            <a:ext cx="378161" cy="378161"/>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7" name="object 7"/>
          <p:cNvSpPr/>
          <p:nvPr/>
        </p:nvSpPr>
        <p:spPr>
          <a:xfrm>
            <a:off x="4344817" y="1031063"/>
            <a:ext cx="4540885" cy="5361305"/>
          </a:xfrm>
          <a:custGeom>
            <a:avLst/>
            <a:gdLst/>
            <a:ahLst/>
            <a:cxnLst/>
            <a:rect l="l" t="t" r="r" b="b"/>
            <a:pathLst>
              <a:path w="4540884" h="5361305">
                <a:moveTo>
                  <a:pt x="0" y="0"/>
                </a:moveTo>
                <a:lnTo>
                  <a:pt x="4540589" y="0"/>
                </a:lnTo>
                <a:lnTo>
                  <a:pt x="4540589" y="5361021"/>
                </a:lnTo>
                <a:lnTo>
                  <a:pt x="0" y="5361021"/>
                </a:lnTo>
                <a:lnTo>
                  <a:pt x="0" y="0"/>
                </a:lnTo>
                <a:close/>
              </a:path>
            </a:pathLst>
          </a:custGeom>
          <a:ln w="12700">
            <a:solidFill>
              <a:srgbClr val="00A0C8"/>
            </a:solidFill>
          </a:ln>
        </p:spPr>
        <p:txBody>
          <a:bodyPr wrap="square" lIns="0" tIns="0" rIns="0" bIns="0" rtlCol="0"/>
          <a:lstStyle/>
          <a:p>
            <a:endParaRPr>
              <a:solidFill>
                <a:prstClr val="black"/>
              </a:solidFill>
            </a:endParaRPr>
          </a:p>
        </p:txBody>
      </p:sp>
      <p:sp>
        <p:nvSpPr>
          <p:cNvPr id="8" name="object 8"/>
          <p:cNvSpPr txBox="1"/>
          <p:nvPr/>
        </p:nvSpPr>
        <p:spPr>
          <a:xfrm>
            <a:off x="6868175" y="3613404"/>
            <a:ext cx="1662430"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Cognito Identity</a:t>
            </a:r>
            <a:r>
              <a:rPr sz="1400" spc="-60" dirty="0">
                <a:solidFill>
                  <a:srgbClr val="FFFFFF"/>
                </a:solidFill>
                <a:latin typeface="Arial"/>
                <a:cs typeface="Arial"/>
              </a:rPr>
              <a:t> </a:t>
            </a:r>
            <a:r>
              <a:rPr sz="1400" spc="-5" dirty="0">
                <a:solidFill>
                  <a:srgbClr val="FFFFFF"/>
                </a:solidFill>
                <a:latin typeface="Arial"/>
                <a:cs typeface="Arial"/>
              </a:rPr>
              <a:t>Pool</a:t>
            </a:r>
            <a:endParaRPr sz="1400">
              <a:solidFill>
                <a:prstClr val="black"/>
              </a:solidFill>
              <a:latin typeface="Arial"/>
              <a:cs typeface="Arial"/>
            </a:endParaRPr>
          </a:p>
        </p:txBody>
      </p:sp>
      <p:sp>
        <p:nvSpPr>
          <p:cNvPr id="9" name="object 9"/>
          <p:cNvSpPr/>
          <p:nvPr/>
        </p:nvSpPr>
        <p:spPr>
          <a:xfrm>
            <a:off x="7315168" y="2795323"/>
            <a:ext cx="711200" cy="7112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4718061" y="4424870"/>
            <a:ext cx="4005579" cy="1894205"/>
          </a:xfrm>
          <a:custGeom>
            <a:avLst/>
            <a:gdLst/>
            <a:ahLst/>
            <a:cxnLst/>
            <a:rect l="l" t="t" r="r" b="b"/>
            <a:pathLst>
              <a:path w="4005579" h="1894204">
                <a:moveTo>
                  <a:pt x="0" y="0"/>
                </a:moveTo>
                <a:lnTo>
                  <a:pt x="4005314" y="0"/>
                </a:lnTo>
                <a:lnTo>
                  <a:pt x="4005314" y="1893634"/>
                </a:lnTo>
                <a:lnTo>
                  <a:pt x="0" y="1893634"/>
                </a:lnTo>
                <a:lnTo>
                  <a:pt x="0" y="0"/>
                </a:lnTo>
                <a:close/>
              </a:path>
            </a:pathLst>
          </a:custGeom>
          <a:ln w="12700">
            <a:solidFill>
              <a:srgbClr val="8FA7C4"/>
            </a:solidFill>
          </a:ln>
        </p:spPr>
        <p:txBody>
          <a:bodyPr wrap="square" lIns="0" tIns="0" rIns="0" bIns="0" rtlCol="0"/>
          <a:lstStyle/>
          <a:p>
            <a:endParaRPr>
              <a:solidFill>
                <a:prstClr val="black"/>
              </a:solidFill>
            </a:endParaRPr>
          </a:p>
        </p:txBody>
      </p:sp>
      <p:sp>
        <p:nvSpPr>
          <p:cNvPr id="11" name="object 11"/>
          <p:cNvSpPr txBox="1"/>
          <p:nvPr/>
        </p:nvSpPr>
        <p:spPr>
          <a:xfrm>
            <a:off x="6097116" y="4492244"/>
            <a:ext cx="1246505" cy="208279"/>
          </a:xfrm>
          <a:prstGeom prst="rect">
            <a:avLst/>
          </a:prstGeom>
        </p:spPr>
        <p:txBody>
          <a:bodyPr vert="horz" wrap="square" lIns="0" tIns="12700" rIns="0" bIns="0" rtlCol="0">
            <a:spAutoFit/>
          </a:bodyPr>
          <a:lstStyle/>
          <a:p>
            <a:pPr marL="12700">
              <a:spcBef>
                <a:spcPts val="100"/>
              </a:spcBef>
            </a:pPr>
            <a:r>
              <a:rPr sz="1200" spc="-5" dirty="0">
                <a:solidFill>
                  <a:srgbClr val="8FA7C4"/>
                </a:solidFill>
                <a:cs typeface="Calibri"/>
              </a:rPr>
              <a:t>Other </a:t>
            </a:r>
            <a:r>
              <a:rPr sz="1200" spc="-20" dirty="0">
                <a:solidFill>
                  <a:srgbClr val="8FA7C4"/>
                </a:solidFill>
                <a:cs typeface="Calibri"/>
              </a:rPr>
              <a:t>AWS</a:t>
            </a:r>
            <a:r>
              <a:rPr sz="1200" spc="-50" dirty="0">
                <a:solidFill>
                  <a:srgbClr val="8FA7C4"/>
                </a:solidFill>
                <a:cs typeface="Calibri"/>
              </a:rPr>
              <a:t> </a:t>
            </a:r>
            <a:r>
              <a:rPr sz="1200" spc="-5" dirty="0">
                <a:solidFill>
                  <a:srgbClr val="8FA7C4"/>
                </a:solidFill>
                <a:cs typeface="Calibri"/>
              </a:rPr>
              <a:t>Services</a:t>
            </a:r>
            <a:endParaRPr sz="1200">
              <a:solidFill>
                <a:prstClr val="black"/>
              </a:solidFill>
              <a:cs typeface="Calibri"/>
            </a:endParaRPr>
          </a:p>
        </p:txBody>
      </p:sp>
      <p:sp>
        <p:nvSpPr>
          <p:cNvPr id="12" name="object 12"/>
          <p:cNvSpPr txBox="1"/>
          <p:nvPr/>
        </p:nvSpPr>
        <p:spPr>
          <a:xfrm>
            <a:off x="4923630" y="5713476"/>
            <a:ext cx="1633220"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Amazon</a:t>
            </a:r>
            <a:r>
              <a:rPr sz="1400" spc="-55" dirty="0">
                <a:solidFill>
                  <a:srgbClr val="FFFFFF"/>
                </a:solidFill>
                <a:latin typeface="Arial"/>
                <a:cs typeface="Arial"/>
              </a:rPr>
              <a:t> </a:t>
            </a:r>
            <a:r>
              <a:rPr sz="1400" spc="-5" dirty="0">
                <a:solidFill>
                  <a:srgbClr val="FFFFFF"/>
                </a:solidFill>
                <a:latin typeface="Arial"/>
                <a:cs typeface="Arial"/>
              </a:rPr>
              <a:t>DynamoDB</a:t>
            </a:r>
            <a:endParaRPr sz="1400">
              <a:solidFill>
                <a:prstClr val="black"/>
              </a:solidFill>
              <a:latin typeface="Arial"/>
              <a:cs typeface="Arial"/>
            </a:endParaRPr>
          </a:p>
        </p:txBody>
      </p:sp>
      <p:sp>
        <p:nvSpPr>
          <p:cNvPr id="13" name="object 13"/>
          <p:cNvSpPr/>
          <p:nvPr/>
        </p:nvSpPr>
        <p:spPr>
          <a:xfrm>
            <a:off x="5384800" y="4975380"/>
            <a:ext cx="711200" cy="71120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4" name="object 14"/>
          <p:cNvSpPr/>
          <p:nvPr/>
        </p:nvSpPr>
        <p:spPr>
          <a:xfrm>
            <a:off x="7315168" y="4975380"/>
            <a:ext cx="711200" cy="7112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5" name="object 15"/>
          <p:cNvSpPr txBox="1"/>
          <p:nvPr/>
        </p:nvSpPr>
        <p:spPr>
          <a:xfrm>
            <a:off x="6701599" y="5719572"/>
            <a:ext cx="1939289" cy="443230"/>
          </a:xfrm>
          <a:prstGeom prst="rect">
            <a:avLst/>
          </a:prstGeom>
        </p:spPr>
        <p:txBody>
          <a:bodyPr vert="horz" wrap="square" lIns="0" tIns="26670" rIns="0" bIns="0" rtlCol="0">
            <a:spAutoFit/>
          </a:bodyPr>
          <a:lstStyle/>
          <a:p>
            <a:pPr marL="480695" marR="5080" indent="-468630">
              <a:lnSpc>
                <a:spcPts val="1610"/>
              </a:lnSpc>
              <a:spcBef>
                <a:spcPts val="210"/>
              </a:spcBef>
            </a:pPr>
            <a:r>
              <a:rPr sz="1400" spc="-5" dirty="0">
                <a:solidFill>
                  <a:srgbClr val="FFFFFF"/>
                </a:solidFill>
                <a:latin typeface="Arial"/>
                <a:cs typeface="Arial"/>
              </a:rPr>
              <a:t>Amazon Simple</a:t>
            </a:r>
            <a:r>
              <a:rPr sz="1400" spc="-60" dirty="0">
                <a:solidFill>
                  <a:srgbClr val="FFFFFF"/>
                </a:solidFill>
                <a:latin typeface="Arial"/>
                <a:cs typeface="Arial"/>
              </a:rPr>
              <a:t> </a:t>
            </a:r>
            <a:r>
              <a:rPr sz="1400" spc="-5" dirty="0">
                <a:solidFill>
                  <a:srgbClr val="FFFFFF"/>
                </a:solidFill>
                <a:latin typeface="Arial"/>
                <a:cs typeface="Arial"/>
              </a:rPr>
              <a:t>Storage  Service</a:t>
            </a:r>
            <a:r>
              <a:rPr sz="1400" spc="-15" dirty="0">
                <a:solidFill>
                  <a:srgbClr val="FFFFFF"/>
                </a:solidFill>
                <a:latin typeface="Arial"/>
                <a:cs typeface="Arial"/>
              </a:rPr>
              <a:t> </a:t>
            </a:r>
            <a:r>
              <a:rPr sz="1400" spc="-5" dirty="0">
                <a:solidFill>
                  <a:srgbClr val="FFFFFF"/>
                </a:solidFill>
                <a:latin typeface="Arial"/>
                <a:cs typeface="Arial"/>
              </a:rPr>
              <a:t>(S3)</a:t>
            </a:r>
            <a:endParaRPr sz="1400">
              <a:solidFill>
                <a:prstClr val="black"/>
              </a:solidFill>
              <a:latin typeface="Arial"/>
              <a:cs typeface="Arial"/>
            </a:endParaRPr>
          </a:p>
        </p:txBody>
      </p:sp>
      <p:sp>
        <p:nvSpPr>
          <p:cNvPr id="16" name="object 16"/>
          <p:cNvSpPr/>
          <p:nvPr/>
        </p:nvSpPr>
        <p:spPr>
          <a:xfrm>
            <a:off x="593681" y="3109013"/>
            <a:ext cx="469899" cy="469900"/>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1098352" y="3109013"/>
            <a:ext cx="469900" cy="46990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8" name="object 18"/>
          <p:cNvSpPr txBox="1"/>
          <p:nvPr/>
        </p:nvSpPr>
        <p:spPr>
          <a:xfrm>
            <a:off x="927695" y="3625596"/>
            <a:ext cx="342265"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A</a:t>
            </a:r>
            <a:r>
              <a:rPr sz="1400" spc="-5" dirty="0">
                <a:solidFill>
                  <a:srgbClr val="FFFFFF"/>
                </a:solidFill>
                <a:latin typeface="Arial"/>
                <a:cs typeface="Arial"/>
              </a:rPr>
              <a:t>p</a:t>
            </a:r>
            <a:r>
              <a:rPr sz="1400" dirty="0">
                <a:solidFill>
                  <a:srgbClr val="FFFFFF"/>
                </a:solidFill>
                <a:latin typeface="Arial"/>
                <a:cs typeface="Arial"/>
              </a:rPr>
              <a:t>p</a:t>
            </a:r>
            <a:endParaRPr sz="1400">
              <a:solidFill>
                <a:prstClr val="black"/>
              </a:solidFill>
              <a:latin typeface="Arial"/>
              <a:cs typeface="Arial"/>
            </a:endParaRPr>
          </a:p>
        </p:txBody>
      </p:sp>
      <p:sp>
        <p:nvSpPr>
          <p:cNvPr id="19" name="object 19"/>
          <p:cNvSpPr/>
          <p:nvPr/>
        </p:nvSpPr>
        <p:spPr>
          <a:xfrm>
            <a:off x="4976588" y="1591953"/>
            <a:ext cx="2160270" cy="643890"/>
          </a:xfrm>
          <a:custGeom>
            <a:avLst/>
            <a:gdLst/>
            <a:ahLst/>
            <a:cxnLst/>
            <a:rect l="l" t="t" r="r" b="b"/>
            <a:pathLst>
              <a:path w="2160270" h="643889">
                <a:moveTo>
                  <a:pt x="48920" y="617766"/>
                </a:moveTo>
                <a:lnTo>
                  <a:pt x="0" y="631455"/>
                </a:lnTo>
                <a:lnTo>
                  <a:pt x="3421" y="643685"/>
                </a:lnTo>
                <a:lnTo>
                  <a:pt x="52343" y="629996"/>
                </a:lnTo>
                <a:lnTo>
                  <a:pt x="48920" y="617766"/>
                </a:lnTo>
                <a:close/>
              </a:path>
              <a:path w="2160270" h="643889">
                <a:moveTo>
                  <a:pt x="134532" y="593811"/>
                </a:moveTo>
                <a:lnTo>
                  <a:pt x="85611" y="607500"/>
                </a:lnTo>
                <a:lnTo>
                  <a:pt x="89033" y="619730"/>
                </a:lnTo>
                <a:lnTo>
                  <a:pt x="137955" y="606041"/>
                </a:lnTo>
                <a:lnTo>
                  <a:pt x="134532" y="593811"/>
                </a:lnTo>
                <a:close/>
              </a:path>
              <a:path w="2160270" h="643889">
                <a:moveTo>
                  <a:pt x="220144" y="569856"/>
                </a:moveTo>
                <a:lnTo>
                  <a:pt x="171223" y="583544"/>
                </a:lnTo>
                <a:lnTo>
                  <a:pt x="174645" y="595776"/>
                </a:lnTo>
                <a:lnTo>
                  <a:pt x="223566" y="582086"/>
                </a:lnTo>
                <a:lnTo>
                  <a:pt x="220144" y="569856"/>
                </a:lnTo>
                <a:close/>
              </a:path>
              <a:path w="2160270" h="643889">
                <a:moveTo>
                  <a:pt x="305756" y="545901"/>
                </a:moveTo>
                <a:lnTo>
                  <a:pt x="256834" y="559589"/>
                </a:lnTo>
                <a:lnTo>
                  <a:pt x="260257" y="571820"/>
                </a:lnTo>
                <a:lnTo>
                  <a:pt x="309177" y="558131"/>
                </a:lnTo>
                <a:lnTo>
                  <a:pt x="305756" y="545901"/>
                </a:lnTo>
                <a:close/>
              </a:path>
              <a:path w="2160270" h="643889">
                <a:moveTo>
                  <a:pt x="391368" y="521947"/>
                </a:moveTo>
                <a:lnTo>
                  <a:pt x="342446" y="535635"/>
                </a:lnTo>
                <a:lnTo>
                  <a:pt x="345869" y="547865"/>
                </a:lnTo>
                <a:lnTo>
                  <a:pt x="394789" y="534177"/>
                </a:lnTo>
                <a:lnTo>
                  <a:pt x="391368" y="521947"/>
                </a:lnTo>
                <a:close/>
              </a:path>
              <a:path w="2160270" h="643889">
                <a:moveTo>
                  <a:pt x="476980" y="497992"/>
                </a:moveTo>
                <a:lnTo>
                  <a:pt x="428058" y="511680"/>
                </a:lnTo>
                <a:lnTo>
                  <a:pt x="431481" y="523910"/>
                </a:lnTo>
                <a:lnTo>
                  <a:pt x="480401" y="510222"/>
                </a:lnTo>
                <a:lnTo>
                  <a:pt x="476980" y="497992"/>
                </a:lnTo>
                <a:close/>
              </a:path>
              <a:path w="2160270" h="643889">
                <a:moveTo>
                  <a:pt x="562590" y="474037"/>
                </a:moveTo>
                <a:lnTo>
                  <a:pt x="513670" y="487725"/>
                </a:lnTo>
                <a:lnTo>
                  <a:pt x="517091" y="499955"/>
                </a:lnTo>
                <a:lnTo>
                  <a:pt x="566013" y="486267"/>
                </a:lnTo>
                <a:lnTo>
                  <a:pt x="562590" y="474037"/>
                </a:lnTo>
                <a:close/>
              </a:path>
              <a:path w="2160270" h="643889">
                <a:moveTo>
                  <a:pt x="648202" y="450082"/>
                </a:moveTo>
                <a:lnTo>
                  <a:pt x="599282" y="463770"/>
                </a:lnTo>
                <a:lnTo>
                  <a:pt x="602703" y="476001"/>
                </a:lnTo>
                <a:lnTo>
                  <a:pt x="651625" y="462313"/>
                </a:lnTo>
                <a:lnTo>
                  <a:pt x="648202" y="450082"/>
                </a:lnTo>
                <a:close/>
              </a:path>
              <a:path w="2160270" h="643889">
                <a:moveTo>
                  <a:pt x="733814" y="426126"/>
                </a:moveTo>
                <a:lnTo>
                  <a:pt x="684894" y="439816"/>
                </a:lnTo>
                <a:lnTo>
                  <a:pt x="688315" y="452046"/>
                </a:lnTo>
                <a:lnTo>
                  <a:pt x="737237" y="438358"/>
                </a:lnTo>
                <a:lnTo>
                  <a:pt x="733814" y="426126"/>
                </a:lnTo>
                <a:close/>
              </a:path>
              <a:path w="2160270" h="643889">
                <a:moveTo>
                  <a:pt x="819426" y="402172"/>
                </a:moveTo>
                <a:lnTo>
                  <a:pt x="770505" y="415861"/>
                </a:lnTo>
                <a:lnTo>
                  <a:pt x="773927" y="428091"/>
                </a:lnTo>
                <a:lnTo>
                  <a:pt x="822848" y="414402"/>
                </a:lnTo>
                <a:lnTo>
                  <a:pt x="819426" y="402172"/>
                </a:lnTo>
                <a:close/>
              </a:path>
              <a:path w="2160270" h="643889">
                <a:moveTo>
                  <a:pt x="905038" y="378217"/>
                </a:moveTo>
                <a:lnTo>
                  <a:pt x="856117" y="391906"/>
                </a:lnTo>
                <a:lnTo>
                  <a:pt x="859539" y="404136"/>
                </a:lnTo>
                <a:lnTo>
                  <a:pt x="908460" y="390447"/>
                </a:lnTo>
                <a:lnTo>
                  <a:pt x="905038" y="378217"/>
                </a:lnTo>
                <a:close/>
              </a:path>
              <a:path w="2160270" h="643889">
                <a:moveTo>
                  <a:pt x="990650" y="354262"/>
                </a:moveTo>
                <a:lnTo>
                  <a:pt x="941729" y="367950"/>
                </a:lnTo>
                <a:lnTo>
                  <a:pt x="945151" y="380182"/>
                </a:lnTo>
                <a:lnTo>
                  <a:pt x="994072" y="366492"/>
                </a:lnTo>
                <a:lnTo>
                  <a:pt x="990650" y="354262"/>
                </a:lnTo>
                <a:close/>
              </a:path>
              <a:path w="2160270" h="643889">
                <a:moveTo>
                  <a:pt x="1076261" y="330307"/>
                </a:moveTo>
                <a:lnTo>
                  <a:pt x="1027341" y="343996"/>
                </a:lnTo>
                <a:lnTo>
                  <a:pt x="1030762" y="356226"/>
                </a:lnTo>
                <a:lnTo>
                  <a:pt x="1079684" y="342538"/>
                </a:lnTo>
                <a:lnTo>
                  <a:pt x="1076261" y="330307"/>
                </a:lnTo>
                <a:close/>
              </a:path>
              <a:path w="2160270" h="643889">
                <a:moveTo>
                  <a:pt x="1161873" y="306353"/>
                </a:moveTo>
                <a:lnTo>
                  <a:pt x="1112953" y="320041"/>
                </a:lnTo>
                <a:lnTo>
                  <a:pt x="1116374" y="332271"/>
                </a:lnTo>
                <a:lnTo>
                  <a:pt x="1165296" y="318583"/>
                </a:lnTo>
                <a:lnTo>
                  <a:pt x="1161873" y="306353"/>
                </a:lnTo>
                <a:close/>
              </a:path>
              <a:path w="2160270" h="643889">
                <a:moveTo>
                  <a:pt x="1247485" y="282398"/>
                </a:moveTo>
                <a:lnTo>
                  <a:pt x="1198565" y="296086"/>
                </a:lnTo>
                <a:lnTo>
                  <a:pt x="1201986" y="308316"/>
                </a:lnTo>
                <a:lnTo>
                  <a:pt x="1250908" y="294628"/>
                </a:lnTo>
                <a:lnTo>
                  <a:pt x="1247485" y="282398"/>
                </a:lnTo>
                <a:close/>
              </a:path>
              <a:path w="2160270" h="643889">
                <a:moveTo>
                  <a:pt x="1333097" y="258443"/>
                </a:moveTo>
                <a:lnTo>
                  <a:pt x="1284175" y="272131"/>
                </a:lnTo>
                <a:lnTo>
                  <a:pt x="1287598" y="284361"/>
                </a:lnTo>
                <a:lnTo>
                  <a:pt x="1336518" y="270673"/>
                </a:lnTo>
                <a:lnTo>
                  <a:pt x="1333097" y="258443"/>
                </a:lnTo>
                <a:close/>
              </a:path>
              <a:path w="2160270" h="643889">
                <a:moveTo>
                  <a:pt x="1418709" y="234488"/>
                </a:moveTo>
                <a:lnTo>
                  <a:pt x="1369787" y="248177"/>
                </a:lnTo>
                <a:lnTo>
                  <a:pt x="1373210" y="260407"/>
                </a:lnTo>
                <a:lnTo>
                  <a:pt x="1422130" y="246719"/>
                </a:lnTo>
                <a:lnTo>
                  <a:pt x="1418709" y="234488"/>
                </a:lnTo>
                <a:close/>
              </a:path>
              <a:path w="2160270" h="643889">
                <a:moveTo>
                  <a:pt x="1504320" y="210532"/>
                </a:moveTo>
                <a:lnTo>
                  <a:pt x="1455399" y="224222"/>
                </a:lnTo>
                <a:lnTo>
                  <a:pt x="1458822" y="236452"/>
                </a:lnTo>
                <a:lnTo>
                  <a:pt x="1507742" y="222764"/>
                </a:lnTo>
                <a:lnTo>
                  <a:pt x="1504320" y="210532"/>
                </a:lnTo>
                <a:close/>
              </a:path>
              <a:path w="2160270" h="643889">
                <a:moveTo>
                  <a:pt x="1589932" y="186578"/>
                </a:moveTo>
                <a:lnTo>
                  <a:pt x="1541011" y="200267"/>
                </a:lnTo>
                <a:lnTo>
                  <a:pt x="1544433" y="212497"/>
                </a:lnTo>
                <a:lnTo>
                  <a:pt x="1593354" y="198808"/>
                </a:lnTo>
                <a:lnTo>
                  <a:pt x="1589932" y="186578"/>
                </a:lnTo>
                <a:close/>
              </a:path>
              <a:path w="2160270" h="643889">
                <a:moveTo>
                  <a:pt x="1675544" y="162623"/>
                </a:moveTo>
                <a:lnTo>
                  <a:pt x="1626623" y="176312"/>
                </a:lnTo>
                <a:lnTo>
                  <a:pt x="1630045" y="188542"/>
                </a:lnTo>
                <a:lnTo>
                  <a:pt x="1678966" y="174853"/>
                </a:lnTo>
                <a:lnTo>
                  <a:pt x="1675544" y="162623"/>
                </a:lnTo>
                <a:close/>
              </a:path>
              <a:path w="2160270" h="643889">
                <a:moveTo>
                  <a:pt x="1761155" y="138668"/>
                </a:moveTo>
                <a:lnTo>
                  <a:pt x="1712234" y="152356"/>
                </a:lnTo>
                <a:lnTo>
                  <a:pt x="1715656" y="164588"/>
                </a:lnTo>
                <a:lnTo>
                  <a:pt x="1764578" y="150898"/>
                </a:lnTo>
                <a:lnTo>
                  <a:pt x="1761155" y="138668"/>
                </a:lnTo>
                <a:close/>
              </a:path>
              <a:path w="2160270" h="643889">
                <a:moveTo>
                  <a:pt x="1846767" y="114714"/>
                </a:moveTo>
                <a:lnTo>
                  <a:pt x="1797846" y="128402"/>
                </a:lnTo>
                <a:lnTo>
                  <a:pt x="1801268" y="140632"/>
                </a:lnTo>
                <a:lnTo>
                  <a:pt x="1850189" y="126944"/>
                </a:lnTo>
                <a:lnTo>
                  <a:pt x="1846767" y="114714"/>
                </a:lnTo>
                <a:close/>
              </a:path>
              <a:path w="2160270" h="643889">
                <a:moveTo>
                  <a:pt x="1932379" y="90759"/>
                </a:moveTo>
                <a:lnTo>
                  <a:pt x="1883458" y="104447"/>
                </a:lnTo>
                <a:lnTo>
                  <a:pt x="1886880" y="116677"/>
                </a:lnTo>
                <a:lnTo>
                  <a:pt x="1935801" y="102989"/>
                </a:lnTo>
                <a:lnTo>
                  <a:pt x="1932379" y="90759"/>
                </a:lnTo>
                <a:close/>
              </a:path>
              <a:path w="2160270" h="643889">
                <a:moveTo>
                  <a:pt x="2017990" y="66804"/>
                </a:moveTo>
                <a:lnTo>
                  <a:pt x="1969070" y="80492"/>
                </a:lnTo>
                <a:lnTo>
                  <a:pt x="1972492" y="92722"/>
                </a:lnTo>
                <a:lnTo>
                  <a:pt x="2021413" y="79034"/>
                </a:lnTo>
                <a:lnTo>
                  <a:pt x="2017990" y="66804"/>
                </a:lnTo>
                <a:close/>
              </a:path>
              <a:path w="2160270" h="643889">
                <a:moveTo>
                  <a:pt x="2141078" y="38957"/>
                </a:moveTo>
                <a:lnTo>
                  <a:pt x="2106187" y="92313"/>
                </a:lnTo>
                <a:lnTo>
                  <a:pt x="2107011" y="96248"/>
                </a:lnTo>
                <a:lnTo>
                  <a:pt x="2112881" y="100087"/>
                </a:lnTo>
                <a:lnTo>
                  <a:pt x="2116816" y="99264"/>
                </a:lnTo>
                <a:lnTo>
                  <a:pt x="2152423" y="44813"/>
                </a:lnTo>
                <a:lnTo>
                  <a:pt x="2143715" y="44813"/>
                </a:lnTo>
                <a:lnTo>
                  <a:pt x="2142231" y="39508"/>
                </a:lnTo>
                <a:lnTo>
                  <a:pt x="2141078" y="38957"/>
                </a:lnTo>
                <a:close/>
              </a:path>
              <a:path w="2160270" h="643889">
                <a:moveTo>
                  <a:pt x="2103602" y="42849"/>
                </a:moveTo>
                <a:lnTo>
                  <a:pt x="2054682" y="56537"/>
                </a:lnTo>
                <a:lnTo>
                  <a:pt x="2058103" y="68767"/>
                </a:lnTo>
                <a:lnTo>
                  <a:pt x="2107025" y="55079"/>
                </a:lnTo>
                <a:lnTo>
                  <a:pt x="2103602" y="42849"/>
                </a:lnTo>
                <a:close/>
              </a:path>
              <a:path w="2160270" h="643889">
                <a:moveTo>
                  <a:pt x="2149327" y="32884"/>
                </a:moveTo>
                <a:lnTo>
                  <a:pt x="2145050" y="32884"/>
                </a:lnTo>
                <a:lnTo>
                  <a:pt x="2147625" y="42087"/>
                </a:lnTo>
                <a:lnTo>
                  <a:pt x="2142953" y="42087"/>
                </a:lnTo>
                <a:lnTo>
                  <a:pt x="2143715" y="44813"/>
                </a:lnTo>
                <a:lnTo>
                  <a:pt x="2152016" y="42490"/>
                </a:lnTo>
                <a:lnTo>
                  <a:pt x="2151903" y="42087"/>
                </a:lnTo>
                <a:lnTo>
                  <a:pt x="2147625" y="42087"/>
                </a:lnTo>
                <a:lnTo>
                  <a:pt x="2142231" y="39508"/>
                </a:lnTo>
                <a:lnTo>
                  <a:pt x="2151181" y="39508"/>
                </a:lnTo>
                <a:lnTo>
                  <a:pt x="2149327" y="32884"/>
                </a:lnTo>
                <a:close/>
              </a:path>
              <a:path w="2160270" h="643889">
                <a:moveTo>
                  <a:pt x="2152331" y="30260"/>
                </a:moveTo>
                <a:lnTo>
                  <a:pt x="2148593" y="30260"/>
                </a:lnTo>
                <a:lnTo>
                  <a:pt x="2152016" y="42490"/>
                </a:lnTo>
                <a:lnTo>
                  <a:pt x="2143715" y="44813"/>
                </a:lnTo>
                <a:lnTo>
                  <a:pt x="2152423" y="44813"/>
                </a:lnTo>
                <a:lnTo>
                  <a:pt x="2159651" y="33760"/>
                </a:lnTo>
                <a:lnTo>
                  <a:pt x="2152331" y="30260"/>
                </a:lnTo>
                <a:close/>
              </a:path>
              <a:path w="2160270" h="643889">
                <a:moveTo>
                  <a:pt x="2145050" y="32884"/>
                </a:moveTo>
                <a:lnTo>
                  <a:pt x="2141778" y="37887"/>
                </a:lnTo>
                <a:lnTo>
                  <a:pt x="2142231" y="39508"/>
                </a:lnTo>
                <a:lnTo>
                  <a:pt x="2147625" y="42087"/>
                </a:lnTo>
                <a:lnTo>
                  <a:pt x="2145050" y="32884"/>
                </a:lnTo>
                <a:close/>
              </a:path>
              <a:path w="2160270" h="643889">
                <a:moveTo>
                  <a:pt x="2141778" y="37887"/>
                </a:moveTo>
                <a:lnTo>
                  <a:pt x="2141078" y="38957"/>
                </a:lnTo>
                <a:lnTo>
                  <a:pt x="2142231" y="39508"/>
                </a:lnTo>
                <a:lnTo>
                  <a:pt x="2141778" y="37887"/>
                </a:lnTo>
                <a:close/>
              </a:path>
              <a:path w="2160270" h="643889">
                <a:moveTo>
                  <a:pt x="2089042" y="0"/>
                </a:moveTo>
                <a:lnTo>
                  <a:pt x="2085249" y="1338"/>
                </a:lnTo>
                <a:lnTo>
                  <a:pt x="2082224" y="7666"/>
                </a:lnTo>
                <a:lnTo>
                  <a:pt x="2083563" y="11457"/>
                </a:lnTo>
                <a:lnTo>
                  <a:pt x="2141078" y="38957"/>
                </a:lnTo>
                <a:lnTo>
                  <a:pt x="2141778" y="37887"/>
                </a:lnTo>
                <a:lnTo>
                  <a:pt x="2140294" y="32583"/>
                </a:lnTo>
                <a:lnTo>
                  <a:pt x="2148593" y="30260"/>
                </a:lnTo>
                <a:lnTo>
                  <a:pt x="2152331" y="30260"/>
                </a:lnTo>
                <a:lnTo>
                  <a:pt x="2089042" y="0"/>
                </a:lnTo>
                <a:close/>
              </a:path>
              <a:path w="2160270" h="643889">
                <a:moveTo>
                  <a:pt x="2148593" y="30260"/>
                </a:moveTo>
                <a:lnTo>
                  <a:pt x="2140294" y="32583"/>
                </a:lnTo>
                <a:lnTo>
                  <a:pt x="2141778" y="37887"/>
                </a:lnTo>
                <a:lnTo>
                  <a:pt x="2145050" y="32884"/>
                </a:lnTo>
                <a:lnTo>
                  <a:pt x="2149327" y="32884"/>
                </a:lnTo>
                <a:lnTo>
                  <a:pt x="2148593" y="30260"/>
                </a:lnTo>
                <a:close/>
              </a:path>
            </a:pathLst>
          </a:custGeom>
          <a:solidFill>
            <a:srgbClr val="8FA7C4"/>
          </a:solidFill>
        </p:spPr>
        <p:txBody>
          <a:bodyPr wrap="square" lIns="0" tIns="0" rIns="0" bIns="0" rtlCol="0"/>
          <a:lstStyle/>
          <a:p>
            <a:endParaRPr>
              <a:solidFill>
                <a:prstClr val="black"/>
              </a:solidFill>
            </a:endParaRPr>
          </a:p>
        </p:txBody>
      </p:sp>
      <p:sp>
        <p:nvSpPr>
          <p:cNvPr id="20" name="object 20"/>
          <p:cNvSpPr/>
          <p:nvPr/>
        </p:nvSpPr>
        <p:spPr>
          <a:xfrm>
            <a:off x="4533910" y="2086738"/>
            <a:ext cx="307975" cy="307975"/>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1" name="object 21"/>
          <p:cNvSpPr/>
          <p:nvPr/>
        </p:nvSpPr>
        <p:spPr>
          <a:xfrm>
            <a:off x="1757174" y="2453735"/>
            <a:ext cx="2487295" cy="756285"/>
          </a:xfrm>
          <a:custGeom>
            <a:avLst/>
            <a:gdLst/>
            <a:ahLst/>
            <a:cxnLst/>
            <a:rect l="l" t="t" r="r" b="b"/>
            <a:pathLst>
              <a:path w="2487295" h="756285">
                <a:moveTo>
                  <a:pt x="2483158" y="0"/>
                </a:moveTo>
                <a:lnTo>
                  <a:pt x="2434348" y="14079"/>
                </a:lnTo>
                <a:lnTo>
                  <a:pt x="2437867" y="26282"/>
                </a:lnTo>
                <a:lnTo>
                  <a:pt x="2486677" y="12203"/>
                </a:lnTo>
                <a:lnTo>
                  <a:pt x="2483158" y="0"/>
                </a:lnTo>
                <a:close/>
              </a:path>
              <a:path w="2487295" h="756285">
                <a:moveTo>
                  <a:pt x="2397740" y="24639"/>
                </a:moveTo>
                <a:lnTo>
                  <a:pt x="2348931" y="38718"/>
                </a:lnTo>
                <a:lnTo>
                  <a:pt x="2352451" y="50920"/>
                </a:lnTo>
                <a:lnTo>
                  <a:pt x="2401261" y="36841"/>
                </a:lnTo>
                <a:lnTo>
                  <a:pt x="2397740" y="24639"/>
                </a:lnTo>
                <a:close/>
              </a:path>
              <a:path w="2487295" h="756285">
                <a:moveTo>
                  <a:pt x="2312323" y="49278"/>
                </a:moveTo>
                <a:lnTo>
                  <a:pt x="2263513" y="63357"/>
                </a:lnTo>
                <a:lnTo>
                  <a:pt x="2267033" y="75559"/>
                </a:lnTo>
                <a:lnTo>
                  <a:pt x="2315843" y="61480"/>
                </a:lnTo>
                <a:lnTo>
                  <a:pt x="2312323" y="49278"/>
                </a:lnTo>
                <a:close/>
              </a:path>
              <a:path w="2487295" h="756285">
                <a:moveTo>
                  <a:pt x="2226905" y="73916"/>
                </a:moveTo>
                <a:lnTo>
                  <a:pt x="2178095" y="87997"/>
                </a:lnTo>
                <a:lnTo>
                  <a:pt x="2181616" y="100199"/>
                </a:lnTo>
                <a:lnTo>
                  <a:pt x="2230426" y="86119"/>
                </a:lnTo>
                <a:lnTo>
                  <a:pt x="2226905" y="73916"/>
                </a:lnTo>
                <a:close/>
              </a:path>
              <a:path w="2487295" h="756285">
                <a:moveTo>
                  <a:pt x="2141489" y="98555"/>
                </a:moveTo>
                <a:lnTo>
                  <a:pt x="2092679" y="112635"/>
                </a:lnTo>
                <a:lnTo>
                  <a:pt x="2096198" y="124838"/>
                </a:lnTo>
                <a:lnTo>
                  <a:pt x="2145008" y="110757"/>
                </a:lnTo>
                <a:lnTo>
                  <a:pt x="2141489" y="98555"/>
                </a:lnTo>
                <a:close/>
              </a:path>
              <a:path w="2487295" h="756285">
                <a:moveTo>
                  <a:pt x="2056071" y="123195"/>
                </a:moveTo>
                <a:lnTo>
                  <a:pt x="2007261" y="137274"/>
                </a:lnTo>
                <a:lnTo>
                  <a:pt x="2010780" y="149476"/>
                </a:lnTo>
                <a:lnTo>
                  <a:pt x="2059590" y="135397"/>
                </a:lnTo>
                <a:lnTo>
                  <a:pt x="2056071" y="123195"/>
                </a:lnTo>
                <a:close/>
              </a:path>
              <a:path w="2487295" h="756285">
                <a:moveTo>
                  <a:pt x="1970653" y="147834"/>
                </a:moveTo>
                <a:lnTo>
                  <a:pt x="1921844" y="161913"/>
                </a:lnTo>
                <a:lnTo>
                  <a:pt x="1925364" y="174115"/>
                </a:lnTo>
                <a:lnTo>
                  <a:pt x="1974174" y="160036"/>
                </a:lnTo>
                <a:lnTo>
                  <a:pt x="1970653" y="147834"/>
                </a:lnTo>
                <a:close/>
              </a:path>
              <a:path w="2487295" h="756285">
                <a:moveTo>
                  <a:pt x="1885236" y="172472"/>
                </a:moveTo>
                <a:lnTo>
                  <a:pt x="1836426" y="186551"/>
                </a:lnTo>
                <a:lnTo>
                  <a:pt x="1839946" y="198755"/>
                </a:lnTo>
                <a:lnTo>
                  <a:pt x="1888756" y="184675"/>
                </a:lnTo>
                <a:lnTo>
                  <a:pt x="1885236" y="172472"/>
                </a:lnTo>
                <a:close/>
              </a:path>
              <a:path w="2487295" h="756285">
                <a:moveTo>
                  <a:pt x="1799818" y="197111"/>
                </a:moveTo>
                <a:lnTo>
                  <a:pt x="1751008" y="211190"/>
                </a:lnTo>
                <a:lnTo>
                  <a:pt x="1754529" y="223393"/>
                </a:lnTo>
                <a:lnTo>
                  <a:pt x="1803339" y="209313"/>
                </a:lnTo>
                <a:lnTo>
                  <a:pt x="1799818" y="197111"/>
                </a:lnTo>
                <a:close/>
              </a:path>
              <a:path w="2487295" h="756285">
                <a:moveTo>
                  <a:pt x="1714402" y="221750"/>
                </a:moveTo>
                <a:lnTo>
                  <a:pt x="1665592" y="235830"/>
                </a:lnTo>
                <a:lnTo>
                  <a:pt x="1669111" y="248032"/>
                </a:lnTo>
                <a:lnTo>
                  <a:pt x="1717921" y="233953"/>
                </a:lnTo>
                <a:lnTo>
                  <a:pt x="1714402" y="221750"/>
                </a:lnTo>
                <a:close/>
              </a:path>
              <a:path w="2487295" h="756285">
                <a:moveTo>
                  <a:pt x="1628984" y="246388"/>
                </a:moveTo>
                <a:lnTo>
                  <a:pt x="1580174" y="260468"/>
                </a:lnTo>
                <a:lnTo>
                  <a:pt x="1583693" y="272671"/>
                </a:lnTo>
                <a:lnTo>
                  <a:pt x="1632503" y="258592"/>
                </a:lnTo>
                <a:lnTo>
                  <a:pt x="1628984" y="246388"/>
                </a:lnTo>
                <a:close/>
              </a:path>
              <a:path w="2487295" h="756285">
                <a:moveTo>
                  <a:pt x="1543566" y="271028"/>
                </a:moveTo>
                <a:lnTo>
                  <a:pt x="1494756" y="285107"/>
                </a:lnTo>
                <a:lnTo>
                  <a:pt x="1498277" y="297309"/>
                </a:lnTo>
                <a:lnTo>
                  <a:pt x="1547087" y="283230"/>
                </a:lnTo>
                <a:lnTo>
                  <a:pt x="1543566" y="271028"/>
                </a:lnTo>
                <a:close/>
              </a:path>
              <a:path w="2487295" h="756285">
                <a:moveTo>
                  <a:pt x="1458149" y="295667"/>
                </a:moveTo>
                <a:lnTo>
                  <a:pt x="1409339" y="309746"/>
                </a:lnTo>
                <a:lnTo>
                  <a:pt x="1412859" y="321948"/>
                </a:lnTo>
                <a:lnTo>
                  <a:pt x="1461669" y="307869"/>
                </a:lnTo>
                <a:lnTo>
                  <a:pt x="1458149" y="295667"/>
                </a:lnTo>
                <a:close/>
              </a:path>
              <a:path w="2487295" h="756285">
                <a:moveTo>
                  <a:pt x="1372731" y="320305"/>
                </a:moveTo>
                <a:lnTo>
                  <a:pt x="1323921" y="334385"/>
                </a:lnTo>
                <a:lnTo>
                  <a:pt x="1327442" y="346588"/>
                </a:lnTo>
                <a:lnTo>
                  <a:pt x="1376252" y="332508"/>
                </a:lnTo>
                <a:lnTo>
                  <a:pt x="1372731" y="320305"/>
                </a:lnTo>
                <a:close/>
              </a:path>
              <a:path w="2487295" h="756285">
                <a:moveTo>
                  <a:pt x="1287315" y="344944"/>
                </a:moveTo>
                <a:lnTo>
                  <a:pt x="1238504" y="359023"/>
                </a:lnTo>
                <a:lnTo>
                  <a:pt x="1242024" y="371227"/>
                </a:lnTo>
                <a:lnTo>
                  <a:pt x="1290834" y="357146"/>
                </a:lnTo>
                <a:lnTo>
                  <a:pt x="1287315" y="344944"/>
                </a:lnTo>
                <a:close/>
              </a:path>
              <a:path w="2487295" h="756285">
                <a:moveTo>
                  <a:pt x="1201897" y="369583"/>
                </a:moveTo>
                <a:lnTo>
                  <a:pt x="1153087" y="383663"/>
                </a:lnTo>
                <a:lnTo>
                  <a:pt x="1156606" y="395865"/>
                </a:lnTo>
                <a:lnTo>
                  <a:pt x="1205416" y="381786"/>
                </a:lnTo>
                <a:lnTo>
                  <a:pt x="1201897" y="369583"/>
                </a:lnTo>
                <a:close/>
              </a:path>
              <a:path w="2487295" h="756285">
                <a:moveTo>
                  <a:pt x="1116479" y="394223"/>
                </a:moveTo>
                <a:lnTo>
                  <a:pt x="1067669" y="408302"/>
                </a:lnTo>
                <a:lnTo>
                  <a:pt x="1071189" y="420504"/>
                </a:lnTo>
                <a:lnTo>
                  <a:pt x="1119999" y="406425"/>
                </a:lnTo>
                <a:lnTo>
                  <a:pt x="1116479" y="394223"/>
                </a:lnTo>
                <a:close/>
              </a:path>
              <a:path w="2487295" h="756285">
                <a:moveTo>
                  <a:pt x="1031062" y="418861"/>
                </a:moveTo>
                <a:lnTo>
                  <a:pt x="982252" y="432940"/>
                </a:lnTo>
                <a:lnTo>
                  <a:pt x="985771" y="445143"/>
                </a:lnTo>
                <a:lnTo>
                  <a:pt x="1034581" y="431064"/>
                </a:lnTo>
                <a:lnTo>
                  <a:pt x="1031062" y="418861"/>
                </a:lnTo>
                <a:close/>
              </a:path>
              <a:path w="2487295" h="756285">
                <a:moveTo>
                  <a:pt x="945644" y="443500"/>
                </a:moveTo>
                <a:lnTo>
                  <a:pt x="896834" y="457579"/>
                </a:lnTo>
                <a:lnTo>
                  <a:pt x="900355" y="469781"/>
                </a:lnTo>
                <a:lnTo>
                  <a:pt x="949164" y="455702"/>
                </a:lnTo>
                <a:lnTo>
                  <a:pt x="945644" y="443500"/>
                </a:lnTo>
                <a:close/>
              </a:path>
              <a:path w="2487295" h="756285">
                <a:moveTo>
                  <a:pt x="860226" y="468139"/>
                </a:moveTo>
                <a:lnTo>
                  <a:pt x="811416" y="482219"/>
                </a:lnTo>
                <a:lnTo>
                  <a:pt x="814937" y="494421"/>
                </a:lnTo>
                <a:lnTo>
                  <a:pt x="863747" y="480341"/>
                </a:lnTo>
                <a:lnTo>
                  <a:pt x="860226" y="468139"/>
                </a:lnTo>
                <a:close/>
              </a:path>
              <a:path w="2487295" h="756285">
                <a:moveTo>
                  <a:pt x="774809" y="492777"/>
                </a:moveTo>
                <a:lnTo>
                  <a:pt x="726000" y="506858"/>
                </a:lnTo>
                <a:lnTo>
                  <a:pt x="729519" y="519060"/>
                </a:lnTo>
                <a:lnTo>
                  <a:pt x="778329" y="504981"/>
                </a:lnTo>
                <a:lnTo>
                  <a:pt x="774809" y="492777"/>
                </a:lnTo>
                <a:close/>
              </a:path>
              <a:path w="2487295" h="756285">
                <a:moveTo>
                  <a:pt x="689392" y="517417"/>
                </a:moveTo>
                <a:lnTo>
                  <a:pt x="640582" y="531496"/>
                </a:lnTo>
                <a:lnTo>
                  <a:pt x="644102" y="543699"/>
                </a:lnTo>
                <a:lnTo>
                  <a:pt x="692912" y="529619"/>
                </a:lnTo>
                <a:lnTo>
                  <a:pt x="689392" y="517417"/>
                </a:lnTo>
                <a:close/>
              </a:path>
              <a:path w="2487295" h="756285">
                <a:moveTo>
                  <a:pt x="603975" y="542056"/>
                </a:moveTo>
                <a:lnTo>
                  <a:pt x="555165" y="556135"/>
                </a:lnTo>
                <a:lnTo>
                  <a:pt x="558684" y="568337"/>
                </a:lnTo>
                <a:lnTo>
                  <a:pt x="607494" y="554258"/>
                </a:lnTo>
                <a:lnTo>
                  <a:pt x="603975" y="542056"/>
                </a:lnTo>
                <a:close/>
              </a:path>
              <a:path w="2487295" h="756285">
                <a:moveTo>
                  <a:pt x="518557" y="566695"/>
                </a:moveTo>
                <a:lnTo>
                  <a:pt x="469747" y="580774"/>
                </a:lnTo>
                <a:lnTo>
                  <a:pt x="473268" y="592976"/>
                </a:lnTo>
                <a:lnTo>
                  <a:pt x="522077" y="578897"/>
                </a:lnTo>
                <a:lnTo>
                  <a:pt x="518557" y="566695"/>
                </a:lnTo>
                <a:close/>
              </a:path>
              <a:path w="2487295" h="756285">
                <a:moveTo>
                  <a:pt x="433139" y="591333"/>
                </a:moveTo>
                <a:lnTo>
                  <a:pt x="384329" y="605412"/>
                </a:lnTo>
                <a:lnTo>
                  <a:pt x="387850" y="617616"/>
                </a:lnTo>
                <a:lnTo>
                  <a:pt x="436660" y="603535"/>
                </a:lnTo>
                <a:lnTo>
                  <a:pt x="433139" y="591333"/>
                </a:lnTo>
                <a:close/>
              </a:path>
              <a:path w="2487295" h="756285">
                <a:moveTo>
                  <a:pt x="347722" y="615972"/>
                </a:moveTo>
                <a:lnTo>
                  <a:pt x="298912" y="630052"/>
                </a:lnTo>
                <a:lnTo>
                  <a:pt x="302432" y="642254"/>
                </a:lnTo>
                <a:lnTo>
                  <a:pt x="351242" y="628175"/>
                </a:lnTo>
                <a:lnTo>
                  <a:pt x="347722" y="615972"/>
                </a:lnTo>
                <a:close/>
              </a:path>
              <a:path w="2487295" h="756285">
                <a:moveTo>
                  <a:pt x="262305" y="640612"/>
                </a:moveTo>
                <a:lnTo>
                  <a:pt x="213494" y="654691"/>
                </a:lnTo>
                <a:lnTo>
                  <a:pt x="217015" y="666893"/>
                </a:lnTo>
                <a:lnTo>
                  <a:pt x="265824" y="652814"/>
                </a:lnTo>
                <a:lnTo>
                  <a:pt x="262305" y="640612"/>
                </a:lnTo>
                <a:close/>
              </a:path>
              <a:path w="2487295" h="756285">
                <a:moveTo>
                  <a:pt x="176888" y="665250"/>
                </a:moveTo>
                <a:lnTo>
                  <a:pt x="128078" y="679329"/>
                </a:lnTo>
                <a:lnTo>
                  <a:pt x="131597" y="691532"/>
                </a:lnTo>
                <a:lnTo>
                  <a:pt x="180407" y="677453"/>
                </a:lnTo>
                <a:lnTo>
                  <a:pt x="176888" y="665250"/>
                </a:lnTo>
                <a:close/>
              </a:path>
              <a:path w="2487295" h="756285">
                <a:moveTo>
                  <a:pt x="46238" y="656184"/>
                </a:moveTo>
                <a:lnTo>
                  <a:pt x="42310" y="657039"/>
                </a:lnTo>
                <a:lnTo>
                  <a:pt x="0" y="722882"/>
                </a:lnTo>
                <a:lnTo>
                  <a:pt x="70877" y="756077"/>
                </a:lnTo>
                <a:lnTo>
                  <a:pt x="74658" y="754708"/>
                </a:lnTo>
                <a:lnTo>
                  <a:pt x="77632" y="748357"/>
                </a:lnTo>
                <a:lnTo>
                  <a:pt x="76263" y="744576"/>
                </a:lnTo>
                <a:lnTo>
                  <a:pt x="31566" y="723643"/>
                </a:lnTo>
                <a:lnTo>
                  <a:pt x="14607" y="723643"/>
                </a:lnTo>
                <a:lnTo>
                  <a:pt x="11958" y="714460"/>
                </a:lnTo>
                <a:lnTo>
                  <a:pt x="20508" y="714460"/>
                </a:lnTo>
                <a:lnTo>
                  <a:pt x="52994" y="663905"/>
                </a:lnTo>
                <a:lnTo>
                  <a:pt x="52139" y="659975"/>
                </a:lnTo>
                <a:lnTo>
                  <a:pt x="46238" y="656184"/>
                </a:lnTo>
                <a:close/>
              </a:path>
              <a:path w="2487295" h="756285">
                <a:moveTo>
                  <a:pt x="11958" y="714460"/>
                </a:moveTo>
                <a:lnTo>
                  <a:pt x="14607" y="723643"/>
                </a:lnTo>
                <a:lnTo>
                  <a:pt x="18530" y="717538"/>
                </a:lnTo>
                <a:lnTo>
                  <a:pt x="11958" y="714460"/>
                </a:lnTo>
                <a:close/>
              </a:path>
              <a:path w="2487295" h="756285">
                <a:moveTo>
                  <a:pt x="18530" y="717538"/>
                </a:moveTo>
                <a:lnTo>
                  <a:pt x="14607" y="723643"/>
                </a:lnTo>
                <a:lnTo>
                  <a:pt x="31566" y="723643"/>
                </a:lnTo>
                <a:lnTo>
                  <a:pt x="18530" y="717538"/>
                </a:lnTo>
                <a:close/>
              </a:path>
              <a:path w="2487295" h="756285">
                <a:moveTo>
                  <a:pt x="20508" y="714460"/>
                </a:moveTo>
                <a:lnTo>
                  <a:pt x="11958" y="714460"/>
                </a:lnTo>
                <a:lnTo>
                  <a:pt x="18530" y="717538"/>
                </a:lnTo>
                <a:lnTo>
                  <a:pt x="20508" y="714460"/>
                </a:lnTo>
                <a:close/>
              </a:path>
              <a:path w="2487295" h="756285">
                <a:moveTo>
                  <a:pt x="91470" y="689889"/>
                </a:moveTo>
                <a:lnTo>
                  <a:pt x="42660" y="703968"/>
                </a:lnTo>
                <a:lnTo>
                  <a:pt x="46181" y="716170"/>
                </a:lnTo>
                <a:lnTo>
                  <a:pt x="94990" y="702091"/>
                </a:lnTo>
                <a:lnTo>
                  <a:pt x="91470" y="689889"/>
                </a:lnTo>
                <a:close/>
              </a:path>
            </a:pathLst>
          </a:custGeom>
          <a:solidFill>
            <a:srgbClr val="8FA7C4"/>
          </a:solidFill>
        </p:spPr>
        <p:txBody>
          <a:bodyPr wrap="square" lIns="0" tIns="0" rIns="0" bIns="0" rtlCol="0"/>
          <a:lstStyle/>
          <a:p>
            <a:endParaRPr>
              <a:solidFill>
                <a:prstClr val="black"/>
              </a:solidFill>
            </a:endParaRPr>
          </a:p>
        </p:txBody>
      </p:sp>
      <p:sp>
        <p:nvSpPr>
          <p:cNvPr id="22" name="object 22"/>
          <p:cNvSpPr txBox="1"/>
          <p:nvPr/>
        </p:nvSpPr>
        <p:spPr>
          <a:xfrm>
            <a:off x="2949935" y="1108964"/>
            <a:ext cx="2409825" cy="780415"/>
          </a:xfrm>
          <a:prstGeom prst="rect">
            <a:avLst/>
          </a:prstGeom>
        </p:spPr>
        <p:txBody>
          <a:bodyPr vert="horz" wrap="square" lIns="0" tIns="12700" rIns="0" bIns="0" rtlCol="0">
            <a:spAutoFit/>
          </a:bodyPr>
          <a:lstStyle/>
          <a:p>
            <a:pPr marR="69850" algn="r">
              <a:spcBef>
                <a:spcPts val="100"/>
              </a:spcBef>
            </a:pPr>
            <a:r>
              <a:rPr sz="1200" spc="-5" dirty="0">
                <a:solidFill>
                  <a:srgbClr val="00A0C8"/>
                </a:solidFill>
                <a:latin typeface="Arial"/>
                <a:cs typeface="Arial"/>
              </a:rPr>
              <a:t>R</a:t>
            </a:r>
            <a:r>
              <a:rPr sz="1200" spc="-10" dirty="0">
                <a:solidFill>
                  <a:srgbClr val="00A0C8"/>
                </a:solidFill>
                <a:latin typeface="Arial"/>
                <a:cs typeface="Arial"/>
              </a:rPr>
              <a:t>eg</a:t>
            </a:r>
            <a:r>
              <a:rPr sz="1200" spc="-5" dirty="0">
                <a:solidFill>
                  <a:srgbClr val="00A0C8"/>
                </a:solidFill>
                <a:latin typeface="Arial"/>
                <a:cs typeface="Arial"/>
              </a:rPr>
              <a:t>i</a:t>
            </a:r>
            <a:r>
              <a:rPr sz="1200" spc="-10" dirty="0">
                <a:solidFill>
                  <a:srgbClr val="00A0C8"/>
                </a:solidFill>
                <a:latin typeface="Arial"/>
                <a:cs typeface="Arial"/>
              </a:rPr>
              <a:t>o</a:t>
            </a:r>
            <a:r>
              <a:rPr sz="1200" dirty="0">
                <a:solidFill>
                  <a:srgbClr val="00A0C8"/>
                </a:solidFill>
                <a:latin typeface="Arial"/>
                <a:cs typeface="Arial"/>
              </a:rPr>
              <a:t>n</a:t>
            </a:r>
            <a:endParaRPr sz="1200">
              <a:solidFill>
                <a:prstClr val="black"/>
              </a:solidFill>
              <a:latin typeface="Arial"/>
              <a:cs typeface="Arial"/>
            </a:endParaRPr>
          </a:p>
          <a:p>
            <a:endParaRPr sz="1300">
              <a:solidFill>
                <a:prstClr val="black"/>
              </a:solidFill>
              <a:latin typeface="Times New Roman"/>
              <a:cs typeface="Times New Roman"/>
            </a:endParaRPr>
          </a:p>
          <a:p>
            <a:pPr>
              <a:spcBef>
                <a:spcPts val="5"/>
              </a:spcBef>
            </a:pPr>
            <a:endParaRPr sz="1150">
              <a:solidFill>
                <a:prstClr val="black"/>
              </a:solidFill>
              <a:latin typeface="Times New Roman"/>
              <a:cs typeface="Times New Roman"/>
            </a:endParaRPr>
          </a:p>
          <a:p>
            <a:pPr marL="12700"/>
            <a:r>
              <a:rPr sz="1400" spc="-5" dirty="0">
                <a:solidFill>
                  <a:srgbClr val="FFFFFF"/>
                </a:solidFill>
                <a:latin typeface="Arial"/>
                <a:cs typeface="Arial"/>
              </a:rPr>
              <a:t>1. Authenticate and get</a:t>
            </a:r>
            <a:r>
              <a:rPr sz="1400" spc="-135" dirty="0">
                <a:solidFill>
                  <a:srgbClr val="FFFFFF"/>
                </a:solidFill>
                <a:latin typeface="Arial"/>
                <a:cs typeface="Arial"/>
              </a:rPr>
              <a:t> </a:t>
            </a:r>
            <a:r>
              <a:rPr sz="1400" spc="-5" dirty="0">
                <a:solidFill>
                  <a:srgbClr val="FFFFFF"/>
                </a:solidFill>
                <a:latin typeface="Arial"/>
                <a:cs typeface="Arial"/>
              </a:rPr>
              <a:t>tokens</a:t>
            </a:r>
            <a:endParaRPr sz="1400">
              <a:solidFill>
                <a:prstClr val="black"/>
              </a:solidFill>
              <a:latin typeface="Arial"/>
              <a:cs typeface="Arial"/>
            </a:endParaRPr>
          </a:p>
        </p:txBody>
      </p:sp>
      <p:sp>
        <p:nvSpPr>
          <p:cNvPr id="23" name="object 23"/>
          <p:cNvSpPr/>
          <p:nvPr/>
        </p:nvSpPr>
        <p:spPr>
          <a:xfrm>
            <a:off x="1757174" y="3224023"/>
            <a:ext cx="5379085" cy="164465"/>
          </a:xfrm>
          <a:custGeom>
            <a:avLst/>
            <a:gdLst/>
            <a:ahLst/>
            <a:cxnLst/>
            <a:rect l="l" t="t" r="r" b="b"/>
            <a:pathLst>
              <a:path w="5379084" h="164464">
                <a:moveTo>
                  <a:pt x="5371770" y="44615"/>
                </a:moveTo>
                <a:lnTo>
                  <a:pt x="5369180" y="44615"/>
                </a:lnTo>
                <a:lnTo>
                  <a:pt x="5369327" y="57313"/>
                </a:lnTo>
                <a:lnTo>
                  <a:pt x="5352598" y="57507"/>
                </a:lnTo>
                <a:lnTo>
                  <a:pt x="5312293" y="93609"/>
                </a:lnTo>
                <a:lnTo>
                  <a:pt x="5312072" y="97623"/>
                </a:lnTo>
                <a:lnTo>
                  <a:pt x="5316752" y="102848"/>
                </a:lnTo>
                <a:lnTo>
                  <a:pt x="5320766" y="103069"/>
                </a:lnTo>
                <a:lnTo>
                  <a:pt x="5379065" y="50850"/>
                </a:lnTo>
                <a:lnTo>
                  <a:pt x="5371770" y="44615"/>
                </a:lnTo>
                <a:close/>
              </a:path>
              <a:path w="5379084" h="164464">
                <a:moveTo>
                  <a:pt x="5352450" y="44809"/>
                </a:moveTo>
                <a:lnTo>
                  <a:pt x="5318382" y="45204"/>
                </a:lnTo>
                <a:lnTo>
                  <a:pt x="5318530" y="57903"/>
                </a:lnTo>
                <a:lnTo>
                  <a:pt x="5352598" y="57507"/>
                </a:lnTo>
                <a:lnTo>
                  <a:pt x="5359780" y="51074"/>
                </a:lnTo>
                <a:lnTo>
                  <a:pt x="5352450" y="44809"/>
                </a:lnTo>
                <a:close/>
              </a:path>
              <a:path w="5379084" h="164464">
                <a:moveTo>
                  <a:pt x="5359780" y="51074"/>
                </a:moveTo>
                <a:lnTo>
                  <a:pt x="5352598" y="57507"/>
                </a:lnTo>
                <a:lnTo>
                  <a:pt x="5369327" y="57313"/>
                </a:lnTo>
                <a:lnTo>
                  <a:pt x="5369309" y="55789"/>
                </a:lnTo>
                <a:lnTo>
                  <a:pt x="5365297" y="55789"/>
                </a:lnTo>
                <a:lnTo>
                  <a:pt x="5359780" y="51074"/>
                </a:lnTo>
                <a:close/>
              </a:path>
              <a:path w="5379084" h="164464">
                <a:moveTo>
                  <a:pt x="5365186" y="46233"/>
                </a:moveTo>
                <a:lnTo>
                  <a:pt x="5359780" y="51074"/>
                </a:lnTo>
                <a:lnTo>
                  <a:pt x="5365297" y="55789"/>
                </a:lnTo>
                <a:lnTo>
                  <a:pt x="5365186" y="46233"/>
                </a:lnTo>
                <a:close/>
              </a:path>
              <a:path w="5379084" h="164464">
                <a:moveTo>
                  <a:pt x="5369199" y="46233"/>
                </a:moveTo>
                <a:lnTo>
                  <a:pt x="5365186" y="46233"/>
                </a:lnTo>
                <a:lnTo>
                  <a:pt x="5365297" y="55789"/>
                </a:lnTo>
                <a:lnTo>
                  <a:pt x="5369309" y="55789"/>
                </a:lnTo>
                <a:lnTo>
                  <a:pt x="5369199" y="46233"/>
                </a:lnTo>
                <a:close/>
              </a:path>
              <a:path w="5379084" h="164464">
                <a:moveTo>
                  <a:pt x="5369180" y="44615"/>
                </a:moveTo>
                <a:lnTo>
                  <a:pt x="5352450" y="44809"/>
                </a:lnTo>
                <a:lnTo>
                  <a:pt x="5359780" y="51074"/>
                </a:lnTo>
                <a:lnTo>
                  <a:pt x="5365186" y="46233"/>
                </a:lnTo>
                <a:lnTo>
                  <a:pt x="5369199" y="46233"/>
                </a:lnTo>
                <a:lnTo>
                  <a:pt x="5369180" y="44615"/>
                </a:lnTo>
                <a:close/>
              </a:path>
              <a:path w="5379084" h="164464">
                <a:moveTo>
                  <a:pt x="5319570" y="0"/>
                </a:moveTo>
                <a:lnTo>
                  <a:pt x="5315562" y="313"/>
                </a:lnTo>
                <a:lnTo>
                  <a:pt x="5311005" y="5645"/>
                </a:lnTo>
                <a:lnTo>
                  <a:pt x="5311319" y="9653"/>
                </a:lnTo>
                <a:lnTo>
                  <a:pt x="5352450" y="44809"/>
                </a:lnTo>
                <a:lnTo>
                  <a:pt x="5369180" y="44615"/>
                </a:lnTo>
                <a:lnTo>
                  <a:pt x="5371770" y="44615"/>
                </a:lnTo>
                <a:lnTo>
                  <a:pt x="5319570" y="0"/>
                </a:lnTo>
                <a:close/>
              </a:path>
              <a:path w="5379084" h="164464">
                <a:moveTo>
                  <a:pt x="5280285" y="45646"/>
                </a:moveTo>
                <a:lnTo>
                  <a:pt x="5229489" y="46236"/>
                </a:lnTo>
                <a:lnTo>
                  <a:pt x="5229636" y="58935"/>
                </a:lnTo>
                <a:lnTo>
                  <a:pt x="5280432" y="58346"/>
                </a:lnTo>
                <a:lnTo>
                  <a:pt x="5280285" y="45646"/>
                </a:lnTo>
                <a:close/>
              </a:path>
              <a:path w="5379084" h="164464">
                <a:moveTo>
                  <a:pt x="5191391" y="46678"/>
                </a:moveTo>
                <a:lnTo>
                  <a:pt x="5140595" y="47268"/>
                </a:lnTo>
                <a:lnTo>
                  <a:pt x="5140742" y="59966"/>
                </a:lnTo>
                <a:lnTo>
                  <a:pt x="5191539" y="59377"/>
                </a:lnTo>
                <a:lnTo>
                  <a:pt x="5191391" y="46678"/>
                </a:lnTo>
                <a:close/>
              </a:path>
              <a:path w="5379084" h="164464">
                <a:moveTo>
                  <a:pt x="5102498" y="47710"/>
                </a:moveTo>
                <a:lnTo>
                  <a:pt x="5051700" y="48299"/>
                </a:lnTo>
                <a:lnTo>
                  <a:pt x="5051847" y="60999"/>
                </a:lnTo>
                <a:lnTo>
                  <a:pt x="5102645" y="60408"/>
                </a:lnTo>
                <a:lnTo>
                  <a:pt x="5102498" y="47710"/>
                </a:lnTo>
                <a:close/>
              </a:path>
              <a:path w="5379084" h="164464">
                <a:moveTo>
                  <a:pt x="5013603" y="48741"/>
                </a:moveTo>
                <a:lnTo>
                  <a:pt x="4962806" y="49331"/>
                </a:lnTo>
                <a:lnTo>
                  <a:pt x="4962954" y="62030"/>
                </a:lnTo>
                <a:lnTo>
                  <a:pt x="5013750" y="61441"/>
                </a:lnTo>
                <a:lnTo>
                  <a:pt x="5013603" y="48741"/>
                </a:lnTo>
                <a:close/>
              </a:path>
              <a:path w="5379084" h="164464">
                <a:moveTo>
                  <a:pt x="4924709" y="49773"/>
                </a:moveTo>
                <a:lnTo>
                  <a:pt x="4873913" y="50363"/>
                </a:lnTo>
                <a:lnTo>
                  <a:pt x="4874060" y="63061"/>
                </a:lnTo>
                <a:lnTo>
                  <a:pt x="4924856" y="62472"/>
                </a:lnTo>
                <a:lnTo>
                  <a:pt x="4924709" y="49773"/>
                </a:lnTo>
                <a:close/>
              </a:path>
              <a:path w="5379084" h="164464">
                <a:moveTo>
                  <a:pt x="4835815" y="50805"/>
                </a:moveTo>
                <a:lnTo>
                  <a:pt x="4785018" y="51394"/>
                </a:lnTo>
                <a:lnTo>
                  <a:pt x="4785166" y="64094"/>
                </a:lnTo>
                <a:lnTo>
                  <a:pt x="4835963" y="63503"/>
                </a:lnTo>
                <a:lnTo>
                  <a:pt x="4835815" y="50805"/>
                </a:lnTo>
                <a:close/>
              </a:path>
              <a:path w="5379084" h="164464">
                <a:moveTo>
                  <a:pt x="4746922" y="51837"/>
                </a:moveTo>
                <a:lnTo>
                  <a:pt x="4696124" y="52426"/>
                </a:lnTo>
                <a:lnTo>
                  <a:pt x="4696272" y="65125"/>
                </a:lnTo>
                <a:lnTo>
                  <a:pt x="4747069" y="64536"/>
                </a:lnTo>
                <a:lnTo>
                  <a:pt x="4746922" y="51837"/>
                </a:lnTo>
                <a:close/>
              </a:path>
              <a:path w="5379084" h="164464">
                <a:moveTo>
                  <a:pt x="4658027" y="52868"/>
                </a:moveTo>
                <a:lnTo>
                  <a:pt x="4607231" y="53458"/>
                </a:lnTo>
                <a:lnTo>
                  <a:pt x="4607378" y="66156"/>
                </a:lnTo>
                <a:lnTo>
                  <a:pt x="4658174" y="65567"/>
                </a:lnTo>
                <a:lnTo>
                  <a:pt x="4658027" y="52868"/>
                </a:lnTo>
                <a:close/>
              </a:path>
              <a:path w="5379084" h="164464">
                <a:moveTo>
                  <a:pt x="4569133" y="53900"/>
                </a:moveTo>
                <a:lnTo>
                  <a:pt x="4518337" y="54489"/>
                </a:lnTo>
                <a:lnTo>
                  <a:pt x="4518484" y="67189"/>
                </a:lnTo>
                <a:lnTo>
                  <a:pt x="4569280" y="66600"/>
                </a:lnTo>
                <a:lnTo>
                  <a:pt x="4569133" y="53900"/>
                </a:lnTo>
                <a:close/>
              </a:path>
              <a:path w="5379084" h="164464">
                <a:moveTo>
                  <a:pt x="4480239" y="54932"/>
                </a:moveTo>
                <a:lnTo>
                  <a:pt x="4429442" y="55521"/>
                </a:lnTo>
                <a:lnTo>
                  <a:pt x="4429589" y="68220"/>
                </a:lnTo>
                <a:lnTo>
                  <a:pt x="4480387" y="67631"/>
                </a:lnTo>
                <a:lnTo>
                  <a:pt x="4480239" y="54932"/>
                </a:lnTo>
                <a:close/>
              </a:path>
              <a:path w="5379084" h="164464">
                <a:moveTo>
                  <a:pt x="4391345" y="55963"/>
                </a:moveTo>
                <a:lnTo>
                  <a:pt x="4340548" y="56553"/>
                </a:lnTo>
                <a:lnTo>
                  <a:pt x="4340696" y="69253"/>
                </a:lnTo>
                <a:lnTo>
                  <a:pt x="4391492" y="68662"/>
                </a:lnTo>
                <a:lnTo>
                  <a:pt x="4391345" y="55963"/>
                </a:lnTo>
                <a:close/>
              </a:path>
              <a:path w="5379084" h="164464">
                <a:moveTo>
                  <a:pt x="4302451" y="56995"/>
                </a:moveTo>
                <a:lnTo>
                  <a:pt x="4251655" y="57585"/>
                </a:lnTo>
                <a:lnTo>
                  <a:pt x="4251802" y="70284"/>
                </a:lnTo>
                <a:lnTo>
                  <a:pt x="4302598" y="69695"/>
                </a:lnTo>
                <a:lnTo>
                  <a:pt x="4302451" y="56995"/>
                </a:lnTo>
                <a:close/>
              </a:path>
              <a:path w="5379084" h="164464">
                <a:moveTo>
                  <a:pt x="4213557" y="58027"/>
                </a:moveTo>
                <a:lnTo>
                  <a:pt x="4162760" y="58616"/>
                </a:lnTo>
                <a:lnTo>
                  <a:pt x="4162908" y="71315"/>
                </a:lnTo>
                <a:lnTo>
                  <a:pt x="4213705" y="70726"/>
                </a:lnTo>
                <a:lnTo>
                  <a:pt x="4213557" y="58027"/>
                </a:lnTo>
                <a:close/>
              </a:path>
              <a:path w="5379084" h="164464">
                <a:moveTo>
                  <a:pt x="4124662" y="59058"/>
                </a:moveTo>
                <a:lnTo>
                  <a:pt x="4073866" y="59648"/>
                </a:lnTo>
                <a:lnTo>
                  <a:pt x="4074013" y="72348"/>
                </a:lnTo>
                <a:lnTo>
                  <a:pt x="4124811" y="71757"/>
                </a:lnTo>
                <a:lnTo>
                  <a:pt x="4124662" y="59058"/>
                </a:lnTo>
                <a:close/>
              </a:path>
              <a:path w="5379084" h="164464">
                <a:moveTo>
                  <a:pt x="4035769" y="60090"/>
                </a:moveTo>
                <a:lnTo>
                  <a:pt x="3984972" y="60680"/>
                </a:lnTo>
                <a:lnTo>
                  <a:pt x="3985120" y="73379"/>
                </a:lnTo>
                <a:lnTo>
                  <a:pt x="4035916" y="72790"/>
                </a:lnTo>
                <a:lnTo>
                  <a:pt x="4035769" y="60090"/>
                </a:lnTo>
                <a:close/>
              </a:path>
              <a:path w="5379084" h="164464">
                <a:moveTo>
                  <a:pt x="3946875" y="61122"/>
                </a:moveTo>
                <a:lnTo>
                  <a:pt x="3896079" y="61711"/>
                </a:lnTo>
                <a:lnTo>
                  <a:pt x="3896226" y="74410"/>
                </a:lnTo>
                <a:lnTo>
                  <a:pt x="3947022" y="73821"/>
                </a:lnTo>
                <a:lnTo>
                  <a:pt x="3946875" y="61122"/>
                </a:lnTo>
                <a:close/>
              </a:path>
              <a:path w="5379084" h="164464">
                <a:moveTo>
                  <a:pt x="3857981" y="62153"/>
                </a:moveTo>
                <a:lnTo>
                  <a:pt x="3807184" y="62743"/>
                </a:lnTo>
                <a:lnTo>
                  <a:pt x="3807331" y="75443"/>
                </a:lnTo>
                <a:lnTo>
                  <a:pt x="3858129" y="74853"/>
                </a:lnTo>
                <a:lnTo>
                  <a:pt x="3857981" y="62153"/>
                </a:lnTo>
                <a:close/>
              </a:path>
              <a:path w="5379084" h="164464">
                <a:moveTo>
                  <a:pt x="3769086" y="63186"/>
                </a:moveTo>
                <a:lnTo>
                  <a:pt x="3718290" y="63775"/>
                </a:lnTo>
                <a:lnTo>
                  <a:pt x="3718438" y="76474"/>
                </a:lnTo>
                <a:lnTo>
                  <a:pt x="3769234" y="75885"/>
                </a:lnTo>
                <a:lnTo>
                  <a:pt x="3769086" y="63186"/>
                </a:lnTo>
                <a:close/>
              </a:path>
              <a:path w="5379084" h="164464">
                <a:moveTo>
                  <a:pt x="3680193" y="64217"/>
                </a:moveTo>
                <a:lnTo>
                  <a:pt x="3629397" y="64806"/>
                </a:lnTo>
                <a:lnTo>
                  <a:pt x="3629544" y="77506"/>
                </a:lnTo>
                <a:lnTo>
                  <a:pt x="3680340" y="76916"/>
                </a:lnTo>
                <a:lnTo>
                  <a:pt x="3680193" y="64217"/>
                </a:lnTo>
                <a:close/>
              </a:path>
              <a:path w="5379084" h="164464">
                <a:moveTo>
                  <a:pt x="3591299" y="65248"/>
                </a:moveTo>
                <a:lnTo>
                  <a:pt x="3540502" y="65839"/>
                </a:lnTo>
                <a:lnTo>
                  <a:pt x="3540650" y="78538"/>
                </a:lnTo>
                <a:lnTo>
                  <a:pt x="3591446" y="77948"/>
                </a:lnTo>
                <a:lnTo>
                  <a:pt x="3591299" y="65248"/>
                </a:lnTo>
                <a:close/>
              </a:path>
              <a:path w="5379084" h="164464">
                <a:moveTo>
                  <a:pt x="3502405" y="66281"/>
                </a:moveTo>
                <a:lnTo>
                  <a:pt x="3451608" y="66870"/>
                </a:lnTo>
                <a:lnTo>
                  <a:pt x="3451755" y="79569"/>
                </a:lnTo>
                <a:lnTo>
                  <a:pt x="3502553" y="78980"/>
                </a:lnTo>
                <a:lnTo>
                  <a:pt x="3502405" y="66281"/>
                </a:lnTo>
                <a:close/>
              </a:path>
              <a:path w="5379084" h="164464">
                <a:moveTo>
                  <a:pt x="3413511" y="67312"/>
                </a:moveTo>
                <a:lnTo>
                  <a:pt x="3362714" y="67901"/>
                </a:lnTo>
                <a:lnTo>
                  <a:pt x="3362862" y="80601"/>
                </a:lnTo>
                <a:lnTo>
                  <a:pt x="3413658" y="80011"/>
                </a:lnTo>
                <a:lnTo>
                  <a:pt x="3413511" y="67312"/>
                </a:lnTo>
                <a:close/>
              </a:path>
              <a:path w="5379084" h="164464">
                <a:moveTo>
                  <a:pt x="3324617" y="68343"/>
                </a:moveTo>
                <a:lnTo>
                  <a:pt x="3273821" y="68934"/>
                </a:lnTo>
                <a:lnTo>
                  <a:pt x="3273968" y="81633"/>
                </a:lnTo>
                <a:lnTo>
                  <a:pt x="3324764" y="81043"/>
                </a:lnTo>
                <a:lnTo>
                  <a:pt x="3324617" y="68343"/>
                </a:lnTo>
                <a:close/>
              </a:path>
              <a:path w="5379084" h="164464">
                <a:moveTo>
                  <a:pt x="3235723" y="69376"/>
                </a:moveTo>
                <a:lnTo>
                  <a:pt x="3184926" y="69965"/>
                </a:lnTo>
                <a:lnTo>
                  <a:pt x="3185074" y="82664"/>
                </a:lnTo>
                <a:lnTo>
                  <a:pt x="3235871" y="82075"/>
                </a:lnTo>
                <a:lnTo>
                  <a:pt x="3235723" y="69376"/>
                </a:lnTo>
                <a:close/>
              </a:path>
              <a:path w="5379084" h="164464">
                <a:moveTo>
                  <a:pt x="3146828" y="70407"/>
                </a:moveTo>
                <a:lnTo>
                  <a:pt x="3096032" y="70996"/>
                </a:lnTo>
                <a:lnTo>
                  <a:pt x="3096179" y="83696"/>
                </a:lnTo>
                <a:lnTo>
                  <a:pt x="3146977" y="83107"/>
                </a:lnTo>
                <a:lnTo>
                  <a:pt x="3146828" y="70407"/>
                </a:lnTo>
                <a:close/>
              </a:path>
              <a:path w="5379084" h="164464">
                <a:moveTo>
                  <a:pt x="3057935" y="71440"/>
                </a:moveTo>
                <a:lnTo>
                  <a:pt x="3007139" y="72029"/>
                </a:lnTo>
                <a:lnTo>
                  <a:pt x="3007286" y="84728"/>
                </a:lnTo>
                <a:lnTo>
                  <a:pt x="3058082" y="84138"/>
                </a:lnTo>
                <a:lnTo>
                  <a:pt x="3057935" y="71440"/>
                </a:lnTo>
                <a:close/>
              </a:path>
              <a:path w="5379084" h="164464">
                <a:moveTo>
                  <a:pt x="2969041" y="72471"/>
                </a:moveTo>
                <a:lnTo>
                  <a:pt x="2918245" y="73060"/>
                </a:lnTo>
                <a:lnTo>
                  <a:pt x="2918392" y="85759"/>
                </a:lnTo>
                <a:lnTo>
                  <a:pt x="2969188" y="85170"/>
                </a:lnTo>
                <a:lnTo>
                  <a:pt x="2969041" y="72471"/>
                </a:lnTo>
                <a:close/>
              </a:path>
              <a:path w="5379084" h="164464">
                <a:moveTo>
                  <a:pt x="2880147" y="73502"/>
                </a:moveTo>
                <a:lnTo>
                  <a:pt x="2829350" y="74093"/>
                </a:lnTo>
                <a:lnTo>
                  <a:pt x="2829499" y="86791"/>
                </a:lnTo>
                <a:lnTo>
                  <a:pt x="2880295" y="86202"/>
                </a:lnTo>
                <a:lnTo>
                  <a:pt x="2880147" y="73502"/>
                </a:lnTo>
                <a:close/>
              </a:path>
              <a:path w="5379084" h="164464">
                <a:moveTo>
                  <a:pt x="2791252" y="74535"/>
                </a:moveTo>
                <a:lnTo>
                  <a:pt x="2740456" y="75124"/>
                </a:lnTo>
                <a:lnTo>
                  <a:pt x="2740604" y="87823"/>
                </a:lnTo>
                <a:lnTo>
                  <a:pt x="2791400" y="87233"/>
                </a:lnTo>
                <a:lnTo>
                  <a:pt x="2791252" y="74535"/>
                </a:lnTo>
                <a:close/>
              </a:path>
              <a:path w="5379084" h="164464">
                <a:moveTo>
                  <a:pt x="2702359" y="75566"/>
                </a:moveTo>
                <a:lnTo>
                  <a:pt x="2651563" y="76155"/>
                </a:lnTo>
                <a:lnTo>
                  <a:pt x="2651710" y="88855"/>
                </a:lnTo>
                <a:lnTo>
                  <a:pt x="2702506" y="88264"/>
                </a:lnTo>
                <a:lnTo>
                  <a:pt x="2702359" y="75566"/>
                </a:lnTo>
                <a:close/>
              </a:path>
              <a:path w="5379084" h="164464">
                <a:moveTo>
                  <a:pt x="2613465" y="76597"/>
                </a:moveTo>
                <a:lnTo>
                  <a:pt x="2562669" y="77188"/>
                </a:lnTo>
                <a:lnTo>
                  <a:pt x="2562816" y="89886"/>
                </a:lnTo>
                <a:lnTo>
                  <a:pt x="2613613" y="89297"/>
                </a:lnTo>
                <a:lnTo>
                  <a:pt x="2613465" y="76597"/>
                </a:lnTo>
                <a:close/>
              </a:path>
              <a:path w="5379084" h="164464">
                <a:moveTo>
                  <a:pt x="2524572" y="77630"/>
                </a:moveTo>
                <a:lnTo>
                  <a:pt x="2473774" y="78219"/>
                </a:lnTo>
                <a:lnTo>
                  <a:pt x="2473921" y="90918"/>
                </a:lnTo>
                <a:lnTo>
                  <a:pt x="2524719" y="90328"/>
                </a:lnTo>
                <a:lnTo>
                  <a:pt x="2524572" y="77630"/>
                </a:lnTo>
                <a:close/>
              </a:path>
              <a:path w="5379084" h="164464">
                <a:moveTo>
                  <a:pt x="2435677" y="78661"/>
                </a:moveTo>
                <a:lnTo>
                  <a:pt x="2384880" y="79250"/>
                </a:lnTo>
                <a:lnTo>
                  <a:pt x="2385028" y="91950"/>
                </a:lnTo>
                <a:lnTo>
                  <a:pt x="2435824" y="91359"/>
                </a:lnTo>
                <a:lnTo>
                  <a:pt x="2435677" y="78661"/>
                </a:lnTo>
                <a:close/>
              </a:path>
              <a:path w="5379084" h="164464">
                <a:moveTo>
                  <a:pt x="2346783" y="79693"/>
                </a:moveTo>
                <a:lnTo>
                  <a:pt x="2295987" y="80283"/>
                </a:lnTo>
                <a:lnTo>
                  <a:pt x="2296134" y="92981"/>
                </a:lnTo>
                <a:lnTo>
                  <a:pt x="2346930" y="92392"/>
                </a:lnTo>
                <a:lnTo>
                  <a:pt x="2346783" y="79693"/>
                </a:lnTo>
                <a:close/>
              </a:path>
              <a:path w="5379084" h="164464">
                <a:moveTo>
                  <a:pt x="2257889" y="80725"/>
                </a:moveTo>
                <a:lnTo>
                  <a:pt x="2207092" y="81314"/>
                </a:lnTo>
                <a:lnTo>
                  <a:pt x="2207240" y="94013"/>
                </a:lnTo>
                <a:lnTo>
                  <a:pt x="2258037" y="93423"/>
                </a:lnTo>
                <a:lnTo>
                  <a:pt x="2257889" y="80725"/>
                </a:lnTo>
                <a:close/>
              </a:path>
              <a:path w="5379084" h="164464">
                <a:moveTo>
                  <a:pt x="2168994" y="81756"/>
                </a:moveTo>
                <a:lnTo>
                  <a:pt x="2118198" y="82345"/>
                </a:lnTo>
                <a:lnTo>
                  <a:pt x="2118346" y="95045"/>
                </a:lnTo>
                <a:lnTo>
                  <a:pt x="2169143" y="94456"/>
                </a:lnTo>
                <a:lnTo>
                  <a:pt x="2168994" y="81756"/>
                </a:lnTo>
                <a:close/>
              </a:path>
              <a:path w="5379084" h="164464">
                <a:moveTo>
                  <a:pt x="2080101" y="82788"/>
                </a:moveTo>
                <a:lnTo>
                  <a:pt x="2029305" y="83378"/>
                </a:lnTo>
                <a:lnTo>
                  <a:pt x="2029452" y="96076"/>
                </a:lnTo>
                <a:lnTo>
                  <a:pt x="2080248" y="95487"/>
                </a:lnTo>
                <a:lnTo>
                  <a:pt x="2080101" y="82788"/>
                </a:lnTo>
                <a:close/>
              </a:path>
              <a:path w="5379084" h="164464">
                <a:moveTo>
                  <a:pt x="1991207" y="83820"/>
                </a:moveTo>
                <a:lnTo>
                  <a:pt x="1940411" y="84409"/>
                </a:lnTo>
                <a:lnTo>
                  <a:pt x="1940558" y="97109"/>
                </a:lnTo>
                <a:lnTo>
                  <a:pt x="1991354" y="96518"/>
                </a:lnTo>
                <a:lnTo>
                  <a:pt x="1991207" y="83820"/>
                </a:lnTo>
                <a:close/>
              </a:path>
              <a:path w="5379084" h="164464">
                <a:moveTo>
                  <a:pt x="1902313" y="84851"/>
                </a:moveTo>
                <a:lnTo>
                  <a:pt x="1851516" y="85441"/>
                </a:lnTo>
                <a:lnTo>
                  <a:pt x="1851665" y="98140"/>
                </a:lnTo>
                <a:lnTo>
                  <a:pt x="1902461" y="97551"/>
                </a:lnTo>
                <a:lnTo>
                  <a:pt x="1902313" y="84851"/>
                </a:lnTo>
                <a:close/>
              </a:path>
              <a:path w="5379084" h="164464">
                <a:moveTo>
                  <a:pt x="1813419" y="85883"/>
                </a:moveTo>
                <a:lnTo>
                  <a:pt x="1762622" y="86473"/>
                </a:lnTo>
                <a:lnTo>
                  <a:pt x="1762770" y="99171"/>
                </a:lnTo>
                <a:lnTo>
                  <a:pt x="1813566" y="98582"/>
                </a:lnTo>
                <a:lnTo>
                  <a:pt x="1813419" y="85883"/>
                </a:lnTo>
                <a:close/>
              </a:path>
              <a:path w="5379084" h="164464">
                <a:moveTo>
                  <a:pt x="1724525" y="86914"/>
                </a:moveTo>
                <a:lnTo>
                  <a:pt x="1673729" y="87504"/>
                </a:lnTo>
                <a:lnTo>
                  <a:pt x="1673876" y="100204"/>
                </a:lnTo>
                <a:lnTo>
                  <a:pt x="1724672" y="99613"/>
                </a:lnTo>
                <a:lnTo>
                  <a:pt x="1724525" y="86914"/>
                </a:lnTo>
                <a:close/>
              </a:path>
              <a:path w="5379084" h="164464">
                <a:moveTo>
                  <a:pt x="1635631" y="87946"/>
                </a:moveTo>
                <a:lnTo>
                  <a:pt x="1584835" y="88536"/>
                </a:lnTo>
                <a:lnTo>
                  <a:pt x="1584982" y="101235"/>
                </a:lnTo>
                <a:lnTo>
                  <a:pt x="1635779" y="100646"/>
                </a:lnTo>
                <a:lnTo>
                  <a:pt x="1635631" y="87946"/>
                </a:lnTo>
                <a:close/>
              </a:path>
              <a:path w="5379084" h="164464">
                <a:moveTo>
                  <a:pt x="1546738" y="88978"/>
                </a:moveTo>
                <a:lnTo>
                  <a:pt x="1495940" y="89568"/>
                </a:lnTo>
                <a:lnTo>
                  <a:pt x="1496087" y="102266"/>
                </a:lnTo>
                <a:lnTo>
                  <a:pt x="1546885" y="101677"/>
                </a:lnTo>
                <a:lnTo>
                  <a:pt x="1546738" y="88978"/>
                </a:lnTo>
                <a:close/>
              </a:path>
              <a:path w="5379084" h="164464">
                <a:moveTo>
                  <a:pt x="1457843" y="90009"/>
                </a:moveTo>
                <a:lnTo>
                  <a:pt x="1407046" y="90599"/>
                </a:lnTo>
                <a:lnTo>
                  <a:pt x="1407194" y="103299"/>
                </a:lnTo>
                <a:lnTo>
                  <a:pt x="1457990" y="102709"/>
                </a:lnTo>
                <a:lnTo>
                  <a:pt x="1457843" y="90009"/>
                </a:lnTo>
                <a:close/>
              </a:path>
              <a:path w="5379084" h="164464">
                <a:moveTo>
                  <a:pt x="1368949" y="91042"/>
                </a:moveTo>
                <a:lnTo>
                  <a:pt x="1318153" y="91631"/>
                </a:lnTo>
                <a:lnTo>
                  <a:pt x="1318300" y="104330"/>
                </a:lnTo>
                <a:lnTo>
                  <a:pt x="1369096" y="103741"/>
                </a:lnTo>
                <a:lnTo>
                  <a:pt x="1368949" y="91042"/>
                </a:lnTo>
                <a:close/>
              </a:path>
              <a:path w="5379084" h="164464">
                <a:moveTo>
                  <a:pt x="1280055" y="92073"/>
                </a:moveTo>
                <a:lnTo>
                  <a:pt x="1229258" y="92663"/>
                </a:lnTo>
                <a:lnTo>
                  <a:pt x="1229406" y="105361"/>
                </a:lnTo>
                <a:lnTo>
                  <a:pt x="1280203" y="104772"/>
                </a:lnTo>
                <a:lnTo>
                  <a:pt x="1280055" y="92073"/>
                </a:lnTo>
                <a:close/>
              </a:path>
              <a:path w="5379084" h="164464">
                <a:moveTo>
                  <a:pt x="1191160" y="93104"/>
                </a:moveTo>
                <a:lnTo>
                  <a:pt x="1140364" y="93695"/>
                </a:lnTo>
                <a:lnTo>
                  <a:pt x="1140512" y="106394"/>
                </a:lnTo>
                <a:lnTo>
                  <a:pt x="1191309" y="105804"/>
                </a:lnTo>
                <a:lnTo>
                  <a:pt x="1191160" y="93104"/>
                </a:lnTo>
                <a:close/>
              </a:path>
              <a:path w="5379084" h="164464">
                <a:moveTo>
                  <a:pt x="1102267" y="94137"/>
                </a:moveTo>
                <a:lnTo>
                  <a:pt x="1051471" y="94726"/>
                </a:lnTo>
                <a:lnTo>
                  <a:pt x="1051618" y="107425"/>
                </a:lnTo>
                <a:lnTo>
                  <a:pt x="1102414" y="106836"/>
                </a:lnTo>
                <a:lnTo>
                  <a:pt x="1102267" y="94137"/>
                </a:lnTo>
                <a:close/>
              </a:path>
              <a:path w="5379084" h="164464">
                <a:moveTo>
                  <a:pt x="1013373" y="95168"/>
                </a:moveTo>
                <a:lnTo>
                  <a:pt x="962577" y="95758"/>
                </a:lnTo>
                <a:lnTo>
                  <a:pt x="962723" y="108458"/>
                </a:lnTo>
                <a:lnTo>
                  <a:pt x="1013520" y="107867"/>
                </a:lnTo>
                <a:lnTo>
                  <a:pt x="1013373" y="95168"/>
                </a:lnTo>
                <a:close/>
              </a:path>
              <a:path w="5379084" h="164464">
                <a:moveTo>
                  <a:pt x="924479" y="96199"/>
                </a:moveTo>
                <a:lnTo>
                  <a:pt x="873682" y="96790"/>
                </a:lnTo>
                <a:lnTo>
                  <a:pt x="873829" y="109489"/>
                </a:lnTo>
                <a:lnTo>
                  <a:pt x="924626" y="108899"/>
                </a:lnTo>
                <a:lnTo>
                  <a:pt x="924479" y="96199"/>
                </a:lnTo>
                <a:close/>
              </a:path>
              <a:path w="5379084" h="164464">
                <a:moveTo>
                  <a:pt x="835585" y="97232"/>
                </a:moveTo>
                <a:lnTo>
                  <a:pt x="784788" y="97821"/>
                </a:lnTo>
                <a:lnTo>
                  <a:pt x="784936" y="110520"/>
                </a:lnTo>
                <a:lnTo>
                  <a:pt x="835732" y="109931"/>
                </a:lnTo>
                <a:lnTo>
                  <a:pt x="835585" y="97232"/>
                </a:lnTo>
                <a:close/>
              </a:path>
              <a:path w="5379084" h="164464">
                <a:moveTo>
                  <a:pt x="746691" y="98263"/>
                </a:moveTo>
                <a:lnTo>
                  <a:pt x="695895" y="98852"/>
                </a:lnTo>
                <a:lnTo>
                  <a:pt x="696042" y="111552"/>
                </a:lnTo>
                <a:lnTo>
                  <a:pt x="746838" y="110963"/>
                </a:lnTo>
                <a:lnTo>
                  <a:pt x="746691" y="98263"/>
                </a:lnTo>
                <a:close/>
              </a:path>
              <a:path w="5379084" h="164464">
                <a:moveTo>
                  <a:pt x="657797" y="99296"/>
                </a:moveTo>
                <a:lnTo>
                  <a:pt x="607001" y="99885"/>
                </a:lnTo>
                <a:lnTo>
                  <a:pt x="607147" y="112584"/>
                </a:lnTo>
                <a:lnTo>
                  <a:pt x="657945" y="111994"/>
                </a:lnTo>
                <a:lnTo>
                  <a:pt x="657797" y="99296"/>
                </a:lnTo>
                <a:close/>
              </a:path>
              <a:path w="5379084" h="164464">
                <a:moveTo>
                  <a:pt x="568904" y="100327"/>
                </a:moveTo>
                <a:lnTo>
                  <a:pt x="518106" y="100916"/>
                </a:lnTo>
                <a:lnTo>
                  <a:pt x="518253" y="113615"/>
                </a:lnTo>
                <a:lnTo>
                  <a:pt x="569050" y="113026"/>
                </a:lnTo>
                <a:lnTo>
                  <a:pt x="568904" y="100327"/>
                </a:lnTo>
                <a:close/>
              </a:path>
              <a:path w="5379084" h="164464">
                <a:moveTo>
                  <a:pt x="480009" y="101358"/>
                </a:moveTo>
                <a:lnTo>
                  <a:pt x="429213" y="101949"/>
                </a:lnTo>
                <a:lnTo>
                  <a:pt x="429360" y="114647"/>
                </a:lnTo>
                <a:lnTo>
                  <a:pt x="480156" y="114058"/>
                </a:lnTo>
                <a:lnTo>
                  <a:pt x="480009" y="101358"/>
                </a:lnTo>
                <a:close/>
              </a:path>
              <a:path w="5379084" h="164464">
                <a:moveTo>
                  <a:pt x="391115" y="102391"/>
                </a:moveTo>
                <a:lnTo>
                  <a:pt x="340319" y="102980"/>
                </a:lnTo>
                <a:lnTo>
                  <a:pt x="340465" y="115679"/>
                </a:lnTo>
                <a:lnTo>
                  <a:pt x="391262" y="115089"/>
                </a:lnTo>
                <a:lnTo>
                  <a:pt x="391115" y="102391"/>
                </a:lnTo>
                <a:close/>
              </a:path>
              <a:path w="5379084" h="164464">
                <a:moveTo>
                  <a:pt x="302221" y="103422"/>
                </a:moveTo>
                <a:lnTo>
                  <a:pt x="251424" y="104011"/>
                </a:lnTo>
                <a:lnTo>
                  <a:pt x="251571" y="116711"/>
                </a:lnTo>
                <a:lnTo>
                  <a:pt x="302367" y="116121"/>
                </a:lnTo>
                <a:lnTo>
                  <a:pt x="302221" y="103422"/>
                </a:lnTo>
                <a:close/>
              </a:path>
              <a:path w="5379084" h="164464">
                <a:moveTo>
                  <a:pt x="213326" y="104453"/>
                </a:moveTo>
                <a:lnTo>
                  <a:pt x="162530" y="105044"/>
                </a:lnTo>
                <a:lnTo>
                  <a:pt x="162678" y="117742"/>
                </a:lnTo>
                <a:lnTo>
                  <a:pt x="213474" y="117153"/>
                </a:lnTo>
                <a:lnTo>
                  <a:pt x="213326" y="104453"/>
                </a:lnTo>
                <a:close/>
              </a:path>
              <a:path w="5379084" h="164464">
                <a:moveTo>
                  <a:pt x="124433" y="105486"/>
                </a:moveTo>
                <a:lnTo>
                  <a:pt x="73637" y="106075"/>
                </a:lnTo>
                <a:lnTo>
                  <a:pt x="73784" y="118774"/>
                </a:lnTo>
                <a:lnTo>
                  <a:pt x="124580" y="118184"/>
                </a:lnTo>
                <a:lnTo>
                  <a:pt x="124433" y="105486"/>
                </a:lnTo>
                <a:close/>
              </a:path>
              <a:path w="5379084" h="164464">
                <a:moveTo>
                  <a:pt x="58299" y="61061"/>
                </a:moveTo>
                <a:lnTo>
                  <a:pt x="0" y="113280"/>
                </a:lnTo>
                <a:lnTo>
                  <a:pt x="59495" y="164132"/>
                </a:lnTo>
                <a:lnTo>
                  <a:pt x="63503" y="163817"/>
                </a:lnTo>
                <a:lnTo>
                  <a:pt x="68060" y="158485"/>
                </a:lnTo>
                <a:lnTo>
                  <a:pt x="67746" y="154477"/>
                </a:lnTo>
                <a:lnTo>
                  <a:pt x="26847" y="119519"/>
                </a:lnTo>
                <a:lnTo>
                  <a:pt x="9560" y="119519"/>
                </a:lnTo>
                <a:lnTo>
                  <a:pt x="9413" y="106820"/>
                </a:lnTo>
                <a:lnTo>
                  <a:pt x="26468" y="106622"/>
                </a:lnTo>
                <a:lnTo>
                  <a:pt x="66772" y="70521"/>
                </a:lnTo>
                <a:lnTo>
                  <a:pt x="66993" y="66507"/>
                </a:lnTo>
                <a:lnTo>
                  <a:pt x="62313" y="61282"/>
                </a:lnTo>
                <a:lnTo>
                  <a:pt x="58299" y="61061"/>
                </a:lnTo>
                <a:close/>
              </a:path>
              <a:path w="5379084" h="164464">
                <a:moveTo>
                  <a:pt x="26468" y="106622"/>
                </a:moveTo>
                <a:lnTo>
                  <a:pt x="9413" y="106820"/>
                </a:lnTo>
                <a:lnTo>
                  <a:pt x="9560" y="119519"/>
                </a:lnTo>
                <a:lnTo>
                  <a:pt x="26615" y="119321"/>
                </a:lnTo>
                <a:lnTo>
                  <a:pt x="24951" y="117899"/>
                </a:lnTo>
                <a:lnTo>
                  <a:pt x="13879" y="117899"/>
                </a:lnTo>
                <a:lnTo>
                  <a:pt x="13769" y="108341"/>
                </a:lnTo>
                <a:lnTo>
                  <a:pt x="24550" y="108341"/>
                </a:lnTo>
                <a:lnTo>
                  <a:pt x="26468" y="106622"/>
                </a:lnTo>
                <a:close/>
              </a:path>
              <a:path w="5379084" h="164464">
                <a:moveTo>
                  <a:pt x="26615" y="119321"/>
                </a:moveTo>
                <a:lnTo>
                  <a:pt x="9560" y="119519"/>
                </a:lnTo>
                <a:lnTo>
                  <a:pt x="26847" y="119519"/>
                </a:lnTo>
                <a:lnTo>
                  <a:pt x="26615" y="119321"/>
                </a:lnTo>
                <a:close/>
              </a:path>
              <a:path w="5379084" h="164464">
                <a:moveTo>
                  <a:pt x="35539" y="106517"/>
                </a:moveTo>
                <a:lnTo>
                  <a:pt x="26468" y="106622"/>
                </a:lnTo>
                <a:lnTo>
                  <a:pt x="19286" y="113056"/>
                </a:lnTo>
                <a:lnTo>
                  <a:pt x="26615" y="119321"/>
                </a:lnTo>
                <a:lnTo>
                  <a:pt x="35687" y="119216"/>
                </a:lnTo>
                <a:lnTo>
                  <a:pt x="35539" y="106517"/>
                </a:lnTo>
                <a:close/>
              </a:path>
              <a:path w="5379084" h="164464">
                <a:moveTo>
                  <a:pt x="13769" y="108341"/>
                </a:moveTo>
                <a:lnTo>
                  <a:pt x="13879" y="117899"/>
                </a:lnTo>
                <a:lnTo>
                  <a:pt x="19286" y="113056"/>
                </a:lnTo>
                <a:lnTo>
                  <a:pt x="13769" y="108341"/>
                </a:lnTo>
                <a:close/>
              </a:path>
              <a:path w="5379084" h="164464">
                <a:moveTo>
                  <a:pt x="19286" y="113056"/>
                </a:moveTo>
                <a:lnTo>
                  <a:pt x="13879" y="117899"/>
                </a:lnTo>
                <a:lnTo>
                  <a:pt x="24951" y="117899"/>
                </a:lnTo>
                <a:lnTo>
                  <a:pt x="19286" y="113056"/>
                </a:lnTo>
                <a:close/>
              </a:path>
              <a:path w="5379084" h="164464">
                <a:moveTo>
                  <a:pt x="24550" y="108341"/>
                </a:moveTo>
                <a:lnTo>
                  <a:pt x="13769" y="108341"/>
                </a:lnTo>
                <a:lnTo>
                  <a:pt x="19286" y="113056"/>
                </a:lnTo>
                <a:lnTo>
                  <a:pt x="24550" y="108341"/>
                </a:lnTo>
                <a:close/>
              </a:path>
            </a:pathLst>
          </a:custGeom>
          <a:solidFill>
            <a:srgbClr val="8FA7C4"/>
          </a:solidFill>
        </p:spPr>
        <p:txBody>
          <a:bodyPr wrap="square" lIns="0" tIns="0" rIns="0" bIns="0" rtlCol="0"/>
          <a:lstStyle/>
          <a:p>
            <a:endParaRPr>
              <a:solidFill>
                <a:prstClr val="black"/>
              </a:solidFill>
            </a:endParaRPr>
          </a:p>
        </p:txBody>
      </p:sp>
      <p:sp>
        <p:nvSpPr>
          <p:cNvPr id="24" name="object 24"/>
          <p:cNvSpPr txBox="1"/>
          <p:nvPr/>
        </p:nvSpPr>
        <p:spPr>
          <a:xfrm>
            <a:off x="3263831" y="2394203"/>
            <a:ext cx="3184525" cy="830580"/>
          </a:xfrm>
          <a:prstGeom prst="rect">
            <a:avLst/>
          </a:prstGeom>
        </p:spPr>
        <p:txBody>
          <a:bodyPr vert="horz" wrap="square" lIns="0" tIns="12700" rIns="0" bIns="0" rtlCol="0">
            <a:spAutoFit/>
          </a:bodyPr>
          <a:lstStyle/>
          <a:p>
            <a:pPr marR="392430" algn="ctr">
              <a:spcBef>
                <a:spcPts val="100"/>
              </a:spcBef>
            </a:pPr>
            <a:r>
              <a:rPr sz="1400" spc="-35" dirty="0">
                <a:solidFill>
                  <a:srgbClr val="FFFFFF"/>
                </a:solidFill>
                <a:latin typeface="Arial"/>
                <a:cs typeface="Arial"/>
              </a:rPr>
              <a:t>Token</a:t>
            </a:r>
            <a:endParaRPr sz="1400">
              <a:solidFill>
                <a:prstClr val="black"/>
              </a:solidFill>
              <a:latin typeface="Arial"/>
              <a:cs typeface="Arial"/>
            </a:endParaRPr>
          </a:p>
          <a:p>
            <a:endParaRPr sz="1500">
              <a:solidFill>
                <a:prstClr val="black"/>
              </a:solidFill>
              <a:latin typeface="Times New Roman"/>
              <a:cs typeface="Times New Roman"/>
            </a:endParaRPr>
          </a:p>
          <a:p>
            <a:pPr marL="12700">
              <a:spcBef>
                <a:spcPts val="1250"/>
              </a:spcBef>
            </a:pPr>
            <a:r>
              <a:rPr sz="1400" spc="-5" dirty="0">
                <a:solidFill>
                  <a:srgbClr val="FFFFFF"/>
                </a:solidFill>
                <a:latin typeface="Arial"/>
                <a:cs typeface="Arial"/>
              </a:rPr>
              <a:t>2. Exchange tokens for </a:t>
            </a:r>
            <a:r>
              <a:rPr sz="1400" spc="-20" dirty="0">
                <a:solidFill>
                  <a:srgbClr val="FFFFFF"/>
                </a:solidFill>
                <a:latin typeface="Arial"/>
                <a:cs typeface="Arial"/>
              </a:rPr>
              <a:t>AWS</a:t>
            </a:r>
            <a:r>
              <a:rPr sz="1400" spc="-110" dirty="0">
                <a:solidFill>
                  <a:srgbClr val="FFFFFF"/>
                </a:solidFill>
                <a:latin typeface="Arial"/>
                <a:cs typeface="Arial"/>
              </a:rPr>
              <a:t> </a:t>
            </a:r>
            <a:r>
              <a:rPr sz="1400" spc="-5" dirty="0">
                <a:solidFill>
                  <a:srgbClr val="FFFFFF"/>
                </a:solidFill>
                <a:latin typeface="Arial"/>
                <a:cs typeface="Arial"/>
              </a:rPr>
              <a:t>credentials</a:t>
            </a:r>
            <a:endParaRPr sz="1400">
              <a:solidFill>
                <a:prstClr val="black"/>
              </a:solidFill>
              <a:latin typeface="Arial"/>
              <a:cs typeface="Arial"/>
            </a:endParaRPr>
          </a:p>
        </p:txBody>
      </p:sp>
      <p:sp>
        <p:nvSpPr>
          <p:cNvPr id="25" name="object 25"/>
          <p:cNvSpPr/>
          <p:nvPr/>
        </p:nvSpPr>
        <p:spPr>
          <a:xfrm>
            <a:off x="1743520" y="3496811"/>
            <a:ext cx="3235325" cy="1362710"/>
          </a:xfrm>
          <a:custGeom>
            <a:avLst/>
            <a:gdLst/>
            <a:ahLst/>
            <a:cxnLst/>
            <a:rect l="l" t="t" r="r" b="b"/>
            <a:pathLst>
              <a:path w="3235325" h="1362710">
                <a:moveTo>
                  <a:pt x="3207786" y="1332578"/>
                </a:moveTo>
                <a:lnTo>
                  <a:pt x="3156663" y="1350305"/>
                </a:lnTo>
                <a:lnTo>
                  <a:pt x="3154908" y="1353922"/>
                </a:lnTo>
                <a:lnTo>
                  <a:pt x="3157207" y="1360549"/>
                </a:lnTo>
                <a:lnTo>
                  <a:pt x="3160824" y="1362304"/>
                </a:lnTo>
                <a:lnTo>
                  <a:pt x="3228369" y="1338883"/>
                </a:lnTo>
                <a:lnTo>
                  <a:pt x="3223341" y="1338883"/>
                </a:lnTo>
                <a:lnTo>
                  <a:pt x="3207786" y="1332578"/>
                </a:lnTo>
                <a:close/>
              </a:path>
              <a:path w="3235325" h="1362710">
                <a:moveTo>
                  <a:pt x="3216896" y="1329419"/>
                </a:moveTo>
                <a:lnTo>
                  <a:pt x="3207786" y="1332578"/>
                </a:lnTo>
                <a:lnTo>
                  <a:pt x="3223341" y="1338883"/>
                </a:lnTo>
                <a:lnTo>
                  <a:pt x="3224550" y="1335900"/>
                </a:lnTo>
                <a:lnTo>
                  <a:pt x="3220163" y="1335900"/>
                </a:lnTo>
                <a:lnTo>
                  <a:pt x="3216896" y="1329419"/>
                </a:lnTo>
                <a:close/>
              </a:path>
              <a:path w="3235325" h="1362710">
                <a:moveTo>
                  <a:pt x="3195722" y="1265516"/>
                </a:moveTo>
                <a:lnTo>
                  <a:pt x="3189460" y="1268674"/>
                </a:lnTo>
                <a:lnTo>
                  <a:pt x="3188200" y="1272491"/>
                </a:lnTo>
                <a:lnTo>
                  <a:pt x="3212556" y="1320809"/>
                </a:lnTo>
                <a:lnTo>
                  <a:pt x="3228111" y="1327113"/>
                </a:lnTo>
                <a:lnTo>
                  <a:pt x="3223341" y="1338883"/>
                </a:lnTo>
                <a:lnTo>
                  <a:pt x="3228369" y="1338883"/>
                </a:lnTo>
                <a:lnTo>
                  <a:pt x="3234771" y="1336663"/>
                </a:lnTo>
                <a:lnTo>
                  <a:pt x="3199541" y="1266775"/>
                </a:lnTo>
                <a:lnTo>
                  <a:pt x="3195722" y="1265516"/>
                </a:lnTo>
                <a:close/>
              </a:path>
              <a:path w="3235325" h="1362710">
                <a:moveTo>
                  <a:pt x="3223754" y="1327042"/>
                </a:moveTo>
                <a:lnTo>
                  <a:pt x="3216896" y="1329419"/>
                </a:lnTo>
                <a:lnTo>
                  <a:pt x="3220163" y="1335900"/>
                </a:lnTo>
                <a:lnTo>
                  <a:pt x="3223754" y="1327042"/>
                </a:lnTo>
                <a:close/>
              </a:path>
              <a:path w="3235325" h="1362710">
                <a:moveTo>
                  <a:pt x="3227935" y="1327042"/>
                </a:moveTo>
                <a:lnTo>
                  <a:pt x="3223754" y="1327042"/>
                </a:lnTo>
                <a:lnTo>
                  <a:pt x="3220163" y="1335900"/>
                </a:lnTo>
                <a:lnTo>
                  <a:pt x="3224550" y="1335900"/>
                </a:lnTo>
                <a:lnTo>
                  <a:pt x="3228111" y="1327113"/>
                </a:lnTo>
                <a:lnTo>
                  <a:pt x="3227935" y="1327042"/>
                </a:lnTo>
                <a:close/>
              </a:path>
              <a:path w="3235325" h="1362710">
                <a:moveTo>
                  <a:pt x="3181031" y="1308032"/>
                </a:moveTo>
                <a:lnTo>
                  <a:pt x="3176261" y="1319801"/>
                </a:lnTo>
                <a:lnTo>
                  <a:pt x="3207786" y="1332578"/>
                </a:lnTo>
                <a:lnTo>
                  <a:pt x="3216896" y="1329419"/>
                </a:lnTo>
                <a:lnTo>
                  <a:pt x="3212556" y="1320809"/>
                </a:lnTo>
                <a:lnTo>
                  <a:pt x="3181031" y="1308032"/>
                </a:lnTo>
                <a:close/>
              </a:path>
              <a:path w="3235325" h="1362710">
                <a:moveTo>
                  <a:pt x="3212556" y="1320809"/>
                </a:moveTo>
                <a:lnTo>
                  <a:pt x="3216896" y="1329419"/>
                </a:lnTo>
                <a:lnTo>
                  <a:pt x="3223754" y="1327042"/>
                </a:lnTo>
                <a:lnTo>
                  <a:pt x="3227935" y="1327042"/>
                </a:lnTo>
                <a:lnTo>
                  <a:pt x="3212556" y="1320809"/>
                </a:lnTo>
                <a:close/>
              </a:path>
              <a:path w="3235325" h="1362710">
                <a:moveTo>
                  <a:pt x="3098641" y="1274640"/>
                </a:moveTo>
                <a:lnTo>
                  <a:pt x="3093871" y="1286409"/>
                </a:lnTo>
                <a:lnTo>
                  <a:pt x="3140951" y="1305491"/>
                </a:lnTo>
                <a:lnTo>
                  <a:pt x="3145721" y="1293721"/>
                </a:lnTo>
                <a:lnTo>
                  <a:pt x="3098641" y="1274640"/>
                </a:lnTo>
                <a:close/>
              </a:path>
              <a:path w="3235325" h="1362710">
                <a:moveTo>
                  <a:pt x="3016251" y="1241248"/>
                </a:moveTo>
                <a:lnTo>
                  <a:pt x="3011479" y="1253017"/>
                </a:lnTo>
                <a:lnTo>
                  <a:pt x="3058561" y="1272099"/>
                </a:lnTo>
                <a:lnTo>
                  <a:pt x="3063331" y="1260328"/>
                </a:lnTo>
                <a:lnTo>
                  <a:pt x="3016251" y="1241248"/>
                </a:lnTo>
                <a:close/>
              </a:path>
              <a:path w="3235325" h="1362710">
                <a:moveTo>
                  <a:pt x="2933860" y="1207856"/>
                </a:moveTo>
                <a:lnTo>
                  <a:pt x="2929089" y="1219626"/>
                </a:lnTo>
                <a:lnTo>
                  <a:pt x="2976170" y="1238707"/>
                </a:lnTo>
                <a:lnTo>
                  <a:pt x="2980940" y="1226936"/>
                </a:lnTo>
                <a:lnTo>
                  <a:pt x="2933860" y="1207856"/>
                </a:lnTo>
                <a:close/>
              </a:path>
              <a:path w="3235325" h="1362710">
                <a:moveTo>
                  <a:pt x="2851470" y="1174464"/>
                </a:moveTo>
                <a:lnTo>
                  <a:pt x="2846699" y="1186234"/>
                </a:lnTo>
                <a:lnTo>
                  <a:pt x="2893780" y="1205315"/>
                </a:lnTo>
                <a:lnTo>
                  <a:pt x="2898550" y="1193544"/>
                </a:lnTo>
                <a:lnTo>
                  <a:pt x="2851470" y="1174464"/>
                </a:lnTo>
                <a:close/>
              </a:path>
              <a:path w="3235325" h="1362710">
                <a:moveTo>
                  <a:pt x="2769080" y="1141072"/>
                </a:moveTo>
                <a:lnTo>
                  <a:pt x="2764308" y="1152842"/>
                </a:lnTo>
                <a:lnTo>
                  <a:pt x="2811390" y="1171922"/>
                </a:lnTo>
                <a:lnTo>
                  <a:pt x="2816160" y="1160152"/>
                </a:lnTo>
                <a:lnTo>
                  <a:pt x="2769080" y="1141072"/>
                </a:lnTo>
                <a:close/>
              </a:path>
              <a:path w="3235325" h="1362710">
                <a:moveTo>
                  <a:pt x="2686688" y="1107680"/>
                </a:moveTo>
                <a:lnTo>
                  <a:pt x="2681918" y="1119450"/>
                </a:lnTo>
                <a:lnTo>
                  <a:pt x="2728998" y="1138530"/>
                </a:lnTo>
                <a:lnTo>
                  <a:pt x="2733768" y="1126760"/>
                </a:lnTo>
                <a:lnTo>
                  <a:pt x="2686688" y="1107680"/>
                </a:lnTo>
                <a:close/>
              </a:path>
              <a:path w="3235325" h="1362710">
                <a:moveTo>
                  <a:pt x="2604298" y="1074287"/>
                </a:moveTo>
                <a:lnTo>
                  <a:pt x="2599528" y="1086058"/>
                </a:lnTo>
                <a:lnTo>
                  <a:pt x="2646608" y="1105138"/>
                </a:lnTo>
                <a:lnTo>
                  <a:pt x="2651379" y="1093368"/>
                </a:lnTo>
                <a:lnTo>
                  <a:pt x="2604298" y="1074287"/>
                </a:lnTo>
                <a:close/>
              </a:path>
              <a:path w="3235325" h="1362710">
                <a:moveTo>
                  <a:pt x="2521908" y="1040895"/>
                </a:moveTo>
                <a:lnTo>
                  <a:pt x="2517137" y="1052666"/>
                </a:lnTo>
                <a:lnTo>
                  <a:pt x="2564217" y="1071746"/>
                </a:lnTo>
                <a:lnTo>
                  <a:pt x="2568989" y="1059976"/>
                </a:lnTo>
                <a:lnTo>
                  <a:pt x="2521908" y="1040895"/>
                </a:lnTo>
                <a:close/>
              </a:path>
              <a:path w="3235325" h="1362710">
                <a:moveTo>
                  <a:pt x="2439517" y="1007503"/>
                </a:moveTo>
                <a:lnTo>
                  <a:pt x="2434747" y="1019274"/>
                </a:lnTo>
                <a:lnTo>
                  <a:pt x="2481827" y="1038354"/>
                </a:lnTo>
                <a:lnTo>
                  <a:pt x="2486597" y="1026584"/>
                </a:lnTo>
                <a:lnTo>
                  <a:pt x="2439517" y="1007503"/>
                </a:lnTo>
                <a:close/>
              </a:path>
              <a:path w="3235325" h="1362710">
                <a:moveTo>
                  <a:pt x="2357127" y="974111"/>
                </a:moveTo>
                <a:lnTo>
                  <a:pt x="2352357" y="985881"/>
                </a:lnTo>
                <a:lnTo>
                  <a:pt x="2399437" y="1004962"/>
                </a:lnTo>
                <a:lnTo>
                  <a:pt x="2404207" y="993192"/>
                </a:lnTo>
                <a:lnTo>
                  <a:pt x="2357127" y="974111"/>
                </a:lnTo>
                <a:close/>
              </a:path>
              <a:path w="3235325" h="1362710">
                <a:moveTo>
                  <a:pt x="2274736" y="940719"/>
                </a:moveTo>
                <a:lnTo>
                  <a:pt x="2269966" y="952489"/>
                </a:lnTo>
                <a:lnTo>
                  <a:pt x="2317046" y="971570"/>
                </a:lnTo>
                <a:lnTo>
                  <a:pt x="2321817" y="959799"/>
                </a:lnTo>
                <a:lnTo>
                  <a:pt x="2274736" y="940719"/>
                </a:lnTo>
                <a:close/>
              </a:path>
              <a:path w="3235325" h="1362710">
                <a:moveTo>
                  <a:pt x="2192346" y="907327"/>
                </a:moveTo>
                <a:lnTo>
                  <a:pt x="2187576" y="919097"/>
                </a:lnTo>
                <a:lnTo>
                  <a:pt x="2234656" y="938178"/>
                </a:lnTo>
                <a:lnTo>
                  <a:pt x="2239426" y="926409"/>
                </a:lnTo>
                <a:lnTo>
                  <a:pt x="2192346" y="907327"/>
                </a:lnTo>
                <a:close/>
              </a:path>
              <a:path w="3235325" h="1362710">
                <a:moveTo>
                  <a:pt x="2109956" y="873935"/>
                </a:moveTo>
                <a:lnTo>
                  <a:pt x="2105186" y="885705"/>
                </a:lnTo>
                <a:lnTo>
                  <a:pt x="2152266" y="904786"/>
                </a:lnTo>
                <a:lnTo>
                  <a:pt x="2157036" y="893017"/>
                </a:lnTo>
                <a:lnTo>
                  <a:pt x="2109956" y="873935"/>
                </a:lnTo>
                <a:close/>
              </a:path>
              <a:path w="3235325" h="1362710">
                <a:moveTo>
                  <a:pt x="2027565" y="840543"/>
                </a:moveTo>
                <a:lnTo>
                  <a:pt x="2022795" y="852313"/>
                </a:lnTo>
                <a:lnTo>
                  <a:pt x="2069875" y="871393"/>
                </a:lnTo>
                <a:lnTo>
                  <a:pt x="2074645" y="859624"/>
                </a:lnTo>
                <a:lnTo>
                  <a:pt x="2027565" y="840543"/>
                </a:lnTo>
                <a:close/>
              </a:path>
              <a:path w="3235325" h="1362710">
                <a:moveTo>
                  <a:pt x="1945175" y="807151"/>
                </a:moveTo>
                <a:lnTo>
                  <a:pt x="1940405" y="818921"/>
                </a:lnTo>
                <a:lnTo>
                  <a:pt x="1987485" y="838001"/>
                </a:lnTo>
                <a:lnTo>
                  <a:pt x="1992255" y="826232"/>
                </a:lnTo>
                <a:lnTo>
                  <a:pt x="1945175" y="807151"/>
                </a:lnTo>
                <a:close/>
              </a:path>
              <a:path w="3235325" h="1362710">
                <a:moveTo>
                  <a:pt x="1862785" y="773758"/>
                </a:moveTo>
                <a:lnTo>
                  <a:pt x="1858015" y="785529"/>
                </a:lnTo>
                <a:lnTo>
                  <a:pt x="1905095" y="804609"/>
                </a:lnTo>
                <a:lnTo>
                  <a:pt x="1909865" y="792840"/>
                </a:lnTo>
                <a:lnTo>
                  <a:pt x="1862785" y="773758"/>
                </a:lnTo>
                <a:close/>
              </a:path>
              <a:path w="3235325" h="1362710">
                <a:moveTo>
                  <a:pt x="1780393" y="740366"/>
                </a:moveTo>
                <a:lnTo>
                  <a:pt x="1775623" y="752137"/>
                </a:lnTo>
                <a:lnTo>
                  <a:pt x="1822703" y="771217"/>
                </a:lnTo>
                <a:lnTo>
                  <a:pt x="1827475" y="759448"/>
                </a:lnTo>
                <a:lnTo>
                  <a:pt x="1780393" y="740366"/>
                </a:lnTo>
                <a:close/>
              </a:path>
              <a:path w="3235325" h="1362710">
                <a:moveTo>
                  <a:pt x="1698003" y="706974"/>
                </a:moveTo>
                <a:lnTo>
                  <a:pt x="1693233" y="718745"/>
                </a:lnTo>
                <a:lnTo>
                  <a:pt x="1740314" y="737825"/>
                </a:lnTo>
                <a:lnTo>
                  <a:pt x="1745084" y="726056"/>
                </a:lnTo>
                <a:lnTo>
                  <a:pt x="1698003" y="706974"/>
                </a:lnTo>
                <a:close/>
              </a:path>
              <a:path w="3235325" h="1362710">
                <a:moveTo>
                  <a:pt x="1615613" y="673582"/>
                </a:moveTo>
                <a:lnTo>
                  <a:pt x="1610843" y="685352"/>
                </a:lnTo>
                <a:lnTo>
                  <a:pt x="1657924" y="704433"/>
                </a:lnTo>
                <a:lnTo>
                  <a:pt x="1662694" y="692664"/>
                </a:lnTo>
                <a:lnTo>
                  <a:pt x="1615613" y="673582"/>
                </a:lnTo>
                <a:close/>
              </a:path>
              <a:path w="3235325" h="1362710">
                <a:moveTo>
                  <a:pt x="1533224" y="640190"/>
                </a:moveTo>
                <a:lnTo>
                  <a:pt x="1528452" y="651960"/>
                </a:lnTo>
                <a:lnTo>
                  <a:pt x="1575534" y="671042"/>
                </a:lnTo>
                <a:lnTo>
                  <a:pt x="1580304" y="659272"/>
                </a:lnTo>
                <a:lnTo>
                  <a:pt x="1533224" y="640190"/>
                </a:lnTo>
                <a:close/>
              </a:path>
              <a:path w="3235325" h="1362710">
                <a:moveTo>
                  <a:pt x="1450832" y="606798"/>
                </a:moveTo>
                <a:lnTo>
                  <a:pt x="1446062" y="618568"/>
                </a:lnTo>
                <a:lnTo>
                  <a:pt x="1493142" y="637650"/>
                </a:lnTo>
                <a:lnTo>
                  <a:pt x="1497912" y="625880"/>
                </a:lnTo>
                <a:lnTo>
                  <a:pt x="1450832" y="606798"/>
                </a:lnTo>
                <a:close/>
              </a:path>
              <a:path w="3235325" h="1362710">
                <a:moveTo>
                  <a:pt x="1368442" y="573406"/>
                </a:moveTo>
                <a:lnTo>
                  <a:pt x="1363672" y="585176"/>
                </a:lnTo>
                <a:lnTo>
                  <a:pt x="1410752" y="604258"/>
                </a:lnTo>
                <a:lnTo>
                  <a:pt x="1415522" y="592488"/>
                </a:lnTo>
                <a:lnTo>
                  <a:pt x="1368442" y="573406"/>
                </a:lnTo>
                <a:close/>
              </a:path>
              <a:path w="3235325" h="1362710">
                <a:moveTo>
                  <a:pt x="1286052" y="540014"/>
                </a:moveTo>
                <a:lnTo>
                  <a:pt x="1281282" y="551784"/>
                </a:lnTo>
                <a:lnTo>
                  <a:pt x="1328362" y="570866"/>
                </a:lnTo>
                <a:lnTo>
                  <a:pt x="1333132" y="559095"/>
                </a:lnTo>
                <a:lnTo>
                  <a:pt x="1286052" y="540014"/>
                </a:lnTo>
                <a:close/>
              </a:path>
              <a:path w="3235325" h="1362710">
                <a:moveTo>
                  <a:pt x="1203661" y="506622"/>
                </a:moveTo>
                <a:lnTo>
                  <a:pt x="1198891" y="518392"/>
                </a:lnTo>
                <a:lnTo>
                  <a:pt x="1245971" y="537474"/>
                </a:lnTo>
                <a:lnTo>
                  <a:pt x="1250741" y="525703"/>
                </a:lnTo>
                <a:lnTo>
                  <a:pt x="1203661" y="506622"/>
                </a:lnTo>
                <a:close/>
              </a:path>
              <a:path w="3235325" h="1362710">
                <a:moveTo>
                  <a:pt x="1121271" y="473229"/>
                </a:moveTo>
                <a:lnTo>
                  <a:pt x="1116501" y="485000"/>
                </a:lnTo>
                <a:lnTo>
                  <a:pt x="1163581" y="504082"/>
                </a:lnTo>
                <a:lnTo>
                  <a:pt x="1168351" y="492311"/>
                </a:lnTo>
                <a:lnTo>
                  <a:pt x="1121271" y="473229"/>
                </a:lnTo>
                <a:close/>
              </a:path>
              <a:path w="3235325" h="1362710">
                <a:moveTo>
                  <a:pt x="1038881" y="439837"/>
                </a:moveTo>
                <a:lnTo>
                  <a:pt x="1034110" y="451608"/>
                </a:lnTo>
                <a:lnTo>
                  <a:pt x="1081190" y="470689"/>
                </a:lnTo>
                <a:lnTo>
                  <a:pt x="1085961" y="458919"/>
                </a:lnTo>
                <a:lnTo>
                  <a:pt x="1038881" y="439837"/>
                </a:lnTo>
                <a:close/>
              </a:path>
              <a:path w="3235325" h="1362710">
                <a:moveTo>
                  <a:pt x="956490" y="406446"/>
                </a:moveTo>
                <a:lnTo>
                  <a:pt x="951720" y="418216"/>
                </a:lnTo>
                <a:lnTo>
                  <a:pt x="998800" y="437297"/>
                </a:lnTo>
                <a:lnTo>
                  <a:pt x="1003570" y="425527"/>
                </a:lnTo>
                <a:lnTo>
                  <a:pt x="956490" y="406446"/>
                </a:lnTo>
                <a:close/>
              </a:path>
              <a:path w="3235325" h="1362710">
                <a:moveTo>
                  <a:pt x="874100" y="373054"/>
                </a:moveTo>
                <a:lnTo>
                  <a:pt x="869330" y="384823"/>
                </a:lnTo>
                <a:lnTo>
                  <a:pt x="916410" y="403905"/>
                </a:lnTo>
                <a:lnTo>
                  <a:pt x="921180" y="392135"/>
                </a:lnTo>
                <a:lnTo>
                  <a:pt x="874100" y="373054"/>
                </a:lnTo>
                <a:close/>
              </a:path>
              <a:path w="3235325" h="1362710">
                <a:moveTo>
                  <a:pt x="791709" y="339662"/>
                </a:moveTo>
                <a:lnTo>
                  <a:pt x="786938" y="351431"/>
                </a:lnTo>
                <a:lnTo>
                  <a:pt x="834019" y="370513"/>
                </a:lnTo>
                <a:lnTo>
                  <a:pt x="838790" y="358743"/>
                </a:lnTo>
                <a:lnTo>
                  <a:pt x="791709" y="339662"/>
                </a:lnTo>
                <a:close/>
              </a:path>
              <a:path w="3235325" h="1362710">
                <a:moveTo>
                  <a:pt x="709319" y="306270"/>
                </a:moveTo>
                <a:lnTo>
                  <a:pt x="704549" y="318039"/>
                </a:lnTo>
                <a:lnTo>
                  <a:pt x="751629" y="337121"/>
                </a:lnTo>
                <a:lnTo>
                  <a:pt x="756399" y="325351"/>
                </a:lnTo>
                <a:lnTo>
                  <a:pt x="709319" y="306270"/>
                </a:lnTo>
                <a:close/>
              </a:path>
              <a:path w="3235325" h="1362710">
                <a:moveTo>
                  <a:pt x="626929" y="272878"/>
                </a:moveTo>
                <a:lnTo>
                  <a:pt x="622157" y="284647"/>
                </a:lnTo>
                <a:lnTo>
                  <a:pt x="669237" y="303729"/>
                </a:lnTo>
                <a:lnTo>
                  <a:pt x="674009" y="291959"/>
                </a:lnTo>
                <a:lnTo>
                  <a:pt x="626929" y="272878"/>
                </a:lnTo>
                <a:close/>
              </a:path>
              <a:path w="3235325" h="1362710">
                <a:moveTo>
                  <a:pt x="544537" y="239486"/>
                </a:moveTo>
                <a:lnTo>
                  <a:pt x="539767" y="251255"/>
                </a:lnTo>
                <a:lnTo>
                  <a:pt x="586847" y="270337"/>
                </a:lnTo>
                <a:lnTo>
                  <a:pt x="591618" y="258566"/>
                </a:lnTo>
                <a:lnTo>
                  <a:pt x="544537" y="239486"/>
                </a:lnTo>
                <a:close/>
              </a:path>
              <a:path w="3235325" h="1362710">
                <a:moveTo>
                  <a:pt x="462147" y="206094"/>
                </a:moveTo>
                <a:lnTo>
                  <a:pt x="457377" y="217863"/>
                </a:lnTo>
                <a:lnTo>
                  <a:pt x="504457" y="236945"/>
                </a:lnTo>
                <a:lnTo>
                  <a:pt x="509228" y="225174"/>
                </a:lnTo>
                <a:lnTo>
                  <a:pt x="462147" y="206094"/>
                </a:lnTo>
                <a:close/>
              </a:path>
              <a:path w="3235325" h="1362710">
                <a:moveTo>
                  <a:pt x="379757" y="172702"/>
                </a:moveTo>
                <a:lnTo>
                  <a:pt x="374986" y="184471"/>
                </a:lnTo>
                <a:lnTo>
                  <a:pt x="422066" y="203553"/>
                </a:lnTo>
                <a:lnTo>
                  <a:pt x="426838" y="191782"/>
                </a:lnTo>
                <a:lnTo>
                  <a:pt x="379757" y="172702"/>
                </a:lnTo>
                <a:close/>
              </a:path>
              <a:path w="3235325" h="1362710">
                <a:moveTo>
                  <a:pt x="297366" y="139310"/>
                </a:moveTo>
                <a:lnTo>
                  <a:pt x="292596" y="151079"/>
                </a:lnTo>
                <a:lnTo>
                  <a:pt x="339676" y="170160"/>
                </a:lnTo>
                <a:lnTo>
                  <a:pt x="344446" y="158390"/>
                </a:lnTo>
                <a:lnTo>
                  <a:pt x="297366" y="139310"/>
                </a:lnTo>
                <a:close/>
              </a:path>
              <a:path w="3235325" h="1362710">
                <a:moveTo>
                  <a:pt x="214976" y="105918"/>
                </a:moveTo>
                <a:lnTo>
                  <a:pt x="210206" y="117687"/>
                </a:lnTo>
                <a:lnTo>
                  <a:pt x="257286" y="136768"/>
                </a:lnTo>
                <a:lnTo>
                  <a:pt x="262056" y="124998"/>
                </a:lnTo>
                <a:lnTo>
                  <a:pt x="214976" y="105918"/>
                </a:lnTo>
                <a:close/>
              </a:path>
              <a:path w="3235325" h="1362710">
                <a:moveTo>
                  <a:pt x="132586" y="72525"/>
                </a:moveTo>
                <a:lnTo>
                  <a:pt x="127816" y="84294"/>
                </a:lnTo>
                <a:lnTo>
                  <a:pt x="174896" y="103376"/>
                </a:lnTo>
                <a:lnTo>
                  <a:pt x="179666" y="91606"/>
                </a:lnTo>
                <a:lnTo>
                  <a:pt x="132586" y="72525"/>
                </a:lnTo>
                <a:close/>
              </a:path>
              <a:path w="3235325" h="1362710">
                <a:moveTo>
                  <a:pt x="73945" y="0"/>
                </a:moveTo>
                <a:lnTo>
                  <a:pt x="0" y="25641"/>
                </a:lnTo>
                <a:lnTo>
                  <a:pt x="35229" y="95529"/>
                </a:lnTo>
                <a:lnTo>
                  <a:pt x="39047" y="96787"/>
                </a:lnTo>
                <a:lnTo>
                  <a:pt x="45311" y="93630"/>
                </a:lnTo>
                <a:lnTo>
                  <a:pt x="46569" y="89811"/>
                </a:lnTo>
                <a:lnTo>
                  <a:pt x="19741" y="36592"/>
                </a:lnTo>
                <a:lnTo>
                  <a:pt x="10115" y="36592"/>
                </a:lnTo>
                <a:lnTo>
                  <a:pt x="6407" y="35088"/>
                </a:lnTo>
                <a:lnTo>
                  <a:pt x="11177" y="23319"/>
                </a:lnTo>
                <a:lnTo>
                  <a:pt x="45459" y="23319"/>
                </a:lnTo>
                <a:lnTo>
                  <a:pt x="78106" y="11998"/>
                </a:lnTo>
                <a:lnTo>
                  <a:pt x="79861" y="8382"/>
                </a:lnTo>
                <a:lnTo>
                  <a:pt x="77562" y="1755"/>
                </a:lnTo>
                <a:lnTo>
                  <a:pt x="73945" y="0"/>
                </a:lnTo>
                <a:close/>
              </a:path>
              <a:path w="3235325" h="1362710">
                <a:moveTo>
                  <a:pt x="50196" y="39133"/>
                </a:moveTo>
                <a:lnTo>
                  <a:pt x="45425" y="50902"/>
                </a:lnTo>
                <a:lnTo>
                  <a:pt x="92505" y="69984"/>
                </a:lnTo>
                <a:lnTo>
                  <a:pt x="97276" y="58214"/>
                </a:lnTo>
                <a:lnTo>
                  <a:pt x="50196" y="39133"/>
                </a:lnTo>
                <a:close/>
              </a:path>
              <a:path w="3235325" h="1362710">
                <a:moveTo>
                  <a:pt x="11177" y="23319"/>
                </a:moveTo>
                <a:lnTo>
                  <a:pt x="6407" y="35088"/>
                </a:lnTo>
                <a:lnTo>
                  <a:pt x="10115" y="36592"/>
                </a:lnTo>
                <a:lnTo>
                  <a:pt x="14885" y="24822"/>
                </a:lnTo>
                <a:lnTo>
                  <a:pt x="11177" y="23319"/>
                </a:lnTo>
                <a:close/>
              </a:path>
              <a:path w="3235325" h="1362710">
                <a:moveTo>
                  <a:pt x="45459" y="23319"/>
                </a:moveTo>
                <a:lnTo>
                  <a:pt x="11177" y="23319"/>
                </a:lnTo>
                <a:lnTo>
                  <a:pt x="14885" y="24822"/>
                </a:lnTo>
                <a:lnTo>
                  <a:pt x="10115" y="36592"/>
                </a:lnTo>
                <a:lnTo>
                  <a:pt x="19741" y="36592"/>
                </a:lnTo>
                <a:lnTo>
                  <a:pt x="19071" y="35262"/>
                </a:lnTo>
                <a:lnTo>
                  <a:pt x="11017" y="35262"/>
                </a:lnTo>
                <a:lnTo>
                  <a:pt x="14606" y="26404"/>
                </a:lnTo>
                <a:lnTo>
                  <a:pt x="36562" y="26404"/>
                </a:lnTo>
                <a:lnTo>
                  <a:pt x="45459" y="23319"/>
                </a:lnTo>
                <a:close/>
              </a:path>
              <a:path w="3235325" h="1362710">
                <a:moveTo>
                  <a:pt x="14606" y="26404"/>
                </a:moveTo>
                <a:lnTo>
                  <a:pt x="11017" y="35262"/>
                </a:lnTo>
                <a:lnTo>
                  <a:pt x="17873" y="32885"/>
                </a:lnTo>
                <a:lnTo>
                  <a:pt x="14606" y="26404"/>
                </a:lnTo>
                <a:close/>
              </a:path>
              <a:path w="3235325" h="1362710">
                <a:moveTo>
                  <a:pt x="17873" y="32885"/>
                </a:moveTo>
                <a:lnTo>
                  <a:pt x="11017" y="35262"/>
                </a:lnTo>
                <a:lnTo>
                  <a:pt x="19071" y="35262"/>
                </a:lnTo>
                <a:lnTo>
                  <a:pt x="17873" y="32885"/>
                </a:lnTo>
                <a:close/>
              </a:path>
              <a:path w="3235325" h="1362710">
                <a:moveTo>
                  <a:pt x="36562" y="26404"/>
                </a:moveTo>
                <a:lnTo>
                  <a:pt x="14606" y="26404"/>
                </a:lnTo>
                <a:lnTo>
                  <a:pt x="17873" y="32885"/>
                </a:lnTo>
                <a:lnTo>
                  <a:pt x="36562" y="26404"/>
                </a:lnTo>
                <a:close/>
              </a:path>
            </a:pathLst>
          </a:custGeom>
          <a:solidFill>
            <a:srgbClr val="8FA7C4"/>
          </a:solidFill>
        </p:spPr>
        <p:txBody>
          <a:bodyPr wrap="square" lIns="0" tIns="0" rIns="0" bIns="0" rtlCol="0"/>
          <a:lstStyle/>
          <a:p>
            <a:endParaRPr>
              <a:solidFill>
                <a:prstClr val="black"/>
              </a:solidFill>
            </a:endParaRPr>
          </a:p>
        </p:txBody>
      </p:sp>
      <p:sp>
        <p:nvSpPr>
          <p:cNvPr id="26" name="object 26"/>
          <p:cNvSpPr txBox="1"/>
          <p:nvPr/>
        </p:nvSpPr>
        <p:spPr>
          <a:xfrm>
            <a:off x="2271168" y="4015740"/>
            <a:ext cx="1925320" cy="443230"/>
          </a:xfrm>
          <a:prstGeom prst="rect">
            <a:avLst/>
          </a:prstGeom>
        </p:spPr>
        <p:txBody>
          <a:bodyPr vert="horz" wrap="square" lIns="0" tIns="26670" rIns="0" bIns="0" rtlCol="0">
            <a:spAutoFit/>
          </a:bodyPr>
          <a:lstStyle/>
          <a:p>
            <a:pPr marL="12700" marR="5080">
              <a:lnSpc>
                <a:spcPts val="1610"/>
              </a:lnSpc>
              <a:spcBef>
                <a:spcPts val="210"/>
              </a:spcBef>
            </a:pPr>
            <a:r>
              <a:rPr sz="1400" spc="-5" dirty="0">
                <a:solidFill>
                  <a:srgbClr val="FFFFFF"/>
                </a:solidFill>
                <a:latin typeface="Arial"/>
                <a:cs typeface="Arial"/>
              </a:rPr>
              <a:t>3. Access </a:t>
            </a:r>
            <a:r>
              <a:rPr sz="1400" spc="-20" dirty="0">
                <a:solidFill>
                  <a:srgbClr val="FFFFFF"/>
                </a:solidFill>
                <a:latin typeface="Arial"/>
                <a:cs typeface="Arial"/>
              </a:rPr>
              <a:t>AWS</a:t>
            </a:r>
            <a:r>
              <a:rPr sz="1400" spc="-185" dirty="0">
                <a:solidFill>
                  <a:srgbClr val="FFFFFF"/>
                </a:solidFill>
                <a:latin typeface="Arial"/>
                <a:cs typeface="Arial"/>
              </a:rPr>
              <a:t> </a:t>
            </a:r>
            <a:r>
              <a:rPr sz="1400" spc="-5" dirty="0">
                <a:solidFill>
                  <a:srgbClr val="FFFFFF"/>
                </a:solidFill>
                <a:latin typeface="Arial"/>
                <a:cs typeface="Arial"/>
              </a:rPr>
              <a:t>services  with</a:t>
            </a:r>
            <a:r>
              <a:rPr sz="1400" spc="-10" dirty="0">
                <a:solidFill>
                  <a:srgbClr val="FFFFFF"/>
                </a:solidFill>
                <a:latin typeface="Arial"/>
                <a:cs typeface="Arial"/>
              </a:rPr>
              <a:t> </a:t>
            </a:r>
            <a:r>
              <a:rPr sz="1400" spc="-5" dirty="0">
                <a:solidFill>
                  <a:srgbClr val="FFFFFF"/>
                </a:solidFill>
                <a:latin typeface="Arial"/>
                <a:cs typeface="Arial"/>
              </a:rPr>
              <a:t>credentials</a:t>
            </a:r>
            <a:endParaRPr sz="1400">
              <a:solidFill>
                <a:prstClr val="black"/>
              </a:solidFill>
              <a:latin typeface="Arial"/>
              <a:cs typeface="Arial"/>
            </a:endParaRPr>
          </a:p>
        </p:txBody>
      </p:sp>
    </p:spTree>
    <p:extLst>
      <p:ext uri="{BB962C8B-B14F-4D97-AF65-F5344CB8AC3E}">
        <p14:creationId xmlns:p14="http://schemas.microsoft.com/office/powerpoint/2010/main" val="763676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4375150" cy="391160"/>
          </a:xfrm>
          <a:prstGeom prst="rect">
            <a:avLst/>
          </a:prstGeom>
        </p:spPr>
        <p:txBody>
          <a:bodyPr vert="horz" wrap="square" lIns="0" tIns="12700" rIns="0" bIns="0" rtlCol="0">
            <a:spAutoFit/>
          </a:bodyPr>
          <a:lstStyle/>
          <a:p>
            <a:pPr marL="12700">
              <a:lnSpc>
                <a:spcPct val="100000"/>
              </a:lnSpc>
              <a:spcBef>
                <a:spcPts val="100"/>
              </a:spcBef>
            </a:pPr>
            <a:r>
              <a:rPr spc="-5" dirty="0"/>
              <a:t>KMS </a:t>
            </a:r>
            <a:r>
              <a:rPr spc="-10" dirty="0"/>
              <a:t>Customer Master </a:t>
            </a:r>
            <a:r>
              <a:rPr spc="-20" dirty="0"/>
              <a:t>Keys</a:t>
            </a:r>
            <a:r>
              <a:rPr spc="-65" dirty="0"/>
              <a:t> </a:t>
            </a:r>
            <a:r>
              <a:rPr spc="-10" dirty="0"/>
              <a:t>(CMKs)</a:t>
            </a:r>
          </a:p>
        </p:txBody>
      </p:sp>
      <p:graphicFrame>
        <p:nvGraphicFramePr>
          <p:cNvPr id="4" name="object 4"/>
          <p:cNvGraphicFramePr>
            <a:graphicFrameLocks noGrp="1"/>
          </p:cNvGraphicFramePr>
          <p:nvPr/>
        </p:nvGraphicFramePr>
        <p:xfrm>
          <a:off x="930458" y="1711280"/>
          <a:ext cx="9583418" cy="1909658"/>
        </p:xfrm>
        <a:graphic>
          <a:graphicData uri="http://schemas.openxmlformats.org/drawingml/2006/table">
            <a:tbl>
              <a:tblPr firstRow="1" bandRow="1">
                <a:tableStyleId>{2D5ABB26-0587-4C30-8999-92F81FD0307C}</a:tableStyleId>
              </a:tblPr>
              <a:tblGrid>
                <a:gridCol w="3034030">
                  <a:extLst>
                    <a:ext uri="{9D8B030D-6E8A-4147-A177-3AD203B41FA5}">
                      <a16:colId xmlns:a16="http://schemas.microsoft.com/office/drawing/2014/main" xmlns="" val="20000"/>
                    </a:ext>
                  </a:extLst>
                </a:gridCol>
                <a:gridCol w="1786255">
                  <a:extLst>
                    <a:ext uri="{9D8B030D-6E8A-4147-A177-3AD203B41FA5}">
                      <a16:colId xmlns:a16="http://schemas.microsoft.com/office/drawing/2014/main" xmlns="" val="20001"/>
                    </a:ext>
                  </a:extLst>
                </a:gridCol>
                <a:gridCol w="1914524">
                  <a:extLst>
                    <a:ext uri="{9D8B030D-6E8A-4147-A177-3AD203B41FA5}">
                      <a16:colId xmlns:a16="http://schemas.microsoft.com/office/drawing/2014/main" xmlns="" val="20002"/>
                    </a:ext>
                  </a:extLst>
                </a:gridCol>
                <a:gridCol w="2848609">
                  <a:extLst>
                    <a:ext uri="{9D8B030D-6E8A-4147-A177-3AD203B41FA5}">
                      <a16:colId xmlns:a16="http://schemas.microsoft.com/office/drawing/2014/main" xmlns="" val="20003"/>
                    </a:ext>
                  </a:extLst>
                </a:gridCol>
              </a:tblGrid>
              <a:tr h="389343">
                <a:tc>
                  <a:txBody>
                    <a:bodyPr/>
                    <a:lstStyle/>
                    <a:p>
                      <a:pPr marL="14604" algn="ctr">
                        <a:lnSpc>
                          <a:spcPct val="100000"/>
                        </a:lnSpc>
                        <a:spcBef>
                          <a:spcPts val="620"/>
                        </a:spcBef>
                      </a:pPr>
                      <a:r>
                        <a:rPr sz="1600" b="1" spc="-15" dirty="0">
                          <a:solidFill>
                            <a:srgbClr val="FFFFFF"/>
                          </a:solidFill>
                          <a:latin typeface="Calibri"/>
                          <a:cs typeface="Calibri"/>
                        </a:rPr>
                        <a:t>Type </a:t>
                      </a:r>
                      <a:r>
                        <a:rPr sz="1600" b="1" dirty="0">
                          <a:solidFill>
                            <a:srgbClr val="FFFFFF"/>
                          </a:solidFill>
                          <a:latin typeface="Calibri"/>
                          <a:cs typeface="Calibri"/>
                        </a:rPr>
                        <a:t>of</a:t>
                      </a:r>
                      <a:r>
                        <a:rPr sz="1600" b="1" spc="5" dirty="0">
                          <a:solidFill>
                            <a:srgbClr val="FFFFFF"/>
                          </a:solidFill>
                          <a:latin typeface="Calibri"/>
                          <a:cs typeface="Calibri"/>
                        </a:rPr>
                        <a:t> </a:t>
                      </a:r>
                      <a:r>
                        <a:rPr sz="1600" b="1" dirty="0">
                          <a:solidFill>
                            <a:srgbClr val="FFFFFF"/>
                          </a:solidFill>
                          <a:latin typeface="Calibri"/>
                          <a:cs typeface="Calibri"/>
                        </a:rPr>
                        <a:t>CMK</a:t>
                      </a:r>
                      <a:endParaRPr sz="1600">
                        <a:latin typeface="Calibri"/>
                        <a:cs typeface="Calibri"/>
                      </a:endParaRPr>
                    </a:p>
                  </a:txBody>
                  <a:tcPr marL="0" marR="0" marT="78740" marB="0">
                    <a:solidFill>
                      <a:srgbClr val="4472C4"/>
                    </a:solidFill>
                  </a:tcPr>
                </a:tc>
                <a:tc>
                  <a:txBody>
                    <a:bodyPr/>
                    <a:lstStyle/>
                    <a:p>
                      <a:pPr marL="43180" algn="ctr">
                        <a:lnSpc>
                          <a:spcPct val="100000"/>
                        </a:lnSpc>
                        <a:spcBef>
                          <a:spcPts val="620"/>
                        </a:spcBef>
                      </a:pPr>
                      <a:r>
                        <a:rPr sz="1600" b="1" spc="-5" dirty="0">
                          <a:solidFill>
                            <a:srgbClr val="FFFFFF"/>
                          </a:solidFill>
                          <a:latin typeface="Calibri"/>
                          <a:cs typeface="Calibri"/>
                        </a:rPr>
                        <a:t>Can</a:t>
                      </a:r>
                      <a:r>
                        <a:rPr sz="1600" b="1" spc="-10" dirty="0">
                          <a:solidFill>
                            <a:srgbClr val="FFFFFF"/>
                          </a:solidFill>
                          <a:latin typeface="Calibri"/>
                          <a:cs typeface="Calibri"/>
                        </a:rPr>
                        <a:t> view</a:t>
                      </a:r>
                      <a:endParaRPr sz="1600">
                        <a:latin typeface="Calibri"/>
                        <a:cs typeface="Calibri"/>
                      </a:endParaRPr>
                    </a:p>
                  </a:txBody>
                  <a:tcPr marL="0" marR="0" marT="78740" marB="0">
                    <a:solidFill>
                      <a:srgbClr val="4472C4"/>
                    </a:solidFill>
                  </a:tcPr>
                </a:tc>
                <a:tc>
                  <a:txBody>
                    <a:bodyPr/>
                    <a:lstStyle/>
                    <a:p>
                      <a:pPr marL="101600" algn="ctr">
                        <a:lnSpc>
                          <a:spcPct val="100000"/>
                        </a:lnSpc>
                        <a:spcBef>
                          <a:spcPts val="620"/>
                        </a:spcBef>
                      </a:pPr>
                      <a:r>
                        <a:rPr sz="1600" b="1" spc="-5" dirty="0">
                          <a:solidFill>
                            <a:srgbClr val="FFFFFF"/>
                          </a:solidFill>
                          <a:latin typeface="Calibri"/>
                          <a:cs typeface="Calibri"/>
                        </a:rPr>
                        <a:t>Can</a:t>
                      </a:r>
                      <a:r>
                        <a:rPr sz="1600" b="1" spc="-10" dirty="0">
                          <a:solidFill>
                            <a:srgbClr val="FFFFFF"/>
                          </a:solidFill>
                          <a:latin typeface="Calibri"/>
                          <a:cs typeface="Calibri"/>
                        </a:rPr>
                        <a:t> </a:t>
                      </a:r>
                      <a:r>
                        <a:rPr sz="1600" b="1" spc="-5" dirty="0">
                          <a:solidFill>
                            <a:srgbClr val="FFFFFF"/>
                          </a:solidFill>
                          <a:latin typeface="Calibri"/>
                          <a:cs typeface="Calibri"/>
                        </a:rPr>
                        <a:t>manage</a:t>
                      </a:r>
                      <a:endParaRPr sz="1600">
                        <a:latin typeface="Calibri"/>
                        <a:cs typeface="Calibri"/>
                      </a:endParaRPr>
                    </a:p>
                  </a:txBody>
                  <a:tcPr marL="0" marR="0" marT="78740" marB="0">
                    <a:solidFill>
                      <a:srgbClr val="4472C4"/>
                    </a:solidFill>
                  </a:tcPr>
                </a:tc>
                <a:tc>
                  <a:txBody>
                    <a:bodyPr/>
                    <a:lstStyle/>
                    <a:p>
                      <a:pPr marL="74295" algn="ctr">
                        <a:lnSpc>
                          <a:spcPct val="100000"/>
                        </a:lnSpc>
                        <a:spcBef>
                          <a:spcPts val="620"/>
                        </a:spcBef>
                      </a:pPr>
                      <a:r>
                        <a:rPr sz="1600" b="1" spc="-5" dirty="0">
                          <a:solidFill>
                            <a:srgbClr val="FFFFFF"/>
                          </a:solidFill>
                          <a:latin typeface="Calibri"/>
                          <a:cs typeface="Calibri"/>
                        </a:rPr>
                        <a:t>Used only </a:t>
                      </a:r>
                      <a:r>
                        <a:rPr sz="1600" b="1" spc="-10" dirty="0">
                          <a:solidFill>
                            <a:srgbClr val="FFFFFF"/>
                          </a:solidFill>
                          <a:latin typeface="Calibri"/>
                          <a:cs typeface="Calibri"/>
                        </a:rPr>
                        <a:t>for </a:t>
                      </a:r>
                      <a:r>
                        <a:rPr sz="1600" b="1" spc="-20" dirty="0">
                          <a:solidFill>
                            <a:srgbClr val="FFFFFF"/>
                          </a:solidFill>
                          <a:latin typeface="Calibri"/>
                          <a:cs typeface="Calibri"/>
                        </a:rPr>
                        <a:t>my</a:t>
                      </a:r>
                      <a:r>
                        <a:rPr sz="1600" b="1" spc="5" dirty="0">
                          <a:solidFill>
                            <a:srgbClr val="FFFFFF"/>
                          </a:solidFill>
                          <a:latin typeface="Calibri"/>
                          <a:cs typeface="Calibri"/>
                        </a:rPr>
                        <a:t> </a:t>
                      </a:r>
                      <a:r>
                        <a:rPr sz="1600" b="1" spc="-5" dirty="0">
                          <a:solidFill>
                            <a:srgbClr val="FFFFFF"/>
                          </a:solidFill>
                          <a:latin typeface="Calibri"/>
                          <a:cs typeface="Calibri"/>
                        </a:rPr>
                        <a:t>account</a:t>
                      </a:r>
                      <a:endParaRPr sz="1600">
                        <a:latin typeface="Calibri"/>
                        <a:cs typeface="Calibri"/>
                      </a:endParaRPr>
                    </a:p>
                  </a:txBody>
                  <a:tcPr marL="0" marR="0" marT="78740" marB="0">
                    <a:solidFill>
                      <a:srgbClr val="4472C4"/>
                    </a:solidFill>
                  </a:tcPr>
                </a:tc>
                <a:extLst>
                  <a:ext uri="{0D108BD9-81ED-4DB2-BD59-A6C34878D82A}">
                    <a16:rowId xmlns:a16="http://schemas.microsoft.com/office/drawing/2014/main" xmlns="" val="10000"/>
                  </a:ext>
                </a:extLst>
              </a:tr>
              <a:tr h="507457">
                <a:tc>
                  <a:txBody>
                    <a:bodyPr/>
                    <a:lstStyle/>
                    <a:p>
                      <a:pPr marL="13970" algn="ctr">
                        <a:lnSpc>
                          <a:spcPct val="100000"/>
                        </a:lnSpc>
                        <a:spcBef>
                          <a:spcPts val="459"/>
                        </a:spcBef>
                      </a:pPr>
                      <a:r>
                        <a:rPr sz="1500" b="1" spc="-5" dirty="0">
                          <a:solidFill>
                            <a:srgbClr val="FFFFFF"/>
                          </a:solidFill>
                          <a:latin typeface="Calibri"/>
                          <a:cs typeface="Calibri"/>
                        </a:rPr>
                        <a:t>Customer managed</a:t>
                      </a:r>
                      <a:r>
                        <a:rPr sz="1500" b="1" spc="-20" dirty="0">
                          <a:solidFill>
                            <a:srgbClr val="FFFFFF"/>
                          </a:solidFill>
                          <a:latin typeface="Calibri"/>
                          <a:cs typeface="Calibri"/>
                        </a:rPr>
                        <a:t> </a:t>
                      </a:r>
                      <a:r>
                        <a:rPr sz="1500" b="1" dirty="0">
                          <a:solidFill>
                            <a:srgbClr val="FFFFFF"/>
                          </a:solidFill>
                          <a:latin typeface="Calibri"/>
                          <a:cs typeface="Calibri"/>
                        </a:rPr>
                        <a:t>CMK</a:t>
                      </a:r>
                      <a:endParaRPr sz="1500">
                        <a:latin typeface="Calibri"/>
                        <a:cs typeface="Calibri"/>
                      </a:endParaRPr>
                    </a:p>
                  </a:txBody>
                  <a:tcPr marL="0" marR="0" marT="58419" marB="0">
                    <a:lnL w="9525">
                      <a:solidFill>
                        <a:srgbClr val="4472C4"/>
                      </a:solidFill>
                      <a:prstDash val="solid"/>
                    </a:lnL>
                    <a:lnB w="9525">
                      <a:solidFill>
                        <a:srgbClr val="4472C4"/>
                      </a:solidFill>
                      <a:prstDash val="solid"/>
                    </a:lnB>
                    <a:solidFill>
                      <a:srgbClr val="232F3D"/>
                    </a:solidFill>
                  </a:tcPr>
                </a:tc>
                <a:tc>
                  <a:txBody>
                    <a:bodyPr/>
                    <a:lstStyle/>
                    <a:p>
                      <a:pPr marL="42545" algn="ctr">
                        <a:lnSpc>
                          <a:spcPct val="100000"/>
                        </a:lnSpc>
                        <a:spcBef>
                          <a:spcPts val="459"/>
                        </a:spcBef>
                      </a:pPr>
                      <a:r>
                        <a:rPr sz="1500" b="1" spc="-45" dirty="0">
                          <a:solidFill>
                            <a:srgbClr val="FFFFFF"/>
                          </a:solidFill>
                          <a:latin typeface="Calibri"/>
                          <a:cs typeface="Calibri"/>
                        </a:rPr>
                        <a:t>Yes</a:t>
                      </a:r>
                      <a:endParaRPr sz="1500">
                        <a:latin typeface="Calibri"/>
                        <a:cs typeface="Calibri"/>
                      </a:endParaRPr>
                    </a:p>
                  </a:txBody>
                  <a:tcPr marL="0" marR="0" marT="58419" marB="0">
                    <a:lnB w="9525">
                      <a:solidFill>
                        <a:srgbClr val="4472C4"/>
                      </a:solidFill>
                      <a:prstDash val="solid"/>
                    </a:lnB>
                    <a:solidFill>
                      <a:srgbClr val="232F3D"/>
                    </a:solidFill>
                  </a:tcPr>
                </a:tc>
                <a:tc>
                  <a:txBody>
                    <a:bodyPr/>
                    <a:lstStyle/>
                    <a:p>
                      <a:pPr marL="100965" algn="ctr">
                        <a:lnSpc>
                          <a:spcPct val="100000"/>
                        </a:lnSpc>
                        <a:spcBef>
                          <a:spcPts val="459"/>
                        </a:spcBef>
                      </a:pPr>
                      <a:r>
                        <a:rPr sz="1500" b="1" spc="-45" dirty="0">
                          <a:solidFill>
                            <a:srgbClr val="FFFFFF"/>
                          </a:solidFill>
                          <a:latin typeface="Calibri"/>
                          <a:cs typeface="Calibri"/>
                        </a:rPr>
                        <a:t>Yes</a:t>
                      </a:r>
                      <a:endParaRPr sz="1500">
                        <a:latin typeface="Calibri"/>
                        <a:cs typeface="Calibri"/>
                      </a:endParaRPr>
                    </a:p>
                  </a:txBody>
                  <a:tcPr marL="0" marR="0" marT="58419" marB="0">
                    <a:lnB w="9525">
                      <a:solidFill>
                        <a:srgbClr val="4472C4"/>
                      </a:solidFill>
                      <a:prstDash val="solid"/>
                    </a:lnB>
                    <a:solidFill>
                      <a:srgbClr val="232F3D"/>
                    </a:solidFill>
                  </a:tcPr>
                </a:tc>
                <a:tc>
                  <a:txBody>
                    <a:bodyPr/>
                    <a:lstStyle/>
                    <a:p>
                      <a:pPr marL="73025" algn="ctr">
                        <a:lnSpc>
                          <a:spcPct val="100000"/>
                        </a:lnSpc>
                        <a:spcBef>
                          <a:spcPts val="459"/>
                        </a:spcBef>
                      </a:pPr>
                      <a:r>
                        <a:rPr sz="1500" b="1" spc="-45" dirty="0">
                          <a:solidFill>
                            <a:srgbClr val="FFFFFF"/>
                          </a:solidFill>
                          <a:latin typeface="Calibri"/>
                          <a:cs typeface="Calibri"/>
                        </a:rPr>
                        <a:t>Yes</a:t>
                      </a:r>
                      <a:endParaRPr sz="1500">
                        <a:latin typeface="Calibri"/>
                        <a:cs typeface="Calibri"/>
                      </a:endParaRPr>
                    </a:p>
                  </a:txBody>
                  <a:tcPr marL="0" marR="0" marT="58419" marB="0">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xmlns="" val="10001"/>
                  </a:ext>
                </a:extLst>
              </a:tr>
              <a:tr h="510632">
                <a:tc>
                  <a:txBody>
                    <a:bodyPr/>
                    <a:lstStyle/>
                    <a:p>
                      <a:pPr marL="14604" algn="ctr">
                        <a:lnSpc>
                          <a:spcPct val="100000"/>
                        </a:lnSpc>
                        <a:spcBef>
                          <a:spcPts val="500"/>
                        </a:spcBef>
                      </a:pPr>
                      <a:r>
                        <a:rPr sz="1500" b="1" spc="-20" dirty="0">
                          <a:solidFill>
                            <a:srgbClr val="FFFFFF"/>
                          </a:solidFill>
                          <a:latin typeface="Calibri"/>
                          <a:cs typeface="Calibri"/>
                        </a:rPr>
                        <a:t>AWS </a:t>
                      </a:r>
                      <a:r>
                        <a:rPr sz="1500" b="1" spc="-5" dirty="0">
                          <a:solidFill>
                            <a:srgbClr val="FFFFFF"/>
                          </a:solidFill>
                          <a:latin typeface="Calibri"/>
                          <a:cs typeface="Calibri"/>
                        </a:rPr>
                        <a:t>managed</a:t>
                      </a:r>
                      <a:r>
                        <a:rPr sz="1500" b="1" dirty="0">
                          <a:solidFill>
                            <a:srgbClr val="FFFFFF"/>
                          </a:solidFill>
                          <a:latin typeface="Calibri"/>
                          <a:cs typeface="Calibri"/>
                        </a:rPr>
                        <a:t> CMK</a:t>
                      </a:r>
                      <a:endParaRPr sz="1500">
                        <a:latin typeface="Calibri"/>
                        <a:cs typeface="Calibri"/>
                      </a:endParaRPr>
                    </a:p>
                  </a:txBody>
                  <a:tcPr marL="0" marR="0" marT="6350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42545" algn="ctr">
                        <a:lnSpc>
                          <a:spcPct val="100000"/>
                        </a:lnSpc>
                        <a:spcBef>
                          <a:spcPts val="500"/>
                        </a:spcBef>
                      </a:pPr>
                      <a:r>
                        <a:rPr sz="1500" b="1" spc="-45" dirty="0">
                          <a:solidFill>
                            <a:srgbClr val="FFFFFF"/>
                          </a:solidFill>
                          <a:latin typeface="Calibri"/>
                          <a:cs typeface="Calibri"/>
                        </a:rPr>
                        <a:t>Yes</a:t>
                      </a:r>
                      <a:endParaRPr sz="1500">
                        <a:latin typeface="Calibri"/>
                        <a:cs typeface="Calibri"/>
                      </a:endParaRPr>
                    </a:p>
                  </a:txBody>
                  <a:tcPr marL="0" marR="0" marT="63500" marB="0">
                    <a:lnT w="9525">
                      <a:solidFill>
                        <a:srgbClr val="4472C4"/>
                      </a:solidFill>
                      <a:prstDash val="solid"/>
                    </a:lnT>
                    <a:lnB w="9525">
                      <a:solidFill>
                        <a:srgbClr val="4472C4"/>
                      </a:solidFill>
                      <a:prstDash val="solid"/>
                    </a:lnB>
                    <a:solidFill>
                      <a:srgbClr val="232F3D"/>
                    </a:solidFill>
                  </a:tcPr>
                </a:tc>
                <a:tc>
                  <a:txBody>
                    <a:bodyPr/>
                    <a:lstStyle/>
                    <a:p>
                      <a:pPr marL="100330" algn="ctr">
                        <a:lnSpc>
                          <a:spcPct val="100000"/>
                        </a:lnSpc>
                        <a:spcBef>
                          <a:spcPts val="500"/>
                        </a:spcBef>
                      </a:pPr>
                      <a:r>
                        <a:rPr sz="1500" b="1" spc="-5" dirty="0">
                          <a:solidFill>
                            <a:srgbClr val="FFFFFF"/>
                          </a:solidFill>
                          <a:latin typeface="Calibri"/>
                          <a:cs typeface="Calibri"/>
                        </a:rPr>
                        <a:t>No</a:t>
                      </a:r>
                      <a:endParaRPr sz="1500">
                        <a:latin typeface="Calibri"/>
                        <a:cs typeface="Calibri"/>
                      </a:endParaRPr>
                    </a:p>
                  </a:txBody>
                  <a:tcPr marL="0" marR="0" marT="63500" marB="0">
                    <a:lnT w="9525">
                      <a:solidFill>
                        <a:srgbClr val="4472C4"/>
                      </a:solidFill>
                      <a:prstDash val="solid"/>
                    </a:lnT>
                    <a:lnB w="9525">
                      <a:solidFill>
                        <a:srgbClr val="4472C4"/>
                      </a:solidFill>
                      <a:prstDash val="solid"/>
                    </a:lnB>
                    <a:solidFill>
                      <a:srgbClr val="232F3D"/>
                    </a:solidFill>
                  </a:tcPr>
                </a:tc>
                <a:tc>
                  <a:txBody>
                    <a:bodyPr/>
                    <a:lstStyle/>
                    <a:p>
                      <a:pPr marL="73025" algn="ctr">
                        <a:lnSpc>
                          <a:spcPct val="100000"/>
                        </a:lnSpc>
                        <a:spcBef>
                          <a:spcPts val="500"/>
                        </a:spcBef>
                      </a:pPr>
                      <a:r>
                        <a:rPr sz="1500" b="1" spc="-45" dirty="0">
                          <a:solidFill>
                            <a:srgbClr val="FFFFFF"/>
                          </a:solidFill>
                          <a:latin typeface="Calibri"/>
                          <a:cs typeface="Calibri"/>
                        </a:rPr>
                        <a:t>Yes</a:t>
                      </a:r>
                      <a:endParaRPr sz="1500">
                        <a:latin typeface="Calibri"/>
                        <a:cs typeface="Calibri"/>
                      </a:endParaRPr>
                    </a:p>
                  </a:txBody>
                  <a:tcPr marL="0" marR="0" marT="6350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2"/>
                  </a:ext>
                </a:extLst>
              </a:tr>
              <a:tr h="502226">
                <a:tc>
                  <a:txBody>
                    <a:bodyPr/>
                    <a:lstStyle/>
                    <a:p>
                      <a:pPr marL="14604" algn="ctr">
                        <a:lnSpc>
                          <a:spcPct val="100000"/>
                        </a:lnSpc>
                        <a:spcBef>
                          <a:spcPts val="509"/>
                        </a:spcBef>
                      </a:pPr>
                      <a:r>
                        <a:rPr sz="1500" b="1" spc="-20" dirty="0">
                          <a:solidFill>
                            <a:srgbClr val="FFFFFF"/>
                          </a:solidFill>
                          <a:latin typeface="Calibri"/>
                          <a:cs typeface="Calibri"/>
                        </a:rPr>
                        <a:t>AWS </a:t>
                      </a:r>
                      <a:r>
                        <a:rPr sz="1500" b="1" spc="-5" dirty="0">
                          <a:solidFill>
                            <a:srgbClr val="FFFFFF"/>
                          </a:solidFill>
                          <a:latin typeface="Calibri"/>
                          <a:cs typeface="Calibri"/>
                        </a:rPr>
                        <a:t>owned</a:t>
                      </a:r>
                      <a:r>
                        <a:rPr sz="1500" b="1" dirty="0">
                          <a:solidFill>
                            <a:srgbClr val="FFFFFF"/>
                          </a:solidFill>
                          <a:latin typeface="Calibri"/>
                          <a:cs typeface="Calibri"/>
                        </a:rPr>
                        <a:t> CMK</a:t>
                      </a:r>
                      <a:endParaRPr sz="1500">
                        <a:latin typeface="Calibri"/>
                        <a:cs typeface="Calibri"/>
                      </a:endParaRPr>
                    </a:p>
                  </a:txBody>
                  <a:tcPr marL="0" marR="0" marT="64769"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41910" algn="ctr">
                        <a:lnSpc>
                          <a:spcPct val="100000"/>
                        </a:lnSpc>
                        <a:spcBef>
                          <a:spcPts val="509"/>
                        </a:spcBef>
                      </a:pPr>
                      <a:r>
                        <a:rPr sz="1500" b="1" spc="-5" dirty="0">
                          <a:solidFill>
                            <a:srgbClr val="FFFFFF"/>
                          </a:solidFill>
                          <a:latin typeface="Calibri"/>
                          <a:cs typeface="Calibri"/>
                        </a:rPr>
                        <a:t>No</a:t>
                      </a:r>
                      <a:endParaRPr sz="1500">
                        <a:latin typeface="Calibri"/>
                        <a:cs typeface="Calibri"/>
                      </a:endParaRPr>
                    </a:p>
                  </a:txBody>
                  <a:tcPr marL="0" marR="0" marT="64769" marB="0">
                    <a:lnT w="9525">
                      <a:solidFill>
                        <a:srgbClr val="4472C4"/>
                      </a:solidFill>
                      <a:prstDash val="solid"/>
                    </a:lnT>
                    <a:lnB w="9525">
                      <a:solidFill>
                        <a:srgbClr val="4472C4"/>
                      </a:solidFill>
                      <a:prstDash val="solid"/>
                    </a:lnB>
                    <a:solidFill>
                      <a:srgbClr val="232F3D"/>
                    </a:solidFill>
                  </a:tcPr>
                </a:tc>
                <a:tc>
                  <a:txBody>
                    <a:bodyPr/>
                    <a:lstStyle/>
                    <a:p>
                      <a:pPr marL="100330" algn="ctr">
                        <a:lnSpc>
                          <a:spcPct val="100000"/>
                        </a:lnSpc>
                        <a:spcBef>
                          <a:spcPts val="509"/>
                        </a:spcBef>
                      </a:pPr>
                      <a:r>
                        <a:rPr sz="1500" b="1" spc="-5" dirty="0">
                          <a:solidFill>
                            <a:srgbClr val="FFFFFF"/>
                          </a:solidFill>
                          <a:latin typeface="Calibri"/>
                          <a:cs typeface="Calibri"/>
                        </a:rPr>
                        <a:t>No</a:t>
                      </a:r>
                      <a:endParaRPr sz="1500">
                        <a:latin typeface="Calibri"/>
                        <a:cs typeface="Calibri"/>
                      </a:endParaRPr>
                    </a:p>
                  </a:txBody>
                  <a:tcPr marL="0" marR="0" marT="64769" marB="0">
                    <a:lnT w="9525">
                      <a:solidFill>
                        <a:srgbClr val="4472C4"/>
                      </a:solidFill>
                      <a:prstDash val="solid"/>
                    </a:lnT>
                    <a:lnB w="9525">
                      <a:solidFill>
                        <a:srgbClr val="4472C4"/>
                      </a:solidFill>
                      <a:prstDash val="solid"/>
                    </a:lnB>
                    <a:solidFill>
                      <a:srgbClr val="232F3D"/>
                    </a:solidFill>
                  </a:tcPr>
                </a:tc>
                <a:tc>
                  <a:txBody>
                    <a:bodyPr/>
                    <a:lstStyle/>
                    <a:p>
                      <a:pPr marL="72390" algn="ctr">
                        <a:lnSpc>
                          <a:spcPct val="100000"/>
                        </a:lnSpc>
                        <a:spcBef>
                          <a:spcPts val="509"/>
                        </a:spcBef>
                      </a:pPr>
                      <a:r>
                        <a:rPr sz="1500" b="1" spc="-5" dirty="0">
                          <a:solidFill>
                            <a:srgbClr val="FFFFFF"/>
                          </a:solidFill>
                          <a:latin typeface="Calibri"/>
                          <a:cs typeface="Calibri"/>
                        </a:rPr>
                        <a:t>No</a:t>
                      </a:r>
                      <a:endParaRPr sz="1500">
                        <a:latin typeface="Calibri"/>
                        <a:cs typeface="Calibri"/>
                      </a:endParaRPr>
                    </a:p>
                  </a:txBody>
                  <a:tcPr marL="0" marR="0" marT="64769"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0900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2" y="304291"/>
            <a:ext cx="2998470" cy="391160"/>
          </a:xfrm>
          <a:prstGeom prst="rect">
            <a:avLst/>
          </a:prstGeom>
        </p:spPr>
        <p:txBody>
          <a:bodyPr vert="horz" wrap="square" lIns="0" tIns="12700" rIns="0" bIns="0" rtlCol="0">
            <a:spAutoFit/>
          </a:bodyPr>
          <a:lstStyle/>
          <a:p>
            <a:pPr marL="12700">
              <a:lnSpc>
                <a:spcPct val="100000"/>
              </a:lnSpc>
              <a:spcBef>
                <a:spcPts val="100"/>
              </a:spcBef>
            </a:pPr>
            <a:r>
              <a:rPr spc="-5" dirty="0"/>
              <a:t>Old </a:t>
            </a:r>
            <a:r>
              <a:rPr dirty="0"/>
              <a:t>and </a:t>
            </a:r>
            <a:r>
              <a:rPr spc="-5" dirty="0"/>
              <a:t>New</a:t>
            </a:r>
            <a:r>
              <a:rPr spc="-80" dirty="0"/>
              <a:t> </a:t>
            </a:r>
            <a:r>
              <a:rPr spc="-5" dirty="0"/>
              <a:t>CloudHSM</a:t>
            </a:r>
          </a:p>
        </p:txBody>
      </p:sp>
      <p:graphicFrame>
        <p:nvGraphicFramePr>
          <p:cNvPr id="4" name="object 4"/>
          <p:cNvGraphicFramePr>
            <a:graphicFrameLocks noGrp="1"/>
          </p:cNvGraphicFramePr>
          <p:nvPr/>
        </p:nvGraphicFramePr>
        <p:xfrm>
          <a:off x="1043305" y="1501096"/>
          <a:ext cx="9935845" cy="2408708"/>
        </p:xfrm>
        <a:graphic>
          <a:graphicData uri="http://schemas.openxmlformats.org/drawingml/2006/table">
            <a:tbl>
              <a:tblPr firstRow="1" bandRow="1">
                <a:tableStyleId>{2D5ABB26-0587-4C30-8999-92F81FD0307C}</a:tableStyleId>
              </a:tblPr>
              <a:tblGrid>
                <a:gridCol w="2614930">
                  <a:extLst>
                    <a:ext uri="{9D8B030D-6E8A-4147-A177-3AD203B41FA5}">
                      <a16:colId xmlns:a16="http://schemas.microsoft.com/office/drawing/2014/main" xmlns="" val="20000"/>
                    </a:ext>
                  </a:extLst>
                </a:gridCol>
                <a:gridCol w="3595370">
                  <a:extLst>
                    <a:ext uri="{9D8B030D-6E8A-4147-A177-3AD203B41FA5}">
                      <a16:colId xmlns:a16="http://schemas.microsoft.com/office/drawing/2014/main" xmlns="" val="20001"/>
                    </a:ext>
                  </a:extLst>
                </a:gridCol>
                <a:gridCol w="3725545">
                  <a:extLst>
                    <a:ext uri="{9D8B030D-6E8A-4147-A177-3AD203B41FA5}">
                      <a16:colId xmlns:a16="http://schemas.microsoft.com/office/drawing/2014/main" xmlns="" val="20002"/>
                    </a:ext>
                  </a:extLst>
                </a:gridCol>
              </a:tblGrid>
              <a:tr h="382993">
                <a:tc gridSpan="2">
                  <a:txBody>
                    <a:bodyPr/>
                    <a:lstStyle/>
                    <a:p>
                      <a:pPr marL="3573779">
                        <a:lnSpc>
                          <a:spcPct val="100000"/>
                        </a:lnSpc>
                        <a:spcBef>
                          <a:spcPts val="595"/>
                        </a:spcBef>
                      </a:pPr>
                      <a:r>
                        <a:rPr sz="1600" b="1" spc="-10" dirty="0">
                          <a:solidFill>
                            <a:srgbClr val="FFFFFF"/>
                          </a:solidFill>
                          <a:latin typeface="Calibri"/>
                          <a:cs typeface="Calibri"/>
                        </a:rPr>
                        <a:t>”Classic”</a:t>
                      </a:r>
                      <a:r>
                        <a:rPr sz="1600" b="1" spc="-5" dirty="0">
                          <a:solidFill>
                            <a:srgbClr val="FFFFFF"/>
                          </a:solidFill>
                          <a:latin typeface="Calibri"/>
                          <a:cs typeface="Calibri"/>
                        </a:rPr>
                        <a:t> CloudHSM</a:t>
                      </a:r>
                      <a:endParaRPr sz="1600">
                        <a:latin typeface="Calibri"/>
                        <a:cs typeface="Calibri"/>
                      </a:endParaRPr>
                    </a:p>
                  </a:txBody>
                  <a:tcPr marL="0" marR="0" marT="75565" marB="0">
                    <a:solidFill>
                      <a:srgbClr val="4472C4"/>
                    </a:solidFill>
                  </a:tcPr>
                </a:tc>
                <a:tc hMerge="1">
                  <a:txBody>
                    <a:bodyPr/>
                    <a:lstStyle/>
                    <a:p>
                      <a:endParaRPr/>
                    </a:p>
                  </a:txBody>
                  <a:tcPr marL="0" marR="0" marT="0" marB="0"/>
                </a:tc>
                <a:tc>
                  <a:txBody>
                    <a:bodyPr/>
                    <a:lstStyle/>
                    <a:p>
                      <a:pPr marR="117475" algn="ctr">
                        <a:lnSpc>
                          <a:spcPct val="100000"/>
                        </a:lnSpc>
                        <a:spcBef>
                          <a:spcPts val="595"/>
                        </a:spcBef>
                      </a:pPr>
                      <a:r>
                        <a:rPr sz="1600" b="1" spc="-5" dirty="0">
                          <a:solidFill>
                            <a:srgbClr val="FFFFFF"/>
                          </a:solidFill>
                          <a:latin typeface="Calibri"/>
                          <a:cs typeface="Calibri"/>
                        </a:rPr>
                        <a:t>Current</a:t>
                      </a:r>
                      <a:r>
                        <a:rPr sz="1600" b="1" spc="-10" dirty="0">
                          <a:solidFill>
                            <a:srgbClr val="FFFFFF"/>
                          </a:solidFill>
                          <a:latin typeface="Calibri"/>
                          <a:cs typeface="Calibri"/>
                        </a:rPr>
                        <a:t> </a:t>
                      </a:r>
                      <a:r>
                        <a:rPr sz="1600" b="1" spc="-5" dirty="0">
                          <a:solidFill>
                            <a:srgbClr val="FFFFFF"/>
                          </a:solidFill>
                          <a:latin typeface="Calibri"/>
                          <a:cs typeface="Calibri"/>
                        </a:rPr>
                        <a:t>CloudHSM</a:t>
                      </a:r>
                      <a:endParaRPr sz="1600">
                        <a:latin typeface="Calibri"/>
                        <a:cs typeface="Calibri"/>
                      </a:endParaRPr>
                    </a:p>
                  </a:txBody>
                  <a:tcPr marL="0" marR="0" marT="75565" marB="0">
                    <a:solidFill>
                      <a:srgbClr val="4472C4"/>
                    </a:solidFill>
                  </a:tcPr>
                </a:tc>
                <a:extLst>
                  <a:ext uri="{0D108BD9-81ED-4DB2-BD59-A6C34878D82A}">
                    <a16:rowId xmlns:a16="http://schemas.microsoft.com/office/drawing/2014/main" xmlns="" val="10000"/>
                  </a:ext>
                </a:extLst>
              </a:tr>
              <a:tr h="510631">
                <a:tc>
                  <a:txBody>
                    <a:bodyPr/>
                    <a:lstStyle/>
                    <a:p>
                      <a:pPr marL="107950" algn="ctr">
                        <a:lnSpc>
                          <a:spcPct val="100000"/>
                        </a:lnSpc>
                        <a:spcBef>
                          <a:spcPts val="484"/>
                        </a:spcBef>
                      </a:pPr>
                      <a:r>
                        <a:rPr sz="1500" b="1" spc="-5" dirty="0">
                          <a:solidFill>
                            <a:srgbClr val="FFFFFF"/>
                          </a:solidFill>
                          <a:latin typeface="Calibri"/>
                          <a:cs typeface="Calibri"/>
                        </a:rPr>
                        <a:t>Device</a:t>
                      </a:r>
                      <a:endParaRPr sz="1500">
                        <a:latin typeface="Calibri"/>
                        <a:cs typeface="Calibri"/>
                      </a:endParaRPr>
                    </a:p>
                  </a:txBody>
                  <a:tcPr marL="0" marR="0" marT="61594" marB="0">
                    <a:lnL w="9525">
                      <a:solidFill>
                        <a:srgbClr val="4472C4"/>
                      </a:solidFill>
                      <a:prstDash val="solid"/>
                    </a:lnL>
                    <a:lnB w="9525">
                      <a:solidFill>
                        <a:srgbClr val="4472C4"/>
                      </a:solidFill>
                      <a:prstDash val="solid"/>
                    </a:lnB>
                    <a:solidFill>
                      <a:srgbClr val="232F3D"/>
                    </a:solidFill>
                  </a:tcPr>
                </a:tc>
                <a:tc>
                  <a:txBody>
                    <a:bodyPr/>
                    <a:lstStyle/>
                    <a:p>
                      <a:pPr marR="9525" algn="ctr">
                        <a:lnSpc>
                          <a:spcPct val="100000"/>
                        </a:lnSpc>
                        <a:spcBef>
                          <a:spcPts val="484"/>
                        </a:spcBef>
                      </a:pPr>
                      <a:r>
                        <a:rPr sz="1500" b="1" spc="-10" dirty="0">
                          <a:solidFill>
                            <a:srgbClr val="FFFFFF"/>
                          </a:solidFill>
                          <a:latin typeface="Calibri"/>
                          <a:cs typeface="Calibri"/>
                        </a:rPr>
                        <a:t>safeNET </a:t>
                      </a:r>
                      <a:r>
                        <a:rPr sz="1500" b="1" spc="-5" dirty="0">
                          <a:solidFill>
                            <a:srgbClr val="FFFFFF"/>
                          </a:solidFill>
                          <a:latin typeface="Calibri"/>
                          <a:cs typeface="Calibri"/>
                        </a:rPr>
                        <a:t>Luna</a:t>
                      </a:r>
                      <a:r>
                        <a:rPr sz="1500" b="1" spc="-15" dirty="0">
                          <a:solidFill>
                            <a:srgbClr val="FFFFFF"/>
                          </a:solidFill>
                          <a:latin typeface="Calibri"/>
                          <a:cs typeface="Calibri"/>
                        </a:rPr>
                        <a:t> </a:t>
                      </a:r>
                      <a:r>
                        <a:rPr sz="1500" b="1" spc="-10" dirty="0">
                          <a:solidFill>
                            <a:srgbClr val="FFFFFF"/>
                          </a:solidFill>
                          <a:latin typeface="Calibri"/>
                          <a:cs typeface="Calibri"/>
                        </a:rPr>
                        <a:t>SA</a:t>
                      </a:r>
                      <a:endParaRPr sz="1500">
                        <a:latin typeface="Calibri"/>
                        <a:cs typeface="Calibri"/>
                      </a:endParaRPr>
                    </a:p>
                  </a:txBody>
                  <a:tcPr marL="0" marR="0" marT="61594" marB="0">
                    <a:lnT w="9525">
                      <a:solidFill>
                        <a:srgbClr val="4472C4"/>
                      </a:solidFill>
                      <a:prstDash val="solid"/>
                    </a:lnT>
                    <a:lnB w="9525">
                      <a:solidFill>
                        <a:srgbClr val="4472C4"/>
                      </a:solidFill>
                      <a:prstDash val="solid"/>
                    </a:lnB>
                    <a:solidFill>
                      <a:srgbClr val="232F3D"/>
                    </a:solidFill>
                  </a:tcPr>
                </a:tc>
                <a:tc>
                  <a:txBody>
                    <a:bodyPr/>
                    <a:lstStyle/>
                    <a:p>
                      <a:pPr marR="117475" algn="ctr">
                        <a:lnSpc>
                          <a:spcPct val="100000"/>
                        </a:lnSpc>
                        <a:spcBef>
                          <a:spcPts val="484"/>
                        </a:spcBef>
                      </a:pPr>
                      <a:r>
                        <a:rPr sz="1500" b="1" spc="-5" dirty="0">
                          <a:solidFill>
                            <a:srgbClr val="FFFFFF"/>
                          </a:solidFill>
                          <a:latin typeface="Calibri"/>
                          <a:cs typeface="Calibri"/>
                        </a:rPr>
                        <a:t>Proprietary </a:t>
                      </a:r>
                      <a:r>
                        <a:rPr sz="1500" b="1" spc="-20" dirty="0">
                          <a:solidFill>
                            <a:srgbClr val="FFFFFF"/>
                          </a:solidFill>
                          <a:latin typeface="Calibri"/>
                          <a:cs typeface="Calibri"/>
                        </a:rPr>
                        <a:t>AWS</a:t>
                      </a:r>
                      <a:endParaRPr sz="1500">
                        <a:latin typeface="Calibri"/>
                        <a:cs typeface="Calibri"/>
                      </a:endParaRPr>
                    </a:p>
                  </a:txBody>
                  <a:tcPr marL="0" marR="0" marT="61594" marB="0">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xmlns="" val="10001"/>
                  </a:ext>
                </a:extLst>
              </a:tr>
              <a:tr h="510632">
                <a:tc>
                  <a:txBody>
                    <a:bodyPr/>
                    <a:lstStyle/>
                    <a:p>
                      <a:pPr marL="107314" algn="ctr">
                        <a:lnSpc>
                          <a:spcPct val="100000"/>
                        </a:lnSpc>
                        <a:spcBef>
                          <a:spcPts val="500"/>
                        </a:spcBef>
                      </a:pPr>
                      <a:r>
                        <a:rPr sz="1500" b="1" spc="-5" dirty="0">
                          <a:solidFill>
                            <a:srgbClr val="FFFFFF"/>
                          </a:solidFill>
                          <a:latin typeface="Calibri"/>
                          <a:cs typeface="Calibri"/>
                        </a:rPr>
                        <a:t>Pricing</a:t>
                      </a:r>
                      <a:endParaRPr sz="1500">
                        <a:latin typeface="Calibri"/>
                        <a:cs typeface="Calibri"/>
                      </a:endParaRPr>
                    </a:p>
                  </a:txBody>
                  <a:tcPr marL="0" marR="0" marT="6350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R="8890" algn="ctr">
                        <a:lnSpc>
                          <a:spcPct val="100000"/>
                        </a:lnSpc>
                        <a:spcBef>
                          <a:spcPts val="500"/>
                        </a:spcBef>
                      </a:pPr>
                      <a:r>
                        <a:rPr sz="1500" b="1" spc="-10" dirty="0">
                          <a:solidFill>
                            <a:srgbClr val="FFFFFF"/>
                          </a:solidFill>
                          <a:latin typeface="Calibri"/>
                          <a:cs typeface="Calibri"/>
                        </a:rPr>
                        <a:t>Upfront </a:t>
                      </a:r>
                      <a:r>
                        <a:rPr sz="1500" b="1" spc="-5" dirty="0">
                          <a:solidFill>
                            <a:srgbClr val="FFFFFF"/>
                          </a:solidFill>
                          <a:latin typeface="Calibri"/>
                          <a:cs typeface="Calibri"/>
                        </a:rPr>
                        <a:t>cost </a:t>
                      </a:r>
                      <a:r>
                        <a:rPr sz="1500" b="1" spc="-10" dirty="0">
                          <a:solidFill>
                            <a:srgbClr val="FFFFFF"/>
                          </a:solidFill>
                          <a:latin typeface="Calibri"/>
                          <a:cs typeface="Calibri"/>
                        </a:rPr>
                        <a:t>required</a:t>
                      </a:r>
                      <a:r>
                        <a:rPr sz="1500" b="1" spc="-5" dirty="0">
                          <a:solidFill>
                            <a:srgbClr val="FFFFFF"/>
                          </a:solidFill>
                          <a:latin typeface="Calibri"/>
                          <a:cs typeface="Calibri"/>
                        </a:rPr>
                        <a:t> ($5000)</a:t>
                      </a:r>
                      <a:endParaRPr sz="1500">
                        <a:latin typeface="Calibri"/>
                        <a:cs typeface="Calibri"/>
                      </a:endParaRPr>
                    </a:p>
                  </a:txBody>
                  <a:tcPr marL="0" marR="0" marT="63500" marB="0">
                    <a:lnT w="9525">
                      <a:solidFill>
                        <a:srgbClr val="4472C4"/>
                      </a:solidFill>
                      <a:prstDash val="solid"/>
                    </a:lnT>
                    <a:lnB w="9525">
                      <a:solidFill>
                        <a:srgbClr val="4472C4"/>
                      </a:solidFill>
                      <a:prstDash val="solid"/>
                    </a:lnB>
                    <a:solidFill>
                      <a:srgbClr val="232F3D"/>
                    </a:solidFill>
                  </a:tcPr>
                </a:tc>
                <a:tc>
                  <a:txBody>
                    <a:bodyPr/>
                    <a:lstStyle/>
                    <a:p>
                      <a:pPr marR="117475" algn="ctr">
                        <a:lnSpc>
                          <a:spcPct val="100000"/>
                        </a:lnSpc>
                        <a:spcBef>
                          <a:spcPts val="500"/>
                        </a:spcBef>
                      </a:pPr>
                      <a:r>
                        <a:rPr sz="1500" b="1" spc="-5" dirty="0">
                          <a:solidFill>
                            <a:srgbClr val="FFFFFF"/>
                          </a:solidFill>
                          <a:latin typeface="Calibri"/>
                          <a:cs typeface="Calibri"/>
                        </a:rPr>
                        <a:t>No </a:t>
                      </a:r>
                      <a:r>
                        <a:rPr sz="1500" b="1" spc="-10" dirty="0">
                          <a:solidFill>
                            <a:srgbClr val="FFFFFF"/>
                          </a:solidFill>
                          <a:latin typeface="Calibri"/>
                          <a:cs typeface="Calibri"/>
                        </a:rPr>
                        <a:t>upfront </a:t>
                      </a:r>
                      <a:r>
                        <a:rPr sz="1500" b="1" spc="-5" dirty="0">
                          <a:solidFill>
                            <a:srgbClr val="FFFFFF"/>
                          </a:solidFill>
                          <a:latin typeface="Calibri"/>
                          <a:cs typeface="Calibri"/>
                        </a:rPr>
                        <a:t>cost, </a:t>
                      </a:r>
                      <a:r>
                        <a:rPr sz="1500" b="1" spc="-15" dirty="0">
                          <a:solidFill>
                            <a:srgbClr val="FFFFFF"/>
                          </a:solidFill>
                          <a:latin typeface="Calibri"/>
                          <a:cs typeface="Calibri"/>
                        </a:rPr>
                        <a:t>pay </a:t>
                      </a:r>
                      <a:r>
                        <a:rPr sz="1500" b="1" spc="-5" dirty="0">
                          <a:solidFill>
                            <a:srgbClr val="FFFFFF"/>
                          </a:solidFill>
                          <a:latin typeface="Calibri"/>
                          <a:cs typeface="Calibri"/>
                        </a:rPr>
                        <a:t>per</a:t>
                      </a:r>
                      <a:r>
                        <a:rPr sz="1500" b="1" spc="15" dirty="0">
                          <a:solidFill>
                            <a:srgbClr val="FFFFFF"/>
                          </a:solidFill>
                          <a:latin typeface="Calibri"/>
                          <a:cs typeface="Calibri"/>
                        </a:rPr>
                        <a:t> </a:t>
                      </a:r>
                      <a:r>
                        <a:rPr sz="1500" b="1" spc="-5" dirty="0">
                          <a:solidFill>
                            <a:srgbClr val="FFFFFF"/>
                          </a:solidFill>
                          <a:latin typeface="Calibri"/>
                          <a:cs typeface="Calibri"/>
                        </a:rPr>
                        <a:t>hour</a:t>
                      </a:r>
                      <a:endParaRPr sz="1500">
                        <a:latin typeface="Calibri"/>
                        <a:cs typeface="Calibri"/>
                      </a:endParaRPr>
                    </a:p>
                  </a:txBody>
                  <a:tcPr marL="0" marR="0" marT="6350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2"/>
                  </a:ext>
                </a:extLst>
              </a:tr>
              <a:tr h="502226">
                <a:tc>
                  <a:txBody>
                    <a:bodyPr/>
                    <a:lstStyle/>
                    <a:p>
                      <a:pPr marL="106680" algn="ctr">
                        <a:lnSpc>
                          <a:spcPct val="100000"/>
                        </a:lnSpc>
                        <a:spcBef>
                          <a:spcPts val="509"/>
                        </a:spcBef>
                      </a:pPr>
                      <a:r>
                        <a:rPr sz="1500" b="1" spc="-5" dirty="0">
                          <a:solidFill>
                            <a:srgbClr val="FFFFFF"/>
                          </a:solidFill>
                          <a:latin typeface="Calibri"/>
                          <a:cs typeface="Calibri"/>
                        </a:rPr>
                        <a:t>High</a:t>
                      </a:r>
                      <a:r>
                        <a:rPr sz="1500" b="1" spc="-20" dirty="0">
                          <a:solidFill>
                            <a:srgbClr val="FFFFFF"/>
                          </a:solidFill>
                          <a:latin typeface="Calibri"/>
                          <a:cs typeface="Calibri"/>
                        </a:rPr>
                        <a:t> </a:t>
                      </a:r>
                      <a:r>
                        <a:rPr sz="1500" b="1" spc="-10" dirty="0">
                          <a:solidFill>
                            <a:srgbClr val="FFFFFF"/>
                          </a:solidFill>
                          <a:latin typeface="Calibri"/>
                          <a:cs typeface="Calibri"/>
                        </a:rPr>
                        <a:t>Availability</a:t>
                      </a:r>
                      <a:endParaRPr sz="1500">
                        <a:latin typeface="Calibri"/>
                        <a:cs typeface="Calibri"/>
                      </a:endParaRPr>
                    </a:p>
                  </a:txBody>
                  <a:tcPr marL="0" marR="0" marT="64769"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R="8890" algn="ctr">
                        <a:lnSpc>
                          <a:spcPct val="100000"/>
                        </a:lnSpc>
                        <a:spcBef>
                          <a:spcPts val="509"/>
                        </a:spcBef>
                      </a:pPr>
                      <a:r>
                        <a:rPr sz="1500" b="1" spc="-10" dirty="0">
                          <a:solidFill>
                            <a:srgbClr val="FFFFFF"/>
                          </a:solidFill>
                          <a:latin typeface="Calibri"/>
                          <a:cs typeface="Calibri"/>
                        </a:rPr>
                        <a:t>Have </a:t>
                      </a:r>
                      <a:r>
                        <a:rPr sz="1500" b="1" spc="-5" dirty="0">
                          <a:solidFill>
                            <a:srgbClr val="FFFFFF"/>
                          </a:solidFill>
                          <a:latin typeface="Calibri"/>
                          <a:cs typeface="Calibri"/>
                        </a:rPr>
                        <a:t>to buy </a:t>
                      </a:r>
                      <a:r>
                        <a:rPr sz="1500" b="1" dirty="0">
                          <a:solidFill>
                            <a:srgbClr val="FFFFFF"/>
                          </a:solidFill>
                          <a:latin typeface="Calibri"/>
                          <a:cs typeface="Calibri"/>
                        </a:rPr>
                        <a:t>a </a:t>
                      </a:r>
                      <a:r>
                        <a:rPr sz="1500" b="1" spc="-5" dirty="0">
                          <a:solidFill>
                            <a:srgbClr val="FFFFFF"/>
                          </a:solidFill>
                          <a:latin typeface="Calibri"/>
                          <a:cs typeface="Calibri"/>
                        </a:rPr>
                        <a:t>second</a:t>
                      </a:r>
                      <a:r>
                        <a:rPr sz="1500" b="1" spc="-20" dirty="0">
                          <a:solidFill>
                            <a:srgbClr val="FFFFFF"/>
                          </a:solidFill>
                          <a:latin typeface="Calibri"/>
                          <a:cs typeface="Calibri"/>
                        </a:rPr>
                        <a:t> </a:t>
                      </a:r>
                      <a:r>
                        <a:rPr sz="1500" b="1" spc="-10" dirty="0">
                          <a:solidFill>
                            <a:srgbClr val="FFFFFF"/>
                          </a:solidFill>
                          <a:latin typeface="Calibri"/>
                          <a:cs typeface="Calibri"/>
                        </a:rPr>
                        <a:t>device</a:t>
                      </a:r>
                      <a:endParaRPr sz="1500">
                        <a:latin typeface="Calibri"/>
                        <a:cs typeface="Calibri"/>
                      </a:endParaRPr>
                    </a:p>
                  </a:txBody>
                  <a:tcPr marL="0" marR="0" marT="64769" marB="0">
                    <a:lnT w="9525">
                      <a:solidFill>
                        <a:srgbClr val="4472C4"/>
                      </a:solidFill>
                      <a:prstDash val="solid"/>
                    </a:lnT>
                    <a:lnB w="9525">
                      <a:solidFill>
                        <a:srgbClr val="4472C4"/>
                      </a:solidFill>
                      <a:prstDash val="solid"/>
                    </a:lnB>
                    <a:solidFill>
                      <a:srgbClr val="232F3D"/>
                    </a:solidFill>
                  </a:tcPr>
                </a:tc>
                <a:tc>
                  <a:txBody>
                    <a:bodyPr/>
                    <a:lstStyle/>
                    <a:p>
                      <a:pPr marR="116839" algn="ctr">
                        <a:lnSpc>
                          <a:spcPct val="100000"/>
                        </a:lnSpc>
                        <a:spcBef>
                          <a:spcPts val="509"/>
                        </a:spcBef>
                      </a:pPr>
                      <a:r>
                        <a:rPr sz="1500" b="1" spc="-10" dirty="0">
                          <a:solidFill>
                            <a:srgbClr val="FFFFFF"/>
                          </a:solidFill>
                          <a:latin typeface="Calibri"/>
                          <a:cs typeface="Calibri"/>
                        </a:rPr>
                        <a:t>Clustered</a:t>
                      </a:r>
                      <a:endParaRPr sz="1500">
                        <a:latin typeface="Calibri"/>
                        <a:cs typeface="Calibri"/>
                      </a:endParaRPr>
                    </a:p>
                  </a:txBody>
                  <a:tcPr marL="0" marR="0" marT="64769"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3"/>
                  </a:ext>
                </a:extLst>
              </a:tr>
              <a:tr h="502226">
                <a:tc>
                  <a:txBody>
                    <a:bodyPr/>
                    <a:lstStyle/>
                    <a:p>
                      <a:pPr marL="107314" algn="ctr">
                        <a:lnSpc>
                          <a:spcPct val="100000"/>
                        </a:lnSpc>
                        <a:spcBef>
                          <a:spcPts val="490"/>
                        </a:spcBef>
                      </a:pPr>
                      <a:r>
                        <a:rPr sz="1500" b="1" spc="-5" dirty="0">
                          <a:solidFill>
                            <a:srgbClr val="FFFFFF"/>
                          </a:solidFill>
                          <a:latin typeface="Calibri"/>
                          <a:cs typeface="Calibri"/>
                        </a:rPr>
                        <a:t>FIPS </a:t>
                      </a:r>
                      <a:r>
                        <a:rPr sz="1500" b="1" dirty="0">
                          <a:solidFill>
                            <a:srgbClr val="FFFFFF"/>
                          </a:solidFill>
                          <a:latin typeface="Calibri"/>
                          <a:cs typeface="Calibri"/>
                        </a:rPr>
                        <a:t>140-2</a:t>
                      </a:r>
                      <a:endParaRPr sz="1500">
                        <a:latin typeface="Calibri"/>
                        <a:cs typeface="Calibri"/>
                      </a:endParaRPr>
                    </a:p>
                  </a:txBody>
                  <a:tcPr marL="0" marR="0" marT="6223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R="9525" algn="ctr">
                        <a:lnSpc>
                          <a:spcPct val="100000"/>
                        </a:lnSpc>
                        <a:spcBef>
                          <a:spcPts val="490"/>
                        </a:spcBef>
                      </a:pPr>
                      <a:r>
                        <a:rPr sz="1500" b="1" spc="-10" dirty="0">
                          <a:solidFill>
                            <a:srgbClr val="FFFFFF"/>
                          </a:solidFill>
                          <a:latin typeface="Calibri"/>
                          <a:cs typeface="Calibri"/>
                        </a:rPr>
                        <a:t>Level</a:t>
                      </a:r>
                      <a:r>
                        <a:rPr sz="1500" b="1" spc="-15" dirty="0">
                          <a:solidFill>
                            <a:srgbClr val="FFFFFF"/>
                          </a:solidFill>
                          <a:latin typeface="Calibri"/>
                          <a:cs typeface="Calibri"/>
                        </a:rPr>
                        <a:t> </a:t>
                      </a:r>
                      <a:r>
                        <a:rPr sz="1500" b="1" dirty="0">
                          <a:solidFill>
                            <a:srgbClr val="FFFFFF"/>
                          </a:solidFill>
                          <a:latin typeface="Calibri"/>
                          <a:cs typeface="Calibri"/>
                        </a:rPr>
                        <a:t>2</a:t>
                      </a:r>
                      <a:endParaRPr sz="1500">
                        <a:latin typeface="Calibri"/>
                        <a:cs typeface="Calibri"/>
                      </a:endParaRPr>
                    </a:p>
                  </a:txBody>
                  <a:tcPr marL="0" marR="0" marT="62230" marB="0">
                    <a:lnT w="9525">
                      <a:solidFill>
                        <a:srgbClr val="4472C4"/>
                      </a:solidFill>
                      <a:prstDash val="solid"/>
                    </a:lnT>
                    <a:lnB w="9525">
                      <a:solidFill>
                        <a:srgbClr val="4472C4"/>
                      </a:solidFill>
                      <a:prstDash val="solid"/>
                    </a:lnB>
                    <a:solidFill>
                      <a:srgbClr val="232F3D"/>
                    </a:solidFill>
                  </a:tcPr>
                </a:tc>
                <a:tc>
                  <a:txBody>
                    <a:bodyPr/>
                    <a:lstStyle/>
                    <a:p>
                      <a:pPr marR="116839" algn="ctr">
                        <a:lnSpc>
                          <a:spcPct val="100000"/>
                        </a:lnSpc>
                        <a:spcBef>
                          <a:spcPts val="490"/>
                        </a:spcBef>
                      </a:pPr>
                      <a:r>
                        <a:rPr sz="1500" b="1" spc="-10" dirty="0">
                          <a:solidFill>
                            <a:srgbClr val="FFFFFF"/>
                          </a:solidFill>
                          <a:latin typeface="Calibri"/>
                          <a:cs typeface="Calibri"/>
                        </a:rPr>
                        <a:t>Level</a:t>
                      </a:r>
                      <a:r>
                        <a:rPr sz="1500" b="1" spc="-15" dirty="0">
                          <a:solidFill>
                            <a:srgbClr val="FFFFFF"/>
                          </a:solidFill>
                          <a:latin typeface="Calibri"/>
                          <a:cs typeface="Calibri"/>
                        </a:rPr>
                        <a:t> </a:t>
                      </a:r>
                      <a:r>
                        <a:rPr sz="1500" b="1" dirty="0">
                          <a:solidFill>
                            <a:srgbClr val="FFFFFF"/>
                          </a:solidFill>
                          <a:latin typeface="Calibri"/>
                          <a:cs typeface="Calibri"/>
                        </a:rPr>
                        <a:t>3</a:t>
                      </a:r>
                      <a:endParaRPr sz="1500">
                        <a:latin typeface="Calibri"/>
                        <a:cs typeface="Calibri"/>
                      </a:endParaRPr>
                    </a:p>
                  </a:txBody>
                  <a:tcPr marL="0" marR="0" marT="6223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546907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4" y="136651"/>
            <a:ext cx="3132455"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5" dirty="0"/>
              <a:t>Single Sign-on</a:t>
            </a:r>
            <a:r>
              <a:rPr spc="-35" dirty="0"/>
              <a:t> </a:t>
            </a:r>
            <a:r>
              <a:rPr spc="-5" dirty="0"/>
              <a:t>(SSO)</a:t>
            </a:r>
          </a:p>
        </p:txBody>
      </p:sp>
      <p:sp>
        <p:nvSpPr>
          <p:cNvPr id="4" name="object 4"/>
          <p:cNvSpPr txBox="1"/>
          <p:nvPr/>
        </p:nvSpPr>
        <p:spPr>
          <a:xfrm>
            <a:off x="5124141" y="3342132"/>
            <a:ext cx="1435100"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5" dirty="0">
                <a:solidFill>
                  <a:srgbClr val="FFFFFF"/>
                </a:solidFill>
                <a:cs typeface="Calibri"/>
              </a:rPr>
              <a:t>Single</a:t>
            </a:r>
            <a:r>
              <a:rPr sz="1400" spc="-55" dirty="0">
                <a:solidFill>
                  <a:srgbClr val="FFFFFF"/>
                </a:solidFill>
                <a:cs typeface="Calibri"/>
              </a:rPr>
              <a:t> </a:t>
            </a:r>
            <a:r>
              <a:rPr sz="1400" spc="-5" dirty="0">
                <a:solidFill>
                  <a:srgbClr val="FFFFFF"/>
                </a:solidFill>
                <a:cs typeface="Calibri"/>
              </a:rPr>
              <a:t>Sign-On</a:t>
            </a:r>
            <a:endParaRPr sz="1400">
              <a:solidFill>
                <a:prstClr val="black"/>
              </a:solidFill>
              <a:cs typeface="Calibri"/>
            </a:endParaRPr>
          </a:p>
        </p:txBody>
      </p:sp>
      <p:sp>
        <p:nvSpPr>
          <p:cNvPr id="5" name="object 5"/>
          <p:cNvSpPr/>
          <p:nvPr/>
        </p:nvSpPr>
        <p:spPr>
          <a:xfrm>
            <a:off x="5492496" y="2566416"/>
            <a:ext cx="716279" cy="713231"/>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txBox="1"/>
          <p:nvPr/>
        </p:nvSpPr>
        <p:spPr>
          <a:xfrm>
            <a:off x="9914610" y="2488691"/>
            <a:ext cx="1388745"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a:t>
            </a:r>
            <a:r>
              <a:rPr sz="1400" spc="-55" dirty="0">
                <a:solidFill>
                  <a:srgbClr val="FFFFFF"/>
                </a:solidFill>
                <a:cs typeface="Calibri"/>
              </a:rPr>
              <a:t> </a:t>
            </a:r>
            <a:r>
              <a:rPr sz="1400" spc="-10" dirty="0">
                <a:solidFill>
                  <a:srgbClr val="FFFFFF"/>
                </a:solidFill>
                <a:cs typeface="Calibri"/>
              </a:rPr>
              <a:t>Organizations</a:t>
            </a:r>
            <a:endParaRPr sz="1400">
              <a:solidFill>
                <a:prstClr val="black"/>
              </a:solidFill>
              <a:cs typeface="Calibri"/>
            </a:endParaRPr>
          </a:p>
        </p:txBody>
      </p:sp>
      <p:sp>
        <p:nvSpPr>
          <p:cNvPr id="7" name="object 7"/>
          <p:cNvSpPr/>
          <p:nvPr/>
        </p:nvSpPr>
        <p:spPr>
          <a:xfrm>
            <a:off x="10229088" y="1746504"/>
            <a:ext cx="716279" cy="71627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8" name="object 8"/>
          <p:cNvSpPr txBox="1"/>
          <p:nvPr/>
        </p:nvSpPr>
        <p:spPr>
          <a:xfrm>
            <a:off x="9360057" y="3342132"/>
            <a:ext cx="1133475"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A</a:t>
            </a:r>
            <a:endParaRPr sz="1400">
              <a:solidFill>
                <a:prstClr val="black"/>
              </a:solidFill>
              <a:cs typeface="Calibri"/>
            </a:endParaRPr>
          </a:p>
        </p:txBody>
      </p:sp>
      <p:sp>
        <p:nvSpPr>
          <p:cNvPr id="9" name="object 9"/>
          <p:cNvSpPr/>
          <p:nvPr/>
        </p:nvSpPr>
        <p:spPr>
          <a:xfrm>
            <a:off x="9710928" y="2852927"/>
            <a:ext cx="472440" cy="47243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0" name="object 10"/>
          <p:cNvSpPr txBox="1"/>
          <p:nvPr/>
        </p:nvSpPr>
        <p:spPr>
          <a:xfrm>
            <a:off x="10689272" y="3342132"/>
            <a:ext cx="1127760"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B</a:t>
            </a:r>
            <a:endParaRPr sz="1400">
              <a:solidFill>
                <a:prstClr val="black"/>
              </a:solidFill>
              <a:cs typeface="Calibri"/>
            </a:endParaRPr>
          </a:p>
        </p:txBody>
      </p:sp>
      <p:sp>
        <p:nvSpPr>
          <p:cNvPr id="11" name="object 11"/>
          <p:cNvSpPr/>
          <p:nvPr/>
        </p:nvSpPr>
        <p:spPr>
          <a:xfrm>
            <a:off x="11036807" y="2852927"/>
            <a:ext cx="472440" cy="47243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2" name="object 12"/>
          <p:cNvSpPr/>
          <p:nvPr/>
        </p:nvSpPr>
        <p:spPr>
          <a:xfrm>
            <a:off x="6310207" y="2095709"/>
            <a:ext cx="3750310" cy="686435"/>
          </a:xfrm>
          <a:custGeom>
            <a:avLst/>
            <a:gdLst/>
            <a:ahLst/>
            <a:cxnLst/>
            <a:rect l="l" t="t" r="r" b="b"/>
            <a:pathLst>
              <a:path w="3750309" h="686435">
                <a:moveTo>
                  <a:pt x="3722595" y="39109"/>
                </a:moveTo>
                <a:lnTo>
                  <a:pt x="0" y="673522"/>
                </a:lnTo>
                <a:lnTo>
                  <a:pt x="2133" y="686042"/>
                </a:lnTo>
                <a:lnTo>
                  <a:pt x="3724730" y="51628"/>
                </a:lnTo>
                <a:lnTo>
                  <a:pt x="3730817" y="44150"/>
                </a:lnTo>
                <a:lnTo>
                  <a:pt x="3722595" y="39109"/>
                </a:lnTo>
                <a:close/>
              </a:path>
              <a:path w="3750309" h="686435">
                <a:moveTo>
                  <a:pt x="3742263" y="36271"/>
                </a:moveTo>
                <a:lnTo>
                  <a:pt x="3739248" y="36271"/>
                </a:lnTo>
                <a:lnTo>
                  <a:pt x="3741381" y="48790"/>
                </a:lnTo>
                <a:lnTo>
                  <a:pt x="3724730" y="51628"/>
                </a:lnTo>
                <a:lnTo>
                  <a:pt x="3690574" y="93593"/>
                </a:lnTo>
                <a:lnTo>
                  <a:pt x="3690984" y="97593"/>
                </a:lnTo>
                <a:lnTo>
                  <a:pt x="3696425" y="102021"/>
                </a:lnTo>
                <a:lnTo>
                  <a:pt x="3700424" y="101611"/>
                </a:lnTo>
                <a:lnTo>
                  <a:pt x="3749829" y="40910"/>
                </a:lnTo>
                <a:lnTo>
                  <a:pt x="3742263" y="36271"/>
                </a:lnTo>
                <a:close/>
              </a:path>
              <a:path w="3750309" h="686435">
                <a:moveTo>
                  <a:pt x="3730817" y="44150"/>
                </a:moveTo>
                <a:lnTo>
                  <a:pt x="3724730" y="51628"/>
                </a:lnTo>
                <a:lnTo>
                  <a:pt x="3741381" y="48790"/>
                </a:lnTo>
                <a:lnTo>
                  <a:pt x="3741237" y="47943"/>
                </a:lnTo>
                <a:lnTo>
                  <a:pt x="3737004" y="47943"/>
                </a:lnTo>
                <a:lnTo>
                  <a:pt x="3730817" y="44150"/>
                </a:lnTo>
                <a:close/>
              </a:path>
              <a:path w="3750309" h="686435">
                <a:moveTo>
                  <a:pt x="3735398" y="38521"/>
                </a:moveTo>
                <a:lnTo>
                  <a:pt x="3730817" y="44150"/>
                </a:lnTo>
                <a:lnTo>
                  <a:pt x="3737004" y="47943"/>
                </a:lnTo>
                <a:lnTo>
                  <a:pt x="3735398" y="38521"/>
                </a:lnTo>
                <a:close/>
              </a:path>
              <a:path w="3750309" h="686435">
                <a:moveTo>
                  <a:pt x="3739631" y="38521"/>
                </a:moveTo>
                <a:lnTo>
                  <a:pt x="3735398" y="38521"/>
                </a:lnTo>
                <a:lnTo>
                  <a:pt x="3737004" y="47943"/>
                </a:lnTo>
                <a:lnTo>
                  <a:pt x="3741237" y="47943"/>
                </a:lnTo>
                <a:lnTo>
                  <a:pt x="3739631" y="38521"/>
                </a:lnTo>
                <a:close/>
              </a:path>
              <a:path w="3750309" h="686435">
                <a:moveTo>
                  <a:pt x="3739248" y="36271"/>
                </a:moveTo>
                <a:lnTo>
                  <a:pt x="3722595" y="39109"/>
                </a:lnTo>
                <a:lnTo>
                  <a:pt x="3730817" y="44150"/>
                </a:lnTo>
                <a:lnTo>
                  <a:pt x="3735398" y="38521"/>
                </a:lnTo>
                <a:lnTo>
                  <a:pt x="3739631" y="38521"/>
                </a:lnTo>
                <a:lnTo>
                  <a:pt x="3739248" y="36271"/>
                </a:lnTo>
                <a:close/>
              </a:path>
              <a:path w="3750309" h="686435">
                <a:moveTo>
                  <a:pt x="3683107" y="0"/>
                </a:moveTo>
                <a:lnTo>
                  <a:pt x="3679197" y="937"/>
                </a:lnTo>
                <a:lnTo>
                  <a:pt x="3675531" y="6916"/>
                </a:lnTo>
                <a:lnTo>
                  <a:pt x="3676469" y="10826"/>
                </a:lnTo>
                <a:lnTo>
                  <a:pt x="3722595" y="39109"/>
                </a:lnTo>
                <a:lnTo>
                  <a:pt x="3739248" y="36271"/>
                </a:lnTo>
                <a:lnTo>
                  <a:pt x="3742263" y="36271"/>
                </a:lnTo>
                <a:lnTo>
                  <a:pt x="3683107" y="0"/>
                </a:lnTo>
                <a:close/>
              </a:path>
            </a:pathLst>
          </a:custGeom>
          <a:solidFill>
            <a:srgbClr val="8FA7C4"/>
          </a:solidFill>
        </p:spPr>
        <p:txBody>
          <a:bodyPr wrap="square" lIns="0" tIns="0" rIns="0" bIns="0" rtlCol="0"/>
          <a:lstStyle/>
          <a:p>
            <a:endParaRPr>
              <a:solidFill>
                <a:prstClr val="black"/>
              </a:solidFill>
            </a:endParaRPr>
          </a:p>
        </p:txBody>
      </p:sp>
      <p:sp>
        <p:nvSpPr>
          <p:cNvPr id="13" name="object 13"/>
          <p:cNvSpPr txBox="1"/>
          <p:nvPr/>
        </p:nvSpPr>
        <p:spPr>
          <a:xfrm>
            <a:off x="8507886" y="4808220"/>
            <a:ext cx="1125855"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C</a:t>
            </a:r>
            <a:endParaRPr sz="1400">
              <a:solidFill>
                <a:prstClr val="black"/>
              </a:solidFill>
              <a:cs typeface="Calibri"/>
            </a:endParaRPr>
          </a:p>
        </p:txBody>
      </p:sp>
      <p:sp>
        <p:nvSpPr>
          <p:cNvPr id="14" name="object 14"/>
          <p:cNvSpPr/>
          <p:nvPr/>
        </p:nvSpPr>
        <p:spPr>
          <a:xfrm>
            <a:off x="8854440" y="4315967"/>
            <a:ext cx="472440" cy="472440"/>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5" name="object 15"/>
          <p:cNvSpPr txBox="1"/>
          <p:nvPr/>
        </p:nvSpPr>
        <p:spPr>
          <a:xfrm>
            <a:off x="8500742" y="5731764"/>
            <a:ext cx="1140460"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10" dirty="0">
                <a:solidFill>
                  <a:srgbClr val="FFFFFF"/>
                </a:solidFill>
                <a:cs typeface="Calibri"/>
              </a:rPr>
              <a:t>Account</a:t>
            </a:r>
            <a:r>
              <a:rPr sz="1400" spc="-55" dirty="0">
                <a:solidFill>
                  <a:srgbClr val="FFFFFF"/>
                </a:solidFill>
                <a:cs typeface="Calibri"/>
              </a:rPr>
              <a:t> </a:t>
            </a:r>
            <a:r>
              <a:rPr sz="1400" dirty="0">
                <a:solidFill>
                  <a:srgbClr val="FFFFFF"/>
                </a:solidFill>
                <a:cs typeface="Calibri"/>
              </a:rPr>
              <a:t>D</a:t>
            </a:r>
            <a:endParaRPr sz="1400">
              <a:solidFill>
                <a:prstClr val="black"/>
              </a:solidFill>
              <a:cs typeface="Calibri"/>
            </a:endParaRPr>
          </a:p>
        </p:txBody>
      </p:sp>
      <p:sp>
        <p:nvSpPr>
          <p:cNvPr id="16" name="object 16"/>
          <p:cNvSpPr/>
          <p:nvPr/>
        </p:nvSpPr>
        <p:spPr>
          <a:xfrm>
            <a:off x="8854440" y="5239511"/>
            <a:ext cx="472440" cy="47244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17" name="object 17"/>
          <p:cNvSpPr/>
          <p:nvPr/>
        </p:nvSpPr>
        <p:spPr>
          <a:xfrm>
            <a:off x="6307935" y="2975642"/>
            <a:ext cx="2415540" cy="1509395"/>
          </a:xfrm>
          <a:custGeom>
            <a:avLst/>
            <a:gdLst/>
            <a:ahLst/>
            <a:cxnLst/>
            <a:rect l="l" t="t" r="r" b="b"/>
            <a:pathLst>
              <a:path w="2415540" h="1509395">
                <a:moveTo>
                  <a:pt x="2389608" y="1487487"/>
                </a:moveTo>
                <a:lnTo>
                  <a:pt x="2336238" y="1496391"/>
                </a:lnTo>
                <a:lnTo>
                  <a:pt x="2333901" y="1499662"/>
                </a:lnTo>
                <a:lnTo>
                  <a:pt x="2335056" y="1506581"/>
                </a:lnTo>
                <a:lnTo>
                  <a:pt x="2338327" y="1508917"/>
                </a:lnTo>
                <a:lnTo>
                  <a:pt x="2413730" y="1496339"/>
                </a:lnTo>
                <a:lnTo>
                  <a:pt x="2403933" y="1496339"/>
                </a:lnTo>
                <a:lnTo>
                  <a:pt x="2389608" y="1487487"/>
                </a:lnTo>
                <a:close/>
              </a:path>
              <a:path w="2415540" h="1509395">
                <a:moveTo>
                  <a:pt x="2399121" y="1485900"/>
                </a:moveTo>
                <a:lnTo>
                  <a:pt x="2389608" y="1487487"/>
                </a:lnTo>
                <a:lnTo>
                  <a:pt x="2403933" y="1496339"/>
                </a:lnTo>
                <a:lnTo>
                  <a:pt x="2406097" y="1492836"/>
                </a:lnTo>
                <a:lnTo>
                  <a:pt x="2401255" y="1492836"/>
                </a:lnTo>
                <a:lnTo>
                  <a:pt x="2399121" y="1485900"/>
                </a:lnTo>
                <a:close/>
              </a:path>
              <a:path w="2415540" h="1509395">
                <a:moveTo>
                  <a:pt x="2388961" y="1419352"/>
                </a:moveTo>
                <a:lnTo>
                  <a:pt x="2382257" y="1421414"/>
                </a:lnTo>
                <a:lnTo>
                  <a:pt x="2380376" y="1424967"/>
                </a:lnTo>
                <a:lnTo>
                  <a:pt x="2396286" y="1476684"/>
                </a:lnTo>
                <a:lnTo>
                  <a:pt x="2410608" y="1485535"/>
                </a:lnTo>
                <a:lnTo>
                  <a:pt x="2403933" y="1496339"/>
                </a:lnTo>
                <a:lnTo>
                  <a:pt x="2413730" y="1496339"/>
                </a:lnTo>
                <a:lnTo>
                  <a:pt x="2415527" y="1496039"/>
                </a:lnTo>
                <a:lnTo>
                  <a:pt x="2392514" y="1421232"/>
                </a:lnTo>
                <a:lnTo>
                  <a:pt x="2388961" y="1419352"/>
                </a:lnTo>
                <a:close/>
              </a:path>
              <a:path w="2415540" h="1509395">
                <a:moveTo>
                  <a:pt x="2406279" y="1484706"/>
                </a:moveTo>
                <a:lnTo>
                  <a:pt x="2399121" y="1485900"/>
                </a:lnTo>
                <a:lnTo>
                  <a:pt x="2401255" y="1492836"/>
                </a:lnTo>
                <a:lnTo>
                  <a:pt x="2406279" y="1484706"/>
                </a:lnTo>
                <a:close/>
              </a:path>
              <a:path w="2415540" h="1509395">
                <a:moveTo>
                  <a:pt x="2409266" y="1484706"/>
                </a:moveTo>
                <a:lnTo>
                  <a:pt x="2406279" y="1484706"/>
                </a:lnTo>
                <a:lnTo>
                  <a:pt x="2401255" y="1492836"/>
                </a:lnTo>
                <a:lnTo>
                  <a:pt x="2406097" y="1492836"/>
                </a:lnTo>
                <a:lnTo>
                  <a:pt x="2410608" y="1485535"/>
                </a:lnTo>
                <a:lnTo>
                  <a:pt x="2409266" y="1484706"/>
                </a:lnTo>
                <a:close/>
              </a:path>
              <a:path w="2415540" h="1509395">
                <a:moveTo>
                  <a:pt x="6676" y="0"/>
                </a:moveTo>
                <a:lnTo>
                  <a:pt x="0" y="10803"/>
                </a:lnTo>
                <a:lnTo>
                  <a:pt x="2389608" y="1487487"/>
                </a:lnTo>
                <a:lnTo>
                  <a:pt x="2399121" y="1485900"/>
                </a:lnTo>
                <a:lnTo>
                  <a:pt x="2396286" y="1476684"/>
                </a:lnTo>
                <a:lnTo>
                  <a:pt x="6676" y="0"/>
                </a:lnTo>
                <a:close/>
              </a:path>
              <a:path w="2415540" h="1509395">
                <a:moveTo>
                  <a:pt x="2396286" y="1476684"/>
                </a:moveTo>
                <a:lnTo>
                  <a:pt x="2399121" y="1485900"/>
                </a:lnTo>
                <a:lnTo>
                  <a:pt x="2406279" y="1484706"/>
                </a:lnTo>
                <a:lnTo>
                  <a:pt x="2409266" y="1484706"/>
                </a:lnTo>
                <a:lnTo>
                  <a:pt x="2396286" y="1476684"/>
                </a:lnTo>
                <a:close/>
              </a:path>
            </a:pathLst>
          </a:custGeom>
          <a:solidFill>
            <a:srgbClr val="8FA7C4"/>
          </a:solidFill>
        </p:spPr>
        <p:txBody>
          <a:bodyPr wrap="square" lIns="0" tIns="0" rIns="0" bIns="0" rtlCol="0"/>
          <a:lstStyle/>
          <a:p>
            <a:endParaRPr>
              <a:solidFill>
                <a:prstClr val="black"/>
              </a:solidFill>
            </a:endParaRPr>
          </a:p>
        </p:txBody>
      </p:sp>
      <p:sp>
        <p:nvSpPr>
          <p:cNvPr id="18" name="object 18"/>
          <p:cNvSpPr/>
          <p:nvPr/>
        </p:nvSpPr>
        <p:spPr>
          <a:xfrm>
            <a:off x="6295636" y="3173088"/>
            <a:ext cx="2428240" cy="2230120"/>
          </a:xfrm>
          <a:custGeom>
            <a:avLst/>
            <a:gdLst/>
            <a:ahLst/>
            <a:cxnLst/>
            <a:rect l="l" t="t" r="r" b="b"/>
            <a:pathLst>
              <a:path w="2428240" h="2230120">
                <a:moveTo>
                  <a:pt x="2349887" y="2215441"/>
                </a:moveTo>
                <a:lnTo>
                  <a:pt x="2346977" y="2218216"/>
                </a:lnTo>
                <a:lnTo>
                  <a:pt x="2346808" y="2225227"/>
                </a:lnTo>
                <a:lnTo>
                  <a:pt x="2349583" y="2228138"/>
                </a:lnTo>
                <a:lnTo>
                  <a:pt x="2427825" y="2230013"/>
                </a:lnTo>
                <a:lnTo>
                  <a:pt x="2427615" y="2228090"/>
                </a:lnTo>
                <a:lnTo>
                  <a:pt x="2416343" y="2228090"/>
                </a:lnTo>
                <a:lnTo>
                  <a:pt x="2403980" y="2216738"/>
                </a:lnTo>
                <a:lnTo>
                  <a:pt x="2349887" y="2215441"/>
                </a:lnTo>
                <a:close/>
              </a:path>
              <a:path w="2428240" h="2230120">
                <a:moveTo>
                  <a:pt x="2403980" y="2216738"/>
                </a:moveTo>
                <a:lnTo>
                  <a:pt x="2416343" y="2228090"/>
                </a:lnTo>
                <a:lnTo>
                  <a:pt x="2419930" y="2224184"/>
                </a:lnTo>
                <a:lnTo>
                  <a:pt x="2414410" y="2224184"/>
                </a:lnTo>
                <a:lnTo>
                  <a:pt x="2413620" y="2216969"/>
                </a:lnTo>
                <a:lnTo>
                  <a:pt x="2403980" y="2216738"/>
                </a:lnTo>
                <a:close/>
              </a:path>
              <a:path w="2428240" h="2230120">
                <a:moveTo>
                  <a:pt x="2416163" y="2149698"/>
                </a:moveTo>
                <a:lnTo>
                  <a:pt x="2409191" y="2150461"/>
                </a:lnTo>
                <a:lnTo>
                  <a:pt x="2406675" y="2153598"/>
                </a:lnTo>
                <a:lnTo>
                  <a:pt x="2412569" y="2207383"/>
                </a:lnTo>
                <a:lnTo>
                  <a:pt x="2424932" y="2218735"/>
                </a:lnTo>
                <a:lnTo>
                  <a:pt x="2416343" y="2228090"/>
                </a:lnTo>
                <a:lnTo>
                  <a:pt x="2427615" y="2228090"/>
                </a:lnTo>
                <a:lnTo>
                  <a:pt x="2419299" y="2152214"/>
                </a:lnTo>
                <a:lnTo>
                  <a:pt x="2416163" y="2149698"/>
                </a:lnTo>
                <a:close/>
              </a:path>
              <a:path w="2428240" h="2230120">
                <a:moveTo>
                  <a:pt x="2413620" y="2216969"/>
                </a:moveTo>
                <a:lnTo>
                  <a:pt x="2414410" y="2224184"/>
                </a:lnTo>
                <a:lnTo>
                  <a:pt x="2420875" y="2217143"/>
                </a:lnTo>
                <a:lnTo>
                  <a:pt x="2413620" y="2216969"/>
                </a:lnTo>
                <a:close/>
              </a:path>
              <a:path w="2428240" h="2230120">
                <a:moveTo>
                  <a:pt x="2412569" y="2207383"/>
                </a:moveTo>
                <a:lnTo>
                  <a:pt x="2413620" y="2216969"/>
                </a:lnTo>
                <a:lnTo>
                  <a:pt x="2420875" y="2217143"/>
                </a:lnTo>
                <a:lnTo>
                  <a:pt x="2414410" y="2224184"/>
                </a:lnTo>
                <a:lnTo>
                  <a:pt x="2419930" y="2224184"/>
                </a:lnTo>
                <a:lnTo>
                  <a:pt x="2424932" y="2218735"/>
                </a:lnTo>
                <a:lnTo>
                  <a:pt x="2412569" y="2207383"/>
                </a:lnTo>
                <a:close/>
              </a:path>
              <a:path w="2428240" h="2230120">
                <a:moveTo>
                  <a:pt x="8590" y="0"/>
                </a:moveTo>
                <a:lnTo>
                  <a:pt x="0" y="9354"/>
                </a:lnTo>
                <a:lnTo>
                  <a:pt x="2403980" y="2216738"/>
                </a:lnTo>
                <a:lnTo>
                  <a:pt x="2413620" y="2216969"/>
                </a:lnTo>
                <a:lnTo>
                  <a:pt x="2412569" y="2207383"/>
                </a:lnTo>
                <a:lnTo>
                  <a:pt x="8590" y="0"/>
                </a:lnTo>
                <a:close/>
              </a:path>
            </a:pathLst>
          </a:custGeom>
          <a:solidFill>
            <a:srgbClr val="8FA7C4"/>
          </a:solidFill>
        </p:spPr>
        <p:txBody>
          <a:bodyPr wrap="square" lIns="0" tIns="0" rIns="0" bIns="0" rtlCol="0"/>
          <a:lstStyle/>
          <a:p>
            <a:endParaRPr>
              <a:solidFill>
                <a:prstClr val="black"/>
              </a:solidFill>
            </a:endParaRPr>
          </a:p>
        </p:txBody>
      </p:sp>
      <p:sp>
        <p:nvSpPr>
          <p:cNvPr id="19" name="object 19"/>
          <p:cNvSpPr/>
          <p:nvPr/>
        </p:nvSpPr>
        <p:spPr>
          <a:xfrm>
            <a:off x="714600" y="2215918"/>
            <a:ext cx="1008380" cy="802005"/>
          </a:xfrm>
          <a:custGeom>
            <a:avLst/>
            <a:gdLst/>
            <a:ahLst/>
            <a:cxnLst/>
            <a:rect l="l" t="t" r="r" b="b"/>
            <a:pathLst>
              <a:path w="1008380" h="802005">
                <a:moveTo>
                  <a:pt x="503970" y="0"/>
                </a:moveTo>
                <a:lnTo>
                  <a:pt x="0" y="801837"/>
                </a:lnTo>
                <a:lnTo>
                  <a:pt x="1007941" y="801837"/>
                </a:lnTo>
                <a:lnTo>
                  <a:pt x="503970" y="0"/>
                </a:lnTo>
                <a:close/>
              </a:path>
            </a:pathLst>
          </a:custGeom>
          <a:solidFill>
            <a:srgbClr val="4472C4"/>
          </a:solidFill>
        </p:spPr>
        <p:txBody>
          <a:bodyPr wrap="square" lIns="0" tIns="0" rIns="0" bIns="0" rtlCol="0"/>
          <a:lstStyle/>
          <a:p>
            <a:endParaRPr>
              <a:solidFill>
                <a:prstClr val="black"/>
              </a:solidFill>
            </a:endParaRPr>
          </a:p>
        </p:txBody>
      </p:sp>
      <p:sp>
        <p:nvSpPr>
          <p:cNvPr id="20" name="object 20"/>
          <p:cNvSpPr/>
          <p:nvPr/>
        </p:nvSpPr>
        <p:spPr>
          <a:xfrm>
            <a:off x="714600" y="2215918"/>
            <a:ext cx="1008380" cy="802005"/>
          </a:xfrm>
          <a:custGeom>
            <a:avLst/>
            <a:gdLst/>
            <a:ahLst/>
            <a:cxnLst/>
            <a:rect l="l" t="t" r="r" b="b"/>
            <a:pathLst>
              <a:path w="1008380" h="802005">
                <a:moveTo>
                  <a:pt x="0" y="801837"/>
                </a:moveTo>
                <a:lnTo>
                  <a:pt x="503971" y="0"/>
                </a:lnTo>
                <a:lnTo>
                  <a:pt x="1007942" y="801837"/>
                </a:lnTo>
                <a:lnTo>
                  <a:pt x="0" y="801837"/>
                </a:lnTo>
                <a:close/>
              </a:path>
            </a:pathLst>
          </a:custGeom>
          <a:ln w="12700">
            <a:solidFill>
              <a:srgbClr val="2F528F"/>
            </a:solidFill>
          </a:ln>
        </p:spPr>
        <p:txBody>
          <a:bodyPr wrap="square" lIns="0" tIns="0" rIns="0" bIns="0" rtlCol="0"/>
          <a:lstStyle/>
          <a:p>
            <a:endParaRPr>
              <a:solidFill>
                <a:prstClr val="black"/>
              </a:solidFill>
            </a:endParaRPr>
          </a:p>
        </p:txBody>
      </p:sp>
      <p:sp>
        <p:nvSpPr>
          <p:cNvPr id="21" name="object 21"/>
          <p:cNvSpPr txBox="1"/>
          <p:nvPr/>
        </p:nvSpPr>
        <p:spPr>
          <a:xfrm>
            <a:off x="666025" y="3083052"/>
            <a:ext cx="1182370" cy="452120"/>
          </a:xfrm>
          <a:prstGeom prst="rect">
            <a:avLst/>
          </a:prstGeom>
        </p:spPr>
        <p:txBody>
          <a:bodyPr vert="horz" wrap="square" lIns="0" tIns="12700" rIns="0" bIns="0" rtlCol="0">
            <a:spAutoFit/>
          </a:bodyPr>
          <a:lstStyle/>
          <a:p>
            <a:pPr marL="49530" marR="5080" indent="-37465">
              <a:spcBef>
                <a:spcPts val="100"/>
              </a:spcBef>
            </a:pPr>
            <a:r>
              <a:rPr sz="1400" spc="-5" dirty="0">
                <a:solidFill>
                  <a:srgbClr val="FFFFFF"/>
                </a:solidFill>
                <a:cs typeface="Calibri"/>
              </a:rPr>
              <a:t>Active</a:t>
            </a:r>
            <a:r>
              <a:rPr sz="1400" spc="-65" dirty="0">
                <a:solidFill>
                  <a:srgbClr val="FFFFFF"/>
                </a:solidFill>
                <a:cs typeface="Calibri"/>
              </a:rPr>
              <a:t> </a:t>
            </a:r>
            <a:r>
              <a:rPr sz="1400" spc="-5" dirty="0">
                <a:solidFill>
                  <a:srgbClr val="FFFFFF"/>
                </a:solidFill>
                <a:cs typeface="Calibri"/>
              </a:rPr>
              <a:t>Directory  (self-managed)</a:t>
            </a:r>
            <a:endParaRPr sz="1400">
              <a:solidFill>
                <a:prstClr val="black"/>
              </a:solidFill>
              <a:cs typeface="Calibri"/>
            </a:endParaRPr>
          </a:p>
        </p:txBody>
      </p:sp>
      <p:sp>
        <p:nvSpPr>
          <p:cNvPr id="22" name="object 22"/>
          <p:cNvSpPr/>
          <p:nvPr/>
        </p:nvSpPr>
        <p:spPr>
          <a:xfrm>
            <a:off x="4021645" y="2674058"/>
            <a:ext cx="1315720" cy="266065"/>
          </a:xfrm>
          <a:custGeom>
            <a:avLst/>
            <a:gdLst/>
            <a:ahLst/>
            <a:cxnLst/>
            <a:rect l="l" t="t" r="r" b="b"/>
            <a:pathLst>
              <a:path w="1315720" h="266064">
                <a:moveTo>
                  <a:pt x="1288142" y="226307"/>
                </a:moveTo>
                <a:lnTo>
                  <a:pt x="1242138" y="254789"/>
                </a:lnTo>
                <a:lnTo>
                  <a:pt x="1241217" y="258704"/>
                </a:lnTo>
                <a:lnTo>
                  <a:pt x="1244909" y="264668"/>
                </a:lnTo>
                <a:lnTo>
                  <a:pt x="1248824" y="265588"/>
                </a:lnTo>
                <a:lnTo>
                  <a:pt x="1307792" y="229078"/>
                </a:lnTo>
                <a:lnTo>
                  <a:pt x="1304839" y="229078"/>
                </a:lnTo>
                <a:lnTo>
                  <a:pt x="1288142" y="226307"/>
                </a:lnTo>
                <a:close/>
              </a:path>
              <a:path w="1315720" h="266064">
                <a:moveTo>
                  <a:pt x="1296341" y="221231"/>
                </a:moveTo>
                <a:lnTo>
                  <a:pt x="1288142" y="226307"/>
                </a:lnTo>
                <a:lnTo>
                  <a:pt x="1304839" y="229078"/>
                </a:lnTo>
                <a:lnTo>
                  <a:pt x="1305211" y="226839"/>
                </a:lnTo>
                <a:lnTo>
                  <a:pt x="1300947" y="226839"/>
                </a:lnTo>
                <a:lnTo>
                  <a:pt x="1296341" y="221231"/>
                </a:lnTo>
                <a:close/>
              </a:path>
              <a:path w="1315720" h="266064">
                <a:moveTo>
                  <a:pt x="1261698" y="163509"/>
                </a:moveTo>
                <a:lnTo>
                  <a:pt x="1256277" y="167961"/>
                </a:lnTo>
                <a:lnTo>
                  <a:pt x="1255883" y="171961"/>
                </a:lnTo>
                <a:lnTo>
                  <a:pt x="1290222" y="213779"/>
                </a:lnTo>
                <a:lnTo>
                  <a:pt x="1306918" y="216550"/>
                </a:lnTo>
                <a:lnTo>
                  <a:pt x="1304839" y="229078"/>
                </a:lnTo>
                <a:lnTo>
                  <a:pt x="1307792" y="229078"/>
                </a:lnTo>
                <a:lnTo>
                  <a:pt x="1315368" y="224388"/>
                </a:lnTo>
                <a:lnTo>
                  <a:pt x="1265699" y="163902"/>
                </a:lnTo>
                <a:lnTo>
                  <a:pt x="1261698" y="163509"/>
                </a:lnTo>
                <a:close/>
              </a:path>
              <a:path w="1315720" h="266064">
                <a:moveTo>
                  <a:pt x="1302512" y="217411"/>
                </a:moveTo>
                <a:lnTo>
                  <a:pt x="1296341" y="221231"/>
                </a:lnTo>
                <a:lnTo>
                  <a:pt x="1300947" y="226839"/>
                </a:lnTo>
                <a:lnTo>
                  <a:pt x="1302512" y="217411"/>
                </a:lnTo>
                <a:close/>
              </a:path>
              <a:path w="1315720" h="266064">
                <a:moveTo>
                  <a:pt x="1306776" y="217411"/>
                </a:moveTo>
                <a:lnTo>
                  <a:pt x="1302512" y="217411"/>
                </a:lnTo>
                <a:lnTo>
                  <a:pt x="1300947" y="226839"/>
                </a:lnTo>
                <a:lnTo>
                  <a:pt x="1305211" y="226839"/>
                </a:lnTo>
                <a:lnTo>
                  <a:pt x="1306776" y="217411"/>
                </a:lnTo>
                <a:close/>
              </a:path>
              <a:path w="1315720" h="266064">
                <a:moveTo>
                  <a:pt x="2078" y="0"/>
                </a:moveTo>
                <a:lnTo>
                  <a:pt x="0" y="12528"/>
                </a:lnTo>
                <a:lnTo>
                  <a:pt x="1288142" y="226307"/>
                </a:lnTo>
                <a:lnTo>
                  <a:pt x="1296341" y="221231"/>
                </a:lnTo>
                <a:lnTo>
                  <a:pt x="1290222" y="213779"/>
                </a:lnTo>
                <a:lnTo>
                  <a:pt x="2078" y="0"/>
                </a:lnTo>
                <a:close/>
              </a:path>
              <a:path w="1315720" h="266064">
                <a:moveTo>
                  <a:pt x="1290222" y="213779"/>
                </a:moveTo>
                <a:lnTo>
                  <a:pt x="1296341" y="221231"/>
                </a:lnTo>
                <a:lnTo>
                  <a:pt x="1302512" y="217411"/>
                </a:lnTo>
                <a:lnTo>
                  <a:pt x="1306776" y="217411"/>
                </a:lnTo>
                <a:lnTo>
                  <a:pt x="1306918" y="216550"/>
                </a:lnTo>
                <a:lnTo>
                  <a:pt x="1290222" y="213779"/>
                </a:lnTo>
                <a:close/>
              </a:path>
            </a:pathLst>
          </a:custGeom>
          <a:solidFill>
            <a:srgbClr val="8FA7C4"/>
          </a:solidFill>
        </p:spPr>
        <p:txBody>
          <a:bodyPr wrap="square" lIns="0" tIns="0" rIns="0" bIns="0" rtlCol="0"/>
          <a:lstStyle/>
          <a:p>
            <a:endParaRPr>
              <a:solidFill>
                <a:prstClr val="black"/>
              </a:solidFill>
            </a:endParaRPr>
          </a:p>
        </p:txBody>
      </p:sp>
      <p:sp>
        <p:nvSpPr>
          <p:cNvPr id="23" name="object 23"/>
          <p:cNvSpPr txBox="1"/>
          <p:nvPr/>
        </p:nvSpPr>
        <p:spPr>
          <a:xfrm>
            <a:off x="2766137" y="3043428"/>
            <a:ext cx="1629410"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5" dirty="0">
                <a:solidFill>
                  <a:srgbClr val="FFFFFF"/>
                </a:solidFill>
                <a:cs typeface="Calibri"/>
              </a:rPr>
              <a:t>Directory</a:t>
            </a:r>
            <a:r>
              <a:rPr sz="1400" spc="-65" dirty="0">
                <a:solidFill>
                  <a:srgbClr val="FFFFFF"/>
                </a:solidFill>
                <a:cs typeface="Calibri"/>
              </a:rPr>
              <a:t> </a:t>
            </a:r>
            <a:r>
              <a:rPr sz="1400" dirty="0">
                <a:solidFill>
                  <a:srgbClr val="FFFFFF"/>
                </a:solidFill>
                <a:cs typeface="Calibri"/>
              </a:rPr>
              <a:t>Service</a:t>
            </a:r>
            <a:endParaRPr sz="1400">
              <a:solidFill>
                <a:prstClr val="black"/>
              </a:solidFill>
              <a:cs typeface="Calibri"/>
            </a:endParaRPr>
          </a:p>
        </p:txBody>
      </p:sp>
      <p:sp>
        <p:nvSpPr>
          <p:cNvPr id="24" name="object 24"/>
          <p:cNvSpPr/>
          <p:nvPr/>
        </p:nvSpPr>
        <p:spPr>
          <a:xfrm>
            <a:off x="3224783" y="2304288"/>
            <a:ext cx="713232" cy="716279"/>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5" name="object 25"/>
          <p:cNvSpPr/>
          <p:nvPr/>
        </p:nvSpPr>
        <p:spPr>
          <a:xfrm>
            <a:off x="1666040" y="2517653"/>
            <a:ext cx="1445260" cy="111125"/>
          </a:xfrm>
          <a:custGeom>
            <a:avLst/>
            <a:gdLst/>
            <a:ahLst/>
            <a:cxnLst/>
            <a:rect l="l" t="t" r="r" b="b"/>
            <a:pathLst>
              <a:path w="1445260" h="111125">
                <a:moveTo>
                  <a:pt x="26766" y="43917"/>
                </a:moveTo>
                <a:lnTo>
                  <a:pt x="19272" y="49984"/>
                </a:lnTo>
                <a:lnTo>
                  <a:pt x="26281" y="56606"/>
                </a:lnTo>
                <a:lnTo>
                  <a:pt x="1444224" y="110905"/>
                </a:lnTo>
                <a:lnTo>
                  <a:pt x="1444710" y="98214"/>
                </a:lnTo>
                <a:lnTo>
                  <a:pt x="26766" y="43917"/>
                </a:lnTo>
                <a:close/>
              </a:path>
              <a:path w="1445260" h="111125">
                <a:moveTo>
                  <a:pt x="60830" y="0"/>
                </a:moveTo>
                <a:lnTo>
                  <a:pt x="0" y="49246"/>
                </a:lnTo>
                <a:lnTo>
                  <a:pt x="56885" y="103000"/>
                </a:lnTo>
                <a:lnTo>
                  <a:pt x="60905" y="102886"/>
                </a:lnTo>
                <a:lnTo>
                  <a:pt x="65722" y="97788"/>
                </a:lnTo>
                <a:lnTo>
                  <a:pt x="65608" y="93769"/>
                </a:lnTo>
                <a:lnTo>
                  <a:pt x="26281" y="56606"/>
                </a:lnTo>
                <a:lnTo>
                  <a:pt x="9387" y="55960"/>
                </a:lnTo>
                <a:lnTo>
                  <a:pt x="9874" y="43270"/>
                </a:lnTo>
                <a:lnTo>
                  <a:pt x="27565" y="43270"/>
                </a:lnTo>
                <a:lnTo>
                  <a:pt x="68821" y="9870"/>
                </a:lnTo>
                <a:lnTo>
                  <a:pt x="69241" y="5871"/>
                </a:lnTo>
                <a:lnTo>
                  <a:pt x="64828" y="420"/>
                </a:lnTo>
                <a:lnTo>
                  <a:pt x="60830" y="0"/>
                </a:lnTo>
                <a:close/>
              </a:path>
              <a:path w="1445260" h="111125">
                <a:moveTo>
                  <a:pt x="9874" y="43270"/>
                </a:moveTo>
                <a:lnTo>
                  <a:pt x="9387" y="55960"/>
                </a:lnTo>
                <a:lnTo>
                  <a:pt x="26281" y="56606"/>
                </a:lnTo>
                <a:lnTo>
                  <a:pt x="24104" y="54550"/>
                </a:lnTo>
                <a:lnTo>
                  <a:pt x="13632" y="54550"/>
                </a:lnTo>
                <a:lnTo>
                  <a:pt x="13997" y="44999"/>
                </a:lnTo>
                <a:lnTo>
                  <a:pt x="25428" y="44999"/>
                </a:lnTo>
                <a:lnTo>
                  <a:pt x="26766" y="43917"/>
                </a:lnTo>
                <a:lnTo>
                  <a:pt x="9874" y="43270"/>
                </a:lnTo>
                <a:close/>
              </a:path>
              <a:path w="1445260" h="111125">
                <a:moveTo>
                  <a:pt x="13997" y="44999"/>
                </a:moveTo>
                <a:lnTo>
                  <a:pt x="13632" y="54550"/>
                </a:lnTo>
                <a:lnTo>
                  <a:pt x="19272" y="49984"/>
                </a:lnTo>
                <a:lnTo>
                  <a:pt x="13997" y="44999"/>
                </a:lnTo>
                <a:close/>
              </a:path>
              <a:path w="1445260" h="111125">
                <a:moveTo>
                  <a:pt x="19272" y="49984"/>
                </a:moveTo>
                <a:lnTo>
                  <a:pt x="13632" y="54550"/>
                </a:lnTo>
                <a:lnTo>
                  <a:pt x="24104" y="54550"/>
                </a:lnTo>
                <a:lnTo>
                  <a:pt x="19272" y="49984"/>
                </a:lnTo>
                <a:close/>
              </a:path>
              <a:path w="1445260" h="111125">
                <a:moveTo>
                  <a:pt x="25428" y="44999"/>
                </a:moveTo>
                <a:lnTo>
                  <a:pt x="13997" y="44999"/>
                </a:lnTo>
                <a:lnTo>
                  <a:pt x="19272" y="49984"/>
                </a:lnTo>
                <a:lnTo>
                  <a:pt x="25428" y="44999"/>
                </a:lnTo>
                <a:close/>
              </a:path>
              <a:path w="1445260" h="111125">
                <a:moveTo>
                  <a:pt x="27565" y="43270"/>
                </a:moveTo>
                <a:lnTo>
                  <a:pt x="9874" y="43270"/>
                </a:lnTo>
                <a:lnTo>
                  <a:pt x="26766" y="43917"/>
                </a:lnTo>
                <a:lnTo>
                  <a:pt x="27565" y="43270"/>
                </a:lnTo>
                <a:close/>
              </a:path>
            </a:pathLst>
          </a:custGeom>
          <a:solidFill>
            <a:srgbClr val="8FA7C4"/>
          </a:solidFill>
        </p:spPr>
        <p:txBody>
          <a:bodyPr wrap="square" lIns="0" tIns="0" rIns="0" bIns="0" rtlCol="0"/>
          <a:lstStyle/>
          <a:p>
            <a:endParaRPr>
              <a:solidFill>
                <a:prstClr val="black"/>
              </a:solidFill>
            </a:endParaRPr>
          </a:p>
        </p:txBody>
      </p:sp>
      <p:sp>
        <p:nvSpPr>
          <p:cNvPr id="26" name="object 26"/>
          <p:cNvSpPr/>
          <p:nvPr/>
        </p:nvSpPr>
        <p:spPr>
          <a:xfrm>
            <a:off x="703814" y="3771501"/>
            <a:ext cx="1008380" cy="802005"/>
          </a:xfrm>
          <a:custGeom>
            <a:avLst/>
            <a:gdLst/>
            <a:ahLst/>
            <a:cxnLst/>
            <a:rect l="l" t="t" r="r" b="b"/>
            <a:pathLst>
              <a:path w="1008380" h="802004">
                <a:moveTo>
                  <a:pt x="503970" y="0"/>
                </a:moveTo>
                <a:lnTo>
                  <a:pt x="0" y="801837"/>
                </a:lnTo>
                <a:lnTo>
                  <a:pt x="1007941" y="801837"/>
                </a:lnTo>
                <a:lnTo>
                  <a:pt x="503970" y="0"/>
                </a:lnTo>
                <a:close/>
              </a:path>
            </a:pathLst>
          </a:custGeom>
          <a:solidFill>
            <a:srgbClr val="4472C4"/>
          </a:solidFill>
        </p:spPr>
        <p:txBody>
          <a:bodyPr wrap="square" lIns="0" tIns="0" rIns="0" bIns="0" rtlCol="0"/>
          <a:lstStyle/>
          <a:p>
            <a:endParaRPr>
              <a:solidFill>
                <a:prstClr val="black"/>
              </a:solidFill>
            </a:endParaRPr>
          </a:p>
        </p:txBody>
      </p:sp>
      <p:sp>
        <p:nvSpPr>
          <p:cNvPr id="27" name="object 27"/>
          <p:cNvSpPr/>
          <p:nvPr/>
        </p:nvSpPr>
        <p:spPr>
          <a:xfrm>
            <a:off x="703814" y="3771501"/>
            <a:ext cx="1008380" cy="802005"/>
          </a:xfrm>
          <a:custGeom>
            <a:avLst/>
            <a:gdLst/>
            <a:ahLst/>
            <a:cxnLst/>
            <a:rect l="l" t="t" r="r" b="b"/>
            <a:pathLst>
              <a:path w="1008380" h="802004">
                <a:moveTo>
                  <a:pt x="0" y="801837"/>
                </a:moveTo>
                <a:lnTo>
                  <a:pt x="503971" y="0"/>
                </a:lnTo>
                <a:lnTo>
                  <a:pt x="1007942" y="801837"/>
                </a:lnTo>
                <a:lnTo>
                  <a:pt x="0" y="801837"/>
                </a:lnTo>
                <a:close/>
              </a:path>
            </a:pathLst>
          </a:custGeom>
          <a:ln w="12700">
            <a:solidFill>
              <a:srgbClr val="2F528F"/>
            </a:solidFill>
          </a:ln>
        </p:spPr>
        <p:txBody>
          <a:bodyPr wrap="square" lIns="0" tIns="0" rIns="0" bIns="0" rtlCol="0"/>
          <a:lstStyle/>
          <a:p>
            <a:endParaRPr>
              <a:solidFill>
                <a:prstClr val="black"/>
              </a:solidFill>
            </a:endParaRPr>
          </a:p>
        </p:txBody>
      </p:sp>
      <p:sp>
        <p:nvSpPr>
          <p:cNvPr id="28" name="object 28"/>
          <p:cNvSpPr txBox="1"/>
          <p:nvPr/>
        </p:nvSpPr>
        <p:spPr>
          <a:xfrm>
            <a:off x="683216" y="4640579"/>
            <a:ext cx="1108710" cy="455295"/>
          </a:xfrm>
          <a:prstGeom prst="rect">
            <a:avLst/>
          </a:prstGeom>
        </p:spPr>
        <p:txBody>
          <a:bodyPr vert="horz" wrap="square" lIns="0" tIns="9525" rIns="0" bIns="0" rtlCol="0">
            <a:spAutoFit/>
          </a:bodyPr>
          <a:lstStyle/>
          <a:p>
            <a:pPr marL="12700" marR="5080" indent="207645">
              <a:lnSpc>
                <a:spcPct val="101400"/>
              </a:lnSpc>
              <a:spcBef>
                <a:spcPts val="75"/>
              </a:spcBef>
            </a:pPr>
            <a:r>
              <a:rPr sz="1400" spc="-10" dirty="0">
                <a:solidFill>
                  <a:srgbClr val="FFFFFF"/>
                </a:solidFill>
                <a:cs typeface="Calibri"/>
              </a:rPr>
              <a:t>Azure </a:t>
            </a:r>
            <a:r>
              <a:rPr sz="1400" dirty="0">
                <a:solidFill>
                  <a:srgbClr val="FFFFFF"/>
                </a:solidFill>
                <a:cs typeface="Calibri"/>
              </a:rPr>
              <a:t>AD  (sel</a:t>
            </a:r>
            <a:r>
              <a:rPr sz="1400" spc="-40" dirty="0">
                <a:solidFill>
                  <a:srgbClr val="FFFFFF"/>
                </a:solidFill>
                <a:cs typeface="Calibri"/>
              </a:rPr>
              <a:t>f</a:t>
            </a:r>
            <a:r>
              <a:rPr sz="1400" spc="-5" dirty="0">
                <a:solidFill>
                  <a:srgbClr val="FFFFFF"/>
                </a:solidFill>
                <a:cs typeface="Calibri"/>
              </a:rPr>
              <a:t>-</a:t>
            </a:r>
            <a:r>
              <a:rPr sz="1400" spc="-10" dirty="0">
                <a:solidFill>
                  <a:srgbClr val="FFFFFF"/>
                </a:solidFill>
                <a:cs typeface="Calibri"/>
              </a:rPr>
              <a:t>m</a:t>
            </a:r>
            <a:r>
              <a:rPr sz="1400" spc="5" dirty="0">
                <a:solidFill>
                  <a:srgbClr val="FFFFFF"/>
                </a:solidFill>
                <a:cs typeface="Calibri"/>
              </a:rPr>
              <a:t>a</a:t>
            </a:r>
            <a:r>
              <a:rPr sz="1400" dirty="0">
                <a:solidFill>
                  <a:srgbClr val="FFFFFF"/>
                </a:solidFill>
                <a:cs typeface="Calibri"/>
              </a:rPr>
              <a:t>n</a:t>
            </a:r>
            <a:r>
              <a:rPr sz="1400" spc="5" dirty="0">
                <a:solidFill>
                  <a:srgbClr val="FFFFFF"/>
                </a:solidFill>
                <a:cs typeface="Calibri"/>
              </a:rPr>
              <a:t>a</a:t>
            </a:r>
            <a:r>
              <a:rPr sz="1400" spc="-10" dirty="0">
                <a:solidFill>
                  <a:srgbClr val="FFFFFF"/>
                </a:solidFill>
                <a:cs typeface="Calibri"/>
              </a:rPr>
              <a:t>g</a:t>
            </a:r>
            <a:r>
              <a:rPr sz="1400" dirty="0">
                <a:solidFill>
                  <a:srgbClr val="FFFFFF"/>
                </a:solidFill>
                <a:cs typeface="Calibri"/>
              </a:rPr>
              <a:t>ed)</a:t>
            </a:r>
            <a:endParaRPr sz="1400">
              <a:solidFill>
                <a:prstClr val="black"/>
              </a:solidFill>
              <a:cs typeface="Calibri"/>
            </a:endParaRPr>
          </a:p>
        </p:txBody>
      </p:sp>
      <p:sp>
        <p:nvSpPr>
          <p:cNvPr id="29" name="object 29"/>
          <p:cNvSpPr/>
          <p:nvPr/>
        </p:nvSpPr>
        <p:spPr>
          <a:xfrm>
            <a:off x="1666040" y="3215648"/>
            <a:ext cx="3617595" cy="988694"/>
          </a:xfrm>
          <a:custGeom>
            <a:avLst/>
            <a:gdLst/>
            <a:ahLst/>
            <a:cxnLst/>
            <a:rect l="l" t="t" r="r" b="b"/>
            <a:pathLst>
              <a:path w="3617595" h="988695">
                <a:moveTo>
                  <a:pt x="47866" y="887727"/>
                </a:moveTo>
                <a:lnTo>
                  <a:pt x="43917" y="888485"/>
                </a:lnTo>
                <a:lnTo>
                  <a:pt x="0" y="953268"/>
                </a:lnTo>
                <a:lnTo>
                  <a:pt x="70039" y="988197"/>
                </a:lnTo>
                <a:lnTo>
                  <a:pt x="73851" y="986922"/>
                </a:lnTo>
                <a:lnTo>
                  <a:pt x="76982" y="980645"/>
                </a:lnTo>
                <a:lnTo>
                  <a:pt x="75707" y="976831"/>
                </a:lnTo>
                <a:lnTo>
                  <a:pt x="35843" y="956951"/>
                </a:lnTo>
                <a:lnTo>
                  <a:pt x="10998" y="956951"/>
                </a:lnTo>
                <a:lnTo>
                  <a:pt x="7780" y="944665"/>
                </a:lnTo>
                <a:lnTo>
                  <a:pt x="24067" y="940398"/>
                </a:lnTo>
                <a:lnTo>
                  <a:pt x="54429" y="895611"/>
                </a:lnTo>
                <a:lnTo>
                  <a:pt x="53671" y="891663"/>
                </a:lnTo>
                <a:lnTo>
                  <a:pt x="47866" y="887727"/>
                </a:lnTo>
                <a:close/>
              </a:path>
              <a:path w="3617595" h="988695">
                <a:moveTo>
                  <a:pt x="24067" y="940398"/>
                </a:moveTo>
                <a:lnTo>
                  <a:pt x="7780" y="944665"/>
                </a:lnTo>
                <a:lnTo>
                  <a:pt x="10998" y="956951"/>
                </a:lnTo>
                <a:lnTo>
                  <a:pt x="20786" y="954387"/>
                </a:lnTo>
                <a:lnTo>
                  <a:pt x="14584" y="954387"/>
                </a:lnTo>
                <a:lnTo>
                  <a:pt x="12162" y="945141"/>
                </a:lnTo>
                <a:lnTo>
                  <a:pt x="20852" y="945141"/>
                </a:lnTo>
                <a:lnTo>
                  <a:pt x="24067" y="940398"/>
                </a:lnTo>
                <a:close/>
              </a:path>
              <a:path w="3617595" h="988695">
                <a:moveTo>
                  <a:pt x="27287" y="952684"/>
                </a:moveTo>
                <a:lnTo>
                  <a:pt x="10998" y="956951"/>
                </a:lnTo>
                <a:lnTo>
                  <a:pt x="35843" y="956951"/>
                </a:lnTo>
                <a:lnTo>
                  <a:pt x="27287" y="952684"/>
                </a:lnTo>
                <a:close/>
              </a:path>
              <a:path w="3617595" h="988695">
                <a:moveTo>
                  <a:pt x="12162" y="945141"/>
                </a:moveTo>
                <a:lnTo>
                  <a:pt x="14584" y="954387"/>
                </a:lnTo>
                <a:lnTo>
                  <a:pt x="18656" y="948380"/>
                </a:lnTo>
                <a:lnTo>
                  <a:pt x="12162" y="945141"/>
                </a:lnTo>
                <a:close/>
              </a:path>
              <a:path w="3617595" h="988695">
                <a:moveTo>
                  <a:pt x="18656" y="948380"/>
                </a:moveTo>
                <a:lnTo>
                  <a:pt x="14584" y="954387"/>
                </a:lnTo>
                <a:lnTo>
                  <a:pt x="20786" y="954387"/>
                </a:lnTo>
                <a:lnTo>
                  <a:pt x="27287" y="952684"/>
                </a:lnTo>
                <a:lnTo>
                  <a:pt x="18656" y="948380"/>
                </a:lnTo>
                <a:close/>
              </a:path>
              <a:path w="3617595" h="988695">
                <a:moveTo>
                  <a:pt x="3613863" y="0"/>
                </a:moveTo>
                <a:lnTo>
                  <a:pt x="24067" y="940398"/>
                </a:lnTo>
                <a:lnTo>
                  <a:pt x="18656" y="948380"/>
                </a:lnTo>
                <a:lnTo>
                  <a:pt x="27287" y="952684"/>
                </a:lnTo>
                <a:lnTo>
                  <a:pt x="3617081" y="12284"/>
                </a:lnTo>
                <a:lnTo>
                  <a:pt x="3613863" y="0"/>
                </a:lnTo>
                <a:close/>
              </a:path>
              <a:path w="3617595" h="988695">
                <a:moveTo>
                  <a:pt x="20852" y="945141"/>
                </a:moveTo>
                <a:lnTo>
                  <a:pt x="12162" y="945141"/>
                </a:lnTo>
                <a:lnTo>
                  <a:pt x="18656" y="948380"/>
                </a:lnTo>
                <a:lnTo>
                  <a:pt x="20852" y="945141"/>
                </a:lnTo>
                <a:close/>
              </a:path>
            </a:pathLst>
          </a:custGeom>
          <a:solidFill>
            <a:srgbClr val="8FA7C4"/>
          </a:solidFill>
        </p:spPr>
        <p:txBody>
          <a:bodyPr wrap="square" lIns="0" tIns="0" rIns="0" bIns="0" rtlCol="0"/>
          <a:lstStyle/>
          <a:p>
            <a:endParaRPr>
              <a:solidFill>
                <a:prstClr val="black"/>
              </a:solidFill>
            </a:endParaRPr>
          </a:p>
        </p:txBody>
      </p:sp>
      <p:sp>
        <p:nvSpPr>
          <p:cNvPr id="30" name="object 30"/>
          <p:cNvSpPr txBox="1"/>
          <p:nvPr/>
        </p:nvSpPr>
        <p:spPr>
          <a:xfrm>
            <a:off x="2395778" y="957579"/>
            <a:ext cx="3159125" cy="751205"/>
          </a:xfrm>
          <a:prstGeom prst="rect">
            <a:avLst/>
          </a:prstGeom>
        </p:spPr>
        <p:txBody>
          <a:bodyPr vert="horz" wrap="square" lIns="0" tIns="22860" rIns="0" bIns="0" rtlCol="0">
            <a:spAutoFit/>
          </a:bodyPr>
          <a:lstStyle/>
          <a:p>
            <a:pPr marL="12700" marR="5080" algn="ctr">
              <a:lnSpc>
                <a:spcPts val="1900"/>
              </a:lnSpc>
              <a:spcBef>
                <a:spcPts val="180"/>
              </a:spcBef>
            </a:pPr>
            <a:r>
              <a:rPr sz="1600" spc="-5" dirty="0">
                <a:solidFill>
                  <a:srgbClr val="FFFFFF"/>
                </a:solidFill>
                <a:latin typeface="Arial"/>
                <a:cs typeface="Arial"/>
              </a:rPr>
              <a:t>Identity sources can be </a:t>
            </a:r>
            <a:r>
              <a:rPr sz="1600" spc="-25" dirty="0">
                <a:solidFill>
                  <a:srgbClr val="FFFFFF"/>
                </a:solidFill>
                <a:latin typeface="Arial"/>
                <a:cs typeface="Arial"/>
              </a:rPr>
              <a:t>AWS</a:t>
            </a:r>
            <a:r>
              <a:rPr sz="1600" spc="-70" dirty="0">
                <a:solidFill>
                  <a:srgbClr val="FFFFFF"/>
                </a:solidFill>
                <a:latin typeface="Arial"/>
                <a:cs typeface="Arial"/>
              </a:rPr>
              <a:t> </a:t>
            </a:r>
            <a:r>
              <a:rPr sz="1600" spc="-5" dirty="0">
                <a:solidFill>
                  <a:srgbClr val="FFFFFF"/>
                </a:solidFill>
                <a:latin typeface="Arial"/>
                <a:cs typeface="Arial"/>
              </a:rPr>
              <a:t>SSO,  Active Directory and standard  providers using SAML</a:t>
            </a:r>
            <a:r>
              <a:rPr sz="1600" spc="-65" dirty="0">
                <a:solidFill>
                  <a:srgbClr val="FFFFFF"/>
                </a:solidFill>
                <a:latin typeface="Arial"/>
                <a:cs typeface="Arial"/>
              </a:rPr>
              <a:t> </a:t>
            </a:r>
            <a:r>
              <a:rPr sz="1600" dirty="0">
                <a:solidFill>
                  <a:srgbClr val="FFFFFF"/>
                </a:solidFill>
                <a:latin typeface="Arial"/>
                <a:cs typeface="Arial"/>
              </a:rPr>
              <a:t>2.0</a:t>
            </a:r>
            <a:endParaRPr sz="1600">
              <a:solidFill>
                <a:prstClr val="black"/>
              </a:solidFill>
              <a:latin typeface="Arial"/>
              <a:cs typeface="Arial"/>
            </a:endParaRPr>
          </a:p>
        </p:txBody>
      </p:sp>
      <p:sp>
        <p:nvSpPr>
          <p:cNvPr id="31" name="object 31"/>
          <p:cNvSpPr/>
          <p:nvPr/>
        </p:nvSpPr>
        <p:spPr>
          <a:xfrm>
            <a:off x="2293025" y="794560"/>
            <a:ext cx="3455670" cy="1169670"/>
          </a:xfrm>
          <a:custGeom>
            <a:avLst/>
            <a:gdLst/>
            <a:ahLst/>
            <a:cxnLst/>
            <a:rect l="l" t="t" r="r" b="b"/>
            <a:pathLst>
              <a:path w="3455670" h="1169670">
                <a:moveTo>
                  <a:pt x="12700" y="1156383"/>
                </a:moveTo>
                <a:lnTo>
                  <a:pt x="6350" y="1156383"/>
                </a:lnTo>
                <a:lnTo>
                  <a:pt x="6350" y="1169083"/>
                </a:lnTo>
                <a:lnTo>
                  <a:pt x="48089" y="1169083"/>
                </a:lnTo>
                <a:lnTo>
                  <a:pt x="48089" y="1162733"/>
                </a:lnTo>
                <a:lnTo>
                  <a:pt x="12700" y="1162733"/>
                </a:lnTo>
                <a:lnTo>
                  <a:pt x="12700" y="1156383"/>
                </a:lnTo>
                <a:close/>
              </a:path>
              <a:path w="3455670" h="1169670">
                <a:moveTo>
                  <a:pt x="12700" y="1111933"/>
                </a:moveTo>
                <a:lnTo>
                  <a:pt x="0" y="1111933"/>
                </a:lnTo>
                <a:lnTo>
                  <a:pt x="0" y="1162733"/>
                </a:lnTo>
                <a:lnTo>
                  <a:pt x="6350" y="1162733"/>
                </a:lnTo>
                <a:lnTo>
                  <a:pt x="6350" y="1156383"/>
                </a:lnTo>
                <a:lnTo>
                  <a:pt x="12700" y="1156383"/>
                </a:lnTo>
                <a:lnTo>
                  <a:pt x="12700" y="1111933"/>
                </a:lnTo>
                <a:close/>
              </a:path>
              <a:path w="3455670" h="1169670">
                <a:moveTo>
                  <a:pt x="48089" y="1156383"/>
                </a:moveTo>
                <a:lnTo>
                  <a:pt x="12700" y="1156383"/>
                </a:lnTo>
                <a:lnTo>
                  <a:pt x="12700" y="1162733"/>
                </a:lnTo>
                <a:lnTo>
                  <a:pt x="48089" y="1162733"/>
                </a:lnTo>
                <a:lnTo>
                  <a:pt x="48089" y="1156383"/>
                </a:lnTo>
                <a:close/>
              </a:path>
              <a:path w="3455670" h="1169670">
                <a:moveTo>
                  <a:pt x="12700" y="1023033"/>
                </a:moveTo>
                <a:lnTo>
                  <a:pt x="0" y="1023033"/>
                </a:lnTo>
                <a:lnTo>
                  <a:pt x="0" y="1073833"/>
                </a:lnTo>
                <a:lnTo>
                  <a:pt x="12700" y="1073833"/>
                </a:lnTo>
                <a:lnTo>
                  <a:pt x="12700" y="1023033"/>
                </a:lnTo>
                <a:close/>
              </a:path>
              <a:path w="3455670" h="1169670">
                <a:moveTo>
                  <a:pt x="12700" y="934133"/>
                </a:moveTo>
                <a:lnTo>
                  <a:pt x="0" y="934133"/>
                </a:lnTo>
                <a:lnTo>
                  <a:pt x="0" y="984933"/>
                </a:lnTo>
                <a:lnTo>
                  <a:pt x="12700" y="984933"/>
                </a:lnTo>
                <a:lnTo>
                  <a:pt x="12700" y="934133"/>
                </a:lnTo>
                <a:close/>
              </a:path>
              <a:path w="3455670" h="1169670">
                <a:moveTo>
                  <a:pt x="12700" y="845233"/>
                </a:moveTo>
                <a:lnTo>
                  <a:pt x="0" y="845233"/>
                </a:lnTo>
                <a:lnTo>
                  <a:pt x="0" y="896033"/>
                </a:lnTo>
                <a:lnTo>
                  <a:pt x="12700" y="896033"/>
                </a:lnTo>
                <a:lnTo>
                  <a:pt x="12700" y="845233"/>
                </a:lnTo>
                <a:close/>
              </a:path>
              <a:path w="3455670" h="1169670">
                <a:moveTo>
                  <a:pt x="12700" y="756333"/>
                </a:moveTo>
                <a:lnTo>
                  <a:pt x="0" y="756333"/>
                </a:lnTo>
                <a:lnTo>
                  <a:pt x="0" y="807133"/>
                </a:lnTo>
                <a:lnTo>
                  <a:pt x="12700" y="807133"/>
                </a:lnTo>
                <a:lnTo>
                  <a:pt x="12700" y="756333"/>
                </a:lnTo>
                <a:close/>
              </a:path>
              <a:path w="3455670" h="1169670">
                <a:moveTo>
                  <a:pt x="12700" y="667433"/>
                </a:moveTo>
                <a:lnTo>
                  <a:pt x="0" y="667433"/>
                </a:lnTo>
                <a:lnTo>
                  <a:pt x="0" y="718233"/>
                </a:lnTo>
                <a:lnTo>
                  <a:pt x="12700" y="718233"/>
                </a:lnTo>
                <a:lnTo>
                  <a:pt x="12700" y="667433"/>
                </a:lnTo>
                <a:close/>
              </a:path>
              <a:path w="3455670" h="1169670">
                <a:moveTo>
                  <a:pt x="12700" y="578533"/>
                </a:moveTo>
                <a:lnTo>
                  <a:pt x="0" y="578533"/>
                </a:lnTo>
                <a:lnTo>
                  <a:pt x="0" y="629333"/>
                </a:lnTo>
                <a:lnTo>
                  <a:pt x="12700" y="629333"/>
                </a:lnTo>
                <a:lnTo>
                  <a:pt x="12700" y="578533"/>
                </a:lnTo>
                <a:close/>
              </a:path>
              <a:path w="3455670" h="1169670">
                <a:moveTo>
                  <a:pt x="12700" y="489633"/>
                </a:moveTo>
                <a:lnTo>
                  <a:pt x="0" y="489633"/>
                </a:lnTo>
                <a:lnTo>
                  <a:pt x="0" y="540433"/>
                </a:lnTo>
                <a:lnTo>
                  <a:pt x="12700" y="540433"/>
                </a:lnTo>
                <a:lnTo>
                  <a:pt x="12700" y="489633"/>
                </a:lnTo>
                <a:close/>
              </a:path>
              <a:path w="3455670" h="1169670">
                <a:moveTo>
                  <a:pt x="12700" y="400733"/>
                </a:moveTo>
                <a:lnTo>
                  <a:pt x="0" y="400733"/>
                </a:lnTo>
                <a:lnTo>
                  <a:pt x="0" y="451533"/>
                </a:lnTo>
                <a:lnTo>
                  <a:pt x="12700" y="451533"/>
                </a:lnTo>
                <a:lnTo>
                  <a:pt x="12700" y="400733"/>
                </a:lnTo>
                <a:close/>
              </a:path>
              <a:path w="3455670" h="1169670">
                <a:moveTo>
                  <a:pt x="12700" y="311833"/>
                </a:moveTo>
                <a:lnTo>
                  <a:pt x="0" y="311833"/>
                </a:lnTo>
                <a:lnTo>
                  <a:pt x="0" y="362633"/>
                </a:lnTo>
                <a:lnTo>
                  <a:pt x="12700" y="362633"/>
                </a:lnTo>
                <a:lnTo>
                  <a:pt x="12700" y="311833"/>
                </a:lnTo>
                <a:close/>
              </a:path>
              <a:path w="3455670" h="1169670">
                <a:moveTo>
                  <a:pt x="12700" y="222933"/>
                </a:moveTo>
                <a:lnTo>
                  <a:pt x="0" y="222933"/>
                </a:lnTo>
                <a:lnTo>
                  <a:pt x="0" y="273733"/>
                </a:lnTo>
                <a:lnTo>
                  <a:pt x="12700" y="273733"/>
                </a:lnTo>
                <a:lnTo>
                  <a:pt x="12700" y="222933"/>
                </a:lnTo>
                <a:close/>
              </a:path>
              <a:path w="3455670" h="1169670">
                <a:moveTo>
                  <a:pt x="12700" y="134033"/>
                </a:moveTo>
                <a:lnTo>
                  <a:pt x="0" y="134033"/>
                </a:lnTo>
                <a:lnTo>
                  <a:pt x="0" y="184833"/>
                </a:lnTo>
                <a:lnTo>
                  <a:pt x="12700" y="184833"/>
                </a:lnTo>
                <a:lnTo>
                  <a:pt x="12700" y="134033"/>
                </a:lnTo>
                <a:close/>
              </a:path>
              <a:path w="3455670" h="1169670">
                <a:moveTo>
                  <a:pt x="12700" y="45133"/>
                </a:moveTo>
                <a:lnTo>
                  <a:pt x="0" y="45133"/>
                </a:lnTo>
                <a:lnTo>
                  <a:pt x="0" y="95933"/>
                </a:lnTo>
                <a:lnTo>
                  <a:pt x="12700" y="95933"/>
                </a:lnTo>
                <a:lnTo>
                  <a:pt x="12700" y="45133"/>
                </a:lnTo>
                <a:close/>
              </a:path>
              <a:path w="3455670" h="1169670">
                <a:moveTo>
                  <a:pt x="12700" y="6350"/>
                </a:moveTo>
                <a:lnTo>
                  <a:pt x="6350" y="12700"/>
                </a:lnTo>
                <a:lnTo>
                  <a:pt x="56466" y="12700"/>
                </a:lnTo>
                <a:lnTo>
                  <a:pt x="56466" y="7033"/>
                </a:lnTo>
                <a:lnTo>
                  <a:pt x="12700" y="7033"/>
                </a:lnTo>
                <a:lnTo>
                  <a:pt x="12700" y="6350"/>
                </a:lnTo>
                <a:close/>
              </a:path>
              <a:path w="3455670" h="1169670">
                <a:moveTo>
                  <a:pt x="56466" y="0"/>
                </a:moveTo>
                <a:lnTo>
                  <a:pt x="0" y="0"/>
                </a:lnTo>
                <a:lnTo>
                  <a:pt x="0" y="7033"/>
                </a:lnTo>
                <a:lnTo>
                  <a:pt x="12016" y="7033"/>
                </a:lnTo>
                <a:lnTo>
                  <a:pt x="12700" y="6350"/>
                </a:lnTo>
                <a:lnTo>
                  <a:pt x="56466" y="6350"/>
                </a:lnTo>
                <a:lnTo>
                  <a:pt x="56466" y="0"/>
                </a:lnTo>
                <a:close/>
              </a:path>
              <a:path w="3455670" h="1169670">
                <a:moveTo>
                  <a:pt x="56466" y="6350"/>
                </a:moveTo>
                <a:lnTo>
                  <a:pt x="12700" y="6350"/>
                </a:lnTo>
                <a:lnTo>
                  <a:pt x="12700" y="7033"/>
                </a:lnTo>
                <a:lnTo>
                  <a:pt x="56466" y="7033"/>
                </a:lnTo>
                <a:lnTo>
                  <a:pt x="56466" y="6350"/>
                </a:lnTo>
                <a:close/>
              </a:path>
              <a:path w="3455670" h="1169670">
                <a:moveTo>
                  <a:pt x="145366" y="0"/>
                </a:moveTo>
                <a:lnTo>
                  <a:pt x="94566" y="0"/>
                </a:lnTo>
                <a:lnTo>
                  <a:pt x="94566" y="12700"/>
                </a:lnTo>
                <a:lnTo>
                  <a:pt x="145366" y="12700"/>
                </a:lnTo>
                <a:lnTo>
                  <a:pt x="145366" y="0"/>
                </a:lnTo>
                <a:close/>
              </a:path>
              <a:path w="3455670" h="1169670">
                <a:moveTo>
                  <a:pt x="234266" y="0"/>
                </a:moveTo>
                <a:lnTo>
                  <a:pt x="183466" y="0"/>
                </a:lnTo>
                <a:lnTo>
                  <a:pt x="183466" y="12700"/>
                </a:lnTo>
                <a:lnTo>
                  <a:pt x="234266" y="12700"/>
                </a:lnTo>
                <a:lnTo>
                  <a:pt x="234266" y="0"/>
                </a:lnTo>
                <a:close/>
              </a:path>
              <a:path w="3455670" h="1169670">
                <a:moveTo>
                  <a:pt x="323166" y="0"/>
                </a:moveTo>
                <a:lnTo>
                  <a:pt x="272366" y="0"/>
                </a:lnTo>
                <a:lnTo>
                  <a:pt x="272366" y="12700"/>
                </a:lnTo>
                <a:lnTo>
                  <a:pt x="323166" y="12700"/>
                </a:lnTo>
                <a:lnTo>
                  <a:pt x="323166" y="0"/>
                </a:lnTo>
                <a:close/>
              </a:path>
              <a:path w="3455670" h="1169670">
                <a:moveTo>
                  <a:pt x="412066" y="0"/>
                </a:moveTo>
                <a:lnTo>
                  <a:pt x="361266" y="0"/>
                </a:lnTo>
                <a:lnTo>
                  <a:pt x="361266" y="12700"/>
                </a:lnTo>
                <a:lnTo>
                  <a:pt x="412066" y="12700"/>
                </a:lnTo>
                <a:lnTo>
                  <a:pt x="412066" y="0"/>
                </a:lnTo>
                <a:close/>
              </a:path>
              <a:path w="3455670" h="1169670">
                <a:moveTo>
                  <a:pt x="500966" y="0"/>
                </a:moveTo>
                <a:lnTo>
                  <a:pt x="450166" y="0"/>
                </a:lnTo>
                <a:lnTo>
                  <a:pt x="450166" y="12700"/>
                </a:lnTo>
                <a:lnTo>
                  <a:pt x="500966" y="12700"/>
                </a:lnTo>
                <a:lnTo>
                  <a:pt x="500966" y="0"/>
                </a:lnTo>
                <a:close/>
              </a:path>
              <a:path w="3455670" h="1169670">
                <a:moveTo>
                  <a:pt x="589866" y="0"/>
                </a:moveTo>
                <a:lnTo>
                  <a:pt x="539066" y="0"/>
                </a:lnTo>
                <a:lnTo>
                  <a:pt x="539066" y="12700"/>
                </a:lnTo>
                <a:lnTo>
                  <a:pt x="589866" y="12700"/>
                </a:lnTo>
                <a:lnTo>
                  <a:pt x="589866" y="0"/>
                </a:lnTo>
                <a:close/>
              </a:path>
              <a:path w="3455670" h="1169670">
                <a:moveTo>
                  <a:pt x="678766" y="0"/>
                </a:moveTo>
                <a:lnTo>
                  <a:pt x="627966" y="0"/>
                </a:lnTo>
                <a:lnTo>
                  <a:pt x="627966" y="12700"/>
                </a:lnTo>
                <a:lnTo>
                  <a:pt x="678766" y="12700"/>
                </a:lnTo>
                <a:lnTo>
                  <a:pt x="678766" y="0"/>
                </a:lnTo>
                <a:close/>
              </a:path>
              <a:path w="3455670" h="1169670">
                <a:moveTo>
                  <a:pt x="767666" y="0"/>
                </a:moveTo>
                <a:lnTo>
                  <a:pt x="716866" y="0"/>
                </a:lnTo>
                <a:lnTo>
                  <a:pt x="716866" y="12700"/>
                </a:lnTo>
                <a:lnTo>
                  <a:pt x="767666" y="12700"/>
                </a:lnTo>
                <a:lnTo>
                  <a:pt x="767666" y="0"/>
                </a:lnTo>
                <a:close/>
              </a:path>
              <a:path w="3455670" h="1169670">
                <a:moveTo>
                  <a:pt x="856566" y="0"/>
                </a:moveTo>
                <a:lnTo>
                  <a:pt x="805766" y="0"/>
                </a:lnTo>
                <a:lnTo>
                  <a:pt x="805766" y="12700"/>
                </a:lnTo>
                <a:lnTo>
                  <a:pt x="856566" y="12700"/>
                </a:lnTo>
                <a:lnTo>
                  <a:pt x="856566" y="0"/>
                </a:lnTo>
                <a:close/>
              </a:path>
              <a:path w="3455670" h="1169670">
                <a:moveTo>
                  <a:pt x="945466" y="0"/>
                </a:moveTo>
                <a:lnTo>
                  <a:pt x="894666" y="0"/>
                </a:lnTo>
                <a:lnTo>
                  <a:pt x="894666" y="12700"/>
                </a:lnTo>
                <a:lnTo>
                  <a:pt x="945466" y="12700"/>
                </a:lnTo>
                <a:lnTo>
                  <a:pt x="945466" y="0"/>
                </a:lnTo>
                <a:close/>
              </a:path>
              <a:path w="3455670" h="1169670">
                <a:moveTo>
                  <a:pt x="1034366" y="0"/>
                </a:moveTo>
                <a:lnTo>
                  <a:pt x="983566" y="0"/>
                </a:lnTo>
                <a:lnTo>
                  <a:pt x="983566" y="12700"/>
                </a:lnTo>
                <a:lnTo>
                  <a:pt x="1034366" y="12700"/>
                </a:lnTo>
                <a:lnTo>
                  <a:pt x="1034366" y="0"/>
                </a:lnTo>
                <a:close/>
              </a:path>
              <a:path w="3455670" h="1169670">
                <a:moveTo>
                  <a:pt x="1123266" y="0"/>
                </a:moveTo>
                <a:lnTo>
                  <a:pt x="1072466" y="0"/>
                </a:lnTo>
                <a:lnTo>
                  <a:pt x="1072466" y="12700"/>
                </a:lnTo>
                <a:lnTo>
                  <a:pt x="1123266" y="12700"/>
                </a:lnTo>
                <a:lnTo>
                  <a:pt x="1123266" y="0"/>
                </a:lnTo>
                <a:close/>
              </a:path>
              <a:path w="3455670" h="1169670">
                <a:moveTo>
                  <a:pt x="1212166" y="0"/>
                </a:moveTo>
                <a:lnTo>
                  <a:pt x="1161366" y="0"/>
                </a:lnTo>
                <a:lnTo>
                  <a:pt x="1161366" y="12700"/>
                </a:lnTo>
                <a:lnTo>
                  <a:pt x="1212166" y="12700"/>
                </a:lnTo>
                <a:lnTo>
                  <a:pt x="1212166" y="0"/>
                </a:lnTo>
                <a:close/>
              </a:path>
              <a:path w="3455670" h="1169670">
                <a:moveTo>
                  <a:pt x="1301066" y="0"/>
                </a:moveTo>
                <a:lnTo>
                  <a:pt x="1250266" y="0"/>
                </a:lnTo>
                <a:lnTo>
                  <a:pt x="1250266" y="12700"/>
                </a:lnTo>
                <a:lnTo>
                  <a:pt x="1301066" y="12700"/>
                </a:lnTo>
                <a:lnTo>
                  <a:pt x="1301066" y="0"/>
                </a:lnTo>
                <a:close/>
              </a:path>
              <a:path w="3455670" h="1169670">
                <a:moveTo>
                  <a:pt x="1389966" y="0"/>
                </a:moveTo>
                <a:lnTo>
                  <a:pt x="1339166" y="0"/>
                </a:lnTo>
                <a:lnTo>
                  <a:pt x="1339166" y="12700"/>
                </a:lnTo>
                <a:lnTo>
                  <a:pt x="1389966" y="12700"/>
                </a:lnTo>
                <a:lnTo>
                  <a:pt x="1389966" y="0"/>
                </a:lnTo>
                <a:close/>
              </a:path>
              <a:path w="3455670" h="1169670">
                <a:moveTo>
                  <a:pt x="1478866" y="0"/>
                </a:moveTo>
                <a:lnTo>
                  <a:pt x="1428066" y="0"/>
                </a:lnTo>
                <a:lnTo>
                  <a:pt x="1428066" y="12700"/>
                </a:lnTo>
                <a:lnTo>
                  <a:pt x="1478866" y="12700"/>
                </a:lnTo>
                <a:lnTo>
                  <a:pt x="1478866" y="0"/>
                </a:lnTo>
                <a:close/>
              </a:path>
              <a:path w="3455670" h="1169670">
                <a:moveTo>
                  <a:pt x="1567766" y="0"/>
                </a:moveTo>
                <a:lnTo>
                  <a:pt x="1516966" y="0"/>
                </a:lnTo>
                <a:lnTo>
                  <a:pt x="1516966" y="12700"/>
                </a:lnTo>
                <a:lnTo>
                  <a:pt x="1567766" y="12700"/>
                </a:lnTo>
                <a:lnTo>
                  <a:pt x="1567766" y="0"/>
                </a:lnTo>
                <a:close/>
              </a:path>
              <a:path w="3455670" h="1169670">
                <a:moveTo>
                  <a:pt x="1656666" y="0"/>
                </a:moveTo>
                <a:lnTo>
                  <a:pt x="1605866" y="0"/>
                </a:lnTo>
                <a:lnTo>
                  <a:pt x="1605866" y="12700"/>
                </a:lnTo>
                <a:lnTo>
                  <a:pt x="1656666" y="12700"/>
                </a:lnTo>
                <a:lnTo>
                  <a:pt x="1656666" y="0"/>
                </a:lnTo>
                <a:close/>
              </a:path>
              <a:path w="3455670" h="1169670">
                <a:moveTo>
                  <a:pt x="1745566" y="0"/>
                </a:moveTo>
                <a:lnTo>
                  <a:pt x="1694766" y="0"/>
                </a:lnTo>
                <a:lnTo>
                  <a:pt x="1694766" y="12700"/>
                </a:lnTo>
                <a:lnTo>
                  <a:pt x="1745566" y="12700"/>
                </a:lnTo>
                <a:lnTo>
                  <a:pt x="1745566" y="0"/>
                </a:lnTo>
                <a:close/>
              </a:path>
              <a:path w="3455670" h="1169670">
                <a:moveTo>
                  <a:pt x="1834466" y="0"/>
                </a:moveTo>
                <a:lnTo>
                  <a:pt x="1783666" y="0"/>
                </a:lnTo>
                <a:lnTo>
                  <a:pt x="1783666" y="12700"/>
                </a:lnTo>
                <a:lnTo>
                  <a:pt x="1834466" y="12700"/>
                </a:lnTo>
                <a:lnTo>
                  <a:pt x="1834466" y="0"/>
                </a:lnTo>
                <a:close/>
              </a:path>
              <a:path w="3455670" h="1169670">
                <a:moveTo>
                  <a:pt x="1923366" y="0"/>
                </a:moveTo>
                <a:lnTo>
                  <a:pt x="1872566" y="0"/>
                </a:lnTo>
                <a:lnTo>
                  <a:pt x="1872566" y="12700"/>
                </a:lnTo>
                <a:lnTo>
                  <a:pt x="1923366" y="12700"/>
                </a:lnTo>
                <a:lnTo>
                  <a:pt x="1923366" y="0"/>
                </a:lnTo>
                <a:close/>
              </a:path>
              <a:path w="3455670" h="1169670">
                <a:moveTo>
                  <a:pt x="2012266" y="0"/>
                </a:moveTo>
                <a:lnTo>
                  <a:pt x="1961466" y="0"/>
                </a:lnTo>
                <a:lnTo>
                  <a:pt x="1961466" y="12700"/>
                </a:lnTo>
                <a:lnTo>
                  <a:pt x="2012266" y="12700"/>
                </a:lnTo>
                <a:lnTo>
                  <a:pt x="2012266" y="0"/>
                </a:lnTo>
                <a:close/>
              </a:path>
              <a:path w="3455670" h="1169670">
                <a:moveTo>
                  <a:pt x="2101166" y="0"/>
                </a:moveTo>
                <a:lnTo>
                  <a:pt x="2050366" y="0"/>
                </a:lnTo>
                <a:lnTo>
                  <a:pt x="2050366" y="12700"/>
                </a:lnTo>
                <a:lnTo>
                  <a:pt x="2101166" y="12700"/>
                </a:lnTo>
                <a:lnTo>
                  <a:pt x="2101166" y="0"/>
                </a:lnTo>
                <a:close/>
              </a:path>
              <a:path w="3455670" h="1169670">
                <a:moveTo>
                  <a:pt x="2190066" y="0"/>
                </a:moveTo>
                <a:lnTo>
                  <a:pt x="2139266" y="0"/>
                </a:lnTo>
                <a:lnTo>
                  <a:pt x="2139266" y="12700"/>
                </a:lnTo>
                <a:lnTo>
                  <a:pt x="2190066" y="12700"/>
                </a:lnTo>
                <a:lnTo>
                  <a:pt x="2190066" y="0"/>
                </a:lnTo>
                <a:close/>
              </a:path>
              <a:path w="3455670" h="1169670">
                <a:moveTo>
                  <a:pt x="2278966" y="0"/>
                </a:moveTo>
                <a:lnTo>
                  <a:pt x="2228166" y="0"/>
                </a:lnTo>
                <a:lnTo>
                  <a:pt x="2228166" y="12700"/>
                </a:lnTo>
                <a:lnTo>
                  <a:pt x="2278966" y="12700"/>
                </a:lnTo>
                <a:lnTo>
                  <a:pt x="2278966" y="0"/>
                </a:lnTo>
                <a:close/>
              </a:path>
              <a:path w="3455670" h="1169670">
                <a:moveTo>
                  <a:pt x="2367866" y="0"/>
                </a:moveTo>
                <a:lnTo>
                  <a:pt x="2317066" y="0"/>
                </a:lnTo>
                <a:lnTo>
                  <a:pt x="2317066" y="12700"/>
                </a:lnTo>
                <a:lnTo>
                  <a:pt x="2367866" y="12700"/>
                </a:lnTo>
                <a:lnTo>
                  <a:pt x="2367866" y="0"/>
                </a:lnTo>
                <a:close/>
              </a:path>
              <a:path w="3455670" h="1169670">
                <a:moveTo>
                  <a:pt x="2456766" y="0"/>
                </a:moveTo>
                <a:lnTo>
                  <a:pt x="2405966" y="0"/>
                </a:lnTo>
                <a:lnTo>
                  <a:pt x="2405966" y="12700"/>
                </a:lnTo>
                <a:lnTo>
                  <a:pt x="2456766" y="12700"/>
                </a:lnTo>
                <a:lnTo>
                  <a:pt x="2456766" y="0"/>
                </a:lnTo>
                <a:close/>
              </a:path>
              <a:path w="3455670" h="1169670">
                <a:moveTo>
                  <a:pt x="2545666" y="0"/>
                </a:moveTo>
                <a:lnTo>
                  <a:pt x="2494866" y="0"/>
                </a:lnTo>
                <a:lnTo>
                  <a:pt x="2494866" y="12700"/>
                </a:lnTo>
                <a:lnTo>
                  <a:pt x="2545666" y="12700"/>
                </a:lnTo>
                <a:lnTo>
                  <a:pt x="2545666" y="0"/>
                </a:lnTo>
                <a:close/>
              </a:path>
              <a:path w="3455670" h="1169670">
                <a:moveTo>
                  <a:pt x="2634566" y="0"/>
                </a:moveTo>
                <a:lnTo>
                  <a:pt x="2583766" y="0"/>
                </a:lnTo>
                <a:lnTo>
                  <a:pt x="2583766" y="12700"/>
                </a:lnTo>
                <a:lnTo>
                  <a:pt x="2634566" y="12700"/>
                </a:lnTo>
                <a:lnTo>
                  <a:pt x="2634566" y="0"/>
                </a:lnTo>
                <a:close/>
              </a:path>
              <a:path w="3455670" h="1169670">
                <a:moveTo>
                  <a:pt x="2723466" y="0"/>
                </a:moveTo>
                <a:lnTo>
                  <a:pt x="2672666" y="0"/>
                </a:lnTo>
                <a:lnTo>
                  <a:pt x="2672666" y="12700"/>
                </a:lnTo>
                <a:lnTo>
                  <a:pt x="2723466" y="12700"/>
                </a:lnTo>
                <a:lnTo>
                  <a:pt x="2723466" y="0"/>
                </a:lnTo>
                <a:close/>
              </a:path>
              <a:path w="3455670" h="1169670">
                <a:moveTo>
                  <a:pt x="2812366" y="0"/>
                </a:moveTo>
                <a:lnTo>
                  <a:pt x="2761566" y="0"/>
                </a:lnTo>
                <a:lnTo>
                  <a:pt x="2761566" y="12700"/>
                </a:lnTo>
                <a:lnTo>
                  <a:pt x="2812366" y="12700"/>
                </a:lnTo>
                <a:lnTo>
                  <a:pt x="2812366" y="0"/>
                </a:lnTo>
                <a:close/>
              </a:path>
              <a:path w="3455670" h="1169670">
                <a:moveTo>
                  <a:pt x="2901266" y="0"/>
                </a:moveTo>
                <a:lnTo>
                  <a:pt x="2850466" y="0"/>
                </a:lnTo>
                <a:lnTo>
                  <a:pt x="2850466" y="12700"/>
                </a:lnTo>
                <a:lnTo>
                  <a:pt x="2901266" y="12700"/>
                </a:lnTo>
                <a:lnTo>
                  <a:pt x="2901266" y="0"/>
                </a:lnTo>
                <a:close/>
              </a:path>
              <a:path w="3455670" h="1169670">
                <a:moveTo>
                  <a:pt x="2990166" y="0"/>
                </a:moveTo>
                <a:lnTo>
                  <a:pt x="2939366" y="0"/>
                </a:lnTo>
                <a:lnTo>
                  <a:pt x="2939366" y="12700"/>
                </a:lnTo>
                <a:lnTo>
                  <a:pt x="2990166" y="12700"/>
                </a:lnTo>
                <a:lnTo>
                  <a:pt x="2990166" y="0"/>
                </a:lnTo>
                <a:close/>
              </a:path>
              <a:path w="3455670" h="1169670">
                <a:moveTo>
                  <a:pt x="3079066" y="0"/>
                </a:moveTo>
                <a:lnTo>
                  <a:pt x="3028266" y="0"/>
                </a:lnTo>
                <a:lnTo>
                  <a:pt x="3028266" y="12700"/>
                </a:lnTo>
                <a:lnTo>
                  <a:pt x="3079066" y="12700"/>
                </a:lnTo>
                <a:lnTo>
                  <a:pt x="3079066" y="0"/>
                </a:lnTo>
                <a:close/>
              </a:path>
              <a:path w="3455670" h="1169670">
                <a:moveTo>
                  <a:pt x="3167966" y="0"/>
                </a:moveTo>
                <a:lnTo>
                  <a:pt x="3117166" y="0"/>
                </a:lnTo>
                <a:lnTo>
                  <a:pt x="3117166" y="12700"/>
                </a:lnTo>
                <a:lnTo>
                  <a:pt x="3167966" y="12700"/>
                </a:lnTo>
                <a:lnTo>
                  <a:pt x="3167966" y="0"/>
                </a:lnTo>
                <a:close/>
              </a:path>
              <a:path w="3455670" h="1169670">
                <a:moveTo>
                  <a:pt x="3256866" y="0"/>
                </a:moveTo>
                <a:lnTo>
                  <a:pt x="3206066" y="0"/>
                </a:lnTo>
                <a:lnTo>
                  <a:pt x="3206066" y="12700"/>
                </a:lnTo>
                <a:lnTo>
                  <a:pt x="3256866" y="12700"/>
                </a:lnTo>
                <a:lnTo>
                  <a:pt x="3256866" y="0"/>
                </a:lnTo>
                <a:close/>
              </a:path>
              <a:path w="3455670" h="1169670">
                <a:moveTo>
                  <a:pt x="3345766" y="0"/>
                </a:moveTo>
                <a:lnTo>
                  <a:pt x="3294966" y="0"/>
                </a:lnTo>
                <a:lnTo>
                  <a:pt x="3294966" y="12700"/>
                </a:lnTo>
                <a:lnTo>
                  <a:pt x="3345766" y="12700"/>
                </a:lnTo>
                <a:lnTo>
                  <a:pt x="3345766" y="0"/>
                </a:lnTo>
                <a:close/>
              </a:path>
              <a:path w="3455670" h="1169670">
                <a:moveTo>
                  <a:pt x="3434666" y="0"/>
                </a:moveTo>
                <a:lnTo>
                  <a:pt x="3383866" y="0"/>
                </a:lnTo>
                <a:lnTo>
                  <a:pt x="3383866" y="12700"/>
                </a:lnTo>
                <a:lnTo>
                  <a:pt x="3434666" y="12700"/>
                </a:lnTo>
                <a:lnTo>
                  <a:pt x="3434666" y="0"/>
                </a:lnTo>
                <a:close/>
              </a:path>
              <a:path w="3455670" h="1169670">
                <a:moveTo>
                  <a:pt x="3455536" y="29930"/>
                </a:moveTo>
                <a:lnTo>
                  <a:pt x="3442836" y="29930"/>
                </a:lnTo>
                <a:lnTo>
                  <a:pt x="3442836" y="80730"/>
                </a:lnTo>
                <a:lnTo>
                  <a:pt x="3455536" y="80730"/>
                </a:lnTo>
                <a:lnTo>
                  <a:pt x="3455536" y="29930"/>
                </a:lnTo>
                <a:close/>
              </a:path>
              <a:path w="3455670" h="1169670">
                <a:moveTo>
                  <a:pt x="3455536" y="118830"/>
                </a:moveTo>
                <a:lnTo>
                  <a:pt x="3442836" y="118830"/>
                </a:lnTo>
                <a:lnTo>
                  <a:pt x="3442836" y="169630"/>
                </a:lnTo>
                <a:lnTo>
                  <a:pt x="3455536" y="169630"/>
                </a:lnTo>
                <a:lnTo>
                  <a:pt x="3455536" y="118830"/>
                </a:lnTo>
                <a:close/>
              </a:path>
              <a:path w="3455670" h="1169670">
                <a:moveTo>
                  <a:pt x="3455536" y="207730"/>
                </a:moveTo>
                <a:lnTo>
                  <a:pt x="3442836" y="207730"/>
                </a:lnTo>
                <a:lnTo>
                  <a:pt x="3442836" y="258530"/>
                </a:lnTo>
                <a:lnTo>
                  <a:pt x="3455536" y="258530"/>
                </a:lnTo>
                <a:lnTo>
                  <a:pt x="3455536" y="207730"/>
                </a:lnTo>
                <a:close/>
              </a:path>
              <a:path w="3455670" h="1169670">
                <a:moveTo>
                  <a:pt x="3455536" y="296630"/>
                </a:moveTo>
                <a:lnTo>
                  <a:pt x="3442836" y="296630"/>
                </a:lnTo>
                <a:lnTo>
                  <a:pt x="3442836" y="347430"/>
                </a:lnTo>
                <a:lnTo>
                  <a:pt x="3455536" y="347430"/>
                </a:lnTo>
                <a:lnTo>
                  <a:pt x="3455536" y="296630"/>
                </a:lnTo>
                <a:close/>
              </a:path>
              <a:path w="3455670" h="1169670">
                <a:moveTo>
                  <a:pt x="3455536" y="385530"/>
                </a:moveTo>
                <a:lnTo>
                  <a:pt x="3442836" y="385530"/>
                </a:lnTo>
                <a:lnTo>
                  <a:pt x="3442836" y="436330"/>
                </a:lnTo>
                <a:lnTo>
                  <a:pt x="3455536" y="436330"/>
                </a:lnTo>
                <a:lnTo>
                  <a:pt x="3455536" y="385530"/>
                </a:lnTo>
                <a:close/>
              </a:path>
              <a:path w="3455670" h="1169670">
                <a:moveTo>
                  <a:pt x="3455536" y="474430"/>
                </a:moveTo>
                <a:lnTo>
                  <a:pt x="3442836" y="474430"/>
                </a:lnTo>
                <a:lnTo>
                  <a:pt x="3442836" y="525230"/>
                </a:lnTo>
                <a:lnTo>
                  <a:pt x="3455536" y="525230"/>
                </a:lnTo>
                <a:lnTo>
                  <a:pt x="3455536" y="474430"/>
                </a:lnTo>
                <a:close/>
              </a:path>
              <a:path w="3455670" h="1169670">
                <a:moveTo>
                  <a:pt x="3455536" y="563330"/>
                </a:moveTo>
                <a:lnTo>
                  <a:pt x="3442836" y="563330"/>
                </a:lnTo>
                <a:lnTo>
                  <a:pt x="3442836" y="614130"/>
                </a:lnTo>
                <a:lnTo>
                  <a:pt x="3455536" y="614130"/>
                </a:lnTo>
                <a:lnTo>
                  <a:pt x="3455536" y="563330"/>
                </a:lnTo>
                <a:close/>
              </a:path>
              <a:path w="3455670" h="1169670">
                <a:moveTo>
                  <a:pt x="3455536" y="652230"/>
                </a:moveTo>
                <a:lnTo>
                  <a:pt x="3442836" y="652230"/>
                </a:lnTo>
                <a:lnTo>
                  <a:pt x="3442836" y="703030"/>
                </a:lnTo>
                <a:lnTo>
                  <a:pt x="3455536" y="703030"/>
                </a:lnTo>
                <a:lnTo>
                  <a:pt x="3455536" y="652230"/>
                </a:lnTo>
                <a:close/>
              </a:path>
              <a:path w="3455670" h="1169670">
                <a:moveTo>
                  <a:pt x="3455536" y="741130"/>
                </a:moveTo>
                <a:lnTo>
                  <a:pt x="3442836" y="741130"/>
                </a:lnTo>
                <a:lnTo>
                  <a:pt x="3442836" y="791930"/>
                </a:lnTo>
                <a:lnTo>
                  <a:pt x="3455536" y="791930"/>
                </a:lnTo>
                <a:lnTo>
                  <a:pt x="3455536" y="741130"/>
                </a:lnTo>
                <a:close/>
              </a:path>
              <a:path w="3455670" h="1169670">
                <a:moveTo>
                  <a:pt x="3455536" y="830030"/>
                </a:moveTo>
                <a:lnTo>
                  <a:pt x="3442836" y="830030"/>
                </a:lnTo>
                <a:lnTo>
                  <a:pt x="3442836" y="880830"/>
                </a:lnTo>
                <a:lnTo>
                  <a:pt x="3455536" y="880830"/>
                </a:lnTo>
                <a:lnTo>
                  <a:pt x="3455536" y="830030"/>
                </a:lnTo>
                <a:close/>
              </a:path>
              <a:path w="3455670" h="1169670">
                <a:moveTo>
                  <a:pt x="3455536" y="918930"/>
                </a:moveTo>
                <a:lnTo>
                  <a:pt x="3442836" y="918930"/>
                </a:lnTo>
                <a:lnTo>
                  <a:pt x="3442836" y="969730"/>
                </a:lnTo>
                <a:lnTo>
                  <a:pt x="3455536" y="969730"/>
                </a:lnTo>
                <a:lnTo>
                  <a:pt x="3455536" y="918930"/>
                </a:lnTo>
                <a:close/>
              </a:path>
              <a:path w="3455670" h="1169670">
                <a:moveTo>
                  <a:pt x="3455536" y="1007830"/>
                </a:moveTo>
                <a:lnTo>
                  <a:pt x="3442836" y="1007830"/>
                </a:lnTo>
                <a:lnTo>
                  <a:pt x="3442836" y="1058630"/>
                </a:lnTo>
                <a:lnTo>
                  <a:pt x="3455536" y="1058630"/>
                </a:lnTo>
                <a:lnTo>
                  <a:pt x="3455536" y="1007830"/>
                </a:lnTo>
                <a:close/>
              </a:path>
              <a:path w="3455670" h="1169670">
                <a:moveTo>
                  <a:pt x="3455536" y="1096730"/>
                </a:moveTo>
                <a:lnTo>
                  <a:pt x="3442836" y="1096730"/>
                </a:lnTo>
                <a:lnTo>
                  <a:pt x="3442836" y="1147530"/>
                </a:lnTo>
                <a:lnTo>
                  <a:pt x="3455536" y="1147530"/>
                </a:lnTo>
                <a:lnTo>
                  <a:pt x="3455536" y="1096730"/>
                </a:lnTo>
                <a:close/>
              </a:path>
              <a:path w="3455670" h="1169670">
                <a:moveTo>
                  <a:pt x="3426289" y="1156383"/>
                </a:moveTo>
                <a:lnTo>
                  <a:pt x="3375489" y="1156383"/>
                </a:lnTo>
                <a:lnTo>
                  <a:pt x="3375489" y="1169083"/>
                </a:lnTo>
                <a:lnTo>
                  <a:pt x="3426289" y="1169083"/>
                </a:lnTo>
                <a:lnTo>
                  <a:pt x="3426289" y="1156383"/>
                </a:lnTo>
                <a:close/>
              </a:path>
              <a:path w="3455670" h="1169670">
                <a:moveTo>
                  <a:pt x="3337389" y="1156383"/>
                </a:moveTo>
                <a:lnTo>
                  <a:pt x="3286589" y="1156383"/>
                </a:lnTo>
                <a:lnTo>
                  <a:pt x="3286589" y="1169083"/>
                </a:lnTo>
                <a:lnTo>
                  <a:pt x="3337389" y="1169083"/>
                </a:lnTo>
                <a:lnTo>
                  <a:pt x="3337389" y="1156383"/>
                </a:lnTo>
                <a:close/>
              </a:path>
              <a:path w="3455670" h="1169670">
                <a:moveTo>
                  <a:pt x="3248489" y="1156383"/>
                </a:moveTo>
                <a:lnTo>
                  <a:pt x="3197689" y="1156383"/>
                </a:lnTo>
                <a:lnTo>
                  <a:pt x="3197689" y="1169083"/>
                </a:lnTo>
                <a:lnTo>
                  <a:pt x="3248489" y="1169083"/>
                </a:lnTo>
                <a:lnTo>
                  <a:pt x="3248489" y="1156383"/>
                </a:lnTo>
                <a:close/>
              </a:path>
              <a:path w="3455670" h="1169670">
                <a:moveTo>
                  <a:pt x="3159589" y="1156383"/>
                </a:moveTo>
                <a:lnTo>
                  <a:pt x="3108789" y="1156383"/>
                </a:lnTo>
                <a:lnTo>
                  <a:pt x="3108789" y="1169083"/>
                </a:lnTo>
                <a:lnTo>
                  <a:pt x="3159589" y="1169083"/>
                </a:lnTo>
                <a:lnTo>
                  <a:pt x="3159589" y="1156383"/>
                </a:lnTo>
                <a:close/>
              </a:path>
              <a:path w="3455670" h="1169670">
                <a:moveTo>
                  <a:pt x="3070689" y="1156383"/>
                </a:moveTo>
                <a:lnTo>
                  <a:pt x="3019889" y="1156383"/>
                </a:lnTo>
                <a:lnTo>
                  <a:pt x="3019889" y="1169083"/>
                </a:lnTo>
                <a:lnTo>
                  <a:pt x="3070689" y="1169083"/>
                </a:lnTo>
                <a:lnTo>
                  <a:pt x="3070689" y="1156383"/>
                </a:lnTo>
                <a:close/>
              </a:path>
              <a:path w="3455670" h="1169670">
                <a:moveTo>
                  <a:pt x="2981789" y="1156383"/>
                </a:moveTo>
                <a:lnTo>
                  <a:pt x="2930989" y="1156383"/>
                </a:lnTo>
                <a:lnTo>
                  <a:pt x="2930989" y="1169083"/>
                </a:lnTo>
                <a:lnTo>
                  <a:pt x="2981789" y="1169083"/>
                </a:lnTo>
                <a:lnTo>
                  <a:pt x="2981789" y="1156383"/>
                </a:lnTo>
                <a:close/>
              </a:path>
              <a:path w="3455670" h="1169670">
                <a:moveTo>
                  <a:pt x="2892889" y="1156383"/>
                </a:moveTo>
                <a:lnTo>
                  <a:pt x="2842089" y="1156383"/>
                </a:lnTo>
                <a:lnTo>
                  <a:pt x="2842089" y="1169083"/>
                </a:lnTo>
                <a:lnTo>
                  <a:pt x="2892889" y="1169083"/>
                </a:lnTo>
                <a:lnTo>
                  <a:pt x="2892889" y="1156383"/>
                </a:lnTo>
                <a:close/>
              </a:path>
              <a:path w="3455670" h="1169670">
                <a:moveTo>
                  <a:pt x="2803989" y="1156383"/>
                </a:moveTo>
                <a:lnTo>
                  <a:pt x="2753189" y="1156383"/>
                </a:lnTo>
                <a:lnTo>
                  <a:pt x="2753189" y="1169083"/>
                </a:lnTo>
                <a:lnTo>
                  <a:pt x="2803989" y="1169083"/>
                </a:lnTo>
                <a:lnTo>
                  <a:pt x="2803989" y="1156383"/>
                </a:lnTo>
                <a:close/>
              </a:path>
              <a:path w="3455670" h="1169670">
                <a:moveTo>
                  <a:pt x="2715089" y="1156383"/>
                </a:moveTo>
                <a:lnTo>
                  <a:pt x="2664289" y="1156383"/>
                </a:lnTo>
                <a:lnTo>
                  <a:pt x="2664289" y="1169083"/>
                </a:lnTo>
                <a:lnTo>
                  <a:pt x="2715089" y="1169083"/>
                </a:lnTo>
                <a:lnTo>
                  <a:pt x="2715089" y="1156383"/>
                </a:lnTo>
                <a:close/>
              </a:path>
              <a:path w="3455670" h="1169670">
                <a:moveTo>
                  <a:pt x="2626189" y="1156383"/>
                </a:moveTo>
                <a:lnTo>
                  <a:pt x="2575389" y="1156383"/>
                </a:lnTo>
                <a:lnTo>
                  <a:pt x="2575389" y="1169083"/>
                </a:lnTo>
                <a:lnTo>
                  <a:pt x="2626189" y="1169083"/>
                </a:lnTo>
                <a:lnTo>
                  <a:pt x="2626189" y="1156383"/>
                </a:lnTo>
                <a:close/>
              </a:path>
              <a:path w="3455670" h="1169670">
                <a:moveTo>
                  <a:pt x="2537289" y="1156383"/>
                </a:moveTo>
                <a:lnTo>
                  <a:pt x="2486489" y="1156383"/>
                </a:lnTo>
                <a:lnTo>
                  <a:pt x="2486489" y="1169083"/>
                </a:lnTo>
                <a:lnTo>
                  <a:pt x="2537289" y="1169083"/>
                </a:lnTo>
                <a:lnTo>
                  <a:pt x="2537289" y="1156383"/>
                </a:lnTo>
                <a:close/>
              </a:path>
              <a:path w="3455670" h="1169670">
                <a:moveTo>
                  <a:pt x="2448389" y="1156383"/>
                </a:moveTo>
                <a:lnTo>
                  <a:pt x="2397589" y="1156383"/>
                </a:lnTo>
                <a:lnTo>
                  <a:pt x="2397589" y="1169083"/>
                </a:lnTo>
                <a:lnTo>
                  <a:pt x="2448389" y="1169083"/>
                </a:lnTo>
                <a:lnTo>
                  <a:pt x="2448389" y="1156383"/>
                </a:lnTo>
                <a:close/>
              </a:path>
              <a:path w="3455670" h="1169670">
                <a:moveTo>
                  <a:pt x="2359489" y="1156383"/>
                </a:moveTo>
                <a:lnTo>
                  <a:pt x="2308689" y="1156383"/>
                </a:lnTo>
                <a:lnTo>
                  <a:pt x="2308689" y="1169083"/>
                </a:lnTo>
                <a:lnTo>
                  <a:pt x="2359489" y="1169083"/>
                </a:lnTo>
                <a:lnTo>
                  <a:pt x="2359489" y="1156383"/>
                </a:lnTo>
                <a:close/>
              </a:path>
              <a:path w="3455670" h="1169670">
                <a:moveTo>
                  <a:pt x="2270589" y="1156383"/>
                </a:moveTo>
                <a:lnTo>
                  <a:pt x="2219789" y="1156383"/>
                </a:lnTo>
                <a:lnTo>
                  <a:pt x="2219789" y="1169083"/>
                </a:lnTo>
                <a:lnTo>
                  <a:pt x="2270589" y="1169083"/>
                </a:lnTo>
                <a:lnTo>
                  <a:pt x="2270589" y="1156383"/>
                </a:lnTo>
                <a:close/>
              </a:path>
              <a:path w="3455670" h="1169670">
                <a:moveTo>
                  <a:pt x="2181689" y="1156383"/>
                </a:moveTo>
                <a:lnTo>
                  <a:pt x="2130889" y="1156383"/>
                </a:lnTo>
                <a:lnTo>
                  <a:pt x="2130889" y="1169083"/>
                </a:lnTo>
                <a:lnTo>
                  <a:pt x="2181689" y="1169083"/>
                </a:lnTo>
                <a:lnTo>
                  <a:pt x="2181689" y="1156383"/>
                </a:lnTo>
                <a:close/>
              </a:path>
              <a:path w="3455670" h="1169670">
                <a:moveTo>
                  <a:pt x="2092789" y="1156383"/>
                </a:moveTo>
                <a:lnTo>
                  <a:pt x="2041989" y="1156383"/>
                </a:lnTo>
                <a:lnTo>
                  <a:pt x="2041989" y="1169083"/>
                </a:lnTo>
                <a:lnTo>
                  <a:pt x="2092789" y="1169083"/>
                </a:lnTo>
                <a:lnTo>
                  <a:pt x="2092789" y="1156383"/>
                </a:lnTo>
                <a:close/>
              </a:path>
              <a:path w="3455670" h="1169670">
                <a:moveTo>
                  <a:pt x="2003889" y="1156383"/>
                </a:moveTo>
                <a:lnTo>
                  <a:pt x="1953089" y="1156383"/>
                </a:lnTo>
                <a:lnTo>
                  <a:pt x="1953089" y="1169083"/>
                </a:lnTo>
                <a:lnTo>
                  <a:pt x="2003889" y="1169083"/>
                </a:lnTo>
                <a:lnTo>
                  <a:pt x="2003889" y="1156383"/>
                </a:lnTo>
                <a:close/>
              </a:path>
              <a:path w="3455670" h="1169670">
                <a:moveTo>
                  <a:pt x="1914989" y="1156383"/>
                </a:moveTo>
                <a:lnTo>
                  <a:pt x="1864189" y="1156383"/>
                </a:lnTo>
                <a:lnTo>
                  <a:pt x="1864189" y="1169083"/>
                </a:lnTo>
                <a:lnTo>
                  <a:pt x="1914989" y="1169083"/>
                </a:lnTo>
                <a:lnTo>
                  <a:pt x="1914989" y="1156383"/>
                </a:lnTo>
                <a:close/>
              </a:path>
              <a:path w="3455670" h="1169670">
                <a:moveTo>
                  <a:pt x="1826089" y="1156383"/>
                </a:moveTo>
                <a:lnTo>
                  <a:pt x="1775289" y="1156383"/>
                </a:lnTo>
                <a:lnTo>
                  <a:pt x="1775289" y="1169083"/>
                </a:lnTo>
                <a:lnTo>
                  <a:pt x="1826089" y="1169083"/>
                </a:lnTo>
                <a:lnTo>
                  <a:pt x="1826089" y="1156383"/>
                </a:lnTo>
                <a:close/>
              </a:path>
              <a:path w="3455670" h="1169670">
                <a:moveTo>
                  <a:pt x="1737189" y="1156383"/>
                </a:moveTo>
                <a:lnTo>
                  <a:pt x="1686389" y="1156383"/>
                </a:lnTo>
                <a:lnTo>
                  <a:pt x="1686389" y="1169083"/>
                </a:lnTo>
                <a:lnTo>
                  <a:pt x="1737189" y="1169083"/>
                </a:lnTo>
                <a:lnTo>
                  <a:pt x="1737189" y="1156383"/>
                </a:lnTo>
                <a:close/>
              </a:path>
              <a:path w="3455670" h="1169670">
                <a:moveTo>
                  <a:pt x="1648289" y="1156383"/>
                </a:moveTo>
                <a:lnTo>
                  <a:pt x="1597489" y="1156383"/>
                </a:lnTo>
                <a:lnTo>
                  <a:pt x="1597489" y="1169083"/>
                </a:lnTo>
                <a:lnTo>
                  <a:pt x="1648289" y="1169083"/>
                </a:lnTo>
                <a:lnTo>
                  <a:pt x="1648289" y="1156383"/>
                </a:lnTo>
                <a:close/>
              </a:path>
              <a:path w="3455670" h="1169670">
                <a:moveTo>
                  <a:pt x="1559389" y="1156383"/>
                </a:moveTo>
                <a:lnTo>
                  <a:pt x="1508589" y="1156383"/>
                </a:lnTo>
                <a:lnTo>
                  <a:pt x="1508589" y="1169083"/>
                </a:lnTo>
                <a:lnTo>
                  <a:pt x="1559389" y="1169083"/>
                </a:lnTo>
                <a:lnTo>
                  <a:pt x="1559389" y="1156383"/>
                </a:lnTo>
                <a:close/>
              </a:path>
              <a:path w="3455670" h="1169670">
                <a:moveTo>
                  <a:pt x="1470489" y="1156383"/>
                </a:moveTo>
                <a:lnTo>
                  <a:pt x="1419689" y="1156383"/>
                </a:lnTo>
                <a:lnTo>
                  <a:pt x="1419689" y="1169083"/>
                </a:lnTo>
                <a:lnTo>
                  <a:pt x="1470489" y="1169083"/>
                </a:lnTo>
                <a:lnTo>
                  <a:pt x="1470489" y="1156383"/>
                </a:lnTo>
                <a:close/>
              </a:path>
              <a:path w="3455670" h="1169670">
                <a:moveTo>
                  <a:pt x="1381589" y="1156383"/>
                </a:moveTo>
                <a:lnTo>
                  <a:pt x="1330789" y="1156383"/>
                </a:lnTo>
                <a:lnTo>
                  <a:pt x="1330789" y="1169083"/>
                </a:lnTo>
                <a:lnTo>
                  <a:pt x="1381589" y="1169083"/>
                </a:lnTo>
                <a:lnTo>
                  <a:pt x="1381589" y="1156383"/>
                </a:lnTo>
                <a:close/>
              </a:path>
              <a:path w="3455670" h="1169670">
                <a:moveTo>
                  <a:pt x="1292689" y="1156383"/>
                </a:moveTo>
                <a:lnTo>
                  <a:pt x="1241889" y="1156383"/>
                </a:lnTo>
                <a:lnTo>
                  <a:pt x="1241889" y="1169083"/>
                </a:lnTo>
                <a:lnTo>
                  <a:pt x="1292689" y="1169083"/>
                </a:lnTo>
                <a:lnTo>
                  <a:pt x="1292689" y="1156383"/>
                </a:lnTo>
                <a:close/>
              </a:path>
              <a:path w="3455670" h="1169670">
                <a:moveTo>
                  <a:pt x="1203789" y="1156383"/>
                </a:moveTo>
                <a:lnTo>
                  <a:pt x="1152989" y="1156383"/>
                </a:lnTo>
                <a:lnTo>
                  <a:pt x="1152989" y="1169083"/>
                </a:lnTo>
                <a:lnTo>
                  <a:pt x="1203789" y="1169083"/>
                </a:lnTo>
                <a:lnTo>
                  <a:pt x="1203789" y="1156383"/>
                </a:lnTo>
                <a:close/>
              </a:path>
              <a:path w="3455670" h="1169670">
                <a:moveTo>
                  <a:pt x="1114889" y="1156383"/>
                </a:moveTo>
                <a:lnTo>
                  <a:pt x="1064089" y="1156383"/>
                </a:lnTo>
                <a:lnTo>
                  <a:pt x="1064089" y="1169083"/>
                </a:lnTo>
                <a:lnTo>
                  <a:pt x="1114889" y="1169083"/>
                </a:lnTo>
                <a:lnTo>
                  <a:pt x="1114889" y="1156383"/>
                </a:lnTo>
                <a:close/>
              </a:path>
              <a:path w="3455670" h="1169670">
                <a:moveTo>
                  <a:pt x="1025989" y="1156383"/>
                </a:moveTo>
                <a:lnTo>
                  <a:pt x="975189" y="1156383"/>
                </a:lnTo>
                <a:lnTo>
                  <a:pt x="975189" y="1169083"/>
                </a:lnTo>
                <a:lnTo>
                  <a:pt x="1025989" y="1169083"/>
                </a:lnTo>
                <a:lnTo>
                  <a:pt x="1025989" y="1156383"/>
                </a:lnTo>
                <a:close/>
              </a:path>
              <a:path w="3455670" h="1169670">
                <a:moveTo>
                  <a:pt x="937089" y="1156383"/>
                </a:moveTo>
                <a:lnTo>
                  <a:pt x="886289" y="1156383"/>
                </a:lnTo>
                <a:lnTo>
                  <a:pt x="886289" y="1169083"/>
                </a:lnTo>
                <a:lnTo>
                  <a:pt x="937089" y="1169083"/>
                </a:lnTo>
                <a:lnTo>
                  <a:pt x="937089" y="1156383"/>
                </a:lnTo>
                <a:close/>
              </a:path>
              <a:path w="3455670" h="1169670">
                <a:moveTo>
                  <a:pt x="848189" y="1156383"/>
                </a:moveTo>
                <a:lnTo>
                  <a:pt x="797389" y="1156383"/>
                </a:lnTo>
                <a:lnTo>
                  <a:pt x="797389" y="1169083"/>
                </a:lnTo>
                <a:lnTo>
                  <a:pt x="848189" y="1169083"/>
                </a:lnTo>
                <a:lnTo>
                  <a:pt x="848189" y="1156383"/>
                </a:lnTo>
                <a:close/>
              </a:path>
              <a:path w="3455670" h="1169670">
                <a:moveTo>
                  <a:pt x="759289" y="1156383"/>
                </a:moveTo>
                <a:lnTo>
                  <a:pt x="708489" y="1156383"/>
                </a:lnTo>
                <a:lnTo>
                  <a:pt x="708489" y="1169083"/>
                </a:lnTo>
                <a:lnTo>
                  <a:pt x="759289" y="1169083"/>
                </a:lnTo>
                <a:lnTo>
                  <a:pt x="759289" y="1156383"/>
                </a:lnTo>
                <a:close/>
              </a:path>
              <a:path w="3455670" h="1169670">
                <a:moveTo>
                  <a:pt x="670389" y="1156383"/>
                </a:moveTo>
                <a:lnTo>
                  <a:pt x="619589" y="1156383"/>
                </a:lnTo>
                <a:lnTo>
                  <a:pt x="619589" y="1169083"/>
                </a:lnTo>
                <a:lnTo>
                  <a:pt x="670389" y="1169083"/>
                </a:lnTo>
                <a:lnTo>
                  <a:pt x="670389" y="1156383"/>
                </a:lnTo>
                <a:close/>
              </a:path>
              <a:path w="3455670" h="1169670">
                <a:moveTo>
                  <a:pt x="581489" y="1156383"/>
                </a:moveTo>
                <a:lnTo>
                  <a:pt x="530689" y="1156383"/>
                </a:lnTo>
                <a:lnTo>
                  <a:pt x="530689" y="1169083"/>
                </a:lnTo>
                <a:lnTo>
                  <a:pt x="581489" y="1169083"/>
                </a:lnTo>
                <a:lnTo>
                  <a:pt x="581489" y="1156383"/>
                </a:lnTo>
                <a:close/>
              </a:path>
              <a:path w="3455670" h="1169670">
                <a:moveTo>
                  <a:pt x="492589" y="1156383"/>
                </a:moveTo>
                <a:lnTo>
                  <a:pt x="441789" y="1156383"/>
                </a:lnTo>
                <a:lnTo>
                  <a:pt x="441789" y="1169083"/>
                </a:lnTo>
                <a:lnTo>
                  <a:pt x="492589" y="1169083"/>
                </a:lnTo>
                <a:lnTo>
                  <a:pt x="492589" y="1156383"/>
                </a:lnTo>
                <a:close/>
              </a:path>
              <a:path w="3455670" h="1169670">
                <a:moveTo>
                  <a:pt x="403689" y="1156383"/>
                </a:moveTo>
                <a:lnTo>
                  <a:pt x="352889" y="1156383"/>
                </a:lnTo>
                <a:lnTo>
                  <a:pt x="352889" y="1169083"/>
                </a:lnTo>
                <a:lnTo>
                  <a:pt x="403689" y="1169083"/>
                </a:lnTo>
                <a:lnTo>
                  <a:pt x="403689" y="1156383"/>
                </a:lnTo>
                <a:close/>
              </a:path>
              <a:path w="3455670" h="1169670">
                <a:moveTo>
                  <a:pt x="314789" y="1156383"/>
                </a:moveTo>
                <a:lnTo>
                  <a:pt x="263989" y="1156383"/>
                </a:lnTo>
                <a:lnTo>
                  <a:pt x="263989" y="1169083"/>
                </a:lnTo>
                <a:lnTo>
                  <a:pt x="314789" y="1169083"/>
                </a:lnTo>
                <a:lnTo>
                  <a:pt x="314789" y="1156383"/>
                </a:lnTo>
                <a:close/>
              </a:path>
              <a:path w="3455670" h="1169670">
                <a:moveTo>
                  <a:pt x="225889" y="1156383"/>
                </a:moveTo>
                <a:lnTo>
                  <a:pt x="175089" y="1156383"/>
                </a:lnTo>
                <a:lnTo>
                  <a:pt x="175089" y="1169083"/>
                </a:lnTo>
                <a:lnTo>
                  <a:pt x="225889" y="1169083"/>
                </a:lnTo>
                <a:lnTo>
                  <a:pt x="225889" y="1156383"/>
                </a:lnTo>
                <a:close/>
              </a:path>
              <a:path w="3455670" h="1169670">
                <a:moveTo>
                  <a:pt x="136989" y="1156383"/>
                </a:moveTo>
                <a:lnTo>
                  <a:pt x="86189" y="1156383"/>
                </a:lnTo>
                <a:lnTo>
                  <a:pt x="86189" y="1169083"/>
                </a:lnTo>
                <a:lnTo>
                  <a:pt x="136989" y="1169083"/>
                </a:lnTo>
                <a:lnTo>
                  <a:pt x="136989" y="1156383"/>
                </a:lnTo>
                <a:close/>
              </a:path>
            </a:pathLst>
          </a:custGeom>
          <a:solidFill>
            <a:srgbClr val="8FA7C4"/>
          </a:solidFill>
        </p:spPr>
        <p:txBody>
          <a:bodyPr wrap="square" lIns="0" tIns="0" rIns="0" bIns="0" rtlCol="0"/>
          <a:lstStyle/>
          <a:p>
            <a:endParaRPr>
              <a:solidFill>
                <a:prstClr val="black"/>
              </a:solidFill>
            </a:endParaRPr>
          </a:p>
        </p:txBody>
      </p:sp>
      <p:sp>
        <p:nvSpPr>
          <p:cNvPr id="32" name="object 32"/>
          <p:cNvSpPr/>
          <p:nvPr/>
        </p:nvSpPr>
        <p:spPr>
          <a:xfrm>
            <a:off x="1415135" y="1312828"/>
            <a:ext cx="878840" cy="985519"/>
          </a:xfrm>
          <a:custGeom>
            <a:avLst/>
            <a:gdLst/>
            <a:ahLst/>
            <a:cxnLst/>
            <a:rect l="l" t="t" r="r" b="b"/>
            <a:pathLst>
              <a:path w="878839" h="985519">
                <a:moveTo>
                  <a:pt x="869036" y="0"/>
                </a:moveTo>
                <a:lnTo>
                  <a:pt x="835248" y="37934"/>
                </a:lnTo>
                <a:lnTo>
                  <a:pt x="844732" y="46381"/>
                </a:lnTo>
                <a:lnTo>
                  <a:pt x="878519" y="8446"/>
                </a:lnTo>
                <a:lnTo>
                  <a:pt x="869036" y="0"/>
                </a:lnTo>
                <a:close/>
              </a:path>
              <a:path w="878839" h="985519">
                <a:moveTo>
                  <a:pt x="809908" y="66385"/>
                </a:moveTo>
                <a:lnTo>
                  <a:pt x="776119" y="104320"/>
                </a:lnTo>
                <a:lnTo>
                  <a:pt x="785602" y="112767"/>
                </a:lnTo>
                <a:lnTo>
                  <a:pt x="819391" y="74832"/>
                </a:lnTo>
                <a:lnTo>
                  <a:pt x="809908" y="66385"/>
                </a:lnTo>
                <a:close/>
              </a:path>
              <a:path w="878839" h="985519">
                <a:moveTo>
                  <a:pt x="750778" y="132770"/>
                </a:moveTo>
                <a:lnTo>
                  <a:pt x="716991" y="170704"/>
                </a:lnTo>
                <a:lnTo>
                  <a:pt x="726474" y="179152"/>
                </a:lnTo>
                <a:lnTo>
                  <a:pt x="760262" y="141217"/>
                </a:lnTo>
                <a:lnTo>
                  <a:pt x="750778" y="132770"/>
                </a:lnTo>
                <a:close/>
              </a:path>
              <a:path w="878839" h="985519">
                <a:moveTo>
                  <a:pt x="691649" y="199156"/>
                </a:moveTo>
                <a:lnTo>
                  <a:pt x="657862" y="237089"/>
                </a:lnTo>
                <a:lnTo>
                  <a:pt x="667345" y="245536"/>
                </a:lnTo>
                <a:lnTo>
                  <a:pt x="701133" y="207603"/>
                </a:lnTo>
                <a:lnTo>
                  <a:pt x="691649" y="199156"/>
                </a:lnTo>
                <a:close/>
              </a:path>
              <a:path w="878839" h="985519">
                <a:moveTo>
                  <a:pt x="632520" y="265540"/>
                </a:moveTo>
                <a:lnTo>
                  <a:pt x="598733" y="303475"/>
                </a:lnTo>
                <a:lnTo>
                  <a:pt x="608216" y="311922"/>
                </a:lnTo>
                <a:lnTo>
                  <a:pt x="642005" y="273987"/>
                </a:lnTo>
                <a:lnTo>
                  <a:pt x="632520" y="265540"/>
                </a:lnTo>
                <a:close/>
              </a:path>
              <a:path w="878839" h="985519">
                <a:moveTo>
                  <a:pt x="573392" y="331925"/>
                </a:moveTo>
                <a:lnTo>
                  <a:pt x="539603" y="369860"/>
                </a:lnTo>
                <a:lnTo>
                  <a:pt x="549088" y="378307"/>
                </a:lnTo>
                <a:lnTo>
                  <a:pt x="582875" y="340372"/>
                </a:lnTo>
                <a:lnTo>
                  <a:pt x="573392" y="331925"/>
                </a:lnTo>
                <a:close/>
              </a:path>
              <a:path w="878839" h="985519">
                <a:moveTo>
                  <a:pt x="514263" y="398311"/>
                </a:moveTo>
                <a:lnTo>
                  <a:pt x="480475" y="436245"/>
                </a:lnTo>
                <a:lnTo>
                  <a:pt x="489959" y="444693"/>
                </a:lnTo>
                <a:lnTo>
                  <a:pt x="523746" y="406758"/>
                </a:lnTo>
                <a:lnTo>
                  <a:pt x="514263" y="398311"/>
                </a:lnTo>
                <a:close/>
              </a:path>
              <a:path w="878839" h="985519">
                <a:moveTo>
                  <a:pt x="455134" y="464696"/>
                </a:moveTo>
                <a:lnTo>
                  <a:pt x="421346" y="502630"/>
                </a:lnTo>
                <a:lnTo>
                  <a:pt x="430830" y="511077"/>
                </a:lnTo>
                <a:lnTo>
                  <a:pt x="464618" y="473143"/>
                </a:lnTo>
                <a:lnTo>
                  <a:pt x="455134" y="464696"/>
                </a:lnTo>
                <a:close/>
              </a:path>
              <a:path w="878839" h="985519">
                <a:moveTo>
                  <a:pt x="396006" y="531080"/>
                </a:moveTo>
                <a:lnTo>
                  <a:pt x="362217" y="569015"/>
                </a:lnTo>
                <a:lnTo>
                  <a:pt x="371701" y="577462"/>
                </a:lnTo>
                <a:lnTo>
                  <a:pt x="405489" y="539529"/>
                </a:lnTo>
                <a:lnTo>
                  <a:pt x="396006" y="531080"/>
                </a:lnTo>
                <a:close/>
              </a:path>
              <a:path w="878839" h="985519">
                <a:moveTo>
                  <a:pt x="336876" y="597466"/>
                </a:moveTo>
                <a:lnTo>
                  <a:pt x="303089" y="635401"/>
                </a:lnTo>
                <a:lnTo>
                  <a:pt x="312572" y="643848"/>
                </a:lnTo>
                <a:lnTo>
                  <a:pt x="346360" y="605913"/>
                </a:lnTo>
                <a:lnTo>
                  <a:pt x="336876" y="597466"/>
                </a:lnTo>
                <a:close/>
              </a:path>
              <a:path w="878839" h="985519">
                <a:moveTo>
                  <a:pt x="277747" y="663851"/>
                </a:moveTo>
                <a:lnTo>
                  <a:pt x="243960" y="701786"/>
                </a:lnTo>
                <a:lnTo>
                  <a:pt x="253443" y="710233"/>
                </a:lnTo>
                <a:lnTo>
                  <a:pt x="287232" y="672298"/>
                </a:lnTo>
                <a:lnTo>
                  <a:pt x="277747" y="663851"/>
                </a:lnTo>
                <a:close/>
              </a:path>
              <a:path w="878839" h="985519">
                <a:moveTo>
                  <a:pt x="218619" y="730237"/>
                </a:moveTo>
                <a:lnTo>
                  <a:pt x="184830" y="768170"/>
                </a:lnTo>
                <a:lnTo>
                  <a:pt x="194315" y="776618"/>
                </a:lnTo>
                <a:lnTo>
                  <a:pt x="228103" y="738684"/>
                </a:lnTo>
                <a:lnTo>
                  <a:pt x="218619" y="730237"/>
                </a:lnTo>
                <a:close/>
              </a:path>
              <a:path w="878839" h="985519">
                <a:moveTo>
                  <a:pt x="159490" y="796622"/>
                </a:moveTo>
                <a:lnTo>
                  <a:pt x="125702" y="834556"/>
                </a:lnTo>
                <a:lnTo>
                  <a:pt x="135186" y="843003"/>
                </a:lnTo>
                <a:lnTo>
                  <a:pt x="168973" y="805069"/>
                </a:lnTo>
                <a:lnTo>
                  <a:pt x="159490" y="796622"/>
                </a:lnTo>
                <a:close/>
              </a:path>
              <a:path w="878839" h="985519">
                <a:moveTo>
                  <a:pt x="3558" y="904151"/>
                </a:moveTo>
                <a:lnTo>
                  <a:pt x="690" y="906969"/>
                </a:lnTo>
                <a:lnTo>
                  <a:pt x="0" y="985231"/>
                </a:lnTo>
                <a:lnTo>
                  <a:pt x="57181" y="978086"/>
                </a:lnTo>
                <a:lnTo>
                  <a:pt x="12763" y="978086"/>
                </a:lnTo>
                <a:lnTo>
                  <a:pt x="5627" y="971730"/>
                </a:lnTo>
                <a:lnTo>
                  <a:pt x="11556" y="970989"/>
                </a:lnTo>
                <a:lnTo>
                  <a:pt x="7444" y="967327"/>
                </a:lnTo>
                <a:lnTo>
                  <a:pt x="12912" y="961188"/>
                </a:lnTo>
                <a:lnTo>
                  <a:pt x="13359" y="910476"/>
                </a:lnTo>
                <a:lnTo>
                  <a:pt x="13279" y="906969"/>
                </a:lnTo>
                <a:lnTo>
                  <a:pt x="10572" y="904213"/>
                </a:lnTo>
                <a:lnTo>
                  <a:pt x="3558" y="904151"/>
                </a:lnTo>
                <a:close/>
              </a:path>
              <a:path w="878839" h="985519">
                <a:moveTo>
                  <a:pt x="11556" y="970989"/>
                </a:moveTo>
                <a:lnTo>
                  <a:pt x="5627" y="971730"/>
                </a:lnTo>
                <a:lnTo>
                  <a:pt x="12763" y="978086"/>
                </a:lnTo>
                <a:lnTo>
                  <a:pt x="12816" y="972111"/>
                </a:lnTo>
                <a:lnTo>
                  <a:pt x="11556" y="970989"/>
                </a:lnTo>
                <a:close/>
              </a:path>
              <a:path w="878839" h="985519">
                <a:moveTo>
                  <a:pt x="12816" y="972111"/>
                </a:moveTo>
                <a:lnTo>
                  <a:pt x="12763" y="978086"/>
                </a:lnTo>
                <a:lnTo>
                  <a:pt x="57181" y="978086"/>
                </a:lnTo>
                <a:lnTo>
                  <a:pt x="75689" y="975774"/>
                </a:lnTo>
                <a:lnTo>
                  <a:pt x="16927" y="975774"/>
                </a:lnTo>
                <a:lnTo>
                  <a:pt x="12816" y="972111"/>
                </a:lnTo>
                <a:close/>
              </a:path>
              <a:path w="878839" h="985519">
                <a:moveTo>
                  <a:pt x="22395" y="969634"/>
                </a:moveTo>
                <a:lnTo>
                  <a:pt x="12827" y="970830"/>
                </a:lnTo>
                <a:lnTo>
                  <a:pt x="12816" y="972111"/>
                </a:lnTo>
                <a:lnTo>
                  <a:pt x="16927" y="975774"/>
                </a:lnTo>
                <a:lnTo>
                  <a:pt x="22395" y="969634"/>
                </a:lnTo>
                <a:close/>
              </a:path>
              <a:path w="878839" h="985519">
                <a:moveTo>
                  <a:pt x="76086" y="962925"/>
                </a:moveTo>
                <a:lnTo>
                  <a:pt x="22395" y="969634"/>
                </a:lnTo>
                <a:lnTo>
                  <a:pt x="16927" y="975774"/>
                </a:lnTo>
                <a:lnTo>
                  <a:pt x="75689" y="975774"/>
                </a:lnTo>
                <a:lnTo>
                  <a:pt x="77661" y="975527"/>
                </a:lnTo>
                <a:lnTo>
                  <a:pt x="80130" y="972353"/>
                </a:lnTo>
                <a:lnTo>
                  <a:pt x="79260" y="965394"/>
                </a:lnTo>
                <a:lnTo>
                  <a:pt x="76086" y="962925"/>
                </a:lnTo>
                <a:close/>
              </a:path>
              <a:path w="878839" h="985519">
                <a:moveTo>
                  <a:pt x="12827" y="970830"/>
                </a:moveTo>
                <a:lnTo>
                  <a:pt x="11556" y="970989"/>
                </a:lnTo>
                <a:lnTo>
                  <a:pt x="12816" y="972111"/>
                </a:lnTo>
                <a:lnTo>
                  <a:pt x="12827" y="970830"/>
                </a:lnTo>
                <a:close/>
              </a:path>
              <a:path w="878839" h="985519">
                <a:moveTo>
                  <a:pt x="12912" y="961188"/>
                </a:moveTo>
                <a:lnTo>
                  <a:pt x="7444" y="967327"/>
                </a:lnTo>
                <a:lnTo>
                  <a:pt x="11556" y="970989"/>
                </a:lnTo>
                <a:lnTo>
                  <a:pt x="12827" y="970830"/>
                </a:lnTo>
                <a:lnTo>
                  <a:pt x="12912" y="961188"/>
                </a:lnTo>
                <a:close/>
              </a:path>
              <a:path w="878839" h="985519">
                <a:moveTo>
                  <a:pt x="41233" y="929392"/>
                </a:moveTo>
                <a:lnTo>
                  <a:pt x="12912" y="961188"/>
                </a:lnTo>
                <a:lnTo>
                  <a:pt x="12827" y="970830"/>
                </a:lnTo>
                <a:lnTo>
                  <a:pt x="22395" y="969634"/>
                </a:lnTo>
                <a:lnTo>
                  <a:pt x="50716" y="937839"/>
                </a:lnTo>
                <a:lnTo>
                  <a:pt x="41233" y="929392"/>
                </a:lnTo>
                <a:close/>
              </a:path>
              <a:path w="878839" h="985519">
                <a:moveTo>
                  <a:pt x="100361" y="863006"/>
                </a:moveTo>
                <a:lnTo>
                  <a:pt x="66573" y="900941"/>
                </a:lnTo>
                <a:lnTo>
                  <a:pt x="76057" y="909388"/>
                </a:lnTo>
                <a:lnTo>
                  <a:pt x="109844" y="871454"/>
                </a:lnTo>
                <a:lnTo>
                  <a:pt x="100361" y="863006"/>
                </a:lnTo>
                <a:close/>
              </a:path>
            </a:pathLst>
          </a:custGeom>
          <a:solidFill>
            <a:srgbClr val="8FA7C4"/>
          </a:solidFill>
        </p:spPr>
        <p:txBody>
          <a:bodyPr wrap="square" lIns="0" tIns="0" rIns="0" bIns="0" rtlCol="0"/>
          <a:lstStyle/>
          <a:p>
            <a:endParaRPr>
              <a:solidFill>
                <a:prstClr val="black"/>
              </a:solidFill>
            </a:endParaRPr>
          </a:p>
        </p:txBody>
      </p:sp>
      <p:sp>
        <p:nvSpPr>
          <p:cNvPr id="33" name="object 33"/>
          <p:cNvSpPr/>
          <p:nvPr/>
        </p:nvSpPr>
        <p:spPr>
          <a:xfrm>
            <a:off x="1858691" y="1967475"/>
            <a:ext cx="1050925" cy="1873250"/>
          </a:xfrm>
          <a:custGeom>
            <a:avLst/>
            <a:gdLst/>
            <a:ahLst/>
            <a:cxnLst/>
            <a:rect l="l" t="t" r="r" b="b"/>
            <a:pathLst>
              <a:path w="1050925" h="1873250">
                <a:moveTo>
                  <a:pt x="1039690" y="0"/>
                </a:moveTo>
                <a:lnTo>
                  <a:pt x="1015207" y="44510"/>
                </a:lnTo>
                <a:lnTo>
                  <a:pt x="1026333" y="50631"/>
                </a:lnTo>
                <a:lnTo>
                  <a:pt x="1050818" y="6121"/>
                </a:lnTo>
                <a:lnTo>
                  <a:pt x="1039690" y="0"/>
                </a:lnTo>
                <a:close/>
              </a:path>
              <a:path w="1050925" h="1873250">
                <a:moveTo>
                  <a:pt x="996843" y="77892"/>
                </a:moveTo>
                <a:lnTo>
                  <a:pt x="972358" y="122403"/>
                </a:lnTo>
                <a:lnTo>
                  <a:pt x="983486" y="128525"/>
                </a:lnTo>
                <a:lnTo>
                  <a:pt x="1007971" y="84014"/>
                </a:lnTo>
                <a:lnTo>
                  <a:pt x="996843" y="77892"/>
                </a:lnTo>
                <a:close/>
              </a:path>
              <a:path w="1050925" h="1873250">
                <a:moveTo>
                  <a:pt x="953996" y="155785"/>
                </a:moveTo>
                <a:lnTo>
                  <a:pt x="929511" y="200296"/>
                </a:lnTo>
                <a:lnTo>
                  <a:pt x="940639" y="206418"/>
                </a:lnTo>
                <a:lnTo>
                  <a:pt x="965123" y="161907"/>
                </a:lnTo>
                <a:lnTo>
                  <a:pt x="953996" y="155785"/>
                </a:lnTo>
                <a:close/>
              </a:path>
              <a:path w="1050925" h="1873250">
                <a:moveTo>
                  <a:pt x="911148" y="233678"/>
                </a:moveTo>
                <a:lnTo>
                  <a:pt x="886664" y="278189"/>
                </a:lnTo>
                <a:lnTo>
                  <a:pt x="897792" y="284311"/>
                </a:lnTo>
                <a:lnTo>
                  <a:pt x="922276" y="239800"/>
                </a:lnTo>
                <a:lnTo>
                  <a:pt x="911148" y="233678"/>
                </a:lnTo>
                <a:close/>
              </a:path>
              <a:path w="1050925" h="1873250">
                <a:moveTo>
                  <a:pt x="868301" y="311571"/>
                </a:moveTo>
                <a:lnTo>
                  <a:pt x="843817" y="356082"/>
                </a:lnTo>
                <a:lnTo>
                  <a:pt x="854944" y="362203"/>
                </a:lnTo>
                <a:lnTo>
                  <a:pt x="879429" y="317693"/>
                </a:lnTo>
                <a:lnTo>
                  <a:pt x="868301" y="311571"/>
                </a:lnTo>
                <a:close/>
              </a:path>
              <a:path w="1050925" h="1873250">
                <a:moveTo>
                  <a:pt x="825454" y="389464"/>
                </a:moveTo>
                <a:lnTo>
                  <a:pt x="800969" y="433975"/>
                </a:lnTo>
                <a:lnTo>
                  <a:pt x="812097" y="440096"/>
                </a:lnTo>
                <a:lnTo>
                  <a:pt x="836582" y="395585"/>
                </a:lnTo>
                <a:lnTo>
                  <a:pt x="825454" y="389464"/>
                </a:lnTo>
                <a:close/>
              </a:path>
              <a:path w="1050925" h="1873250">
                <a:moveTo>
                  <a:pt x="782607" y="467357"/>
                </a:moveTo>
                <a:lnTo>
                  <a:pt x="758122" y="511868"/>
                </a:lnTo>
                <a:lnTo>
                  <a:pt x="769250" y="517989"/>
                </a:lnTo>
                <a:lnTo>
                  <a:pt x="793734" y="473478"/>
                </a:lnTo>
                <a:lnTo>
                  <a:pt x="782607" y="467357"/>
                </a:lnTo>
                <a:close/>
              </a:path>
              <a:path w="1050925" h="1873250">
                <a:moveTo>
                  <a:pt x="739759" y="545250"/>
                </a:moveTo>
                <a:lnTo>
                  <a:pt x="715275" y="589761"/>
                </a:lnTo>
                <a:lnTo>
                  <a:pt x="726403" y="595882"/>
                </a:lnTo>
                <a:lnTo>
                  <a:pt x="750887" y="551371"/>
                </a:lnTo>
                <a:lnTo>
                  <a:pt x="739759" y="545250"/>
                </a:lnTo>
                <a:close/>
              </a:path>
              <a:path w="1050925" h="1873250">
                <a:moveTo>
                  <a:pt x="696912" y="623144"/>
                </a:moveTo>
                <a:lnTo>
                  <a:pt x="672428" y="667654"/>
                </a:lnTo>
                <a:lnTo>
                  <a:pt x="683555" y="673775"/>
                </a:lnTo>
                <a:lnTo>
                  <a:pt x="708038" y="629264"/>
                </a:lnTo>
                <a:lnTo>
                  <a:pt x="696912" y="623144"/>
                </a:lnTo>
                <a:close/>
              </a:path>
              <a:path w="1050925" h="1873250">
                <a:moveTo>
                  <a:pt x="654063" y="701037"/>
                </a:moveTo>
                <a:lnTo>
                  <a:pt x="629580" y="745547"/>
                </a:lnTo>
                <a:lnTo>
                  <a:pt x="640707" y="751668"/>
                </a:lnTo>
                <a:lnTo>
                  <a:pt x="665191" y="707157"/>
                </a:lnTo>
                <a:lnTo>
                  <a:pt x="654063" y="701037"/>
                </a:lnTo>
                <a:close/>
              </a:path>
              <a:path w="1050925" h="1873250">
                <a:moveTo>
                  <a:pt x="611216" y="778930"/>
                </a:moveTo>
                <a:lnTo>
                  <a:pt x="586732" y="823440"/>
                </a:lnTo>
                <a:lnTo>
                  <a:pt x="597860" y="829561"/>
                </a:lnTo>
                <a:lnTo>
                  <a:pt x="622344" y="785050"/>
                </a:lnTo>
                <a:lnTo>
                  <a:pt x="611216" y="778930"/>
                </a:lnTo>
                <a:close/>
              </a:path>
              <a:path w="1050925" h="1873250">
                <a:moveTo>
                  <a:pt x="568369" y="856823"/>
                </a:moveTo>
                <a:lnTo>
                  <a:pt x="543885" y="901332"/>
                </a:lnTo>
                <a:lnTo>
                  <a:pt x="555012" y="907454"/>
                </a:lnTo>
                <a:lnTo>
                  <a:pt x="579497" y="862943"/>
                </a:lnTo>
                <a:lnTo>
                  <a:pt x="568369" y="856823"/>
                </a:lnTo>
                <a:close/>
              </a:path>
              <a:path w="1050925" h="1873250">
                <a:moveTo>
                  <a:pt x="525522" y="934716"/>
                </a:moveTo>
                <a:lnTo>
                  <a:pt x="501037" y="979225"/>
                </a:lnTo>
                <a:lnTo>
                  <a:pt x="512165" y="985347"/>
                </a:lnTo>
                <a:lnTo>
                  <a:pt x="536649" y="940836"/>
                </a:lnTo>
                <a:lnTo>
                  <a:pt x="525522" y="934716"/>
                </a:lnTo>
                <a:close/>
              </a:path>
              <a:path w="1050925" h="1873250">
                <a:moveTo>
                  <a:pt x="482674" y="1012609"/>
                </a:moveTo>
                <a:lnTo>
                  <a:pt x="458190" y="1057118"/>
                </a:lnTo>
                <a:lnTo>
                  <a:pt x="469318" y="1063240"/>
                </a:lnTo>
                <a:lnTo>
                  <a:pt x="493802" y="1018729"/>
                </a:lnTo>
                <a:lnTo>
                  <a:pt x="482674" y="1012609"/>
                </a:lnTo>
                <a:close/>
              </a:path>
              <a:path w="1050925" h="1873250">
                <a:moveTo>
                  <a:pt x="439827" y="1090502"/>
                </a:moveTo>
                <a:lnTo>
                  <a:pt x="415343" y="1135011"/>
                </a:lnTo>
                <a:lnTo>
                  <a:pt x="426471" y="1141133"/>
                </a:lnTo>
                <a:lnTo>
                  <a:pt x="450955" y="1096622"/>
                </a:lnTo>
                <a:lnTo>
                  <a:pt x="439827" y="1090502"/>
                </a:lnTo>
                <a:close/>
              </a:path>
              <a:path w="1050925" h="1873250">
                <a:moveTo>
                  <a:pt x="396980" y="1168394"/>
                </a:moveTo>
                <a:lnTo>
                  <a:pt x="372496" y="1212904"/>
                </a:lnTo>
                <a:lnTo>
                  <a:pt x="383623" y="1219026"/>
                </a:lnTo>
                <a:lnTo>
                  <a:pt x="408108" y="1174515"/>
                </a:lnTo>
                <a:lnTo>
                  <a:pt x="396980" y="1168394"/>
                </a:lnTo>
                <a:close/>
              </a:path>
              <a:path w="1050925" h="1873250">
                <a:moveTo>
                  <a:pt x="354133" y="1246287"/>
                </a:moveTo>
                <a:lnTo>
                  <a:pt x="329648" y="1290797"/>
                </a:lnTo>
                <a:lnTo>
                  <a:pt x="340775" y="1296918"/>
                </a:lnTo>
                <a:lnTo>
                  <a:pt x="365259" y="1252407"/>
                </a:lnTo>
                <a:lnTo>
                  <a:pt x="354133" y="1246287"/>
                </a:lnTo>
                <a:close/>
              </a:path>
              <a:path w="1050925" h="1873250">
                <a:moveTo>
                  <a:pt x="311284" y="1324180"/>
                </a:moveTo>
                <a:lnTo>
                  <a:pt x="286801" y="1368690"/>
                </a:lnTo>
                <a:lnTo>
                  <a:pt x="297928" y="1374811"/>
                </a:lnTo>
                <a:lnTo>
                  <a:pt x="322412" y="1330300"/>
                </a:lnTo>
                <a:lnTo>
                  <a:pt x="311284" y="1324180"/>
                </a:lnTo>
                <a:close/>
              </a:path>
              <a:path w="1050925" h="1873250">
                <a:moveTo>
                  <a:pt x="268437" y="1402073"/>
                </a:moveTo>
                <a:lnTo>
                  <a:pt x="243953" y="1446583"/>
                </a:lnTo>
                <a:lnTo>
                  <a:pt x="255080" y="1452704"/>
                </a:lnTo>
                <a:lnTo>
                  <a:pt x="279565" y="1408193"/>
                </a:lnTo>
                <a:lnTo>
                  <a:pt x="268437" y="1402073"/>
                </a:lnTo>
                <a:close/>
              </a:path>
              <a:path w="1050925" h="1873250">
                <a:moveTo>
                  <a:pt x="225590" y="1479966"/>
                </a:moveTo>
                <a:lnTo>
                  <a:pt x="201105" y="1524476"/>
                </a:lnTo>
                <a:lnTo>
                  <a:pt x="212233" y="1530597"/>
                </a:lnTo>
                <a:lnTo>
                  <a:pt x="236717" y="1486086"/>
                </a:lnTo>
                <a:lnTo>
                  <a:pt x="225590" y="1479966"/>
                </a:lnTo>
                <a:close/>
              </a:path>
              <a:path w="1050925" h="1873250">
                <a:moveTo>
                  <a:pt x="182742" y="1557859"/>
                </a:moveTo>
                <a:lnTo>
                  <a:pt x="158258" y="1602369"/>
                </a:lnTo>
                <a:lnTo>
                  <a:pt x="169386" y="1608490"/>
                </a:lnTo>
                <a:lnTo>
                  <a:pt x="193870" y="1563979"/>
                </a:lnTo>
                <a:lnTo>
                  <a:pt x="182742" y="1557859"/>
                </a:lnTo>
                <a:close/>
              </a:path>
              <a:path w="1050925" h="1873250">
                <a:moveTo>
                  <a:pt x="139895" y="1635752"/>
                </a:moveTo>
                <a:lnTo>
                  <a:pt x="115411" y="1680262"/>
                </a:lnTo>
                <a:lnTo>
                  <a:pt x="126538" y="1686383"/>
                </a:lnTo>
                <a:lnTo>
                  <a:pt x="151023" y="1641873"/>
                </a:lnTo>
                <a:lnTo>
                  <a:pt x="139895" y="1635752"/>
                </a:lnTo>
                <a:close/>
              </a:path>
              <a:path w="1050925" h="1873250">
                <a:moveTo>
                  <a:pt x="97048" y="1713645"/>
                </a:moveTo>
                <a:lnTo>
                  <a:pt x="72563" y="1758154"/>
                </a:lnTo>
                <a:lnTo>
                  <a:pt x="83691" y="1764276"/>
                </a:lnTo>
                <a:lnTo>
                  <a:pt x="108176" y="1719765"/>
                </a:lnTo>
                <a:lnTo>
                  <a:pt x="97048" y="1713645"/>
                </a:lnTo>
                <a:close/>
              </a:path>
              <a:path w="1050925" h="1873250">
                <a:moveTo>
                  <a:pt x="9019" y="1791425"/>
                </a:moveTo>
                <a:lnTo>
                  <a:pt x="2167" y="1792927"/>
                </a:lnTo>
                <a:lnTo>
                  <a:pt x="0" y="1796313"/>
                </a:lnTo>
                <a:lnTo>
                  <a:pt x="16767" y="1872762"/>
                </a:lnTo>
                <a:lnTo>
                  <a:pt x="43719" y="1862952"/>
                </a:lnTo>
                <a:lnTo>
                  <a:pt x="27618" y="1862952"/>
                </a:lnTo>
                <a:lnTo>
                  <a:pt x="19244" y="1858345"/>
                </a:lnTo>
                <a:lnTo>
                  <a:pt x="26063" y="1855863"/>
                </a:lnTo>
                <a:lnTo>
                  <a:pt x="12405" y="1793593"/>
                </a:lnTo>
                <a:lnTo>
                  <a:pt x="9019" y="1791425"/>
                </a:lnTo>
                <a:close/>
              </a:path>
              <a:path w="1050925" h="1873250">
                <a:moveTo>
                  <a:pt x="26063" y="1855863"/>
                </a:moveTo>
                <a:lnTo>
                  <a:pt x="19244" y="1858345"/>
                </a:lnTo>
                <a:lnTo>
                  <a:pt x="27618" y="1862952"/>
                </a:lnTo>
                <a:lnTo>
                  <a:pt x="26063" y="1855863"/>
                </a:lnTo>
                <a:close/>
              </a:path>
              <a:path w="1050925" h="1873250">
                <a:moveTo>
                  <a:pt x="85970" y="1834060"/>
                </a:moveTo>
                <a:lnTo>
                  <a:pt x="26063" y="1855863"/>
                </a:lnTo>
                <a:lnTo>
                  <a:pt x="27618" y="1862952"/>
                </a:lnTo>
                <a:lnTo>
                  <a:pt x="43719" y="1862952"/>
                </a:lnTo>
                <a:lnTo>
                  <a:pt x="90313" y="1845994"/>
                </a:lnTo>
                <a:lnTo>
                  <a:pt x="92012" y="1842350"/>
                </a:lnTo>
                <a:lnTo>
                  <a:pt x="89615" y="1835759"/>
                </a:lnTo>
                <a:lnTo>
                  <a:pt x="85970" y="1834060"/>
                </a:lnTo>
                <a:close/>
              </a:path>
              <a:path w="1050925" h="1873250">
                <a:moveTo>
                  <a:pt x="54201" y="1791538"/>
                </a:moveTo>
                <a:lnTo>
                  <a:pt x="29716" y="1836047"/>
                </a:lnTo>
                <a:lnTo>
                  <a:pt x="40844" y="1842169"/>
                </a:lnTo>
                <a:lnTo>
                  <a:pt x="65328" y="1797658"/>
                </a:lnTo>
                <a:lnTo>
                  <a:pt x="54201" y="1791538"/>
                </a:lnTo>
                <a:close/>
              </a:path>
            </a:pathLst>
          </a:custGeom>
          <a:solidFill>
            <a:srgbClr val="8FA7C4"/>
          </a:solidFill>
        </p:spPr>
        <p:txBody>
          <a:bodyPr wrap="square" lIns="0" tIns="0" rIns="0" bIns="0" rtlCol="0"/>
          <a:lstStyle/>
          <a:p>
            <a:endParaRPr>
              <a:solidFill>
                <a:prstClr val="black"/>
              </a:solidFill>
            </a:endParaRPr>
          </a:p>
        </p:txBody>
      </p:sp>
      <p:sp>
        <p:nvSpPr>
          <p:cNvPr id="34" name="object 34"/>
          <p:cNvSpPr/>
          <p:nvPr/>
        </p:nvSpPr>
        <p:spPr>
          <a:xfrm>
            <a:off x="5145177" y="1969552"/>
            <a:ext cx="664210" cy="499745"/>
          </a:xfrm>
          <a:custGeom>
            <a:avLst/>
            <a:gdLst/>
            <a:ahLst/>
            <a:cxnLst/>
            <a:rect l="l" t="t" r="r" b="b"/>
            <a:pathLst>
              <a:path w="664210" h="499744">
                <a:moveTo>
                  <a:pt x="7548" y="0"/>
                </a:moveTo>
                <a:lnTo>
                  <a:pt x="0" y="10213"/>
                </a:lnTo>
                <a:lnTo>
                  <a:pt x="40850" y="40408"/>
                </a:lnTo>
                <a:lnTo>
                  <a:pt x="48399" y="30196"/>
                </a:lnTo>
                <a:lnTo>
                  <a:pt x="7548" y="0"/>
                </a:lnTo>
                <a:close/>
              </a:path>
              <a:path w="664210" h="499744">
                <a:moveTo>
                  <a:pt x="79038" y="52843"/>
                </a:moveTo>
                <a:lnTo>
                  <a:pt x="71489" y="63056"/>
                </a:lnTo>
                <a:lnTo>
                  <a:pt x="112341" y="93252"/>
                </a:lnTo>
                <a:lnTo>
                  <a:pt x="119890" y="83038"/>
                </a:lnTo>
                <a:lnTo>
                  <a:pt x="79038" y="52843"/>
                </a:lnTo>
                <a:close/>
              </a:path>
              <a:path w="664210" h="499744">
                <a:moveTo>
                  <a:pt x="150529" y="105686"/>
                </a:moveTo>
                <a:lnTo>
                  <a:pt x="142980" y="115898"/>
                </a:lnTo>
                <a:lnTo>
                  <a:pt x="183831" y="146095"/>
                </a:lnTo>
                <a:lnTo>
                  <a:pt x="191380" y="135882"/>
                </a:lnTo>
                <a:lnTo>
                  <a:pt x="150529" y="105686"/>
                </a:lnTo>
                <a:close/>
              </a:path>
              <a:path w="664210" h="499744">
                <a:moveTo>
                  <a:pt x="222018" y="158529"/>
                </a:moveTo>
                <a:lnTo>
                  <a:pt x="214469" y="168742"/>
                </a:lnTo>
                <a:lnTo>
                  <a:pt x="255322" y="198937"/>
                </a:lnTo>
                <a:lnTo>
                  <a:pt x="262870" y="188724"/>
                </a:lnTo>
                <a:lnTo>
                  <a:pt x="222018" y="158529"/>
                </a:lnTo>
                <a:close/>
              </a:path>
              <a:path w="664210" h="499744">
                <a:moveTo>
                  <a:pt x="293509" y="211372"/>
                </a:moveTo>
                <a:lnTo>
                  <a:pt x="285960" y="221584"/>
                </a:lnTo>
                <a:lnTo>
                  <a:pt x="326811" y="251781"/>
                </a:lnTo>
                <a:lnTo>
                  <a:pt x="334360" y="241567"/>
                </a:lnTo>
                <a:lnTo>
                  <a:pt x="293509" y="211372"/>
                </a:lnTo>
                <a:close/>
              </a:path>
              <a:path w="664210" h="499744">
                <a:moveTo>
                  <a:pt x="364999" y="264214"/>
                </a:moveTo>
                <a:lnTo>
                  <a:pt x="357450" y="274427"/>
                </a:lnTo>
                <a:lnTo>
                  <a:pt x="398301" y="304623"/>
                </a:lnTo>
                <a:lnTo>
                  <a:pt x="405851" y="294411"/>
                </a:lnTo>
                <a:lnTo>
                  <a:pt x="364999" y="264214"/>
                </a:lnTo>
                <a:close/>
              </a:path>
              <a:path w="664210" h="499744">
                <a:moveTo>
                  <a:pt x="436488" y="317058"/>
                </a:moveTo>
                <a:lnTo>
                  <a:pt x="428939" y="327270"/>
                </a:lnTo>
                <a:lnTo>
                  <a:pt x="469792" y="357466"/>
                </a:lnTo>
                <a:lnTo>
                  <a:pt x="477340" y="347253"/>
                </a:lnTo>
                <a:lnTo>
                  <a:pt x="436488" y="317058"/>
                </a:lnTo>
                <a:close/>
              </a:path>
              <a:path w="664210" h="499744">
                <a:moveTo>
                  <a:pt x="507979" y="369900"/>
                </a:moveTo>
                <a:lnTo>
                  <a:pt x="500430" y="380113"/>
                </a:lnTo>
                <a:lnTo>
                  <a:pt x="541281" y="410309"/>
                </a:lnTo>
                <a:lnTo>
                  <a:pt x="548831" y="400096"/>
                </a:lnTo>
                <a:lnTo>
                  <a:pt x="507979" y="369900"/>
                </a:lnTo>
                <a:close/>
              </a:path>
              <a:path w="664210" h="499744">
                <a:moveTo>
                  <a:pt x="646232" y="481981"/>
                </a:moveTo>
                <a:lnTo>
                  <a:pt x="585123" y="487022"/>
                </a:lnTo>
                <a:lnTo>
                  <a:pt x="582523" y="490089"/>
                </a:lnTo>
                <a:lnTo>
                  <a:pt x="583100" y="497080"/>
                </a:lnTo>
                <a:lnTo>
                  <a:pt x="586167" y="499680"/>
                </a:lnTo>
                <a:lnTo>
                  <a:pt x="664168" y="493245"/>
                </a:lnTo>
                <a:lnTo>
                  <a:pt x="664031" y="492621"/>
                </a:lnTo>
                <a:lnTo>
                  <a:pt x="652640" y="492621"/>
                </a:lnTo>
                <a:lnTo>
                  <a:pt x="643411" y="485799"/>
                </a:lnTo>
                <a:lnTo>
                  <a:pt x="646232" y="481981"/>
                </a:lnTo>
                <a:close/>
              </a:path>
              <a:path w="664210" h="499744">
                <a:moveTo>
                  <a:pt x="648658" y="481781"/>
                </a:moveTo>
                <a:lnTo>
                  <a:pt x="646232" y="481981"/>
                </a:lnTo>
                <a:lnTo>
                  <a:pt x="643411" y="485799"/>
                </a:lnTo>
                <a:lnTo>
                  <a:pt x="652640" y="492621"/>
                </a:lnTo>
                <a:lnTo>
                  <a:pt x="655412" y="488871"/>
                </a:lnTo>
                <a:lnTo>
                  <a:pt x="650209" y="488871"/>
                </a:lnTo>
                <a:lnTo>
                  <a:pt x="648658" y="481781"/>
                </a:lnTo>
                <a:close/>
              </a:path>
              <a:path w="664210" h="499744">
                <a:moveTo>
                  <a:pt x="660303" y="475585"/>
                </a:moveTo>
                <a:lnTo>
                  <a:pt x="650960" y="475585"/>
                </a:lnTo>
                <a:lnTo>
                  <a:pt x="660189" y="482408"/>
                </a:lnTo>
                <a:lnTo>
                  <a:pt x="652640" y="492621"/>
                </a:lnTo>
                <a:lnTo>
                  <a:pt x="664031" y="492621"/>
                </a:lnTo>
                <a:lnTo>
                  <a:pt x="660303" y="475585"/>
                </a:lnTo>
                <a:close/>
              </a:path>
              <a:path w="664210" h="499744">
                <a:moveTo>
                  <a:pt x="655891" y="481185"/>
                </a:moveTo>
                <a:lnTo>
                  <a:pt x="648658" y="481781"/>
                </a:lnTo>
                <a:lnTo>
                  <a:pt x="650209" y="488871"/>
                </a:lnTo>
                <a:lnTo>
                  <a:pt x="655891" y="481185"/>
                </a:lnTo>
                <a:close/>
              </a:path>
              <a:path w="664210" h="499744">
                <a:moveTo>
                  <a:pt x="658534" y="481185"/>
                </a:moveTo>
                <a:lnTo>
                  <a:pt x="655891" y="481185"/>
                </a:lnTo>
                <a:lnTo>
                  <a:pt x="650209" y="488871"/>
                </a:lnTo>
                <a:lnTo>
                  <a:pt x="655412" y="488871"/>
                </a:lnTo>
                <a:lnTo>
                  <a:pt x="660189" y="482408"/>
                </a:lnTo>
                <a:lnTo>
                  <a:pt x="658534" y="481185"/>
                </a:lnTo>
                <a:close/>
              </a:path>
              <a:path w="664210" h="499744">
                <a:moveTo>
                  <a:pt x="648137" y="479404"/>
                </a:moveTo>
                <a:lnTo>
                  <a:pt x="646232" y="481981"/>
                </a:lnTo>
                <a:lnTo>
                  <a:pt x="648658" y="481781"/>
                </a:lnTo>
                <a:lnTo>
                  <a:pt x="648137" y="479404"/>
                </a:lnTo>
                <a:close/>
              </a:path>
              <a:path w="664210" h="499744">
                <a:moveTo>
                  <a:pt x="650960" y="475585"/>
                </a:moveTo>
                <a:lnTo>
                  <a:pt x="648137" y="479404"/>
                </a:lnTo>
                <a:lnTo>
                  <a:pt x="648658" y="481781"/>
                </a:lnTo>
                <a:lnTo>
                  <a:pt x="655891" y="481185"/>
                </a:lnTo>
                <a:lnTo>
                  <a:pt x="658534" y="481185"/>
                </a:lnTo>
                <a:lnTo>
                  <a:pt x="650960" y="475585"/>
                </a:lnTo>
                <a:close/>
              </a:path>
              <a:path w="664210" h="499744">
                <a:moveTo>
                  <a:pt x="644051" y="414619"/>
                </a:moveTo>
                <a:lnTo>
                  <a:pt x="637199" y="416119"/>
                </a:lnTo>
                <a:lnTo>
                  <a:pt x="635030" y="419503"/>
                </a:lnTo>
                <a:lnTo>
                  <a:pt x="648137" y="479404"/>
                </a:lnTo>
                <a:lnTo>
                  <a:pt x="650960" y="475585"/>
                </a:lnTo>
                <a:lnTo>
                  <a:pt x="660303" y="475585"/>
                </a:lnTo>
                <a:lnTo>
                  <a:pt x="647437" y="416789"/>
                </a:lnTo>
                <a:lnTo>
                  <a:pt x="644051" y="414619"/>
                </a:lnTo>
                <a:close/>
              </a:path>
              <a:path w="664210" h="499744">
                <a:moveTo>
                  <a:pt x="579469" y="422743"/>
                </a:moveTo>
                <a:lnTo>
                  <a:pt x="571920" y="432956"/>
                </a:lnTo>
                <a:lnTo>
                  <a:pt x="612772" y="463152"/>
                </a:lnTo>
                <a:lnTo>
                  <a:pt x="620321" y="452939"/>
                </a:lnTo>
                <a:lnTo>
                  <a:pt x="579469" y="422743"/>
                </a:lnTo>
                <a:close/>
              </a:path>
            </a:pathLst>
          </a:custGeom>
          <a:solidFill>
            <a:srgbClr val="8FA7C4"/>
          </a:solidFill>
        </p:spPr>
        <p:txBody>
          <a:bodyPr wrap="square" lIns="0" tIns="0" rIns="0" bIns="0" rtlCol="0"/>
          <a:lstStyle/>
          <a:p>
            <a:endParaRPr>
              <a:solidFill>
                <a:prstClr val="black"/>
              </a:solidFill>
            </a:endParaRPr>
          </a:p>
        </p:txBody>
      </p:sp>
      <p:sp>
        <p:nvSpPr>
          <p:cNvPr id="35" name="object 35"/>
          <p:cNvSpPr/>
          <p:nvPr/>
        </p:nvSpPr>
        <p:spPr>
          <a:xfrm>
            <a:off x="4022684" y="4561077"/>
            <a:ext cx="3271705" cy="1991841"/>
          </a:xfrm>
          <a:prstGeom prst="rect">
            <a:avLst/>
          </a:prstGeom>
          <a:blipFill>
            <a:blip r:embed="rId9" cstate="print"/>
            <a:stretch>
              <a:fillRect/>
            </a:stretch>
          </a:blipFill>
        </p:spPr>
        <p:txBody>
          <a:bodyPr wrap="square" lIns="0" tIns="0" rIns="0" bIns="0" rtlCol="0"/>
          <a:lstStyle/>
          <a:p>
            <a:endParaRPr>
              <a:solidFill>
                <a:prstClr val="black"/>
              </a:solidFill>
            </a:endParaRPr>
          </a:p>
        </p:txBody>
      </p:sp>
      <p:sp>
        <p:nvSpPr>
          <p:cNvPr id="36" name="object 36"/>
          <p:cNvSpPr/>
          <p:nvPr/>
        </p:nvSpPr>
        <p:spPr>
          <a:xfrm>
            <a:off x="5537717" y="3626241"/>
            <a:ext cx="304165" cy="845819"/>
          </a:xfrm>
          <a:custGeom>
            <a:avLst/>
            <a:gdLst/>
            <a:ahLst/>
            <a:cxnLst/>
            <a:rect l="l" t="t" r="r" b="b"/>
            <a:pathLst>
              <a:path w="304164" h="845820">
                <a:moveTo>
                  <a:pt x="7887" y="767189"/>
                </a:moveTo>
                <a:lnTo>
                  <a:pt x="1463" y="770003"/>
                </a:lnTo>
                <a:lnTo>
                  <a:pt x="0" y="773748"/>
                </a:lnTo>
                <a:lnTo>
                  <a:pt x="31404" y="845437"/>
                </a:lnTo>
                <a:lnTo>
                  <a:pt x="43398" y="838149"/>
                </a:lnTo>
                <a:lnTo>
                  <a:pt x="40365" y="838149"/>
                </a:lnTo>
                <a:lnTo>
                  <a:pt x="28254" y="834325"/>
                </a:lnTo>
                <a:lnTo>
                  <a:pt x="33344" y="818213"/>
                </a:lnTo>
                <a:lnTo>
                  <a:pt x="11633" y="768652"/>
                </a:lnTo>
                <a:lnTo>
                  <a:pt x="7887" y="767189"/>
                </a:lnTo>
                <a:close/>
              </a:path>
              <a:path w="304164" h="845820">
                <a:moveTo>
                  <a:pt x="33344" y="818213"/>
                </a:moveTo>
                <a:lnTo>
                  <a:pt x="28254" y="834325"/>
                </a:lnTo>
                <a:lnTo>
                  <a:pt x="40365" y="838149"/>
                </a:lnTo>
                <a:lnTo>
                  <a:pt x="41772" y="833694"/>
                </a:lnTo>
                <a:lnTo>
                  <a:pt x="40125" y="833694"/>
                </a:lnTo>
                <a:lnTo>
                  <a:pt x="31012" y="830814"/>
                </a:lnTo>
                <a:lnTo>
                  <a:pt x="37213" y="827046"/>
                </a:lnTo>
                <a:lnTo>
                  <a:pt x="33344" y="818213"/>
                </a:lnTo>
                <a:close/>
              </a:path>
              <a:path w="304164" h="845820">
                <a:moveTo>
                  <a:pt x="91695" y="793940"/>
                </a:moveTo>
                <a:lnTo>
                  <a:pt x="45454" y="822039"/>
                </a:lnTo>
                <a:lnTo>
                  <a:pt x="40365" y="838149"/>
                </a:lnTo>
                <a:lnTo>
                  <a:pt x="43398" y="838149"/>
                </a:lnTo>
                <a:lnTo>
                  <a:pt x="98290" y="804793"/>
                </a:lnTo>
                <a:lnTo>
                  <a:pt x="99242" y="800888"/>
                </a:lnTo>
                <a:lnTo>
                  <a:pt x="95600" y="794894"/>
                </a:lnTo>
                <a:lnTo>
                  <a:pt x="91695" y="793940"/>
                </a:lnTo>
                <a:close/>
              </a:path>
              <a:path w="304164" h="845820">
                <a:moveTo>
                  <a:pt x="37213" y="827046"/>
                </a:moveTo>
                <a:lnTo>
                  <a:pt x="31012" y="830814"/>
                </a:lnTo>
                <a:lnTo>
                  <a:pt x="40125" y="833694"/>
                </a:lnTo>
                <a:lnTo>
                  <a:pt x="37213" y="827046"/>
                </a:lnTo>
                <a:close/>
              </a:path>
              <a:path w="304164" h="845820">
                <a:moveTo>
                  <a:pt x="45454" y="822039"/>
                </a:moveTo>
                <a:lnTo>
                  <a:pt x="37213" y="827046"/>
                </a:lnTo>
                <a:lnTo>
                  <a:pt x="40125" y="833694"/>
                </a:lnTo>
                <a:lnTo>
                  <a:pt x="41772" y="833694"/>
                </a:lnTo>
                <a:lnTo>
                  <a:pt x="45454" y="822039"/>
                </a:lnTo>
                <a:close/>
              </a:path>
              <a:path w="304164" h="845820">
                <a:moveTo>
                  <a:pt x="291781" y="0"/>
                </a:moveTo>
                <a:lnTo>
                  <a:pt x="33344" y="818213"/>
                </a:lnTo>
                <a:lnTo>
                  <a:pt x="37213" y="827046"/>
                </a:lnTo>
                <a:lnTo>
                  <a:pt x="45454" y="822039"/>
                </a:lnTo>
                <a:lnTo>
                  <a:pt x="303890" y="3825"/>
                </a:lnTo>
                <a:lnTo>
                  <a:pt x="291781" y="0"/>
                </a:lnTo>
                <a:close/>
              </a:path>
            </a:pathLst>
          </a:custGeom>
          <a:solidFill>
            <a:srgbClr val="8FA7C4"/>
          </a:solidFill>
        </p:spPr>
        <p:txBody>
          <a:bodyPr wrap="square" lIns="0" tIns="0" rIns="0" bIns="0" rtlCol="0"/>
          <a:lstStyle/>
          <a:p>
            <a:endParaRPr>
              <a:solidFill>
                <a:prstClr val="black"/>
              </a:solidFill>
            </a:endParaRPr>
          </a:p>
        </p:txBody>
      </p:sp>
      <p:sp>
        <p:nvSpPr>
          <p:cNvPr id="37" name="object 37"/>
          <p:cNvSpPr txBox="1"/>
          <p:nvPr/>
        </p:nvSpPr>
        <p:spPr>
          <a:xfrm>
            <a:off x="513618" y="5767323"/>
            <a:ext cx="2237105" cy="510540"/>
          </a:xfrm>
          <a:prstGeom prst="rect">
            <a:avLst/>
          </a:prstGeom>
        </p:spPr>
        <p:txBody>
          <a:bodyPr vert="horz" wrap="square" lIns="0" tIns="22860" rIns="0" bIns="0" rtlCol="0">
            <a:spAutoFit/>
          </a:bodyPr>
          <a:lstStyle/>
          <a:p>
            <a:pPr marL="41275" marR="5080" indent="-28575">
              <a:lnSpc>
                <a:spcPts val="1900"/>
              </a:lnSpc>
              <a:spcBef>
                <a:spcPts val="180"/>
              </a:spcBef>
            </a:pPr>
            <a:r>
              <a:rPr sz="1600" spc="-5" dirty="0">
                <a:solidFill>
                  <a:srgbClr val="FFFFFF"/>
                </a:solidFill>
                <a:latin typeface="Arial"/>
                <a:cs typeface="Arial"/>
              </a:rPr>
              <a:t>Built-in SSO integrations  </a:t>
            </a:r>
            <a:r>
              <a:rPr sz="1600" dirty="0">
                <a:solidFill>
                  <a:srgbClr val="FFFFFF"/>
                </a:solidFill>
                <a:latin typeface="Arial"/>
                <a:cs typeface="Arial"/>
              </a:rPr>
              <a:t>to </a:t>
            </a:r>
            <a:r>
              <a:rPr sz="1600" spc="-5" dirty="0">
                <a:solidFill>
                  <a:srgbClr val="FFFFFF"/>
                </a:solidFill>
                <a:latin typeface="Arial"/>
                <a:cs typeface="Arial"/>
              </a:rPr>
              <a:t>business</a:t>
            </a:r>
            <a:r>
              <a:rPr sz="1600" spc="-60" dirty="0">
                <a:solidFill>
                  <a:srgbClr val="FFFFFF"/>
                </a:solidFill>
                <a:latin typeface="Arial"/>
                <a:cs typeface="Arial"/>
              </a:rPr>
              <a:t> </a:t>
            </a:r>
            <a:r>
              <a:rPr sz="1600" spc="-5" dirty="0">
                <a:solidFill>
                  <a:srgbClr val="FFFFFF"/>
                </a:solidFill>
                <a:latin typeface="Arial"/>
                <a:cs typeface="Arial"/>
              </a:rPr>
              <a:t>applications</a:t>
            </a:r>
            <a:endParaRPr sz="1600">
              <a:solidFill>
                <a:prstClr val="black"/>
              </a:solidFill>
              <a:latin typeface="Arial"/>
              <a:cs typeface="Arial"/>
            </a:endParaRPr>
          </a:p>
        </p:txBody>
      </p:sp>
      <p:sp>
        <p:nvSpPr>
          <p:cNvPr id="38" name="object 38"/>
          <p:cNvSpPr/>
          <p:nvPr/>
        </p:nvSpPr>
        <p:spPr>
          <a:xfrm>
            <a:off x="353730" y="5728404"/>
            <a:ext cx="2581910" cy="665480"/>
          </a:xfrm>
          <a:custGeom>
            <a:avLst/>
            <a:gdLst/>
            <a:ahLst/>
            <a:cxnLst/>
            <a:rect l="l" t="t" r="r" b="b"/>
            <a:pathLst>
              <a:path w="2581910" h="665479">
                <a:moveTo>
                  <a:pt x="12700" y="652189"/>
                </a:moveTo>
                <a:lnTo>
                  <a:pt x="6350" y="652189"/>
                </a:lnTo>
                <a:lnTo>
                  <a:pt x="6350" y="664889"/>
                </a:lnTo>
                <a:lnTo>
                  <a:pt x="47381" y="664889"/>
                </a:lnTo>
                <a:lnTo>
                  <a:pt x="47381" y="658539"/>
                </a:lnTo>
                <a:lnTo>
                  <a:pt x="12700" y="658539"/>
                </a:lnTo>
                <a:lnTo>
                  <a:pt x="12700" y="652189"/>
                </a:lnTo>
                <a:close/>
              </a:path>
              <a:path w="2581910" h="665479">
                <a:moveTo>
                  <a:pt x="12700" y="607739"/>
                </a:moveTo>
                <a:lnTo>
                  <a:pt x="0" y="607739"/>
                </a:lnTo>
                <a:lnTo>
                  <a:pt x="0" y="658539"/>
                </a:lnTo>
                <a:lnTo>
                  <a:pt x="6350" y="658539"/>
                </a:lnTo>
                <a:lnTo>
                  <a:pt x="6350" y="652189"/>
                </a:lnTo>
                <a:lnTo>
                  <a:pt x="12700" y="652189"/>
                </a:lnTo>
                <a:lnTo>
                  <a:pt x="12700" y="607739"/>
                </a:lnTo>
                <a:close/>
              </a:path>
              <a:path w="2581910" h="665479">
                <a:moveTo>
                  <a:pt x="47381" y="652189"/>
                </a:moveTo>
                <a:lnTo>
                  <a:pt x="12700" y="652189"/>
                </a:lnTo>
                <a:lnTo>
                  <a:pt x="12700" y="658539"/>
                </a:lnTo>
                <a:lnTo>
                  <a:pt x="47381" y="658539"/>
                </a:lnTo>
                <a:lnTo>
                  <a:pt x="47381" y="652189"/>
                </a:lnTo>
                <a:close/>
              </a:path>
              <a:path w="2581910" h="665479">
                <a:moveTo>
                  <a:pt x="12700" y="518839"/>
                </a:moveTo>
                <a:lnTo>
                  <a:pt x="0" y="518839"/>
                </a:lnTo>
                <a:lnTo>
                  <a:pt x="0" y="569639"/>
                </a:lnTo>
                <a:lnTo>
                  <a:pt x="12700" y="569639"/>
                </a:lnTo>
                <a:lnTo>
                  <a:pt x="12700" y="518839"/>
                </a:lnTo>
                <a:close/>
              </a:path>
              <a:path w="2581910" h="665479">
                <a:moveTo>
                  <a:pt x="12700" y="429939"/>
                </a:moveTo>
                <a:lnTo>
                  <a:pt x="0" y="429939"/>
                </a:lnTo>
                <a:lnTo>
                  <a:pt x="0" y="480739"/>
                </a:lnTo>
                <a:lnTo>
                  <a:pt x="12700" y="480739"/>
                </a:lnTo>
                <a:lnTo>
                  <a:pt x="12700" y="429939"/>
                </a:lnTo>
                <a:close/>
              </a:path>
              <a:path w="2581910" h="665479">
                <a:moveTo>
                  <a:pt x="12700" y="341039"/>
                </a:moveTo>
                <a:lnTo>
                  <a:pt x="0" y="341039"/>
                </a:lnTo>
                <a:lnTo>
                  <a:pt x="0" y="391839"/>
                </a:lnTo>
                <a:lnTo>
                  <a:pt x="12700" y="391839"/>
                </a:lnTo>
                <a:lnTo>
                  <a:pt x="12700" y="341039"/>
                </a:lnTo>
                <a:close/>
              </a:path>
              <a:path w="2581910" h="665479">
                <a:moveTo>
                  <a:pt x="12700" y="252139"/>
                </a:moveTo>
                <a:lnTo>
                  <a:pt x="0" y="252139"/>
                </a:lnTo>
                <a:lnTo>
                  <a:pt x="0" y="302939"/>
                </a:lnTo>
                <a:lnTo>
                  <a:pt x="12700" y="302939"/>
                </a:lnTo>
                <a:lnTo>
                  <a:pt x="12700" y="252139"/>
                </a:lnTo>
                <a:close/>
              </a:path>
              <a:path w="2581910" h="665479">
                <a:moveTo>
                  <a:pt x="12700" y="163239"/>
                </a:moveTo>
                <a:lnTo>
                  <a:pt x="0" y="163239"/>
                </a:lnTo>
                <a:lnTo>
                  <a:pt x="0" y="214039"/>
                </a:lnTo>
                <a:lnTo>
                  <a:pt x="12700" y="214039"/>
                </a:lnTo>
                <a:lnTo>
                  <a:pt x="12700" y="163239"/>
                </a:lnTo>
                <a:close/>
              </a:path>
              <a:path w="2581910" h="665479">
                <a:moveTo>
                  <a:pt x="12700" y="74339"/>
                </a:moveTo>
                <a:lnTo>
                  <a:pt x="0" y="74339"/>
                </a:lnTo>
                <a:lnTo>
                  <a:pt x="0" y="125139"/>
                </a:lnTo>
                <a:lnTo>
                  <a:pt x="12700" y="125139"/>
                </a:lnTo>
                <a:lnTo>
                  <a:pt x="12700" y="74339"/>
                </a:lnTo>
                <a:close/>
              </a:path>
              <a:path w="2581910" h="665479">
                <a:moveTo>
                  <a:pt x="27259" y="0"/>
                </a:moveTo>
                <a:lnTo>
                  <a:pt x="0" y="0"/>
                </a:lnTo>
                <a:lnTo>
                  <a:pt x="0" y="36239"/>
                </a:lnTo>
                <a:lnTo>
                  <a:pt x="12700" y="36239"/>
                </a:lnTo>
                <a:lnTo>
                  <a:pt x="12700" y="12699"/>
                </a:lnTo>
                <a:lnTo>
                  <a:pt x="6350" y="12699"/>
                </a:lnTo>
                <a:lnTo>
                  <a:pt x="12700" y="6349"/>
                </a:lnTo>
                <a:lnTo>
                  <a:pt x="27259" y="6349"/>
                </a:lnTo>
                <a:lnTo>
                  <a:pt x="27259" y="0"/>
                </a:lnTo>
                <a:close/>
              </a:path>
              <a:path w="2581910" h="665479">
                <a:moveTo>
                  <a:pt x="12700" y="6349"/>
                </a:moveTo>
                <a:lnTo>
                  <a:pt x="6350" y="12699"/>
                </a:lnTo>
                <a:lnTo>
                  <a:pt x="12700" y="12699"/>
                </a:lnTo>
                <a:lnTo>
                  <a:pt x="12700" y="6349"/>
                </a:lnTo>
                <a:close/>
              </a:path>
              <a:path w="2581910" h="665479">
                <a:moveTo>
                  <a:pt x="27259" y="6349"/>
                </a:moveTo>
                <a:lnTo>
                  <a:pt x="12700" y="6349"/>
                </a:lnTo>
                <a:lnTo>
                  <a:pt x="12700" y="12699"/>
                </a:lnTo>
                <a:lnTo>
                  <a:pt x="27259" y="12699"/>
                </a:lnTo>
                <a:lnTo>
                  <a:pt x="27259" y="6349"/>
                </a:lnTo>
                <a:close/>
              </a:path>
              <a:path w="2581910" h="665479">
                <a:moveTo>
                  <a:pt x="116159" y="0"/>
                </a:moveTo>
                <a:lnTo>
                  <a:pt x="65359" y="0"/>
                </a:lnTo>
                <a:lnTo>
                  <a:pt x="65359" y="12699"/>
                </a:lnTo>
                <a:lnTo>
                  <a:pt x="116159" y="12699"/>
                </a:lnTo>
                <a:lnTo>
                  <a:pt x="116159" y="0"/>
                </a:lnTo>
                <a:close/>
              </a:path>
              <a:path w="2581910" h="665479">
                <a:moveTo>
                  <a:pt x="205059" y="0"/>
                </a:moveTo>
                <a:lnTo>
                  <a:pt x="154259" y="0"/>
                </a:lnTo>
                <a:lnTo>
                  <a:pt x="154259" y="12699"/>
                </a:lnTo>
                <a:lnTo>
                  <a:pt x="205059" y="12699"/>
                </a:lnTo>
                <a:lnTo>
                  <a:pt x="205059" y="0"/>
                </a:lnTo>
                <a:close/>
              </a:path>
              <a:path w="2581910" h="665479">
                <a:moveTo>
                  <a:pt x="293959" y="0"/>
                </a:moveTo>
                <a:lnTo>
                  <a:pt x="243159" y="0"/>
                </a:lnTo>
                <a:lnTo>
                  <a:pt x="243159" y="12699"/>
                </a:lnTo>
                <a:lnTo>
                  <a:pt x="293959" y="12699"/>
                </a:lnTo>
                <a:lnTo>
                  <a:pt x="293959" y="0"/>
                </a:lnTo>
                <a:close/>
              </a:path>
              <a:path w="2581910" h="665479">
                <a:moveTo>
                  <a:pt x="382859" y="0"/>
                </a:moveTo>
                <a:lnTo>
                  <a:pt x="332059" y="0"/>
                </a:lnTo>
                <a:lnTo>
                  <a:pt x="332059" y="12699"/>
                </a:lnTo>
                <a:lnTo>
                  <a:pt x="382859" y="12699"/>
                </a:lnTo>
                <a:lnTo>
                  <a:pt x="382859" y="0"/>
                </a:lnTo>
                <a:close/>
              </a:path>
              <a:path w="2581910" h="665479">
                <a:moveTo>
                  <a:pt x="471759" y="0"/>
                </a:moveTo>
                <a:lnTo>
                  <a:pt x="420959" y="0"/>
                </a:lnTo>
                <a:lnTo>
                  <a:pt x="420959" y="12699"/>
                </a:lnTo>
                <a:lnTo>
                  <a:pt x="471759" y="12699"/>
                </a:lnTo>
                <a:lnTo>
                  <a:pt x="471759" y="0"/>
                </a:lnTo>
                <a:close/>
              </a:path>
              <a:path w="2581910" h="665479">
                <a:moveTo>
                  <a:pt x="560659" y="0"/>
                </a:moveTo>
                <a:lnTo>
                  <a:pt x="509859" y="0"/>
                </a:lnTo>
                <a:lnTo>
                  <a:pt x="509859" y="12699"/>
                </a:lnTo>
                <a:lnTo>
                  <a:pt x="560659" y="12699"/>
                </a:lnTo>
                <a:lnTo>
                  <a:pt x="560659" y="0"/>
                </a:lnTo>
                <a:close/>
              </a:path>
              <a:path w="2581910" h="665479">
                <a:moveTo>
                  <a:pt x="649559" y="0"/>
                </a:moveTo>
                <a:lnTo>
                  <a:pt x="598759" y="0"/>
                </a:lnTo>
                <a:lnTo>
                  <a:pt x="598759" y="12699"/>
                </a:lnTo>
                <a:lnTo>
                  <a:pt x="649559" y="12699"/>
                </a:lnTo>
                <a:lnTo>
                  <a:pt x="649559" y="0"/>
                </a:lnTo>
                <a:close/>
              </a:path>
              <a:path w="2581910" h="665479">
                <a:moveTo>
                  <a:pt x="738459" y="0"/>
                </a:moveTo>
                <a:lnTo>
                  <a:pt x="687659" y="0"/>
                </a:lnTo>
                <a:lnTo>
                  <a:pt x="687659" y="12699"/>
                </a:lnTo>
                <a:lnTo>
                  <a:pt x="738459" y="12699"/>
                </a:lnTo>
                <a:lnTo>
                  <a:pt x="738459" y="0"/>
                </a:lnTo>
                <a:close/>
              </a:path>
              <a:path w="2581910" h="665479">
                <a:moveTo>
                  <a:pt x="827359" y="0"/>
                </a:moveTo>
                <a:lnTo>
                  <a:pt x="776559" y="0"/>
                </a:lnTo>
                <a:lnTo>
                  <a:pt x="776559" y="12699"/>
                </a:lnTo>
                <a:lnTo>
                  <a:pt x="827359" y="12699"/>
                </a:lnTo>
                <a:lnTo>
                  <a:pt x="827359" y="0"/>
                </a:lnTo>
                <a:close/>
              </a:path>
              <a:path w="2581910" h="665479">
                <a:moveTo>
                  <a:pt x="916259" y="0"/>
                </a:moveTo>
                <a:lnTo>
                  <a:pt x="865459" y="0"/>
                </a:lnTo>
                <a:lnTo>
                  <a:pt x="865459" y="12699"/>
                </a:lnTo>
                <a:lnTo>
                  <a:pt x="916259" y="12699"/>
                </a:lnTo>
                <a:lnTo>
                  <a:pt x="916259" y="0"/>
                </a:lnTo>
                <a:close/>
              </a:path>
              <a:path w="2581910" h="665479">
                <a:moveTo>
                  <a:pt x="1005159" y="0"/>
                </a:moveTo>
                <a:lnTo>
                  <a:pt x="954359" y="0"/>
                </a:lnTo>
                <a:lnTo>
                  <a:pt x="954359" y="12699"/>
                </a:lnTo>
                <a:lnTo>
                  <a:pt x="1005159" y="12699"/>
                </a:lnTo>
                <a:lnTo>
                  <a:pt x="1005159" y="0"/>
                </a:lnTo>
                <a:close/>
              </a:path>
              <a:path w="2581910" h="665479">
                <a:moveTo>
                  <a:pt x="1094059" y="0"/>
                </a:moveTo>
                <a:lnTo>
                  <a:pt x="1043259" y="0"/>
                </a:lnTo>
                <a:lnTo>
                  <a:pt x="1043259" y="12699"/>
                </a:lnTo>
                <a:lnTo>
                  <a:pt x="1094059" y="12699"/>
                </a:lnTo>
                <a:lnTo>
                  <a:pt x="1094059" y="0"/>
                </a:lnTo>
                <a:close/>
              </a:path>
              <a:path w="2581910" h="665479">
                <a:moveTo>
                  <a:pt x="1182959" y="0"/>
                </a:moveTo>
                <a:lnTo>
                  <a:pt x="1132159" y="0"/>
                </a:lnTo>
                <a:lnTo>
                  <a:pt x="1132159" y="12699"/>
                </a:lnTo>
                <a:lnTo>
                  <a:pt x="1182959" y="12699"/>
                </a:lnTo>
                <a:lnTo>
                  <a:pt x="1182959" y="0"/>
                </a:lnTo>
                <a:close/>
              </a:path>
              <a:path w="2581910" h="665479">
                <a:moveTo>
                  <a:pt x="1271859" y="0"/>
                </a:moveTo>
                <a:lnTo>
                  <a:pt x="1221059" y="0"/>
                </a:lnTo>
                <a:lnTo>
                  <a:pt x="1221059" y="12699"/>
                </a:lnTo>
                <a:lnTo>
                  <a:pt x="1271859" y="12699"/>
                </a:lnTo>
                <a:lnTo>
                  <a:pt x="1271859" y="0"/>
                </a:lnTo>
                <a:close/>
              </a:path>
              <a:path w="2581910" h="665479">
                <a:moveTo>
                  <a:pt x="1360759" y="0"/>
                </a:moveTo>
                <a:lnTo>
                  <a:pt x="1309959" y="0"/>
                </a:lnTo>
                <a:lnTo>
                  <a:pt x="1309959" y="12699"/>
                </a:lnTo>
                <a:lnTo>
                  <a:pt x="1360759" y="12699"/>
                </a:lnTo>
                <a:lnTo>
                  <a:pt x="1360759" y="0"/>
                </a:lnTo>
                <a:close/>
              </a:path>
              <a:path w="2581910" h="665479">
                <a:moveTo>
                  <a:pt x="1449659" y="0"/>
                </a:moveTo>
                <a:lnTo>
                  <a:pt x="1398859" y="0"/>
                </a:lnTo>
                <a:lnTo>
                  <a:pt x="1398859" y="12699"/>
                </a:lnTo>
                <a:lnTo>
                  <a:pt x="1449659" y="12699"/>
                </a:lnTo>
                <a:lnTo>
                  <a:pt x="1449659" y="0"/>
                </a:lnTo>
                <a:close/>
              </a:path>
              <a:path w="2581910" h="665479">
                <a:moveTo>
                  <a:pt x="1538559" y="0"/>
                </a:moveTo>
                <a:lnTo>
                  <a:pt x="1487759" y="0"/>
                </a:lnTo>
                <a:lnTo>
                  <a:pt x="1487759" y="12699"/>
                </a:lnTo>
                <a:lnTo>
                  <a:pt x="1538559" y="12699"/>
                </a:lnTo>
                <a:lnTo>
                  <a:pt x="1538559" y="0"/>
                </a:lnTo>
                <a:close/>
              </a:path>
              <a:path w="2581910" h="665479">
                <a:moveTo>
                  <a:pt x="1627459" y="0"/>
                </a:moveTo>
                <a:lnTo>
                  <a:pt x="1576659" y="0"/>
                </a:lnTo>
                <a:lnTo>
                  <a:pt x="1576659" y="12699"/>
                </a:lnTo>
                <a:lnTo>
                  <a:pt x="1627459" y="12699"/>
                </a:lnTo>
                <a:lnTo>
                  <a:pt x="1627459" y="0"/>
                </a:lnTo>
                <a:close/>
              </a:path>
              <a:path w="2581910" h="665479">
                <a:moveTo>
                  <a:pt x="1716359" y="0"/>
                </a:moveTo>
                <a:lnTo>
                  <a:pt x="1665559" y="0"/>
                </a:lnTo>
                <a:lnTo>
                  <a:pt x="1665559" y="12699"/>
                </a:lnTo>
                <a:lnTo>
                  <a:pt x="1716359" y="12699"/>
                </a:lnTo>
                <a:lnTo>
                  <a:pt x="1716359" y="0"/>
                </a:lnTo>
                <a:close/>
              </a:path>
              <a:path w="2581910" h="665479">
                <a:moveTo>
                  <a:pt x="1805259" y="0"/>
                </a:moveTo>
                <a:lnTo>
                  <a:pt x="1754459" y="0"/>
                </a:lnTo>
                <a:lnTo>
                  <a:pt x="1754459" y="12699"/>
                </a:lnTo>
                <a:lnTo>
                  <a:pt x="1805259" y="12699"/>
                </a:lnTo>
                <a:lnTo>
                  <a:pt x="1805259" y="0"/>
                </a:lnTo>
                <a:close/>
              </a:path>
              <a:path w="2581910" h="665479">
                <a:moveTo>
                  <a:pt x="1894159" y="0"/>
                </a:moveTo>
                <a:lnTo>
                  <a:pt x="1843359" y="0"/>
                </a:lnTo>
                <a:lnTo>
                  <a:pt x="1843359" y="12699"/>
                </a:lnTo>
                <a:lnTo>
                  <a:pt x="1894159" y="12699"/>
                </a:lnTo>
                <a:lnTo>
                  <a:pt x="1894159" y="0"/>
                </a:lnTo>
                <a:close/>
              </a:path>
              <a:path w="2581910" h="665479">
                <a:moveTo>
                  <a:pt x="1983059" y="0"/>
                </a:moveTo>
                <a:lnTo>
                  <a:pt x="1932259" y="0"/>
                </a:lnTo>
                <a:lnTo>
                  <a:pt x="1932259" y="12699"/>
                </a:lnTo>
                <a:lnTo>
                  <a:pt x="1983059" y="12699"/>
                </a:lnTo>
                <a:lnTo>
                  <a:pt x="1983059" y="0"/>
                </a:lnTo>
                <a:close/>
              </a:path>
              <a:path w="2581910" h="665479">
                <a:moveTo>
                  <a:pt x="2071959" y="0"/>
                </a:moveTo>
                <a:lnTo>
                  <a:pt x="2021159" y="0"/>
                </a:lnTo>
                <a:lnTo>
                  <a:pt x="2021159" y="12699"/>
                </a:lnTo>
                <a:lnTo>
                  <a:pt x="2071959" y="12699"/>
                </a:lnTo>
                <a:lnTo>
                  <a:pt x="2071959" y="0"/>
                </a:lnTo>
                <a:close/>
              </a:path>
              <a:path w="2581910" h="665479">
                <a:moveTo>
                  <a:pt x="2160859" y="0"/>
                </a:moveTo>
                <a:lnTo>
                  <a:pt x="2110059" y="0"/>
                </a:lnTo>
                <a:lnTo>
                  <a:pt x="2110059" y="12699"/>
                </a:lnTo>
                <a:lnTo>
                  <a:pt x="2160859" y="12699"/>
                </a:lnTo>
                <a:lnTo>
                  <a:pt x="2160859" y="0"/>
                </a:lnTo>
                <a:close/>
              </a:path>
              <a:path w="2581910" h="665479">
                <a:moveTo>
                  <a:pt x="2249759" y="0"/>
                </a:moveTo>
                <a:lnTo>
                  <a:pt x="2198959" y="0"/>
                </a:lnTo>
                <a:lnTo>
                  <a:pt x="2198959" y="12699"/>
                </a:lnTo>
                <a:lnTo>
                  <a:pt x="2249759" y="12699"/>
                </a:lnTo>
                <a:lnTo>
                  <a:pt x="2249759" y="0"/>
                </a:lnTo>
                <a:close/>
              </a:path>
              <a:path w="2581910" h="665479">
                <a:moveTo>
                  <a:pt x="2338659" y="0"/>
                </a:moveTo>
                <a:lnTo>
                  <a:pt x="2287859" y="0"/>
                </a:lnTo>
                <a:lnTo>
                  <a:pt x="2287859" y="12699"/>
                </a:lnTo>
                <a:lnTo>
                  <a:pt x="2338659" y="12699"/>
                </a:lnTo>
                <a:lnTo>
                  <a:pt x="2338659" y="0"/>
                </a:lnTo>
                <a:close/>
              </a:path>
              <a:path w="2581910" h="665479">
                <a:moveTo>
                  <a:pt x="2427559" y="0"/>
                </a:moveTo>
                <a:lnTo>
                  <a:pt x="2376759" y="0"/>
                </a:lnTo>
                <a:lnTo>
                  <a:pt x="2376759" y="12699"/>
                </a:lnTo>
                <a:lnTo>
                  <a:pt x="2427559" y="12699"/>
                </a:lnTo>
                <a:lnTo>
                  <a:pt x="2427559" y="0"/>
                </a:lnTo>
                <a:close/>
              </a:path>
              <a:path w="2581910" h="665479">
                <a:moveTo>
                  <a:pt x="2516459" y="0"/>
                </a:moveTo>
                <a:lnTo>
                  <a:pt x="2465659" y="0"/>
                </a:lnTo>
                <a:lnTo>
                  <a:pt x="2465659" y="12699"/>
                </a:lnTo>
                <a:lnTo>
                  <a:pt x="2516459" y="12699"/>
                </a:lnTo>
                <a:lnTo>
                  <a:pt x="2516459" y="0"/>
                </a:lnTo>
                <a:close/>
              </a:path>
              <a:path w="2581910" h="665479">
                <a:moveTo>
                  <a:pt x="2568725" y="6349"/>
                </a:moveTo>
                <a:lnTo>
                  <a:pt x="2568725" y="36633"/>
                </a:lnTo>
                <a:lnTo>
                  <a:pt x="2581425" y="36633"/>
                </a:lnTo>
                <a:lnTo>
                  <a:pt x="2581425" y="12699"/>
                </a:lnTo>
                <a:lnTo>
                  <a:pt x="2575075" y="12699"/>
                </a:lnTo>
                <a:lnTo>
                  <a:pt x="2568725" y="6349"/>
                </a:lnTo>
                <a:close/>
              </a:path>
              <a:path w="2581910" h="665479">
                <a:moveTo>
                  <a:pt x="2581425" y="0"/>
                </a:moveTo>
                <a:lnTo>
                  <a:pt x="2554559" y="0"/>
                </a:lnTo>
                <a:lnTo>
                  <a:pt x="2554559" y="12699"/>
                </a:lnTo>
                <a:lnTo>
                  <a:pt x="2568725" y="12699"/>
                </a:lnTo>
                <a:lnTo>
                  <a:pt x="2568725" y="6349"/>
                </a:lnTo>
                <a:lnTo>
                  <a:pt x="2581425" y="6349"/>
                </a:lnTo>
                <a:lnTo>
                  <a:pt x="2581425" y="0"/>
                </a:lnTo>
                <a:close/>
              </a:path>
              <a:path w="2581910" h="665479">
                <a:moveTo>
                  <a:pt x="2581425" y="6349"/>
                </a:moveTo>
                <a:lnTo>
                  <a:pt x="2568725" y="6349"/>
                </a:lnTo>
                <a:lnTo>
                  <a:pt x="2575075" y="12699"/>
                </a:lnTo>
                <a:lnTo>
                  <a:pt x="2581425" y="12699"/>
                </a:lnTo>
                <a:lnTo>
                  <a:pt x="2581425" y="6349"/>
                </a:lnTo>
                <a:close/>
              </a:path>
              <a:path w="2581910" h="665479">
                <a:moveTo>
                  <a:pt x="2581425" y="74733"/>
                </a:moveTo>
                <a:lnTo>
                  <a:pt x="2568725" y="74733"/>
                </a:lnTo>
                <a:lnTo>
                  <a:pt x="2568725" y="125533"/>
                </a:lnTo>
                <a:lnTo>
                  <a:pt x="2581425" y="125533"/>
                </a:lnTo>
                <a:lnTo>
                  <a:pt x="2581425" y="74733"/>
                </a:lnTo>
                <a:close/>
              </a:path>
              <a:path w="2581910" h="665479">
                <a:moveTo>
                  <a:pt x="2581425" y="163633"/>
                </a:moveTo>
                <a:lnTo>
                  <a:pt x="2568725" y="163633"/>
                </a:lnTo>
                <a:lnTo>
                  <a:pt x="2568725" y="214433"/>
                </a:lnTo>
                <a:lnTo>
                  <a:pt x="2581425" y="214433"/>
                </a:lnTo>
                <a:lnTo>
                  <a:pt x="2581425" y="163633"/>
                </a:lnTo>
                <a:close/>
              </a:path>
              <a:path w="2581910" h="665479">
                <a:moveTo>
                  <a:pt x="2581425" y="252533"/>
                </a:moveTo>
                <a:lnTo>
                  <a:pt x="2568725" y="252533"/>
                </a:lnTo>
                <a:lnTo>
                  <a:pt x="2568725" y="303333"/>
                </a:lnTo>
                <a:lnTo>
                  <a:pt x="2581425" y="303333"/>
                </a:lnTo>
                <a:lnTo>
                  <a:pt x="2581425" y="252533"/>
                </a:lnTo>
                <a:close/>
              </a:path>
              <a:path w="2581910" h="665479">
                <a:moveTo>
                  <a:pt x="2581425" y="341433"/>
                </a:moveTo>
                <a:lnTo>
                  <a:pt x="2568725" y="341433"/>
                </a:lnTo>
                <a:lnTo>
                  <a:pt x="2568725" y="392233"/>
                </a:lnTo>
                <a:lnTo>
                  <a:pt x="2581425" y="392233"/>
                </a:lnTo>
                <a:lnTo>
                  <a:pt x="2581425" y="341433"/>
                </a:lnTo>
                <a:close/>
              </a:path>
              <a:path w="2581910" h="665479">
                <a:moveTo>
                  <a:pt x="2581425" y="430333"/>
                </a:moveTo>
                <a:lnTo>
                  <a:pt x="2568725" y="430333"/>
                </a:lnTo>
                <a:lnTo>
                  <a:pt x="2568725" y="481133"/>
                </a:lnTo>
                <a:lnTo>
                  <a:pt x="2581425" y="481133"/>
                </a:lnTo>
                <a:lnTo>
                  <a:pt x="2581425" y="430333"/>
                </a:lnTo>
                <a:close/>
              </a:path>
              <a:path w="2581910" h="665479">
                <a:moveTo>
                  <a:pt x="2581425" y="519233"/>
                </a:moveTo>
                <a:lnTo>
                  <a:pt x="2568725" y="519233"/>
                </a:lnTo>
                <a:lnTo>
                  <a:pt x="2568725" y="570033"/>
                </a:lnTo>
                <a:lnTo>
                  <a:pt x="2581425" y="570033"/>
                </a:lnTo>
                <a:lnTo>
                  <a:pt x="2581425" y="519233"/>
                </a:lnTo>
                <a:close/>
              </a:path>
              <a:path w="2581910" h="665479">
                <a:moveTo>
                  <a:pt x="2581425" y="652189"/>
                </a:moveTo>
                <a:lnTo>
                  <a:pt x="2575075" y="652189"/>
                </a:lnTo>
                <a:lnTo>
                  <a:pt x="2574681" y="652583"/>
                </a:lnTo>
                <a:lnTo>
                  <a:pt x="2574681" y="664889"/>
                </a:lnTo>
                <a:lnTo>
                  <a:pt x="2581425" y="664889"/>
                </a:lnTo>
                <a:lnTo>
                  <a:pt x="2581425" y="652189"/>
                </a:lnTo>
                <a:close/>
              </a:path>
              <a:path w="2581910" h="665479">
                <a:moveTo>
                  <a:pt x="2581425" y="608133"/>
                </a:moveTo>
                <a:lnTo>
                  <a:pt x="2568725" y="608133"/>
                </a:lnTo>
                <a:lnTo>
                  <a:pt x="2568725" y="658539"/>
                </a:lnTo>
                <a:lnTo>
                  <a:pt x="2574681" y="652583"/>
                </a:lnTo>
                <a:lnTo>
                  <a:pt x="2574681" y="652189"/>
                </a:lnTo>
                <a:lnTo>
                  <a:pt x="2581425" y="652189"/>
                </a:lnTo>
                <a:lnTo>
                  <a:pt x="2581425" y="608133"/>
                </a:lnTo>
                <a:close/>
              </a:path>
              <a:path w="2581910" h="665479">
                <a:moveTo>
                  <a:pt x="2575075" y="652189"/>
                </a:moveTo>
                <a:lnTo>
                  <a:pt x="2574681" y="652189"/>
                </a:lnTo>
                <a:lnTo>
                  <a:pt x="2574681" y="652583"/>
                </a:lnTo>
                <a:lnTo>
                  <a:pt x="2575075" y="652189"/>
                </a:lnTo>
                <a:close/>
              </a:path>
              <a:path w="2581910" h="665479">
                <a:moveTo>
                  <a:pt x="2536581" y="652189"/>
                </a:moveTo>
                <a:lnTo>
                  <a:pt x="2485781" y="652189"/>
                </a:lnTo>
                <a:lnTo>
                  <a:pt x="2485781" y="664889"/>
                </a:lnTo>
                <a:lnTo>
                  <a:pt x="2536581" y="664889"/>
                </a:lnTo>
                <a:lnTo>
                  <a:pt x="2536581" y="652189"/>
                </a:lnTo>
                <a:close/>
              </a:path>
              <a:path w="2581910" h="665479">
                <a:moveTo>
                  <a:pt x="2447681" y="652189"/>
                </a:moveTo>
                <a:lnTo>
                  <a:pt x="2396881" y="652189"/>
                </a:lnTo>
                <a:lnTo>
                  <a:pt x="2396881" y="664889"/>
                </a:lnTo>
                <a:lnTo>
                  <a:pt x="2447681" y="664889"/>
                </a:lnTo>
                <a:lnTo>
                  <a:pt x="2447681" y="652189"/>
                </a:lnTo>
                <a:close/>
              </a:path>
              <a:path w="2581910" h="665479">
                <a:moveTo>
                  <a:pt x="2358781" y="652189"/>
                </a:moveTo>
                <a:lnTo>
                  <a:pt x="2307981" y="652189"/>
                </a:lnTo>
                <a:lnTo>
                  <a:pt x="2307981" y="664889"/>
                </a:lnTo>
                <a:lnTo>
                  <a:pt x="2358781" y="664889"/>
                </a:lnTo>
                <a:lnTo>
                  <a:pt x="2358781" y="652189"/>
                </a:lnTo>
                <a:close/>
              </a:path>
              <a:path w="2581910" h="665479">
                <a:moveTo>
                  <a:pt x="2269881" y="652189"/>
                </a:moveTo>
                <a:lnTo>
                  <a:pt x="2219081" y="652189"/>
                </a:lnTo>
                <a:lnTo>
                  <a:pt x="2219081" y="664889"/>
                </a:lnTo>
                <a:lnTo>
                  <a:pt x="2269881" y="664889"/>
                </a:lnTo>
                <a:lnTo>
                  <a:pt x="2269881" y="652189"/>
                </a:lnTo>
                <a:close/>
              </a:path>
              <a:path w="2581910" h="665479">
                <a:moveTo>
                  <a:pt x="2180981" y="652189"/>
                </a:moveTo>
                <a:lnTo>
                  <a:pt x="2130181" y="652189"/>
                </a:lnTo>
                <a:lnTo>
                  <a:pt x="2130181" y="664889"/>
                </a:lnTo>
                <a:lnTo>
                  <a:pt x="2180981" y="664889"/>
                </a:lnTo>
                <a:lnTo>
                  <a:pt x="2180981" y="652189"/>
                </a:lnTo>
                <a:close/>
              </a:path>
              <a:path w="2581910" h="665479">
                <a:moveTo>
                  <a:pt x="2092081" y="652189"/>
                </a:moveTo>
                <a:lnTo>
                  <a:pt x="2041281" y="652189"/>
                </a:lnTo>
                <a:lnTo>
                  <a:pt x="2041281" y="664889"/>
                </a:lnTo>
                <a:lnTo>
                  <a:pt x="2092081" y="664889"/>
                </a:lnTo>
                <a:lnTo>
                  <a:pt x="2092081" y="652189"/>
                </a:lnTo>
                <a:close/>
              </a:path>
              <a:path w="2581910" h="665479">
                <a:moveTo>
                  <a:pt x="2003181" y="652189"/>
                </a:moveTo>
                <a:lnTo>
                  <a:pt x="1952381" y="652189"/>
                </a:lnTo>
                <a:lnTo>
                  <a:pt x="1952381" y="664889"/>
                </a:lnTo>
                <a:lnTo>
                  <a:pt x="2003181" y="664889"/>
                </a:lnTo>
                <a:lnTo>
                  <a:pt x="2003181" y="652189"/>
                </a:lnTo>
                <a:close/>
              </a:path>
              <a:path w="2581910" h="665479">
                <a:moveTo>
                  <a:pt x="1914281" y="652189"/>
                </a:moveTo>
                <a:lnTo>
                  <a:pt x="1863481" y="652189"/>
                </a:lnTo>
                <a:lnTo>
                  <a:pt x="1863481" y="664889"/>
                </a:lnTo>
                <a:lnTo>
                  <a:pt x="1914281" y="664889"/>
                </a:lnTo>
                <a:lnTo>
                  <a:pt x="1914281" y="652189"/>
                </a:lnTo>
                <a:close/>
              </a:path>
              <a:path w="2581910" h="665479">
                <a:moveTo>
                  <a:pt x="1825381" y="652189"/>
                </a:moveTo>
                <a:lnTo>
                  <a:pt x="1774581" y="652189"/>
                </a:lnTo>
                <a:lnTo>
                  <a:pt x="1774581" y="664889"/>
                </a:lnTo>
                <a:lnTo>
                  <a:pt x="1825381" y="664889"/>
                </a:lnTo>
                <a:lnTo>
                  <a:pt x="1825381" y="652189"/>
                </a:lnTo>
                <a:close/>
              </a:path>
              <a:path w="2581910" h="665479">
                <a:moveTo>
                  <a:pt x="1736481" y="652189"/>
                </a:moveTo>
                <a:lnTo>
                  <a:pt x="1685681" y="652189"/>
                </a:lnTo>
                <a:lnTo>
                  <a:pt x="1685681" y="664889"/>
                </a:lnTo>
                <a:lnTo>
                  <a:pt x="1736481" y="664889"/>
                </a:lnTo>
                <a:lnTo>
                  <a:pt x="1736481" y="652189"/>
                </a:lnTo>
                <a:close/>
              </a:path>
              <a:path w="2581910" h="665479">
                <a:moveTo>
                  <a:pt x="1647581" y="652189"/>
                </a:moveTo>
                <a:lnTo>
                  <a:pt x="1596781" y="652189"/>
                </a:lnTo>
                <a:lnTo>
                  <a:pt x="1596781" y="664889"/>
                </a:lnTo>
                <a:lnTo>
                  <a:pt x="1647581" y="664889"/>
                </a:lnTo>
                <a:lnTo>
                  <a:pt x="1647581" y="652189"/>
                </a:lnTo>
                <a:close/>
              </a:path>
              <a:path w="2581910" h="665479">
                <a:moveTo>
                  <a:pt x="1558681" y="652189"/>
                </a:moveTo>
                <a:lnTo>
                  <a:pt x="1507881" y="652189"/>
                </a:lnTo>
                <a:lnTo>
                  <a:pt x="1507881" y="664889"/>
                </a:lnTo>
                <a:lnTo>
                  <a:pt x="1558681" y="664889"/>
                </a:lnTo>
                <a:lnTo>
                  <a:pt x="1558681" y="652189"/>
                </a:lnTo>
                <a:close/>
              </a:path>
              <a:path w="2581910" h="665479">
                <a:moveTo>
                  <a:pt x="1469781" y="652189"/>
                </a:moveTo>
                <a:lnTo>
                  <a:pt x="1418981" y="652189"/>
                </a:lnTo>
                <a:lnTo>
                  <a:pt x="1418981" y="664889"/>
                </a:lnTo>
                <a:lnTo>
                  <a:pt x="1469781" y="664889"/>
                </a:lnTo>
                <a:lnTo>
                  <a:pt x="1469781" y="652189"/>
                </a:lnTo>
                <a:close/>
              </a:path>
              <a:path w="2581910" h="665479">
                <a:moveTo>
                  <a:pt x="1380881" y="652189"/>
                </a:moveTo>
                <a:lnTo>
                  <a:pt x="1330081" y="652189"/>
                </a:lnTo>
                <a:lnTo>
                  <a:pt x="1330081" y="664889"/>
                </a:lnTo>
                <a:lnTo>
                  <a:pt x="1380881" y="664889"/>
                </a:lnTo>
                <a:lnTo>
                  <a:pt x="1380881" y="652189"/>
                </a:lnTo>
                <a:close/>
              </a:path>
              <a:path w="2581910" h="665479">
                <a:moveTo>
                  <a:pt x="1291981" y="652189"/>
                </a:moveTo>
                <a:lnTo>
                  <a:pt x="1241181" y="652189"/>
                </a:lnTo>
                <a:lnTo>
                  <a:pt x="1241181" y="664889"/>
                </a:lnTo>
                <a:lnTo>
                  <a:pt x="1291981" y="664889"/>
                </a:lnTo>
                <a:lnTo>
                  <a:pt x="1291981" y="652189"/>
                </a:lnTo>
                <a:close/>
              </a:path>
              <a:path w="2581910" h="665479">
                <a:moveTo>
                  <a:pt x="1203081" y="652189"/>
                </a:moveTo>
                <a:lnTo>
                  <a:pt x="1152281" y="652189"/>
                </a:lnTo>
                <a:lnTo>
                  <a:pt x="1152281" y="664889"/>
                </a:lnTo>
                <a:lnTo>
                  <a:pt x="1203081" y="664889"/>
                </a:lnTo>
                <a:lnTo>
                  <a:pt x="1203081" y="652189"/>
                </a:lnTo>
                <a:close/>
              </a:path>
              <a:path w="2581910" h="665479">
                <a:moveTo>
                  <a:pt x="1114181" y="652189"/>
                </a:moveTo>
                <a:lnTo>
                  <a:pt x="1063381" y="652189"/>
                </a:lnTo>
                <a:lnTo>
                  <a:pt x="1063381" y="664889"/>
                </a:lnTo>
                <a:lnTo>
                  <a:pt x="1114181" y="664889"/>
                </a:lnTo>
                <a:lnTo>
                  <a:pt x="1114181" y="652189"/>
                </a:lnTo>
                <a:close/>
              </a:path>
              <a:path w="2581910" h="665479">
                <a:moveTo>
                  <a:pt x="1025281" y="652189"/>
                </a:moveTo>
                <a:lnTo>
                  <a:pt x="974481" y="652189"/>
                </a:lnTo>
                <a:lnTo>
                  <a:pt x="974481" y="664889"/>
                </a:lnTo>
                <a:lnTo>
                  <a:pt x="1025281" y="664889"/>
                </a:lnTo>
                <a:lnTo>
                  <a:pt x="1025281" y="652189"/>
                </a:lnTo>
                <a:close/>
              </a:path>
              <a:path w="2581910" h="665479">
                <a:moveTo>
                  <a:pt x="936381" y="652189"/>
                </a:moveTo>
                <a:lnTo>
                  <a:pt x="885581" y="652189"/>
                </a:lnTo>
                <a:lnTo>
                  <a:pt x="885581" y="664889"/>
                </a:lnTo>
                <a:lnTo>
                  <a:pt x="936381" y="664889"/>
                </a:lnTo>
                <a:lnTo>
                  <a:pt x="936381" y="652189"/>
                </a:lnTo>
                <a:close/>
              </a:path>
              <a:path w="2581910" h="665479">
                <a:moveTo>
                  <a:pt x="847481" y="652189"/>
                </a:moveTo>
                <a:lnTo>
                  <a:pt x="796681" y="652189"/>
                </a:lnTo>
                <a:lnTo>
                  <a:pt x="796681" y="664889"/>
                </a:lnTo>
                <a:lnTo>
                  <a:pt x="847481" y="664889"/>
                </a:lnTo>
                <a:lnTo>
                  <a:pt x="847481" y="652189"/>
                </a:lnTo>
                <a:close/>
              </a:path>
              <a:path w="2581910" h="665479">
                <a:moveTo>
                  <a:pt x="758581" y="652189"/>
                </a:moveTo>
                <a:lnTo>
                  <a:pt x="707781" y="652189"/>
                </a:lnTo>
                <a:lnTo>
                  <a:pt x="707781" y="664889"/>
                </a:lnTo>
                <a:lnTo>
                  <a:pt x="758581" y="664889"/>
                </a:lnTo>
                <a:lnTo>
                  <a:pt x="758581" y="652189"/>
                </a:lnTo>
                <a:close/>
              </a:path>
              <a:path w="2581910" h="665479">
                <a:moveTo>
                  <a:pt x="669681" y="652189"/>
                </a:moveTo>
                <a:lnTo>
                  <a:pt x="618881" y="652189"/>
                </a:lnTo>
                <a:lnTo>
                  <a:pt x="618881" y="664889"/>
                </a:lnTo>
                <a:lnTo>
                  <a:pt x="669681" y="664889"/>
                </a:lnTo>
                <a:lnTo>
                  <a:pt x="669681" y="652189"/>
                </a:lnTo>
                <a:close/>
              </a:path>
              <a:path w="2581910" h="665479">
                <a:moveTo>
                  <a:pt x="580781" y="652189"/>
                </a:moveTo>
                <a:lnTo>
                  <a:pt x="529981" y="652189"/>
                </a:lnTo>
                <a:lnTo>
                  <a:pt x="529981" y="664889"/>
                </a:lnTo>
                <a:lnTo>
                  <a:pt x="580781" y="664889"/>
                </a:lnTo>
                <a:lnTo>
                  <a:pt x="580781" y="652189"/>
                </a:lnTo>
                <a:close/>
              </a:path>
              <a:path w="2581910" h="665479">
                <a:moveTo>
                  <a:pt x="491881" y="652189"/>
                </a:moveTo>
                <a:lnTo>
                  <a:pt x="441081" y="652189"/>
                </a:lnTo>
                <a:lnTo>
                  <a:pt x="441081" y="664889"/>
                </a:lnTo>
                <a:lnTo>
                  <a:pt x="491881" y="664889"/>
                </a:lnTo>
                <a:lnTo>
                  <a:pt x="491881" y="652189"/>
                </a:lnTo>
                <a:close/>
              </a:path>
              <a:path w="2581910" h="665479">
                <a:moveTo>
                  <a:pt x="402981" y="652189"/>
                </a:moveTo>
                <a:lnTo>
                  <a:pt x="352181" y="652189"/>
                </a:lnTo>
                <a:lnTo>
                  <a:pt x="352181" y="664889"/>
                </a:lnTo>
                <a:lnTo>
                  <a:pt x="402981" y="664889"/>
                </a:lnTo>
                <a:lnTo>
                  <a:pt x="402981" y="652189"/>
                </a:lnTo>
                <a:close/>
              </a:path>
              <a:path w="2581910" h="665479">
                <a:moveTo>
                  <a:pt x="314081" y="652189"/>
                </a:moveTo>
                <a:lnTo>
                  <a:pt x="263281" y="652189"/>
                </a:lnTo>
                <a:lnTo>
                  <a:pt x="263281" y="664889"/>
                </a:lnTo>
                <a:lnTo>
                  <a:pt x="314081" y="664889"/>
                </a:lnTo>
                <a:lnTo>
                  <a:pt x="314081" y="652189"/>
                </a:lnTo>
                <a:close/>
              </a:path>
              <a:path w="2581910" h="665479">
                <a:moveTo>
                  <a:pt x="225181" y="652189"/>
                </a:moveTo>
                <a:lnTo>
                  <a:pt x="174381" y="652189"/>
                </a:lnTo>
                <a:lnTo>
                  <a:pt x="174381" y="664889"/>
                </a:lnTo>
                <a:lnTo>
                  <a:pt x="225181" y="664889"/>
                </a:lnTo>
                <a:lnTo>
                  <a:pt x="225181" y="652189"/>
                </a:lnTo>
                <a:close/>
              </a:path>
              <a:path w="2581910" h="665479">
                <a:moveTo>
                  <a:pt x="136281" y="652189"/>
                </a:moveTo>
                <a:lnTo>
                  <a:pt x="85481" y="652189"/>
                </a:lnTo>
                <a:lnTo>
                  <a:pt x="85481" y="664889"/>
                </a:lnTo>
                <a:lnTo>
                  <a:pt x="136281" y="664889"/>
                </a:lnTo>
                <a:lnTo>
                  <a:pt x="136281" y="652189"/>
                </a:lnTo>
                <a:close/>
              </a:path>
            </a:pathLst>
          </a:custGeom>
          <a:solidFill>
            <a:srgbClr val="8FA7C4"/>
          </a:solidFill>
        </p:spPr>
        <p:txBody>
          <a:bodyPr wrap="square" lIns="0" tIns="0" rIns="0" bIns="0" rtlCol="0"/>
          <a:lstStyle/>
          <a:p>
            <a:endParaRPr>
              <a:solidFill>
                <a:prstClr val="black"/>
              </a:solidFill>
            </a:endParaRPr>
          </a:p>
        </p:txBody>
      </p:sp>
      <p:sp>
        <p:nvSpPr>
          <p:cNvPr id="39" name="object 39"/>
          <p:cNvSpPr/>
          <p:nvPr/>
        </p:nvSpPr>
        <p:spPr>
          <a:xfrm>
            <a:off x="2928805" y="6132448"/>
            <a:ext cx="1007744" cy="103505"/>
          </a:xfrm>
          <a:custGeom>
            <a:avLst/>
            <a:gdLst/>
            <a:ahLst/>
            <a:cxnLst/>
            <a:rect l="l" t="t" r="r" b="b"/>
            <a:pathLst>
              <a:path w="1007745" h="103504">
                <a:moveTo>
                  <a:pt x="50800" y="45187"/>
                </a:moveTo>
                <a:lnTo>
                  <a:pt x="0" y="45187"/>
                </a:lnTo>
                <a:lnTo>
                  <a:pt x="0" y="57887"/>
                </a:lnTo>
                <a:lnTo>
                  <a:pt x="50800" y="57887"/>
                </a:lnTo>
                <a:lnTo>
                  <a:pt x="50800" y="45187"/>
                </a:lnTo>
                <a:close/>
              </a:path>
              <a:path w="1007745" h="103504">
                <a:moveTo>
                  <a:pt x="88900" y="45187"/>
                </a:moveTo>
                <a:lnTo>
                  <a:pt x="88900" y="57887"/>
                </a:lnTo>
                <a:lnTo>
                  <a:pt x="139700" y="57887"/>
                </a:lnTo>
                <a:lnTo>
                  <a:pt x="139700" y="45187"/>
                </a:lnTo>
                <a:lnTo>
                  <a:pt x="88900" y="45187"/>
                </a:lnTo>
                <a:close/>
              </a:path>
              <a:path w="1007745" h="103504">
                <a:moveTo>
                  <a:pt x="228600" y="45187"/>
                </a:moveTo>
                <a:lnTo>
                  <a:pt x="177800" y="45187"/>
                </a:lnTo>
                <a:lnTo>
                  <a:pt x="177800" y="57887"/>
                </a:lnTo>
                <a:lnTo>
                  <a:pt x="228600" y="57887"/>
                </a:lnTo>
                <a:lnTo>
                  <a:pt x="228600" y="45187"/>
                </a:lnTo>
                <a:close/>
              </a:path>
              <a:path w="1007745" h="103504">
                <a:moveTo>
                  <a:pt x="317500" y="45187"/>
                </a:moveTo>
                <a:lnTo>
                  <a:pt x="266700" y="45187"/>
                </a:lnTo>
                <a:lnTo>
                  <a:pt x="266700" y="57887"/>
                </a:lnTo>
                <a:lnTo>
                  <a:pt x="317500" y="57887"/>
                </a:lnTo>
                <a:lnTo>
                  <a:pt x="317500" y="45187"/>
                </a:lnTo>
                <a:close/>
              </a:path>
              <a:path w="1007745" h="103504">
                <a:moveTo>
                  <a:pt x="355600" y="45187"/>
                </a:moveTo>
                <a:lnTo>
                  <a:pt x="355600" y="57887"/>
                </a:lnTo>
                <a:lnTo>
                  <a:pt x="406400" y="57887"/>
                </a:lnTo>
                <a:lnTo>
                  <a:pt x="406400" y="45187"/>
                </a:lnTo>
                <a:lnTo>
                  <a:pt x="355600" y="45187"/>
                </a:lnTo>
                <a:close/>
              </a:path>
              <a:path w="1007745" h="103504">
                <a:moveTo>
                  <a:pt x="495300" y="45187"/>
                </a:moveTo>
                <a:lnTo>
                  <a:pt x="444500" y="45187"/>
                </a:lnTo>
                <a:lnTo>
                  <a:pt x="444500" y="57887"/>
                </a:lnTo>
                <a:lnTo>
                  <a:pt x="495300" y="57887"/>
                </a:lnTo>
                <a:lnTo>
                  <a:pt x="495300" y="45187"/>
                </a:lnTo>
                <a:close/>
              </a:path>
              <a:path w="1007745" h="103504">
                <a:moveTo>
                  <a:pt x="584200" y="45187"/>
                </a:moveTo>
                <a:lnTo>
                  <a:pt x="533400" y="45187"/>
                </a:lnTo>
                <a:lnTo>
                  <a:pt x="533400" y="57887"/>
                </a:lnTo>
                <a:lnTo>
                  <a:pt x="584200" y="57887"/>
                </a:lnTo>
                <a:lnTo>
                  <a:pt x="584200" y="45187"/>
                </a:lnTo>
                <a:close/>
              </a:path>
              <a:path w="1007745" h="103504">
                <a:moveTo>
                  <a:pt x="622300" y="45187"/>
                </a:moveTo>
                <a:lnTo>
                  <a:pt x="622300" y="57887"/>
                </a:lnTo>
                <a:lnTo>
                  <a:pt x="673100" y="57887"/>
                </a:lnTo>
                <a:lnTo>
                  <a:pt x="673100" y="45187"/>
                </a:lnTo>
                <a:lnTo>
                  <a:pt x="622300" y="45187"/>
                </a:lnTo>
                <a:close/>
              </a:path>
              <a:path w="1007745" h="103504">
                <a:moveTo>
                  <a:pt x="711200" y="45187"/>
                </a:moveTo>
                <a:lnTo>
                  <a:pt x="711200" y="57887"/>
                </a:lnTo>
                <a:lnTo>
                  <a:pt x="762000" y="57888"/>
                </a:lnTo>
                <a:lnTo>
                  <a:pt x="762000" y="45188"/>
                </a:lnTo>
                <a:lnTo>
                  <a:pt x="711200" y="45187"/>
                </a:lnTo>
                <a:close/>
              </a:path>
              <a:path w="1007745" h="103504">
                <a:moveTo>
                  <a:pt x="850900" y="45188"/>
                </a:moveTo>
                <a:lnTo>
                  <a:pt x="800100" y="45188"/>
                </a:lnTo>
                <a:lnTo>
                  <a:pt x="800100" y="57888"/>
                </a:lnTo>
                <a:lnTo>
                  <a:pt x="850900" y="57888"/>
                </a:lnTo>
                <a:lnTo>
                  <a:pt x="850900" y="45188"/>
                </a:lnTo>
                <a:close/>
              </a:path>
              <a:path w="1007745" h="103504">
                <a:moveTo>
                  <a:pt x="939800" y="45188"/>
                </a:moveTo>
                <a:lnTo>
                  <a:pt x="889000" y="45188"/>
                </a:lnTo>
                <a:lnTo>
                  <a:pt x="889000" y="57888"/>
                </a:lnTo>
                <a:lnTo>
                  <a:pt x="939800" y="57888"/>
                </a:lnTo>
                <a:lnTo>
                  <a:pt x="939800" y="45188"/>
                </a:lnTo>
                <a:close/>
              </a:path>
              <a:path w="1007745" h="103504">
                <a:moveTo>
                  <a:pt x="988119" y="51538"/>
                </a:moveTo>
                <a:lnTo>
                  <a:pt x="940141" y="93518"/>
                </a:lnTo>
                <a:lnTo>
                  <a:pt x="939873" y="97530"/>
                </a:lnTo>
                <a:lnTo>
                  <a:pt x="944492" y="102809"/>
                </a:lnTo>
                <a:lnTo>
                  <a:pt x="948504" y="103076"/>
                </a:lnTo>
                <a:lnTo>
                  <a:pt x="1000148" y="57888"/>
                </a:lnTo>
                <a:lnTo>
                  <a:pt x="997760" y="57888"/>
                </a:lnTo>
                <a:lnTo>
                  <a:pt x="997760" y="56317"/>
                </a:lnTo>
                <a:lnTo>
                  <a:pt x="993580" y="56317"/>
                </a:lnTo>
                <a:lnTo>
                  <a:pt x="988119" y="51538"/>
                </a:lnTo>
                <a:close/>
              </a:path>
              <a:path w="1007745" h="103504">
                <a:moveTo>
                  <a:pt x="980862" y="45188"/>
                </a:moveTo>
                <a:lnTo>
                  <a:pt x="977900" y="45188"/>
                </a:lnTo>
                <a:lnTo>
                  <a:pt x="977900" y="57888"/>
                </a:lnTo>
                <a:lnTo>
                  <a:pt x="980862" y="57888"/>
                </a:lnTo>
                <a:lnTo>
                  <a:pt x="988119" y="51538"/>
                </a:lnTo>
                <a:lnTo>
                  <a:pt x="980862" y="45188"/>
                </a:lnTo>
                <a:close/>
              </a:path>
              <a:path w="1007745" h="103504">
                <a:moveTo>
                  <a:pt x="1000148" y="45188"/>
                </a:moveTo>
                <a:lnTo>
                  <a:pt x="997760" y="45188"/>
                </a:lnTo>
                <a:lnTo>
                  <a:pt x="997760" y="57888"/>
                </a:lnTo>
                <a:lnTo>
                  <a:pt x="1000148" y="57888"/>
                </a:lnTo>
                <a:lnTo>
                  <a:pt x="1007405" y="51538"/>
                </a:lnTo>
                <a:lnTo>
                  <a:pt x="1000148" y="45188"/>
                </a:lnTo>
                <a:close/>
              </a:path>
              <a:path w="1007745" h="103504">
                <a:moveTo>
                  <a:pt x="993580" y="46759"/>
                </a:moveTo>
                <a:lnTo>
                  <a:pt x="988119" y="51538"/>
                </a:lnTo>
                <a:lnTo>
                  <a:pt x="993580" y="56317"/>
                </a:lnTo>
                <a:lnTo>
                  <a:pt x="993580" y="46759"/>
                </a:lnTo>
                <a:close/>
              </a:path>
              <a:path w="1007745" h="103504">
                <a:moveTo>
                  <a:pt x="997760" y="46759"/>
                </a:moveTo>
                <a:lnTo>
                  <a:pt x="993580" y="46759"/>
                </a:lnTo>
                <a:lnTo>
                  <a:pt x="993580" y="56317"/>
                </a:lnTo>
                <a:lnTo>
                  <a:pt x="997760" y="56317"/>
                </a:lnTo>
                <a:lnTo>
                  <a:pt x="997760" y="46759"/>
                </a:lnTo>
                <a:close/>
              </a:path>
              <a:path w="1007745" h="103504">
                <a:moveTo>
                  <a:pt x="948504" y="0"/>
                </a:moveTo>
                <a:lnTo>
                  <a:pt x="944492" y="267"/>
                </a:lnTo>
                <a:lnTo>
                  <a:pt x="939873" y="5546"/>
                </a:lnTo>
                <a:lnTo>
                  <a:pt x="940141" y="9557"/>
                </a:lnTo>
                <a:lnTo>
                  <a:pt x="988119" y="51538"/>
                </a:lnTo>
                <a:lnTo>
                  <a:pt x="993580" y="46759"/>
                </a:lnTo>
                <a:lnTo>
                  <a:pt x="997760" y="46759"/>
                </a:lnTo>
                <a:lnTo>
                  <a:pt x="997760" y="45188"/>
                </a:lnTo>
                <a:lnTo>
                  <a:pt x="1000148" y="45188"/>
                </a:lnTo>
                <a:lnTo>
                  <a:pt x="948504" y="0"/>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424847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4" y="243332"/>
            <a:ext cx="3132455"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5" dirty="0"/>
              <a:t>Single Sign-on</a:t>
            </a:r>
            <a:r>
              <a:rPr spc="-35" dirty="0"/>
              <a:t> </a:t>
            </a:r>
            <a:r>
              <a:rPr spc="-5" dirty="0"/>
              <a:t>(SSO)</a:t>
            </a:r>
          </a:p>
        </p:txBody>
      </p:sp>
      <p:sp>
        <p:nvSpPr>
          <p:cNvPr id="4" name="object 4"/>
          <p:cNvSpPr txBox="1"/>
          <p:nvPr/>
        </p:nvSpPr>
        <p:spPr>
          <a:xfrm>
            <a:off x="366731" y="735075"/>
            <a:ext cx="11722100" cy="5548630"/>
          </a:xfrm>
          <a:prstGeom prst="rect">
            <a:avLst/>
          </a:prstGeom>
        </p:spPr>
        <p:txBody>
          <a:bodyPr vert="horz" wrap="square" lIns="0" tIns="5080" rIns="0" bIns="0" rtlCol="0">
            <a:spAutoFit/>
          </a:bodyPr>
          <a:lstStyle/>
          <a:p>
            <a:pPr marL="298450" marR="149860" indent="-285750">
              <a:lnSpc>
                <a:spcPct val="149500"/>
              </a:lnSpc>
              <a:spcBef>
                <a:spcPts val="40"/>
              </a:spcBef>
              <a:buFont typeface="Wingdings"/>
              <a:buChar char=""/>
              <a:tabLst>
                <a:tab pos="298450" algn="l"/>
              </a:tabLst>
            </a:pPr>
            <a:r>
              <a:rPr sz="2200" spc="-30" dirty="0">
                <a:solidFill>
                  <a:srgbClr val="FFFFFF"/>
                </a:solidFill>
                <a:cs typeface="Calibri"/>
              </a:rPr>
              <a:t>AWS </a:t>
            </a:r>
            <a:r>
              <a:rPr sz="2200" spc="-5" dirty="0">
                <a:solidFill>
                  <a:srgbClr val="FFFFFF"/>
                </a:solidFill>
                <a:cs typeface="Calibri"/>
              </a:rPr>
              <a:t>Single Sign-On (SSO) </a:t>
            </a:r>
            <a:r>
              <a:rPr sz="2200" spc="-20" dirty="0">
                <a:solidFill>
                  <a:srgbClr val="FFFFFF"/>
                </a:solidFill>
                <a:cs typeface="Calibri"/>
              </a:rPr>
              <a:t>makes </a:t>
            </a:r>
            <a:r>
              <a:rPr sz="2200" spc="-5" dirty="0">
                <a:solidFill>
                  <a:srgbClr val="FFFFFF"/>
                </a:solidFill>
                <a:cs typeface="Calibri"/>
              </a:rPr>
              <a:t>it </a:t>
            </a:r>
            <a:r>
              <a:rPr sz="2200" spc="-15" dirty="0">
                <a:solidFill>
                  <a:srgbClr val="FFFFFF"/>
                </a:solidFill>
                <a:cs typeface="Calibri"/>
              </a:rPr>
              <a:t>easy to centrally </a:t>
            </a:r>
            <a:r>
              <a:rPr sz="2200" spc="-10" dirty="0">
                <a:solidFill>
                  <a:srgbClr val="FFFFFF"/>
                </a:solidFill>
                <a:cs typeface="Calibri"/>
              </a:rPr>
              <a:t>manage </a:t>
            </a:r>
            <a:r>
              <a:rPr sz="2200" spc="-5" dirty="0">
                <a:solidFill>
                  <a:srgbClr val="FFFFFF"/>
                </a:solidFill>
                <a:cs typeface="Calibri"/>
              </a:rPr>
              <a:t>access </a:t>
            </a:r>
            <a:r>
              <a:rPr sz="2200" spc="-15" dirty="0">
                <a:solidFill>
                  <a:srgbClr val="FFFFFF"/>
                </a:solidFill>
                <a:cs typeface="Calibri"/>
              </a:rPr>
              <a:t>to </a:t>
            </a:r>
            <a:r>
              <a:rPr sz="2200" spc="-10" dirty="0">
                <a:solidFill>
                  <a:srgbClr val="FFFFFF"/>
                </a:solidFill>
                <a:cs typeface="Calibri"/>
              </a:rPr>
              <a:t>multiple </a:t>
            </a:r>
            <a:r>
              <a:rPr sz="2200" spc="-35" dirty="0">
                <a:solidFill>
                  <a:srgbClr val="FFFFFF"/>
                </a:solidFill>
                <a:cs typeface="Calibri"/>
              </a:rPr>
              <a:t>AWS </a:t>
            </a:r>
            <a:r>
              <a:rPr sz="2200" spc="-10" dirty="0">
                <a:solidFill>
                  <a:srgbClr val="FFFFFF"/>
                </a:solidFill>
                <a:cs typeface="Calibri"/>
              </a:rPr>
              <a:t>accounts </a:t>
            </a:r>
            <a:r>
              <a:rPr sz="2200" spc="-5" dirty="0">
                <a:solidFill>
                  <a:srgbClr val="FFFFFF"/>
                </a:solidFill>
                <a:cs typeface="Calibri"/>
              </a:rPr>
              <a:t>and  business </a:t>
            </a:r>
            <a:r>
              <a:rPr sz="2200" spc="-10" dirty="0">
                <a:solidFill>
                  <a:srgbClr val="FFFFFF"/>
                </a:solidFill>
                <a:cs typeface="Calibri"/>
              </a:rPr>
              <a:t>applications </a:t>
            </a:r>
            <a:r>
              <a:rPr sz="2200" spc="-5" dirty="0">
                <a:solidFill>
                  <a:srgbClr val="FFFFFF"/>
                </a:solidFill>
                <a:cs typeface="Calibri"/>
              </a:rPr>
              <a:t>and </a:t>
            </a:r>
            <a:r>
              <a:rPr sz="2200" spc="-15" dirty="0">
                <a:solidFill>
                  <a:srgbClr val="FFFFFF"/>
                </a:solidFill>
                <a:cs typeface="Calibri"/>
              </a:rPr>
              <a:t>provide users </a:t>
            </a:r>
            <a:r>
              <a:rPr sz="2200" spc="-5" dirty="0">
                <a:solidFill>
                  <a:srgbClr val="FFFFFF"/>
                </a:solidFill>
                <a:cs typeface="Calibri"/>
              </a:rPr>
              <a:t>with single sign-on access </a:t>
            </a:r>
            <a:r>
              <a:rPr sz="2200" spc="-15" dirty="0">
                <a:solidFill>
                  <a:srgbClr val="FFFFFF"/>
                </a:solidFill>
                <a:cs typeface="Calibri"/>
              </a:rPr>
              <a:t>to </a:t>
            </a:r>
            <a:r>
              <a:rPr sz="2200" spc="-5" dirty="0">
                <a:solidFill>
                  <a:srgbClr val="FFFFFF"/>
                </a:solidFill>
                <a:cs typeface="Calibri"/>
              </a:rPr>
              <a:t>all their assigned </a:t>
            </a:r>
            <a:r>
              <a:rPr sz="2200" spc="-10" dirty="0">
                <a:solidFill>
                  <a:srgbClr val="FFFFFF"/>
                </a:solidFill>
                <a:cs typeface="Calibri"/>
              </a:rPr>
              <a:t>accounts </a:t>
            </a:r>
            <a:r>
              <a:rPr sz="2200" spc="-5" dirty="0">
                <a:solidFill>
                  <a:srgbClr val="FFFFFF"/>
                </a:solidFill>
                <a:cs typeface="Calibri"/>
              </a:rPr>
              <a:t>and  </a:t>
            </a:r>
            <a:r>
              <a:rPr sz="2200" spc="-10" dirty="0">
                <a:solidFill>
                  <a:srgbClr val="FFFFFF"/>
                </a:solidFill>
                <a:cs typeface="Calibri"/>
              </a:rPr>
              <a:t>applications </a:t>
            </a:r>
            <a:r>
              <a:rPr sz="2200" spc="-15" dirty="0">
                <a:solidFill>
                  <a:srgbClr val="FFFFFF"/>
                </a:solidFill>
                <a:cs typeface="Calibri"/>
              </a:rPr>
              <a:t>from </a:t>
            </a:r>
            <a:r>
              <a:rPr sz="2200" spc="-5" dirty="0">
                <a:solidFill>
                  <a:srgbClr val="FFFFFF"/>
                </a:solidFill>
                <a:cs typeface="Calibri"/>
              </a:rPr>
              <a:t>one</a:t>
            </a:r>
            <a:r>
              <a:rPr sz="2200" spc="35" dirty="0">
                <a:solidFill>
                  <a:srgbClr val="FFFFFF"/>
                </a:solidFill>
                <a:cs typeface="Calibri"/>
              </a:rPr>
              <a:t> </a:t>
            </a:r>
            <a:r>
              <a:rPr sz="2200" spc="-5" dirty="0">
                <a:solidFill>
                  <a:srgbClr val="FFFFFF"/>
                </a:solidFill>
                <a:cs typeface="Calibri"/>
              </a:rPr>
              <a:t>place.</a:t>
            </a:r>
            <a:endParaRPr sz="2200">
              <a:solidFill>
                <a:prstClr val="black"/>
              </a:solidFill>
              <a:cs typeface="Calibri"/>
            </a:endParaRPr>
          </a:p>
          <a:p>
            <a:pPr marL="298450" marR="488950" indent="-285750">
              <a:lnSpc>
                <a:spcPct val="147300"/>
              </a:lnSpc>
              <a:spcBef>
                <a:spcPts val="120"/>
              </a:spcBef>
              <a:buFont typeface="Wingdings"/>
              <a:buChar char=""/>
              <a:tabLst>
                <a:tab pos="298450" algn="l"/>
              </a:tabLst>
            </a:pPr>
            <a:r>
              <a:rPr sz="2200" dirty="0">
                <a:solidFill>
                  <a:srgbClr val="FFFFFF"/>
                </a:solidFill>
                <a:cs typeface="Calibri"/>
              </a:rPr>
              <a:t>With </a:t>
            </a:r>
            <a:r>
              <a:rPr sz="2200" spc="-35" dirty="0">
                <a:solidFill>
                  <a:srgbClr val="FFFFFF"/>
                </a:solidFill>
                <a:cs typeface="Calibri"/>
              </a:rPr>
              <a:t>AWS </a:t>
            </a:r>
            <a:r>
              <a:rPr sz="2200" spc="-15" dirty="0">
                <a:solidFill>
                  <a:srgbClr val="FFFFFF"/>
                </a:solidFill>
                <a:cs typeface="Calibri"/>
              </a:rPr>
              <a:t>SSO, </a:t>
            </a:r>
            <a:r>
              <a:rPr sz="2200" spc="-10" dirty="0">
                <a:solidFill>
                  <a:srgbClr val="FFFFFF"/>
                </a:solidFill>
                <a:cs typeface="Calibri"/>
              </a:rPr>
              <a:t>you can </a:t>
            </a:r>
            <a:r>
              <a:rPr sz="2200" spc="-5" dirty="0">
                <a:solidFill>
                  <a:srgbClr val="FFFFFF"/>
                </a:solidFill>
                <a:cs typeface="Calibri"/>
              </a:rPr>
              <a:t>easily </a:t>
            </a:r>
            <a:r>
              <a:rPr sz="2200" spc="-10" dirty="0">
                <a:solidFill>
                  <a:srgbClr val="FFFFFF"/>
                </a:solidFill>
                <a:cs typeface="Calibri"/>
              </a:rPr>
              <a:t>manage </a:t>
            </a:r>
            <a:r>
              <a:rPr sz="2200" dirty="0">
                <a:solidFill>
                  <a:srgbClr val="FFFFFF"/>
                </a:solidFill>
                <a:cs typeface="Calibri"/>
              </a:rPr>
              <a:t>SSO </a:t>
            </a:r>
            <a:r>
              <a:rPr sz="2200" spc="-5" dirty="0">
                <a:solidFill>
                  <a:srgbClr val="FFFFFF"/>
                </a:solidFill>
                <a:cs typeface="Calibri"/>
              </a:rPr>
              <a:t>access and user permissions </a:t>
            </a:r>
            <a:r>
              <a:rPr sz="2200" spc="-15" dirty="0">
                <a:solidFill>
                  <a:srgbClr val="FFFFFF"/>
                </a:solidFill>
                <a:cs typeface="Calibri"/>
              </a:rPr>
              <a:t>to </a:t>
            </a:r>
            <a:r>
              <a:rPr sz="2200" spc="-5" dirty="0">
                <a:solidFill>
                  <a:srgbClr val="FFFFFF"/>
                </a:solidFill>
                <a:cs typeface="Calibri"/>
              </a:rPr>
              <a:t>all </a:t>
            </a:r>
            <a:r>
              <a:rPr sz="2200" dirty="0">
                <a:solidFill>
                  <a:srgbClr val="FFFFFF"/>
                </a:solidFill>
                <a:cs typeface="Calibri"/>
              </a:rPr>
              <a:t>of </a:t>
            </a:r>
            <a:r>
              <a:rPr sz="2200" spc="-10" dirty="0">
                <a:solidFill>
                  <a:srgbClr val="FFFFFF"/>
                </a:solidFill>
                <a:cs typeface="Calibri"/>
              </a:rPr>
              <a:t>your accounts </a:t>
            </a:r>
            <a:r>
              <a:rPr sz="2200" spc="-5" dirty="0">
                <a:solidFill>
                  <a:srgbClr val="FFFFFF"/>
                </a:solidFill>
                <a:cs typeface="Calibri"/>
              </a:rPr>
              <a:t>in  </a:t>
            </a:r>
            <a:r>
              <a:rPr sz="2200" spc="-30" dirty="0">
                <a:solidFill>
                  <a:srgbClr val="FFFFFF"/>
                </a:solidFill>
                <a:cs typeface="Calibri"/>
              </a:rPr>
              <a:t>AWS </a:t>
            </a:r>
            <a:r>
              <a:rPr sz="2200" spc="-15" dirty="0">
                <a:solidFill>
                  <a:srgbClr val="FFFFFF"/>
                </a:solidFill>
                <a:cs typeface="Calibri"/>
              </a:rPr>
              <a:t>Organizations</a:t>
            </a:r>
            <a:r>
              <a:rPr sz="2200" spc="35" dirty="0">
                <a:solidFill>
                  <a:srgbClr val="FFFFFF"/>
                </a:solidFill>
                <a:cs typeface="Calibri"/>
              </a:rPr>
              <a:t> </a:t>
            </a:r>
            <a:r>
              <a:rPr sz="2200" spc="-25" dirty="0">
                <a:solidFill>
                  <a:srgbClr val="FFFFFF"/>
                </a:solidFill>
                <a:cs typeface="Calibri"/>
              </a:rPr>
              <a:t>centrally.</a:t>
            </a:r>
            <a:endParaRPr sz="2200">
              <a:solidFill>
                <a:prstClr val="black"/>
              </a:solidFill>
              <a:cs typeface="Calibri"/>
            </a:endParaRPr>
          </a:p>
          <a:p>
            <a:pPr marL="298450" marR="67945" indent="-285750">
              <a:lnSpc>
                <a:spcPct val="147300"/>
              </a:lnSpc>
              <a:spcBef>
                <a:spcPts val="120"/>
              </a:spcBef>
              <a:buFont typeface="Wingdings"/>
              <a:buChar char=""/>
              <a:tabLst>
                <a:tab pos="298450" algn="l"/>
              </a:tabLst>
            </a:pPr>
            <a:r>
              <a:rPr sz="2200" dirty="0">
                <a:solidFill>
                  <a:srgbClr val="FFFFFF"/>
                </a:solidFill>
                <a:cs typeface="Calibri"/>
              </a:rPr>
              <a:t>SSO </a:t>
            </a:r>
            <a:r>
              <a:rPr sz="2200" spc="-10" dirty="0">
                <a:solidFill>
                  <a:srgbClr val="FFFFFF"/>
                </a:solidFill>
                <a:cs typeface="Calibri"/>
              </a:rPr>
              <a:t>configures </a:t>
            </a:r>
            <a:r>
              <a:rPr sz="2200" spc="-5" dirty="0">
                <a:solidFill>
                  <a:srgbClr val="FFFFFF"/>
                </a:solidFill>
                <a:cs typeface="Calibri"/>
              </a:rPr>
              <a:t>and </a:t>
            </a:r>
            <a:r>
              <a:rPr sz="2200" spc="-10" dirty="0">
                <a:solidFill>
                  <a:srgbClr val="FFFFFF"/>
                </a:solidFill>
                <a:cs typeface="Calibri"/>
              </a:rPr>
              <a:t>maintains </a:t>
            </a:r>
            <a:r>
              <a:rPr sz="2200" spc="-5" dirty="0">
                <a:solidFill>
                  <a:srgbClr val="FFFFFF"/>
                </a:solidFill>
                <a:cs typeface="Calibri"/>
              </a:rPr>
              <a:t>all the necessary permissions </a:t>
            </a:r>
            <a:r>
              <a:rPr sz="2200" spc="-15" dirty="0">
                <a:solidFill>
                  <a:srgbClr val="FFFFFF"/>
                </a:solidFill>
                <a:cs typeface="Calibri"/>
              </a:rPr>
              <a:t>for </a:t>
            </a:r>
            <a:r>
              <a:rPr sz="2200" spc="-10" dirty="0">
                <a:solidFill>
                  <a:srgbClr val="FFFFFF"/>
                </a:solidFill>
                <a:cs typeface="Calibri"/>
              </a:rPr>
              <a:t>your accounts </a:t>
            </a:r>
            <a:r>
              <a:rPr sz="2200" spc="-20" dirty="0">
                <a:solidFill>
                  <a:srgbClr val="FFFFFF"/>
                </a:solidFill>
                <a:cs typeface="Calibri"/>
              </a:rPr>
              <a:t>automatically, </a:t>
            </a:r>
            <a:r>
              <a:rPr sz="2200" spc="-5" dirty="0">
                <a:solidFill>
                  <a:srgbClr val="FFFFFF"/>
                </a:solidFill>
                <a:cs typeface="Calibri"/>
              </a:rPr>
              <a:t>without  </a:t>
            </a:r>
            <a:r>
              <a:rPr sz="2200" spc="-10" dirty="0">
                <a:solidFill>
                  <a:srgbClr val="FFFFFF"/>
                </a:solidFill>
                <a:cs typeface="Calibri"/>
              </a:rPr>
              <a:t>requiring </a:t>
            </a:r>
            <a:r>
              <a:rPr sz="2200" spc="-20" dirty="0">
                <a:solidFill>
                  <a:srgbClr val="FFFFFF"/>
                </a:solidFill>
                <a:cs typeface="Calibri"/>
              </a:rPr>
              <a:t>any </a:t>
            </a:r>
            <a:r>
              <a:rPr sz="2200" spc="-5" dirty="0">
                <a:solidFill>
                  <a:srgbClr val="FFFFFF"/>
                </a:solidFill>
                <a:cs typeface="Calibri"/>
              </a:rPr>
              <a:t>additional setup in the </a:t>
            </a:r>
            <a:r>
              <a:rPr sz="2200" spc="-10" dirty="0">
                <a:solidFill>
                  <a:srgbClr val="FFFFFF"/>
                </a:solidFill>
                <a:cs typeface="Calibri"/>
              </a:rPr>
              <a:t>individual</a:t>
            </a:r>
            <a:r>
              <a:rPr sz="2200" spc="35" dirty="0">
                <a:solidFill>
                  <a:srgbClr val="FFFFFF"/>
                </a:solidFill>
                <a:cs typeface="Calibri"/>
              </a:rPr>
              <a:t> </a:t>
            </a:r>
            <a:r>
              <a:rPr sz="2200" spc="-10" dirty="0">
                <a:solidFill>
                  <a:srgbClr val="FFFFFF"/>
                </a:solidFill>
                <a:cs typeface="Calibri"/>
              </a:rPr>
              <a:t>accounts.</a:t>
            </a:r>
            <a:endParaRPr sz="2200">
              <a:solidFill>
                <a:prstClr val="black"/>
              </a:solidFill>
              <a:cs typeface="Calibri"/>
            </a:endParaRPr>
          </a:p>
          <a:p>
            <a:pPr marL="298450" marR="5080" indent="-285750">
              <a:lnSpc>
                <a:spcPct val="151800"/>
              </a:lnSpc>
              <a:buFont typeface="Wingdings"/>
              <a:buChar char=""/>
              <a:tabLst>
                <a:tab pos="298450" algn="l"/>
              </a:tabLst>
            </a:pPr>
            <a:r>
              <a:rPr sz="2200" spc="-55" dirty="0">
                <a:solidFill>
                  <a:srgbClr val="FFFFFF"/>
                </a:solidFill>
                <a:cs typeface="Calibri"/>
              </a:rPr>
              <a:t>You </a:t>
            </a:r>
            <a:r>
              <a:rPr sz="2200" spc="-10" dirty="0">
                <a:solidFill>
                  <a:srgbClr val="FFFFFF"/>
                </a:solidFill>
                <a:cs typeface="Calibri"/>
              </a:rPr>
              <a:t>can </a:t>
            </a:r>
            <a:r>
              <a:rPr sz="2200" spc="-5" dirty="0">
                <a:solidFill>
                  <a:srgbClr val="FFFFFF"/>
                </a:solidFill>
                <a:cs typeface="Calibri"/>
              </a:rPr>
              <a:t>assign user permissions based </a:t>
            </a:r>
            <a:r>
              <a:rPr sz="2200" dirty="0">
                <a:solidFill>
                  <a:srgbClr val="FFFFFF"/>
                </a:solidFill>
                <a:cs typeface="Calibri"/>
              </a:rPr>
              <a:t>on </a:t>
            </a:r>
            <a:r>
              <a:rPr sz="2200" spc="-5" dirty="0">
                <a:solidFill>
                  <a:srgbClr val="FFFFFF"/>
                </a:solidFill>
                <a:cs typeface="Calibri"/>
              </a:rPr>
              <a:t>common job </a:t>
            </a:r>
            <a:r>
              <a:rPr sz="2200" spc="-10" dirty="0">
                <a:solidFill>
                  <a:srgbClr val="FFFFFF"/>
                </a:solidFill>
                <a:cs typeface="Calibri"/>
              </a:rPr>
              <a:t>functions </a:t>
            </a:r>
            <a:r>
              <a:rPr sz="2200" spc="-5" dirty="0">
                <a:solidFill>
                  <a:srgbClr val="FFFFFF"/>
                </a:solidFill>
                <a:cs typeface="Calibri"/>
              </a:rPr>
              <a:t>and </a:t>
            </a:r>
            <a:r>
              <a:rPr sz="2200" spc="-15" dirty="0">
                <a:solidFill>
                  <a:srgbClr val="FFFFFF"/>
                </a:solidFill>
                <a:cs typeface="Calibri"/>
              </a:rPr>
              <a:t>customize </a:t>
            </a:r>
            <a:r>
              <a:rPr sz="2200" spc="-5" dirty="0">
                <a:solidFill>
                  <a:srgbClr val="FFFFFF"/>
                </a:solidFill>
                <a:cs typeface="Calibri"/>
              </a:rPr>
              <a:t>these permissions </a:t>
            </a:r>
            <a:r>
              <a:rPr sz="2200" spc="-10" dirty="0">
                <a:solidFill>
                  <a:srgbClr val="FFFFFF"/>
                </a:solidFill>
                <a:cs typeface="Calibri"/>
              </a:rPr>
              <a:t>to  </a:t>
            </a:r>
            <a:r>
              <a:rPr sz="2200" dirty="0">
                <a:solidFill>
                  <a:srgbClr val="FFFFFF"/>
                </a:solidFill>
                <a:cs typeface="Calibri"/>
              </a:rPr>
              <a:t>meet </a:t>
            </a:r>
            <a:r>
              <a:rPr sz="2200" spc="-10" dirty="0">
                <a:solidFill>
                  <a:srgbClr val="FFFFFF"/>
                </a:solidFill>
                <a:cs typeface="Calibri"/>
              </a:rPr>
              <a:t>your </a:t>
            </a:r>
            <a:r>
              <a:rPr sz="2200" spc="-5" dirty="0">
                <a:solidFill>
                  <a:srgbClr val="FFFFFF"/>
                </a:solidFill>
                <a:cs typeface="Calibri"/>
              </a:rPr>
              <a:t>specific security</a:t>
            </a:r>
            <a:r>
              <a:rPr sz="2200" spc="5" dirty="0">
                <a:solidFill>
                  <a:srgbClr val="FFFFFF"/>
                </a:solidFill>
                <a:cs typeface="Calibri"/>
              </a:rPr>
              <a:t> </a:t>
            </a:r>
            <a:r>
              <a:rPr sz="2200" spc="-10" dirty="0">
                <a:solidFill>
                  <a:srgbClr val="FFFFFF"/>
                </a:solidFill>
                <a:cs typeface="Calibri"/>
              </a:rPr>
              <a:t>requirements.</a:t>
            </a:r>
            <a:endParaRPr sz="2200">
              <a:solidFill>
                <a:prstClr val="black"/>
              </a:solidFill>
              <a:cs typeface="Calibri"/>
            </a:endParaRPr>
          </a:p>
          <a:p>
            <a:pPr marL="298450" marR="354330" indent="-285750">
              <a:lnSpc>
                <a:spcPts val="4010"/>
              </a:lnSpc>
              <a:spcBef>
                <a:spcPts val="240"/>
              </a:spcBef>
              <a:buFont typeface="Wingdings"/>
              <a:buChar char=""/>
              <a:tabLst>
                <a:tab pos="298450" algn="l"/>
              </a:tabLst>
            </a:pPr>
            <a:r>
              <a:rPr sz="2200" spc="-30" dirty="0">
                <a:solidFill>
                  <a:srgbClr val="FFFFFF"/>
                </a:solidFill>
                <a:cs typeface="Calibri"/>
              </a:rPr>
              <a:t>AWS </a:t>
            </a:r>
            <a:r>
              <a:rPr sz="2200" dirty="0">
                <a:solidFill>
                  <a:srgbClr val="FFFFFF"/>
                </a:solidFill>
                <a:cs typeface="Calibri"/>
              </a:rPr>
              <a:t>SSO </a:t>
            </a:r>
            <a:r>
              <a:rPr sz="2200" spc="-5" dirty="0">
                <a:solidFill>
                  <a:srgbClr val="FFFFFF"/>
                </a:solidFill>
                <a:cs typeface="Calibri"/>
              </a:rPr>
              <a:t>also </a:t>
            </a:r>
            <a:r>
              <a:rPr sz="2200" spc="-10" dirty="0">
                <a:solidFill>
                  <a:srgbClr val="FFFFFF"/>
                </a:solidFill>
                <a:cs typeface="Calibri"/>
              </a:rPr>
              <a:t>includes </a:t>
            </a:r>
            <a:r>
              <a:rPr sz="2200" spc="-15" dirty="0">
                <a:solidFill>
                  <a:srgbClr val="FFFFFF"/>
                </a:solidFill>
                <a:cs typeface="Calibri"/>
              </a:rPr>
              <a:t>built-in integrations to many </a:t>
            </a:r>
            <a:r>
              <a:rPr sz="2200" spc="-5" dirty="0">
                <a:solidFill>
                  <a:srgbClr val="FFFFFF"/>
                </a:solidFill>
                <a:cs typeface="Calibri"/>
              </a:rPr>
              <a:t>business </a:t>
            </a:r>
            <a:r>
              <a:rPr sz="2200" spc="-10" dirty="0">
                <a:solidFill>
                  <a:srgbClr val="FFFFFF"/>
                </a:solidFill>
                <a:cs typeface="Calibri"/>
              </a:rPr>
              <a:t>applications, </a:t>
            </a:r>
            <a:r>
              <a:rPr sz="2200" spc="-5" dirty="0">
                <a:solidFill>
                  <a:srgbClr val="FFFFFF"/>
                </a:solidFill>
                <a:cs typeface="Calibri"/>
              </a:rPr>
              <a:t>such as </a:t>
            </a:r>
            <a:r>
              <a:rPr sz="2200" spc="-15" dirty="0">
                <a:solidFill>
                  <a:srgbClr val="FFFFFF"/>
                </a:solidFill>
                <a:cs typeface="Calibri"/>
              </a:rPr>
              <a:t>Salesforce, Box,  </a:t>
            </a:r>
            <a:r>
              <a:rPr sz="2200" spc="-5" dirty="0">
                <a:solidFill>
                  <a:srgbClr val="FFFFFF"/>
                </a:solidFill>
                <a:cs typeface="Calibri"/>
              </a:rPr>
              <a:t>and Office</a:t>
            </a:r>
            <a:r>
              <a:rPr sz="2200" dirty="0">
                <a:solidFill>
                  <a:srgbClr val="FFFFFF"/>
                </a:solidFill>
                <a:cs typeface="Calibri"/>
              </a:rPr>
              <a:t> </a:t>
            </a:r>
            <a:r>
              <a:rPr sz="2200" spc="-5" dirty="0">
                <a:solidFill>
                  <a:srgbClr val="FFFFFF"/>
                </a:solidFill>
                <a:cs typeface="Calibri"/>
              </a:rPr>
              <a:t>365.</a:t>
            </a:r>
            <a:endParaRPr sz="2200">
              <a:solidFill>
                <a:prstClr val="black"/>
              </a:solidFill>
              <a:cs typeface="Calibri"/>
            </a:endParaRPr>
          </a:p>
        </p:txBody>
      </p:sp>
    </p:spTree>
    <p:extLst>
      <p:ext uri="{BB962C8B-B14F-4D97-AF65-F5344CB8AC3E}">
        <p14:creationId xmlns:p14="http://schemas.microsoft.com/office/powerpoint/2010/main" val="1602731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731" y="735075"/>
            <a:ext cx="11593830" cy="6042660"/>
          </a:xfrm>
          <a:prstGeom prst="rect">
            <a:avLst/>
          </a:prstGeom>
        </p:spPr>
        <p:txBody>
          <a:bodyPr vert="horz" wrap="square" lIns="0" tIns="5080" rIns="0" bIns="0" rtlCol="0">
            <a:spAutoFit/>
          </a:bodyPr>
          <a:lstStyle/>
          <a:p>
            <a:pPr marL="298450" marR="539115" indent="-285750">
              <a:lnSpc>
                <a:spcPct val="149500"/>
              </a:lnSpc>
              <a:spcBef>
                <a:spcPts val="40"/>
              </a:spcBef>
              <a:buFont typeface="Wingdings"/>
              <a:buChar char=""/>
              <a:tabLst>
                <a:tab pos="298450" algn="l"/>
              </a:tabLst>
            </a:pPr>
            <a:r>
              <a:rPr sz="2200" dirty="0">
                <a:solidFill>
                  <a:srgbClr val="FFFFFF"/>
                </a:solidFill>
                <a:cs typeface="Calibri"/>
              </a:rPr>
              <a:t>With </a:t>
            </a:r>
            <a:r>
              <a:rPr sz="2200" spc="-35" dirty="0">
                <a:solidFill>
                  <a:srgbClr val="FFFFFF"/>
                </a:solidFill>
                <a:cs typeface="Calibri"/>
              </a:rPr>
              <a:t>AWS </a:t>
            </a:r>
            <a:r>
              <a:rPr sz="2200" spc="-15" dirty="0">
                <a:solidFill>
                  <a:srgbClr val="FFFFFF"/>
                </a:solidFill>
                <a:cs typeface="Calibri"/>
              </a:rPr>
              <a:t>SSO, </a:t>
            </a:r>
            <a:r>
              <a:rPr sz="2200" spc="-10" dirty="0">
                <a:solidFill>
                  <a:srgbClr val="FFFFFF"/>
                </a:solidFill>
                <a:cs typeface="Calibri"/>
              </a:rPr>
              <a:t>you can </a:t>
            </a:r>
            <a:r>
              <a:rPr sz="2200" spc="-15" dirty="0">
                <a:solidFill>
                  <a:srgbClr val="FFFFFF"/>
                </a:solidFill>
                <a:cs typeface="Calibri"/>
              </a:rPr>
              <a:t>create </a:t>
            </a:r>
            <a:r>
              <a:rPr sz="2200" spc="-5" dirty="0">
                <a:solidFill>
                  <a:srgbClr val="FFFFFF"/>
                </a:solidFill>
                <a:cs typeface="Calibri"/>
              </a:rPr>
              <a:t>and </a:t>
            </a:r>
            <a:r>
              <a:rPr sz="2200" spc="-10" dirty="0">
                <a:solidFill>
                  <a:srgbClr val="FFFFFF"/>
                </a:solidFill>
                <a:cs typeface="Calibri"/>
              </a:rPr>
              <a:t>manage </a:t>
            </a:r>
            <a:r>
              <a:rPr sz="2200" spc="-5" dirty="0">
                <a:solidFill>
                  <a:srgbClr val="FFFFFF"/>
                </a:solidFill>
                <a:cs typeface="Calibri"/>
              </a:rPr>
              <a:t>user identities in </a:t>
            </a:r>
            <a:r>
              <a:rPr sz="2200" spc="-35" dirty="0">
                <a:solidFill>
                  <a:srgbClr val="FFFFFF"/>
                </a:solidFill>
                <a:cs typeface="Calibri"/>
              </a:rPr>
              <a:t>AWS </a:t>
            </a:r>
            <a:r>
              <a:rPr sz="2200" spc="-25" dirty="0">
                <a:solidFill>
                  <a:srgbClr val="FFFFFF"/>
                </a:solidFill>
                <a:cs typeface="Calibri"/>
              </a:rPr>
              <a:t>SSO’s </a:t>
            </a:r>
            <a:r>
              <a:rPr sz="2200" spc="-10" dirty="0">
                <a:solidFill>
                  <a:srgbClr val="FFFFFF"/>
                </a:solidFill>
                <a:cs typeface="Calibri"/>
              </a:rPr>
              <a:t>identity </a:t>
            </a:r>
            <a:r>
              <a:rPr sz="2200" spc="-15" dirty="0">
                <a:solidFill>
                  <a:srgbClr val="FFFFFF"/>
                </a:solidFill>
                <a:cs typeface="Calibri"/>
              </a:rPr>
              <a:t>store, </a:t>
            </a:r>
            <a:r>
              <a:rPr sz="2200" dirty="0">
                <a:solidFill>
                  <a:srgbClr val="FFFFFF"/>
                </a:solidFill>
                <a:cs typeface="Calibri"/>
              </a:rPr>
              <a:t>or </a:t>
            </a:r>
            <a:r>
              <a:rPr sz="2200" spc="-5" dirty="0">
                <a:solidFill>
                  <a:srgbClr val="FFFFFF"/>
                </a:solidFill>
                <a:cs typeface="Calibri"/>
              </a:rPr>
              <a:t>easily  </a:t>
            </a:r>
            <a:r>
              <a:rPr sz="2200" spc="-10" dirty="0">
                <a:solidFill>
                  <a:srgbClr val="FFFFFF"/>
                </a:solidFill>
                <a:cs typeface="Calibri"/>
              </a:rPr>
              <a:t>connect to your </a:t>
            </a:r>
            <a:r>
              <a:rPr sz="2200" spc="-15" dirty="0">
                <a:solidFill>
                  <a:srgbClr val="FFFFFF"/>
                </a:solidFill>
                <a:cs typeface="Calibri"/>
              </a:rPr>
              <a:t>existing </a:t>
            </a:r>
            <a:r>
              <a:rPr sz="2200" spc="-10" dirty="0">
                <a:solidFill>
                  <a:srgbClr val="FFFFFF"/>
                </a:solidFill>
                <a:cs typeface="Calibri"/>
              </a:rPr>
              <a:t>identity source including Microsoft Active Directory </a:t>
            </a:r>
            <a:r>
              <a:rPr sz="2200" spc="-5" dirty="0">
                <a:solidFill>
                  <a:srgbClr val="FFFFFF"/>
                </a:solidFill>
                <a:cs typeface="Calibri"/>
              </a:rPr>
              <a:t>and </a:t>
            </a:r>
            <a:r>
              <a:rPr sz="2200" spc="-10" dirty="0">
                <a:solidFill>
                  <a:srgbClr val="FFFFFF"/>
                </a:solidFill>
                <a:cs typeface="Calibri"/>
              </a:rPr>
              <a:t>Azure Active  Directory </a:t>
            </a:r>
            <a:r>
              <a:rPr sz="2200" spc="-15" dirty="0">
                <a:solidFill>
                  <a:srgbClr val="FFFFFF"/>
                </a:solidFill>
                <a:cs typeface="Calibri"/>
              </a:rPr>
              <a:t>(Azure</a:t>
            </a:r>
            <a:r>
              <a:rPr sz="2200" spc="15" dirty="0">
                <a:solidFill>
                  <a:srgbClr val="FFFFFF"/>
                </a:solidFill>
                <a:cs typeface="Calibri"/>
              </a:rPr>
              <a:t> </a:t>
            </a:r>
            <a:r>
              <a:rPr sz="2200" spc="-5" dirty="0">
                <a:solidFill>
                  <a:srgbClr val="FFFFFF"/>
                </a:solidFill>
                <a:cs typeface="Calibri"/>
              </a:rPr>
              <a:t>AD).</a:t>
            </a:r>
            <a:endParaRPr sz="2200">
              <a:solidFill>
                <a:prstClr val="black"/>
              </a:solidFill>
              <a:cs typeface="Calibri"/>
            </a:endParaRPr>
          </a:p>
          <a:p>
            <a:pPr marL="298450" marR="250190" indent="-285750">
              <a:lnSpc>
                <a:spcPct val="147300"/>
              </a:lnSpc>
              <a:spcBef>
                <a:spcPts val="120"/>
              </a:spcBef>
              <a:buFont typeface="Wingdings"/>
              <a:buChar char=""/>
              <a:tabLst>
                <a:tab pos="298450" algn="l"/>
              </a:tabLst>
            </a:pPr>
            <a:r>
              <a:rPr sz="2200" spc="-35" dirty="0">
                <a:solidFill>
                  <a:srgbClr val="FFFFFF"/>
                </a:solidFill>
                <a:cs typeface="Calibri"/>
              </a:rPr>
              <a:t>AWS </a:t>
            </a:r>
            <a:r>
              <a:rPr sz="2200" dirty="0">
                <a:solidFill>
                  <a:srgbClr val="FFFFFF"/>
                </a:solidFill>
                <a:cs typeface="Calibri"/>
              </a:rPr>
              <a:t>SSO </a:t>
            </a:r>
            <a:r>
              <a:rPr sz="2200" spc="-5" dirty="0">
                <a:solidFill>
                  <a:srgbClr val="FFFFFF"/>
                </a:solidFill>
                <a:cs typeface="Calibri"/>
              </a:rPr>
              <a:t>is </a:t>
            </a:r>
            <a:r>
              <a:rPr sz="2200" spc="-15" dirty="0">
                <a:solidFill>
                  <a:srgbClr val="FFFFFF"/>
                </a:solidFill>
                <a:cs typeface="Calibri"/>
              </a:rPr>
              <a:t>integrated </a:t>
            </a:r>
            <a:r>
              <a:rPr sz="2200" spc="-5" dirty="0">
                <a:solidFill>
                  <a:srgbClr val="FFFFFF"/>
                </a:solidFill>
                <a:cs typeface="Calibri"/>
              </a:rPr>
              <a:t>with </a:t>
            </a:r>
            <a:r>
              <a:rPr sz="2200" spc="-35" dirty="0">
                <a:solidFill>
                  <a:srgbClr val="FFFFFF"/>
                </a:solidFill>
                <a:cs typeface="Calibri"/>
              </a:rPr>
              <a:t>AWS </a:t>
            </a:r>
            <a:r>
              <a:rPr sz="2200" spc="-15" dirty="0">
                <a:solidFill>
                  <a:srgbClr val="FFFFFF"/>
                </a:solidFill>
                <a:cs typeface="Calibri"/>
              </a:rPr>
              <a:t>Organizations, </a:t>
            </a:r>
            <a:r>
              <a:rPr sz="2200" spc="-5" dirty="0">
                <a:solidFill>
                  <a:srgbClr val="FFFFFF"/>
                </a:solidFill>
                <a:cs typeface="Calibri"/>
              </a:rPr>
              <a:t>enabling </a:t>
            </a:r>
            <a:r>
              <a:rPr sz="2200" spc="-10" dirty="0">
                <a:solidFill>
                  <a:srgbClr val="FFFFFF"/>
                </a:solidFill>
                <a:cs typeface="Calibri"/>
              </a:rPr>
              <a:t>you </a:t>
            </a:r>
            <a:r>
              <a:rPr sz="2200" spc="-15" dirty="0">
                <a:solidFill>
                  <a:srgbClr val="FFFFFF"/>
                </a:solidFill>
                <a:cs typeface="Calibri"/>
              </a:rPr>
              <a:t>to </a:t>
            </a:r>
            <a:r>
              <a:rPr sz="2200" spc="-5" dirty="0">
                <a:solidFill>
                  <a:srgbClr val="FFFFFF"/>
                </a:solidFill>
                <a:cs typeface="Calibri"/>
              </a:rPr>
              <a:t>select one </a:t>
            </a:r>
            <a:r>
              <a:rPr sz="2200" dirty="0">
                <a:solidFill>
                  <a:srgbClr val="FFFFFF"/>
                </a:solidFill>
                <a:cs typeface="Calibri"/>
              </a:rPr>
              <a:t>or </a:t>
            </a:r>
            <a:r>
              <a:rPr sz="2200" spc="-10" dirty="0">
                <a:solidFill>
                  <a:srgbClr val="FFFFFF"/>
                </a:solidFill>
                <a:cs typeface="Calibri"/>
              </a:rPr>
              <a:t>more accounts from  your </a:t>
            </a:r>
            <a:r>
              <a:rPr sz="2200" spc="-15" dirty="0">
                <a:solidFill>
                  <a:srgbClr val="FFFFFF"/>
                </a:solidFill>
                <a:cs typeface="Calibri"/>
              </a:rPr>
              <a:t>organization </a:t>
            </a:r>
            <a:r>
              <a:rPr sz="2200" spc="-5" dirty="0">
                <a:solidFill>
                  <a:srgbClr val="FFFFFF"/>
                </a:solidFill>
                <a:cs typeface="Calibri"/>
              </a:rPr>
              <a:t>and </a:t>
            </a:r>
            <a:r>
              <a:rPr sz="2200" spc="-20" dirty="0">
                <a:solidFill>
                  <a:srgbClr val="FFFFFF"/>
                </a:solidFill>
                <a:cs typeface="Calibri"/>
              </a:rPr>
              <a:t>grant </a:t>
            </a:r>
            <a:r>
              <a:rPr sz="2200" spc="-15" dirty="0">
                <a:solidFill>
                  <a:srgbClr val="FFFFFF"/>
                </a:solidFill>
                <a:cs typeface="Calibri"/>
              </a:rPr>
              <a:t>users </a:t>
            </a:r>
            <a:r>
              <a:rPr sz="2200" spc="-5" dirty="0">
                <a:solidFill>
                  <a:srgbClr val="FFFFFF"/>
                </a:solidFill>
                <a:cs typeface="Calibri"/>
              </a:rPr>
              <a:t>access </a:t>
            </a:r>
            <a:r>
              <a:rPr sz="2200" spc="-15" dirty="0">
                <a:solidFill>
                  <a:srgbClr val="FFFFFF"/>
                </a:solidFill>
                <a:cs typeface="Calibri"/>
              </a:rPr>
              <a:t>to </a:t>
            </a:r>
            <a:r>
              <a:rPr sz="2200" spc="-5" dirty="0">
                <a:solidFill>
                  <a:srgbClr val="FFFFFF"/>
                </a:solidFill>
                <a:cs typeface="Calibri"/>
              </a:rPr>
              <a:t>these</a:t>
            </a:r>
            <a:r>
              <a:rPr sz="2200" spc="70" dirty="0">
                <a:solidFill>
                  <a:srgbClr val="FFFFFF"/>
                </a:solidFill>
                <a:cs typeface="Calibri"/>
              </a:rPr>
              <a:t> </a:t>
            </a:r>
            <a:r>
              <a:rPr sz="2200" spc="-10" dirty="0">
                <a:solidFill>
                  <a:srgbClr val="FFFFFF"/>
                </a:solidFill>
                <a:cs typeface="Calibri"/>
              </a:rPr>
              <a:t>accounts.</a:t>
            </a:r>
            <a:endParaRPr sz="2200">
              <a:solidFill>
                <a:prstClr val="black"/>
              </a:solidFill>
              <a:cs typeface="Calibri"/>
            </a:endParaRPr>
          </a:p>
          <a:p>
            <a:pPr marL="298450" indent="-285750">
              <a:spcBef>
                <a:spcPts val="1365"/>
              </a:spcBef>
              <a:buFont typeface="Wingdings"/>
              <a:buChar char=""/>
              <a:tabLst>
                <a:tab pos="298450" algn="l"/>
              </a:tabLst>
            </a:pPr>
            <a:r>
              <a:rPr sz="2200" spc="-5" dirty="0">
                <a:solidFill>
                  <a:srgbClr val="FFFFFF"/>
                </a:solidFill>
                <a:cs typeface="Calibri"/>
              </a:rPr>
              <a:t>Using </a:t>
            </a:r>
            <a:r>
              <a:rPr sz="2200" spc="-35" dirty="0">
                <a:solidFill>
                  <a:srgbClr val="FFFFFF"/>
                </a:solidFill>
                <a:cs typeface="Calibri"/>
              </a:rPr>
              <a:t>AWS </a:t>
            </a:r>
            <a:r>
              <a:rPr sz="2200" spc="-5" dirty="0">
                <a:solidFill>
                  <a:srgbClr val="FFFFFF"/>
                </a:solidFill>
                <a:cs typeface="Calibri"/>
              </a:rPr>
              <a:t>Single Sign-On (SSO), </a:t>
            </a:r>
            <a:r>
              <a:rPr sz="2200" spc="-10" dirty="0">
                <a:solidFill>
                  <a:srgbClr val="FFFFFF"/>
                </a:solidFill>
                <a:cs typeface="Calibri"/>
              </a:rPr>
              <a:t>you can manage </a:t>
            </a:r>
            <a:r>
              <a:rPr sz="2200" dirty="0">
                <a:solidFill>
                  <a:srgbClr val="FFFFFF"/>
                </a:solidFill>
                <a:cs typeface="Calibri"/>
              </a:rPr>
              <a:t>SSO </a:t>
            </a:r>
            <a:r>
              <a:rPr sz="2200" spc="-5" dirty="0">
                <a:solidFill>
                  <a:srgbClr val="FFFFFF"/>
                </a:solidFill>
                <a:cs typeface="Calibri"/>
              </a:rPr>
              <a:t>access </a:t>
            </a:r>
            <a:r>
              <a:rPr sz="2200" spc="-15" dirty="0">
                <a:solidFill>
                  <a:srgbClr val="FFFFFF"/>
                </a:solidFill>
                <a:cs typeface="Calibri"/>
              </a:rPr>
              <a:t>for </a:t>
            </a:r>
            <a:r>
              <a:rPr sz="2200" spc="-5" dirty="0">
                <a:solidFill>
                  <a:srgbClr val="FFFFFF"/>
                </a:solidFill>
                <a:cs typeface="Calibri"/>
              </a:rPr>
              <a:t>multiple </a:t>
            </a:r>
            <a:r>
              <a:rPr sz="2200" spc="-35" dirty="0">
                <a:solidFill>
                  <a:srgbClr val="FFFFFF"/>
                </a:solidFill>
                <a:cs typeface="Calibri"/>
              </a:rPr>
              <a:t>AWS </a:t>
            </a:r>
            <a:r>
              <a:rPr sz="2200" spc="-10" dirty="0">
                <a:solidFill>
                  <a:srgbClr val="FFFFFF"/>
                </a:solidFill>
                <a:cs typeface="Calibri"/>
              </a:rPr>
              <a:t>accounts</a:t>
            </a:r>
            <a:r>
              <a:rPr sz="2200" spc="175" dirty="0">
                <a:solidFill>
                  <a:srgbClr val="FFFFFF"/>
                </a:solidFill>
                <a:cs typeface="Calibri"/>
              </a:rPr>
              <a:t> </a:t>
            </a:r>
            <a:r>
              <a:rPr sz="2200" spc="-25" dirty="0">
                <a:solidFill>
                  <a:srgbClr val="FFFFFF"/>
                </a:solidFill>
                <a:cs typeface="Calibri"/>
              </a:rPr>
              <a:t>centrally.</a:t>
            </a:r>
            <a:endParaRPr sz="2200">
              <a:solidFill>
                <a:prstClr val="black"/>
              </a:solidFill>
              <a:cs typeface="Calibri"/>
            </a:endParaRPr>
          </a:p>
          <a:p>
            <a:pPr marL="298450" marR="142240" indent="-285750">
              <a:lnSpc>
                <a:spcPts val="4010"/>
              </a:lnSpc>
              <a:spcBef>
                <a:spcPts val="240"/>
              </a:spcBef>
              <a:buFont typeface="Wingdings"/>
              <a:buChar char=""/>
              <a:tabLst>
                <a:tab pos="298450" algn="l"/>
              </a:tabLst>
            </a:pPr>
            <a:r>
              <a:rPr sz="2200" spc="-30" dirty="0">
                <a:solidFill>
                  <a:srgbClr val="FFFFFF"/>
                </a:solidFill>
                <a:cs typeface="Calibri"/>
              </a:rPr>
              <a:t>AWS </a:t>
            </a:r>
            <a:r>
              <a:rPr sz="2200" dirty="0">
                <a:solidFill>
                  <a:srgbClr val="FFFFFF"/>
                </a:solidFill>
                <a:cs typeface="Calibri"/>
              </a:rPr>
              <a:t>SSO </a:t>
            </a:r>
            <a:r>
              <a:rPr sz="2200" spc="-10" dirty="0">
                <a:solidFill>
                  <a:srgbClr val="FFFFFF"/>
                </a:solidFill>
                <a:cs typeface="Calibri"/>
              </a:rPr>
              <a:t>provides you </a:t>
            </a:r>
            <a:r>
              <a:rPr sz="2200" dirty="0">
                <a:solidFill>
                  <a:srgbClr val="FFFFFF"/>
                </a:solidFill>
                <a:cs typeface="Calibri"/>
              </a:rPr>
              <a:t>a </a:t>
            </a:r>
            <a:r>
              <a:rPr sz="2200" spc="-10" dirty="0">
                <a:solidFill>
                  <a:srgbClr val="FFFFFF"/>
                </a:solidFill>
                <a:cs typeface="Calibri"/>
              </a:rPr>
              <a:t>directory by </a:t>
            </a:r>
            <a:r>
              <a:rPr sz="2200" spc="-15" dirty="0">
                <a:solidFill>
                  <a:srgbClr val="FFFFFF"/>
                </a:solidFill>
                <a:cs typeface="Calibri"/>
              </a:rPr>
              <a:t>default </a:t>
            </a:r>
            <a:r>
              <a:rPr sz="2200" spc="-10" dirty="0">
                <a:solidFill>
                  <a:srgbClr val="FFFFFF"/>
                </a:solidFill>
                <a:cs typeface="Calibri"/>
              </a:rPr>
              <a:t>that you can </a:t>
            </a:r>
            <a:r>
              <a:rPr sz="2200" spc="-5" dirty="0">
                <a:solidFill>
                  <a:srgbClr val="FFFFFF"/>
                </a:solidFill>
                <a:cs typeface="Calibri"/>
              </a:rPr>
              <a:t>use </a:t>
            </a:r>
            <a:r>
              <a:rPr sz="2200" spc="-15" dirty="0">
                <a:solidFill>
                  <a:srgbClr val="FFFFFF"/>
                </a:solidFill>
                <a:cs typeface="Calibri"/>
              </a:rPr>
              <a:t>to create </a:t>
            </a:r>
            <a:r>
              <a:rPr sz="2200" spc="-10" dirty="0">
                <a:solidFill>
                  <a:srgbClr val="FFFFFF"/>
                </a:solidFill>
                <a:cs typeface="Calibri"/>
              </a:rPr>
              <a:t>users </a:t>
            </a:r>
            <a:r>
              <a:rPr sz="2200" spc="-5" dirty="0">
                <a:solidFill>
                  <a:srgbClr val="FFFFFF"/>
                </a:solidFill>
                <a:cs typeface="Calibri"/>
              </a:rPr>
              <a:t>and </a:t>
            </a:r>
            <a:r>
              <a:rPr sz="2200" spc="-20" dirty="0">
                <a:solidFill>
                  <a:srgbClr val="FFFFFF"/>
                </a:solidFill>
                <a:cs typeface="Calibri"/>
              </a:rPr>
              <a:t>organize </a:t>
            </a:r>
            <a:r>
              <a:rPr sz="2200" spc="-5" dirty="0">
                <a:solidFill>
                  <a:srgbClr val="FFFFFF"/>
                </a:solidFill>
                <a:cs typeface="Calibri"/>
              </a:rPr>
              <a:t>them in  </a:t>
            </a:r>
            <a:r>
              <a:rPr sz="2200" spc="-15" dirty="0">
                <a:solidFill>
                  <a:srgbClr val="FFFFFF"/>
                </a:solidFill>
                <a:cs typeface="Calibri"/>
              </a:rPr>
              <a:t>groups </a:t>
            </a:r>
            <a:r>
              <a:rPr sz="2200" spc="-5" dirty="0">
                <a:solidFill>
                  <a:srgbClr val="FFFFFF"/>
                </a:solidFill>
                <a:cs typeface="Calibri"/>
              </a:rPr>
              <a:t>within </a:t>
            </a:r>
            <a:r>
              <a:rPr sz="2200" spc="-30" dirty="0">
                <a:solidFill>
                  <a:srgbClr val="FFFFFF"/>
                </a:solidFill>
                <a:cs typeface="Calibri"/>
              </a:rPr>
              <a:t>AWS</a:t>
            </a:r>
            <a:r>
              <a:rPr sz="2200" spc="15" dirty="0">
                <a:solidFill>
                  <a:srgbClr val="FFFFFF"/>
                </a:solidFill>
                <a:cs typeface="Calibri"/>
              </a:rPr>
              <a:t> </a:t>
            </a:r>
            <a:r>
              <a:rPr sz="2200" spc="-10" dirty="0">
                <a:solidFill>
                  <a:srgbClr val="FFFFFF"/>
                </a:solidFill>
                <a:cs typeface="Calibri"/>
              </a:rPr>
              <a:t>SSO.</a:t>
            </a:r>
            <a:endParaRPr sz="2200">
              <a:solidFill>
                <a:prstClr val="black"/>
              </a:solidFill>
              <a:cs typeface="Calibri"/>
            </a:endParaRPr>
          </a:p>
          <a:p>
            <a:pPr marL="298450" marR="923290" indent="-285750">
              <a:lnSpc>
                <a:spcPts val="3890"/>
              </a:lnSpc>
              <a:spcBef>
                <a:spcPts val="95"/>
              </a:spcBef>
              <a:buFont typeface="Wingdings"/>
              <a:buChar char=""/>
              <a:tabLst>
                <a:tab pos="298450" algn="l"/>
              </a:tabLst>
            </a:pPr>
            <a:r>
              <a:rPr sz="2200" dirty="0">
                <a:solidFill>
                  <a:srgbClr val="FFFFFF"/>
                </a:solidFill>
                <a:cs typeface="Calibri"/>
              </a:rPr>
              <a:t>With </a:t>
            </a:r>
            <a:r>
              <a:rPr sz="2200" spc="-35" dirty="0">
                <a:solidFill>
                  <a:srgbClr val="FFFFFF"/>
                </a:solidFill>
                <a:cs typeface="Calibri"/>
              </a:rPr>
              <a:t>AWS </a:t>
            </a:r>
            <a:r>
              <a:rPr sz="2200" spc="-15" dirty="0">
                <a:solidFill>
                  <a:srgbClr val="FFFFFF"/>
                </a:solidFill>
                <a:cs typeface="Calibri"/>
              </a:rPr>
              <a:t>SSO, </a:t>
            </a:r>
            <a:r>
              <a:rPr sz="2200" spc="-10" dirty="0">
                <a:solidFill>
                  <a:srgbClr val="FFFFFF"/>
                </a:solidFill>
                <a:cs typeface="Calibri"/>
              </a:rPr>
              <a:t>you can manage </a:t>
            </a:r>
            <a:r>
              <a:rPr sz="2200" dirty="0">
                <a:solidFill>
                  <a:srgbClr val="FFFFFF"/>
                </a:solidFill>
                <a:cs typeface="Calibri"/>
              </a:rPr>
              <a:t>SSO </a:t>
            </a:r>
            <a:r>
              <a:rPr sz="2200" spc="-5" dirty="0">
                <a:solidFill>
                  <a:srgbClr val="FFFFFF"/>
                </a:solidFill>
                <a:cs typeface="Calibri"/>
              </a:rPr>
              <a:t>access </a:t>
            </a:r>
            <a:r>
              <a:rPr sz="2200" spc="-15" dirty="0">
                <a:solidFill>
                  <a:srgbClr val="FFFFFF"/>
                </a:solidFill>
                <a:cs typeface="Calibri"/>
              </a:rPr>
              <a:t>to </a:t>
            </a:r>
            <a:r>
              <a:rPr sz="2200" spc="-10" dirty="0">
                <a:solidFill>
                  <a:srgbClr val="FFFFFF"/>
                </a:solidFill>
                <a:cs typeface="Calibri"/>
              </a:rPr>
              <a:t>accounts </a:t>
            </a:r>
            <a:r>
              <a:rPr sz="2200" spc="-5" dirty="0">
                <a:solidFill>
                  <a:srgbClr val="FFFFFF"/>
                </a:solidFill>
                <a:cs typeface="Calibri"/>
              </a:rPr>
              <a:t>and </a:t>
            </a:r>
            <a:r>
              <a:rPr sz="2200" spc="-10" dirty="0">
                <a:solidFill>
                  <a:srgbClr val="FFFFFF"/>
                </a:solidFill>
                <a:cs typeface="Calibri"/>
              </a:rPr>
              <a:t>applications </a:t>
            </a:r>
            <a:r>
              <a:rPr sz="2200" spc="-5" dirty="0">
                <a:solidFill>
                  <a:srgbClr val="FFFFFF"/>
                </a:solidFill>
                <a:cs typeface="Calibri"/>
              </a:rPr>
              <a:t>using </a:t>
            </a:r>
            <a:r>
              <a:rPr sz="2200" spc="-10" dirty="0">
                <a:solidFill>
                  <a:srgbClr val="FFFFFF"/>
                </a:solidFill>
                <a:cs typeface="Calibri"/>
              </a:rPr>
              <a:t>your existing  </a:t>
            </a:r>
            <a:r>
              <a:rPr sz="2200" spc="-20" dirty="0">
                <a:solidFill>
                  <a:srgbClr val="FFFFFF"/>
                </a:solidFill>
                <a:cs typeface="Calibri"/>
              </a:rPr>
              <a:t>corporate </a:t>
            </a:r>
            <a:r>
              <a:rPr sz="2200" spc="-10" dirty="0">
                <a:solidFill>
                  <a:srgbClr val="FFFFFF"/>
                </a:solidFill>
                <a:cs typeface="Calibri"/>
              </a:rPr>
              <a:t>identities </a:t>
            </a:r>
            <a:r>
              <a:rPr sz="2200" spc="-15" dirty="0">
                <a:solidFill>
                  <a:srgbClr val="FFFFFF"/>
                </a:solidFill>
                <a:cs typeface="Calibri"/>
              </a:rPr>
              <a:t>from </a:t>
            </a:r>
            <a:r>
              <a:rPr sz="2200" spc="-10" dirty="0">
                <a:solidFill>
                  <a:srgbClr val="FFFFFF"/>
                </a:solidFill>
                <a:cs typeface="Calibri"/>
              </a:rPr>
              <a:t>Microsoft Active Directory </a:t>
            </a:r>
            <a:r>
              <a:rPr sz="2200" spc="-5" dirty="0">
                <a:solidFill>
                  <a:srgbClr val="FFFFFF"/>
                </a:solidFill>
                <a:cs typeface="Calibri"/>
              </a:rPr>
              <a:t>Domain </a:t>
            </a:r>
            <a:r>
              <a:rPr sz="2200" dirty="0">
                <a:solidFill>
                  <a:srgbClr val="FFFFFF"/>
                </a:solidFill>
                <a:cs typeface="Calibri"/>
              </a:rPr>
              <a:t>Services </a:t>
            </a:r>
            <a:r>
              <a:rPr sz="2200" spc="-5" dirty="0">
                <a:solidFill>
                  <a:srgbClr val="FFFFFF"/>
                </a:solidFill>
                <a:cs typeface="Calibri"/>
              </a:rPr>
              <a:t>(AD</a:t>
            </a:r>
            <a:r>
              <a:rPr sz="2200" spc="110" dirty="0">
                <a:solidFill>
                  <a:srgbClr val="FFFFFF"/>
                </a:solidFill>
                <a:cs typeface="Calibri"/>
              </a:rPr>
              <a:t> </a:t>
            </a:r>
            <a:r>
              <a:rPr sz="2200" spc="-5" dirty="0">
                <a:solidFill>
                  <a:srgbClr val="FFFFFF"/>
                </a:solidFill>
                <a:cs typeface="Calibri"/>
              </a:rPr>
              <a:t>DS).</a:t>
            </a:r>
            <a:endParaRPr sz="2200">
              <a:solidFill>
                <a:prstClr val="black"/>
              </a:solidFill>
              <a:cs typeface="Calibri"/>
            </a:endParaRPr>
          </a:p>
          <a:p>
            <a:pPr marL="298450" marR="5080" indent="-285750">
              <a:lnSpc>
                <a:spcPts val="3890"/>
              </a:lnSpc>
              <a:spcBef>
                <a:spcPts val="114"/>
              </a:spcBef>
              <a:buFont typeface="Wingdings"/>
              <a:buChar char=""/>
              <a:tabLst>
                <a:tab pos="298450" algn="l"/>
              </a:tabLst>
            </a:pPr>
            <a:r>
              <a:rPr sz="2200" spc="-30" dirty="0">
                <a:solidFill>
                  <a:srgbClr val="FFFFFF"/>
                </a:solidFill>
                <a:cs typeface="Calibri"/>
              </a:rPr>
              <a:t>AWS </a:t>
            </a:r>
            <a:r>
              <a:rPr sz="2200" dirty="0">
                <a:solidFill>
                  <a:srgbClr val="FFFFFF"/>
                </a:solidFill>
                <a:cs typeface="Calibri"/>
              </a:rPr>
              <a:t>SSO </a:t>
            </a:r>
            <a:r>
              <a:rPr sz="2200" spc="-10" dirty="0">
                <a:solidFill>
                  <a:srgbClr val="FFFFFF"/>
                </a:solidFill>
                <a:cs typeface="Calibri"/>
              </a:rPr>
              <a:t>can </a:t>
            </a:r>
            <a:r>
              <a:rPr sz="2200" spc="-5" dirty="0">
                <a:solidFill>
                  <a:srgbClr val="FFFFFF"/>
                </a:solidFill>
                <a:cs typeface="Calibri"/>
              </a:rPr>
              <a:t>be </a:t>
            </a:r>
            <a:r>
              <a:rPr sz="2200" spc="-10" dirty="0">
                <a:solidFill>
                  <a:srgbClr val="FFFFFF"/>
                </a:solidFill>
                <a:cs typeface="Calibri"/>
              </a:rPr>
              <a:t>connected </a:t>
            </a:r>
            <a:r>
              <a:rPr sz="2200" spc="-15" dirty="0">
                <a:solidFill>
                  <a:srgbClr val="FFFFFF"/>
                </a:solidFill>
                <a:cs typeface="Calibri"/>
              </a:rPr>
              <a:t>to </a:t>
            </a:r>
            <a:r>
              <a:rPr sz="2200" spc="-10" dirty="0">
                <a:solidFill>
                  <a:srgbClr val="FFFFFF"/>
                </a:solidFill>
                <a:cs typeface="Calibri"/>
              </a:rPr>
              <a:t>Azure </a:t>
            </a:r>
            <a:r>
              <a:rPr sz="2200" dirty="0">
                <a:solidFill>
                  <a:srgbClr val="FFFFFF"/>
                </a:solidFill>
                <a:cs typeface="Calibri"/>
              </a:rPr>
              <a:t>AD </a:t>
            </a:r>
            <a:r>
              <a:rPr sz="2200" spc="-5" dirty="0">
                <a:solidFill>
                  <a:srgbClr val="FFFFFF"/>
                </a:solidFill>
                <a:cs typeface="Calibri"/>
              </a:rPr>
              <a:t>via Security Assertion </a:t>
            </a:r>
            <a:r>
              <a:rPr sz="2200" spc="-10" dirty="0">
                <a:solidFill>
                  <a:srgbClr val="FFFFFF"/>
                </a:solidFill>
                <a:cs typeface="Calibri"/>
              </a:rPr>
              <a:t>Markup Language </a:t>
            </a:r>
            <a:r>
              <a:rPr sz="2200" spc="-5" dirty="0">
                <a:solidFill>
                  <a:srgbClr val="FFFFFF"/>
                </a:solidFill>
                <a:cs typeface="Calibri"/>
              </a:rPr>
              <a:t>(SAML) 2.0 </a:t>
            </a:r>
            <a:r>
              <a:rPr sz="2200" dirty="0">
                <a:solidFill>
                  <a:srgbClr val="FFFFFF"/>
                </a:solidFill>
                <a:cs typeface="Calibri"/>
              </a:rPr>
              <a:t>so </a:t>
            </a:r>
            <a:r>
              <a:rPr sz="2200" spc="-10" dirty="0">
                <a:solidFill>
                  <a:srgbClr val="FFFFFF"/>
                </a:solidFill>
                <a:cs typeface="Calibri"/>
              </a:rPr>
              <a:t>your  </a:t>
            </a:r>
            <a:r>
              <a:rPr sz="2200" spc="-15" dirty="0">
                <a:solidFill>
                  <a:srgbClr val="FFFFFF"/>
                </a:solidFill>
                <a:cs typeface="Calibri"/>
              </a:rPr>
              <a:t>users </a:t>
            </a:r>
            <a:r>
              <a:rPr sz="2200" spc="-10" dirty="0">
                <a:solidFill>
                  <a:srgbClr val="FFFFFF"/>
                </a:solidFill>
                <a:cs typeface="Calibri"/>
              </a:rPr>
              <a:t>can </a:t>
            </a:r>
            <a:r>
              <a:rPr sz="2200" spc="-5" dirty="0">
                <a:solidFill>
                  <a:srgbClr val="FFFFFF"/>
                </a:solidFill>
                <a:cs typeface="Calibri"/>
              </a:rPr>
              <a:t>sign in with their </a:t>
            </a:r>
            <a:r>
              <a:rPr sz="2200" spc="-10" dirty="0">
                <a:solidFill>
                  <a:srgbClr val="FFFFFF"/>
                </a:solidFill>
                <a:cs typeface="Calibri"/>
              </a:rPr>
              <a:t>existing</a:t>
            </a:r>
            <a:r>
              <a:rPr sz="2200" spc="20" dirty="0">
                <a:solidFill>
                  <a:srgbClr val="FFFFFF"/>
                </a:solidFill>
                <a:cs typeface="Calibri"/>
              </a:rPr>
              <a:t> </a:t>
            </a:r>
            <a:r>
              <a:rPr sz="2200" spc="-10" dirty="0">
                <a:solidFill>
                  <a:srgbClr val="FFFFFF"/>
                </a:solidFill>
                <a:cs typeface="Calibri"/>
              </a:rPr>
              <a:t>credentials.</a:t>
            </a:r>
            <a:endParaRPr sz="2200">
              <a:solidFill>
                <a:prstClr val="black"/>
              </a:solidFill>
              <a:cs typeface="Calibri"/>
            </a:endParaRPr>
          </a:p>
        </p:txBody>
      </p:sp>
      <p:sp>
        <p:nvSpPr>
          <p:cNvPr id="4" name="object 4"/>
          <p:cNvSpPr txBox="1">
            <a:spLocks noGrp="1"/>
          </p:cNvSpPr>
          <p:nvPr>
            <p:ph type="title"/>
          </p:nvPr>
        </p:nvSpPr>
        <p:spPr>
          <a:xfrm>
            <a:off x="244994" y="243332"/>
            <a:ext cx="3132455"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5" dirty="0"/>
              <a:t>Single Sign-on</a:t>
            </a:r>
            <a:r>
              <a:rPr spc="-35" dirty="0"/>
              <a:t> </a:t>
            </a:r>
            <a:r>
              <a:rPr spc="-5" dirty="0"/>
              <a:t>(SSO)</a:t>
            </a:r>
          </a:p>
        </p:txBody>
      </p:sp>
    </p:spTree>
    <p:extLst>
      <p:ext uri="{BB962C8B-B14F-4D97-AF65-F5344CB8AC3E}">
        <p14:creationId xmlns:p14="http://schemas.microsoft.com/office/powerpoint/2010/main" val="1752362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4" y="136651"/>
            <a:ext cx="4147820" cy="391160"/>
          </a:xfrm>
          <a:prstGeom prst="rect">
            <a:avLst/>
          </a:prstGeom>
        </p:spPr>
        <p:txBody>
          <a:bodyPr vert="horz" wrap="square" lIns="0" tIns="12700" rIns="0" bIns="0" rtlCol="0">
            <a:spAutoFit/>
          </a:bodyPr>
          <a:lstStyle/>
          <a:p>
            <a:pPr marL="12700">
              <a:lnSpc>
                <a:spcPct val="100000"/>
              </a:lnSpc>
              <a:spcBef>
                <a:spcPts val="100"/>
              </a:spcBef>
            </a:pPr>
            <a:r>
              <a:rPr spc="-5" dirty="0"/>
              <a:t>Identity </a:t>
            </a:r>
            <a:r>
              <a:rPr spc="-15" dirty="0"/>
              <a:t>Providers </a:t>
            </a:r>
            <a:r>
              <a:rPr dirty="0"/>
              <a:t>and</a:t>
            </a:r>
            <a:r>
              <a:rPr spc="-50" dirty="0"/>
              <a:t> </a:t>
            </a:r>
            <a:r>
              <a:rPr spc="-15" dirty="0"/>
              <a:t>Federation</a:t>
            </a:r>
          </a:p>
        </p:txBody>
      </p:sp>
      <p:sp>
        <p:nvSpPr>
          <p:cNvPr id="4" name="object 4"/>
          <p:cNvSpPr txBox="1"/>
          <p:nvPr/>
        </p:nvSpPr>
        <p:spPr>
          <a:xfrm>
            <a:off x="5380140" y="3134867"/>
            <a:ext cx="700405"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a:t>
            </a:r>
            <a:r>
              <a:rPr sz="1400" spc="-80" dirty="0">
                <a:solidFill>
                  <a:srgbClr val="FFFFFF"/>
                </a:solidFill>
                <a:cs typeface="Calibri"/>
              </a:rPr>
              <a:t> </a:t>
            </a:r>
            <a:r>
              <a:rPr sz="1400" spc="-5" dirty="0">
                <a:solidFill>
                  <a:srgbClr val="FFFFFF"/>
                </a:solidFill>
                <a:cs typeface="Calibri"/>
              </a:rPr>
              <a:t>IAM</a:t>
            </a:r>
            <a:endParaRPr sz="1400">
              <a:solidFill>
                <a:prstClr val="black"/>
              </a:solidFill>
              <a:cs typeface="Calibri"/>
            </a:endParaRPr>
          </a:p>
        </p:txBody>
      </p:sp>
      <p:sp>
        <p:nvSpPr>
          <p:cNvPr id="5" name="object 5"/>
          <p:cNvSpPr/>
          <p:nvPr/>
        </p:nvSpPr>
        <p:spPr>
          <a:xfrm>
            <a:off x="5355335" y="2380488"/>
            <a:ext cx="716279" cy="71627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1113954" y="1097843"/>
            <a:ext cx="1008380" cy="802005"/>
          </a:xfrm>
          <a:custGeom>
            <a:avLst/>
            <a:gdLst/>
            <a:ahLst/>
            <a:cxnLst/>
            <a:rect l="l" t="t" r="r" b="b"/>
            <a:pathLst>
              <a:path w="1008380" h="802005">
                <a:moveTo>
                  <a:pt x="503970" y="0"/>
                </a:moveTo>
                <a:lnTo>
                  <a:pt x="0" y="801837"/>
                </a:lnTo>
                <a:lnTo>
                  <a:pt x="1007941" y="801837"/>
                </a:lnTo>
                <a:lnTo>
                  <a:pt x="503970" y="0"/>
                </a:lnTo>
                <a:close/>
              </a:path>
            </a:pathLst>
          </a:custGeom>
          <a:solidFill>
            <a:srgbClr val="4472C4"/>
          </a:solidFill>
        </p:spPr>
        <p:txBody>
          <a:bodyPr wrap="square" lIns="0" tIns="0" rIns="0" bIns="0" rtlCol="0"/>
          <a:lstStyle/>
          <a:p>
            <a:endParaRPr>
              <a:solidFill>
                <a:prstClr val="black"/>
              </a:solidFill>
            </a:endParaRPr>
          </a:p>
        </p:txBody>
      </p:sp>
      <p:sp>
        <p:nvSpPr>
          <p:cNvPr id="7" name="object 7"/>
          <p:cNvSpPr/>
          <p:nvPr/>
        </p:nvSpPr>
        <p:spPr>
          <a:xfrm>
            <a:off x="1113954" y="1097843"/>
            <a:ext cx="1008380" cy="802005"/>
          </a:xfrm>
          <a:custGeom>
            <a:avLst/>
            <a:gdLst/>
            <a:ahLst/>
            <a:cxnLst/>
            <a:rect l="l" t="t" r="r" b="b"/>
            <a:pathLst>
              <a:path w="1008380" h="802005">
                <a:moveTo>
                  <a:pt x="0" y="801837"/>
                </a:moveTo>
                <a:lnTo>
                  <a:pt x="503971" y="0"/>
                </a:lnTo>
                <a:lnTo>
                  <a:pt x="1007942" y="801837"/>
                </a:lnTo>
                <a:lnTo>
                  <a:pt x="0" y="801837"/>
                </a:lnTo>
                <a:close/>
              </a:path>
            </a:pathLst>
          </a:custGeom>
          <a:ln w="12700">
            <a:solidFill>
              <a:srgbClr val="2F528F"/>
            </a:solidFill>
          </a:ln>
        </p:spPr>
        <p:txBody>
          <a:bodyPr wrap="square" lIns="0" tIns="0" rIns="0" bIns="0" rtlCol="0"/>
          <a:lstStyle/>
          <a:p>
            <a:endParaRPr>
              <a:solidFill>
                <a:prstClr val="black"/>
              </a:solidFill>
            </a:endParaRPr>
          </a:p>
        </p:txBody>
      </p:sp>
      <p:sp>
        <p:nvSpPr>
          <p:cNvPr id="8" name="object 8"/>
          <p:cNvSpPr txBox="1"/>
          <p:nvPr/>
        </p:nvSpPr>
        <p:spPr>
          <a:xfrm>
            <a:off x="1065380" y="1964435"/>
            <a:ext cx="1182370" cy="455295"/>
          </a:xfrm>
          <a:prstGeom prst="rect">
            <a:avLst/>
          </a:prstGeom>
        </p:spPr>
        <p:txBody>
          <a:bodyPr vert="horz" wrap="square" lIns="0" tIns="9525" rIns="0" bIns="0" rtlCol="0">
            <a:spAutoFit/>
          </a:bodyPr>
          <a:lstStyle/>
          <a:p>
            <a:pPr marL="49530" marR="5080" indent="-37465">
              <a:lnSpc>
                <a:spcPct val="101400"/>
              </a:lnSpc>
              <a:spcBef>
                <a:spcPts val="75"/>
              </a:spcBef>
            </a:pPr>
            <a:r>
              <a:rPr sz="1400" spc="-5" dirty="0">
                <a:solidFill>
                  <a:srgbClr val="FFFFFF"/>
                </a:solidFill>
                <a:cs typeface="Calibri"/>
              </a:rPr>
              <a:t>Active</a:t>
            </a:r>
            <a:r>
              <a:rPr sz="1400" spc="-65" dirty="0">
                <a:solidFill>
                  <a:srgbClr val="FFFFFF"/>
                </a:solidFill>
                <a:cs typeface="Calibri"/>
              </a:rPr>
              <a:t> </a:t>
            </a:r>
            <a:r>
              <a:rPr sz="1400" spc="-5" dirty="0">
                <a:solidFill>
                  <a:srgbClr val="FFFFFF"/>
                </a:solidFill>
                <a:cs typeface="Calibri"/>
              </a:rPr>
              <a:t>Directory  (self-managed)</a:t>
            </a:r>
            <a:endParaRPr sz="1400">
              <a:solidFill>
                <a:prstClr val="black"/>
              </a:solidFill>
              <a:cs typeface="Calibri"/>
            </a:endParaRPr>
          </a:p>
        </p:txBody>
      </p:sp>
      <p:sp>
        <p:nvSpPr>
          <p:cNvPr id="9" name="object 9"/>
          <p:cNvSpPr/>
          <p:nvPr/>
        </p:nvSpPr>
        <p:spPr>
          <a:xfrm>
            <a:off x="1174431" y="4176420"/>
            <a:ext cx="614379" cy="614379"/>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0" name="object 10"/>
          <p:cNvSpPr/>
          <p:nvPr/>
        </p:nvSpPr>
        <p:spPr>
          <a:xfrm>
            <a:off x="1211540" y="4860620"/>
            <a:ext cx="577271" cy="57727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1" name="object 11"/>
          <p:cNvSpPr txBox="1"/>
          <p:nvPr/>
        </p:nvSpPr>
        <p:spPr>
          <a:xfrm>
            <a:off x="1094272" y="3589020"/>
            <a:ext cx="775335" cy="443230"/>
          </a:xfrm>
          <a:prstGeom prst="rect">
            <a:avLst/>
          </a:prstGeom>
        </p:spPr>
        <p:txBody>
          <a:bodyPr vert="horz" wrap="square" lIns="0" tIns="26670" rIns="0" bIns="0" rtlCol="0">
            <a:spAutoFit/>
          </a:bodyPr>
          <a:lstStyle/>
          <a:p>
            <a:pPr marL="12700" marR="5080" indent="132080">
              <a:lnSpc>
                <a:spcPts val="1610"/>
              </a:lnSpc>
              <a:spcBef>
                <a:spcPts val="210"/>
              </a:spcBef>
            </a:pPr>
            <a:r>
              <a:rPr sz="1400" spc="-5" dirty="0">
                <a:solidFill>
                  <a:srgbClr val="FFFFFF"/>
                </a:solidFill>
                <a:latin typeface="Arial"/>
                <a:cs typeface="Arial"/>
              </a:rPr>
              <a:t>Social  </a:t>
            </a:r>
            <a:r>
              <a:rPr sz="1400" dirty="0">
                <a:solidFill>
                  <a:srgbClr val="FFFFFF"/>
                </a:solidFill>
                <a:latin typeface="Arial"/>
                <a:cs typeface="Arial"/>
              </a:rPr>
              <a:t>P</a:t>
            </a:r>
            <a:r>
              <a:rPr sz="1400" spc="-5" dirty="0">
                <a:solidFill>
                  <a:srgbClr val="FFFFFF"/>
                </a:solidFill>
                <a:latin typeface="Arial"/>
                <a:cs typeface="Arial"/>
              </a:rPr>
              <a:t>ro</a:t>
            </a:r>
            <a:r>
              <a:rPr sz="1400" dirty="0">
                <a:solidFill>
                  <a:srgbClr val="FFFFFF"/>
                </a:solidFill>
                <a:latin typeface="Arial"/>
                <a:cs typeface="Arial"/>
              </a:rPr>
              <a:t>vi</a:t>
            </a:r>
            <a:r>
              <a:rPr sz="1400" spc="-5" dirty="0">
                <a:solidFill>
                  <a:srgbClr val="FFFFFF"/>
                </a:solidFill>
                <a:latin typeface="Arial"/>
                <a:cs typeface="Arial"/>
              </a:rPr>
              <a:t>der</a:t>
            </a:r>
            <a:r>
              <a:rPr sz="1400" dirty="0">
                <a:solidFill>
                  <a:srgbClr val="FFFFFF"/>
                </a:solidFill>
                <a:latin typeface="Arial"/>
                <a:cs typeface="Arial"/>
              </a:rPr>
              <a:t>s</a:t>
            </a:r>
            <a:endParaRPr sz="1400">
              <a:solidFill>
                <a:prstClr val="black"/>
              </a:solidFill>
              <a:latin typeface="Arial"/>
              <a:cs typeface="Arial"/>
            </a:endParaRPr>
          </a:p>
        </p:txBody>
      </p:sp>
      <p:sp>
        <p:nvSpPr>
          <p:cNvPr id="12" name="object 12"/>
          <p:cNvSpPr/>
          <p:nvPr/>
        </p:nvSpPr>
        <p:spPr>
          <a:xfrm>
            <a:off x="1246736" y="5562029"/>
            <a:ext cx="504981" cy="504981"/>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3" name="object 13"/>
          <p:cNvSpPr/>
          <p:nvPr/>
        </p:nvSpPr>
        <p:spPr>
          <a:xfrm>
            <a:off x="2118310" y="2882926"/>
            <a:ext cx="3069590" cy="2112645"/>
          </a:xfrm>
          <a:custGeom>
            <a:avLst/>
            <a:gdLst/>
            <a:ahLst/>
            <a:cxnLst/>
            <a:rect l="l" t="t" r="r" b="b"/>
            <a:pathLst>
              <a:path w="3069590" h="2112645">
                <a:moveTo>
                  <a:pt x="3043825" y="19018"/>
                </a:moveTo>
                <a:lnTo>
                  <a:pt x="0" y="2102050"/>
                </a:lnTo>
                <a:lnTo>
                  <a:pt x="7172" y="2112531"/>
                </a:lnTo>
                <a:lnTo>
                  <a:pt x="3050998" y="29499"/>
                </a:lnTo>
                <a:lnTo>
                  <a:pt x="3053401" y="20160"/>
                </a:lnTo>
                <a:lnTo>
                  <a:pt x="3043825" y="19018"/>
                </a:lnTo>
                <a:close/>
              </a:path>
              <a:path w="3069590" h="2112645">
                <a:moveTo>
                  <a:pt x="3069248" y="9538"/>
                </a:moveTo>
                <a:lnTo>
                  <a:pt x="3057677" y="9538"/>
                </a:lnTo>
                <a:lnTo>
                  <a:pt x="3064850" y="20020"/>
                </a:lnTo>
                <a:lnTo>
                  <a:pt x="3050998" y="29499"/>
                </a:lnTo>
                <a:lnTo>
                  <a:pt x="3037517" y="81901"/>
                </a:lnTo>
                <a:lnTo>
                  <a:pt x="3039562" y="85361"/>
                </a:lnTo>
                <a:lnTo>
                  <a:pt x="3046355" y="87110"/>
                </a:lnTo>
                <a:lnTo>
                  <a:pt x="3049816" y="85064"/>
                </a:lnTo>
                <a:lnTo>
                  <a:pt x="3069248" y="9538"/>
                </a:lnTo>
                <a:close/>
              </a:path>
              <a:path w="3069590" h="2112645">
                <a:moveTo>
                  <a:pt x="3053401" y="20160"/>
                </a:moveTo>
                <a:lnTo>
                  <a:pt x="3050998" y="29499"/>
                </a:lnTo>
                <a:lnTo>
                  <a:pt x="3063389" y="21019"/>
                </a:lnTo>
                <a:lnTo>
                  <a:pt x="3060608" y="21019"/>
                </a:lnTo>
                <a:lnTo>
                  <a:pt x="3053401" y="20160"/>
                </a:lnTo>
                <a:close/>
              </a:path>
              <a:path w="3069590" h="2112645">
                <a:moveTo>
                  <a:pt x="3055209" y="13131"/>
                </a:moveTo>
                <a:lnTo>
                  <a:pt x="3053401" y="20160"/>
                </a:lnTo>
                <a:lnTo>
                  <a:pt x="3060608" y="21019"/>
                </a:lnTo>
                <a:lnTo>
                  <a:pt x="3055209" y="13131"/>
                </a:lnTo>
                <a:close/>
              </a:path>
              <a:path w="3069590" h="2112645">
                <a:moveTo>
                  <a:pt x="3060136" y="13131"/>
                </a:moveTo>
                <a:lnTo>
                  <a:pt x="3055209" y="13131"/>
                </a:lnTo>
                <a:lnTo>
                  <a:pt x="3060608" y="21019"/>
                </a:lnTo>
                <a:lnTo>
                  <a:pt x="3063389" y="21019"/>
                </a:lnTo>
                <a:lnTo>
                  <a:pt x="3064850" y="20020"/>
                </a:lnTo>
                <a:lnTo>
                  <a:pt x="3060136" y="13131"/>
                </a:lnTo>
                <a:close/>
              </a:path>
              <a:path w="3069590" h="2112645">
                <a:moveTo>
                  <a:pt x="3057677" y="9538"/>
                </a:moveTo>
                <a:lnTo>
                  <a:pt x="3043825" y="19018"/>
                </a:lnTo>
                <a:lnTo>
                  <a:pt x="3053401" y="20160"/>
                </a:lnTo>
                <a:lnTo>
                  <a:pt x="3055209" y="13131"/>
                </a:lnTo>
                <a:lnTo>
                  <a:pt x="3060136" y="13131"/>
                </a:lnTo>
                <a:lnTo>
                  <a:pt x="3057677" y="9538"/>
                </a:lnTo>
                <a:close/>
              </a:path>
              <a:path w="3069590" h="2112645">
                <a:moveTo>
                  <a:pt x="2991603" y="0"/>
                </a:moveTo>
                <a:lnTo>
                  <a:pt x="2988443" y="2486"/>
                </a:lnTo>
                <a:lnTo>
                  <a:pt x="2987634" y="9268"/>
                </a:lnTo>
                <a:lnTo>
                  <a:pt x="2987681" y="9538"/>
                </a:lnTo>
                <a:lnTo>
                  <a:pt x="2990099" y="12611"/>
                </a:lnTo>
                <a:lnTo>
                  <a:pt x="3043825" y="19018"/>
                </a:lnTo>
                <a:lnTo>
                  <a:pt x="3057677" y="9538"/>
                </a:lnTo>
                <a:lnTo>
                  <a:pt x="3069248" y="9538"/>
                </a:lnTo>
                <a:lnTo>
                  <a:pt x="3069318" y="9268"/>
                </a:lnTo>
                <a:lnTo>
                  <a:pt x="2991603" y="0"/>
                </a:lnTo>
                <a:close/>
              </a:path>
            </a:pathLst>
          </a:custGeom>
          <a:solidFill>
            <a:srgbClr val="8FA7C4"/>
          </a:solidFill>
        </p:spPr>
        <p:txBody>
          <a:bodyPr wrap="square" lIns="0" tIns="0" rIns="0" bIns="0" rtlCol="0"/>
          <a:lstStyle/>
          <a:p>
            <a:endParaRPr>
              <a:solidFill>
                <a:prstClr val="black"/>
              </a:solidFill>
            </a:endParaRPr>
          </a:p>
        </p:txBody>
      </p:sp>
      <p:sp>
        <p:nvSpPr>
          <p:cNvPr id="14" name="object 14"/>
          <p:cNvSpPr txBox="1"/>
          <p:nvPr/>
        </p:nvSpPr>
        <p:spPr>
          <a:xfrm>
            <a:off x="4697482" y="4334764"/>
            <a:ext cx="2380615" cy="1235710"/>
          </a:xfrm>
          <a:prstGeom prst="rect">
            <a:avLst/>
          </a:prstGeom>
        </p:spPr>
        <p:txBody>
          <a:bodyPr vert="horz" wrap="square" lIns="0" tIns="13970" rIns="0" bIns="0" rtlCol="0">
            <a:spAutoFit/>
          </a:bodyPr>
          <a:lstStyle/>
          <a:p>
            <a:pPr marL="82550" marR="75565" indent="635" algn="ctr">
              <a:lnSpc>
                <a:spcPct val="99400"/>
              </a:lnSpc>
              <a:spcBef>
                <a:spcPts val="110"/>
              </a:spcBef>
            </a:pPr>
            <a:r>
              <a:rPr sz="1600" spc="-15" dirty="0">
                <a:solidFill>
                  <a:srgbClr val="FFFFFF"/>
                </a:solidFill>
                <a:latin typeface="Arial"/>
                <a:cs typeface="Arial"/>
              </a:rPr>
              <a:t>Web </a:t>
            </a:r>
            <a:r>
              <a:rPr sz="1600" spc="-5" dirty="0">
                <a:solidFill>
                  <a:srgbClr val="FFFFFF"/>
                </a:solidFill>
                <a:latin typeface="Arial"/>
                <a:cs typeface="Arial"/>
              </a:rPr>
              <a:t>Identity Federation  </a:t>
            </a:r>
            <a:r>
              <a:rPr sz="1600" dirty="0">
                <a:solidFill>
                  <a:srgbClr val="FFFFFF"/>
                </a:solidFill>
                <a:latin typeface="Arial"/>
                <a:cs typeface="Arial"/>
              </a:rPr>
              <a:t>for </a:t>
            </a:r>
            <a:r>
              <a:rPr sz="1600" spc="-5" dirty="0">
                <a:solidFill>
                  <a:srgbClr val="FFFFFF"/>
                </a:solidFill>
                <a:latin typeface="Arial"/>
                <a:cs typeface="Arial"/>
              </a:rPr>
              <a:t>mobile apps uses  OpenID Connect</a:t>
            </a:r>
            <a:r>
              <a:rPr sz="1600" spc="-35" dirty="0">
                <a:solidFill>
                  <a:srgbClr val="FFFFFF"/>
                </a:solidFill>
                <a:latin typeface="Arial"/>
                <a:cs typeface="Arial"/>
              </a:rPr>
              <a:t> </a:t>
            </a:r>
            <a:r>
              <a:rPr sz="1600" spc="-5" dirty="0">
                <a:solidFill>
                  <a:srgbClr val="FFFFFF"/>
                </a:solidFill>
                <a:latin typeface="Arial"/>
                <a:cs typeface="Arial"/>
              </a:rPr>
              <a:t>(OIDC)</a:t>
            </a:r>
            <a:endParaRPr sz="1600">
              <a:solidFill>
                <a:prstClr val="black"/>
              </a:solidFill>
              <a:latin typeface="Arial"/>
              <a:cs typeface="Arial"/>
            </a:endParaRPr>
          </a:p>
          <a:p>
            <a:pPr marL="12700" marR="5080" algn="ctr">
              <a:lnSpc>
                <a:spcPts val="1900"/>
              </a:lnSpc>
              <a:spcBef>
                <a:spcPts val="55"/>
              </a:spcBef>
            </a:pPr>
            <a:r>
              <a:rPr sz="1600" dirty="0">
                <a:solidFill>
                  <a:srgbClr val="FFFFFF"/>
                </a:solidFill>
                <a:latin typeface="Arial"/>
                <a:cs typeface="Arial"/>
              </a:rPr>
              <a:t>– </a:t>
            </a:r>
            <a:r>
              <a:rPr sz="1600" spc="-25" dirty="0">
                <a:solidFill>
                  <a:srgbClr val="FFFFFF"/>
                </a:solidFill>
                <a:latin typeface="Arial"/>
                <a:cs typeface="Arial"/>
              </a:rPr>
              <a:t>AWS </a:t>
            </a:r>
            <a:r>
              <a:rPr sz="1600" spc="-5" dirty="0">
                <a:solidFill>
                  <a:srgbClr val="FFFFFF"/>
                </a:solidFill>
                <a:latin typeface="Arial"/>
                <a:cs typeface="Arial"/>
              </a:rPr>
              <a:t>recommend </a:t>
            </a:r>
            <a:r>
              <a:rPr sz="1600" dirty="0">
                <a:solidFill>
                  <a:srgbClr val="FFFFFF"/>
                </a:solidFill>
                <a:latin typeface="Arial"/>
                <a:cs typeface="Arial"/>
              </a:rPr>
              <a:t>to</a:t>
            </a:r>
            <a:r>
              <a:rPr sz="1600" spc="-110" dirty="0">
                <a:solidFill>
                  <a:srgbClr val="FFFFFF"/>
                </a:solidFill>
                <a:latin typeface="Arial"/>
                <a:cs typeface="Arial"/>
              </a:rPr>
              <a:t> </a:t>
            </a:r>
            <a:r>
              <a:rPr sz="1600" spc="-5" dirty="0">
                <a:solidFill>
                  <a:srgbClr val="FFFFFF"/>
                </a:solidFill>
                <a:latin typeface="Arial"/>
                <a:cs typeface="Arial"/>
              </a:rPr>
              <a:t>use  Cognito </a:t>
            </a:r>
            <a:r>
              <a:rPr sz="1600" dirty="0">
                <a:solidFill>
                  <a:srgbClr val="FFFFFF"/>
                </a:solidFill>
                <a:latin typeface="Arial"/>
                <a:cs typeface="Arial"/>
              </a:rPr>
              <a:t>for </a:t>
            </a:r>
            <a:r>
              <a:rPr sz="1600" spc="-5" dirty="0">
                <a:solidFill>
                  <a:srgbClr val="FFFFFF"/>
                </a:solidFill>
                <a:latin typeface="Arial"/>
                <a:cs typeface="Arial"/>
              </a:rPr>
              <a:t>this use</a:t>
            </a:r>
            <a:r>
              <a:rPr sz="1600" spc="-25" dirty="0">
                <a:solidFill>
                  <a:srgbClr val="FFFFFF"/>
                </a:solidFill>
                <a:latin typeface="Arial"/>
                <a:cs typeface="Arial"/>
              </a:rPr>
              <a:t> </a:t>
            </a:r>
            <a:r>
              <a:rPr sz="1600" spc="-5" dirty="0">
                <a:solidFill>
                  <a:srgbClr val="FFFFFF"/>
                </a:solidFill>
                <a:latin typeface="Arial"/>
                <a:cs typeface="Arial"/>
              </a:rPr>
              <a:t>case</a:t>
            </a:r>
            <a:endParaRPr sz="1600">
              <a:solidFill>
                <a:prstClr val="black"/>
              </a:solidFill>
              <a:latin typeface="Arial"/>
              <a:cs typeface="Arial"/>
            </a:endParaRPr>
          </a:p>
        </p:txBody>
      </p:sp>
      <p:sp>
        <p:nvSpPr>
          <p:cNvPr id="15" name="object 15"/>
          <p:cNvSpPr/>
          <p:nvPr/>
        </p:nvSpPr>
        <p:spPr>
          <a:xfrm>
            <a:off x="4609158" y="5670991"/>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16" name="object 16"/>
          <p:cNvSpPr/>
          <p:nvPr/>
        </p:nvSpPr>
        <p:spPr>
          <a:xfrm>
            <a:off x="4609158" y="55820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17" name="object 17"/>
          <p:cNvSpPr/>
          <p:nvPr/>
        </p:nvSpPr>
        <p:spPr>
          <a:xfrm>
            <a:off x="4609158" y="54931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18" name="object 18"/>
          <p:cNvSpPr/>
          <p:nvPr/>
        </p:nvSpPr>
        <p:spPr>
          <a:xfrm>
            <a:off x="4609158" y="54042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19" name="object 19"/>
          <p:cNvSpPr/>
          <p:nvPr/>
        </p:nvSpPr>
        <p:spPr>
          <a:xfrm>
            <a:off x="4609158" y="53153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0" name="object 20"/>
          <p:cNvSpPr/>
          <p:nvPr/>
        </p:nvSpPr>
        <p:spPr>
          <a:xfrm>
            <a:off x="4609158" y="52264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1" name="object 21"/>
          <p:cNvSpPr/>
          <p:nvPr/>
        </p:nvSpPr>
        <p:spPr>
          <a:xfrm>
            <a:off x="4609158" y="51375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2" name="object 22"/>
          <p:cNvSpPr/>
          <p:nvPr/>
        </p:nvSpPr>
        <p:spPr>
          <a:xfrm>
            <a:off x="4609158" y="50486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3" name="object 23"/>
          <p:cNvSpPr/>
          <p:nvPr/>
        </p:nvSpPr>
        <p:spPr>
          <a:xfrm>
            <a:off x="4609158" y="49597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4" name="object 24"/>
          <p:cNvSpPr/>
          <p:nvPr/>
        </p:nvSpPr>
        <p:spPr>
          <a:xfrm>
            <a:off x="4609158" y="48708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5" name="object 25"/>
          <p:cNvSpPr/>
          <p:nvPr/>
        </p:nvSpPr>
        <p:spPr>
          <a:xfrm>
            <a:off x="4609158" y="47819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6" name="object 26"/>
          <p:cNvSpPr/>
          <p:nvPr/>
        </p:nvSpPr>
        <p:spPr>
          <a:xfrm>
            <a:off x="4609158" y="46930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7" name="object 27"/>
          <p:cNvSpPr/>
          <p:nvPr/>
        </p:nvSpPr>
        <p:spPr>
          <a:xfrm>
            <a:off x="4609158" y="46041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8" name="object 28"/>
          <p:cNvSpPr/>
          <p:nvPr/>
        </p:nvSpPr>
        <p:spPr>
          <a:xfrm>
            <a:off x="4609158" y="45152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29" name="object 29"/>
          <p:cNvSpPr/>
          <p:nvPr/>
        </p:nvSpPr>
        <p:spPr>
          <a:xfrm>
            <a:off x="4609158" y="44263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30" name="object 30"/>
          <p:cNvSpPr/>
          <p:nvPr/>
        </p:nvSpPr>
        <p:spPr>
          <a:xfrm>
            <a:off x="4609158" y="4337490"/>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31" name="object 31"/>
          <p:cNvSpPr/>
          <p:nvPr/>
        </p:nvSpPr>
        <p:spPr>
          <a:xfrm>
            <a:off x="46191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2" name="object 32"/>
          <p:cNvSpPr/>
          <p:nvPr/>
        </p:nvSpPr>
        <p:spPr>
          <a:xfrm>
            <a:off x="47080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3" name="object 33"/>
          <p:cNvSpPr/>
          <p:nvPr/>
        </p:nvSpPr>
        <p:spPr>
          <a:xfrm>
            <a:off x="47969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4" name="object 34"/>
          <p:cNvSpPr/>
          <p:nvPr/>
        </p:nvSpPr>
        <p:spPr>
          <a:xfrm>
            <a:off x="48858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5" name="object 35"/>
          <p:cNvSpPr/>
          <p:nvPr/>
        </p:nvSpPr>
        <p:spPr>
          <a:xfrm>
            <a:off x="49747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6" name="object 36"/>
          <p:cNvSpPr/>
          <p:nvPr/>
        </p:nvSpPr>
        <p:spPr>
          <a:xfrm>
            <a:off x="50636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7" name="object 37"/>
          <p:cNvSpPr/>
          <p:nvPr/>
        </p:nvSpPr>
        <p:spPr>
          <a:xfrm>
            <a:off x="51525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8" name="object 38"/>
          <p:cNvSpPr/>
          <p:nvPr/>
        </p:nvSpPr>
        <p:spPr>
          <a:xfrm>
            <a:off x="52414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39" name="object 39"/>
          <p:cNvSpPr/>
          <p:nvPr/>
        </p:nvSpPr>
        <p:spPr>
          <a:xfrm>
            <a:off x="53303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0" name="object 40"/>
          <p:cNvSpPr/>
          <p:nvPr/>
        </p:nvSpPr>
        <p:spPr>
          <a:xfrm>
            <a:off x="54192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1" name="object 41"/>
          <p:cNvSpPr/>
          <p:nvPr/>
        </p:nvSpPr>
        <p:spPr>
          <a:xfrm>
            <a:off x="55081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2" name="object 42"/>
          <p:cNvSpPr/>
          <p:nvPr/>
        </p:nvSpPr>
        <p:spPr>
          <a:xfrm>
            <a:off x="55970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3" name="object 43"/>
          <p:cNvSpPr/>
          <p:nvPr/>
        </p:nvSpPr>
        <p:spPr>
          <a:xfrm>
            <a:off x="56859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4" name="object 44"/>
          <p:cNvSpPr/>
          <p:nvPr/>
        </p:nvSpPr>
        <p:spPr>
          <a:xfrm>
            <a:off x="57748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5" name="object 45"/>
          <p:cNvSpPr/>
          <p:nvPr/>
        </p:nvSpPr>
        <p:spPr>
          <a:xfrm>
            <a:off x="58637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6" name="object 46"/>
          <p:cNvSpPr/>
          <p:nvPr/>
        </p:nvSpPr>
        <p:spPr>
          <a:xfrm>
            <a:off x="59526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7" name="object 47"/>
          <p:cNvSpPr/>
          <p:nvPr/>
        </p:nvSpPr>
        <p:spPr>
          <a:xfrm>
            <a:off x="60415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8" name="object 48"/>
          <p:cNvSpPr/>
          <p:nvPr/>
        </p:nvSpPr>
        <p:spPr>
          <a:xfrm>
            <a:off x="61304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49" name="object 49"/>
          <p:cNvSpPr/>
          <p:nvPr/>
        </p:nvSpPr>
        <p:spPr>
          <a:xfrm>
            <a:off x="62193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0" name="object 50"/>
          <p:cNvSpPr/>
          <p:nvPr/>
        </p:nvSpPr>
        <p:spPr>
          <a:xfrm>
            <a:off x="63082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1" name="object 51"/>
          <p:cNvSpPr/>
          <p:nvPr/>
        </p:nvSpPr>
        <p:spPr>
          <a:xfrm>
            <a:off x="63971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2" name="object 52"/>
          <p:cNvSpPr/>
          <p:nvPr/>
        </p:nvSpPr>
        <p:spPr>
          <a:xfrm>
            <a:off x="64860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3" name="object 53"/>
          <p:cNvSpPr/>
          <p:nvPr/>
        </p:nvSpPr>
        <p:spPr>
          <a:xfrm>
            <a:off x="65749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4" name="object 54"/>
          <p:cNvSpPr/>
          <p:nvPr/>
        </p:nvSpPr>
        <p:spPr>
          <a:xfrm>
            <a:off x="66638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5" name="object 55"/>
          <p:cNvSpPr/>
          <p:nvPr/>
        </p:nvSpPr>
        <p:spPr>
          <a:xfrm>
            <a:off x="67527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6" name="object 56"/>
          <p:cNvSpPr/>
          <p:nvPr/>
        </p:nvSpPr>
        <p:spPr>
          <a:xfrm>
            <a:off x="68416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7" name="object 57"/>
          <p:cNvSpPr/>
          <p:nvPr/>
        </p:nvSpPr>
        <p:spPr>
          <a:xfrm>
            <a:off x="69305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8" name="object 58"/>
          <p:cNvSpPr/>
          <p:nvPr/>
        </p:nvSpPr>
        <p:spPr>
          <a:xfrm>
            <a:off x="70194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59" name="object 59"/>
          <p:cNvSpPr/>
          <p:nvPr/>
        </p:nvSpPr>
        <p:spPr>
          <a:xfrm>
            <a:off x="7108323" y="4296655"/>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60" name="object 60"/>
          <p:cNvSpPr/>
          <p:nvPr/>
        </p:nvSpPr>
        <p:spPr>
          <a:xfrm>
            <a:off x="7177885" y="43159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1" name="object 61"/>
          <p:cNvSpPr/>
          <p:nvPr/>
        </p:nvSpPr>
        <p:spPr>
          <a:xfrm>
            <a:off x="7177885" y="44048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2" name="object 62"/>
          <p:cNvSpPr/>
          <p:nvPr/>
        </p:nvSpPr>
        <p:spPr>
          <a:xfrm>
            <a:off x="7177885" y="44937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3" name="object 63"/>
          <p:cNvSpPr/>
          <p:nvPr/>
        </p:nvSpPr>
        <p:spPr>
          <a:xfrm>
            <a:off x="7177885" y="45826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4" name="object 64"/>
          <p:cNvSpPr/>
          <p:nvPr/>
        </p:nvSpPr>
        <p:spPr>
          <a:xfrm>
            <a:off x="7177885" y="46715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5" name="object 65"/>
          <p:cNvSpPr/>
          <p:nvPr/>
        </p:nvSpPr>
        <p:spPr>
          <a:xfrm>
            <a:off x="7177885" y="47604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6" name="object 66"/>
          <p:cNvSpPr/>
          <p:nvPr/>
        </p:nvSpPr>
        <p:spPr>
          <a:xfrm>
            <a:off x="7177885" y="48493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7" name="object 67"/>
          <p:cNvSpPr/>
          <p:nvPr/>
        </p:nvSpPr>
        <p:spPr>
          <a:xfrm>
            <a:off x="7177885" y="49382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8" name="object 68"/>
          <p:cNvSpPr/>
          <p:nvPr/>
        </p:nvSpPr>
        <p:spPr>
          <a:xfrm>
            <a:off x="7177885" y="50271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69" name="object 69"/>
          <p:cNvSpPr/>
          <p:nvPr/>
        </p:nvSpPr>
        <p:spPr>
          <a:xfrm>
            <a:off x="7177885" y="51160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0" name="object 70"/>
          <p:cNvSpPr/>
          <p:nvPr/>
        </p:nvSpPr>
        <p:spPr>
          <a:xfrm>
            <a:off x="7177885" y="52049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1" name="object 71"/>
          <p:cNvSpPr/>
          <p:nvPr/>
        </p:nvSpPr>
        <p:spPr>
          <a:xfrm>
            <a:off x="7177885" y="52938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2" name="object 72"/>
          <p:cNvSpPr/>
          <p:nvPr/>
        </p:nvSpPr>
        <p:spPr>
          <a:xfrm>
            <a:off x="7177885" y="53827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3" name="object 73"/>
          <p:cNvSpPr/>
          <p:nvPr/>
        </p:nvSpPr>
        <p:spPr>
          <a:xfrm>
            <a:off x="7177885" y="5471693"/>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4" name="object 74"/>
          <p:cNvSpPr/>
          <p:nvPr/>
        </p:nvSpPr>
        <p:spPr>
          <a:xfrm>
            <a:off x="7177885" y="5560593"/>
            <a:ext cx="12700" cy="50800"/>
          </a:xfrm>
          <a:custGeom>
            <a:avLst/>
            <a:gdLst/>
            <a:ahLst/>
            <a:cxnLst/>
            <a:rect l="l" t="t" r="r" b="b"/>
            <a:pathLst>
              <a:path w="12700" h="50800">
                <a:moveTo>
                  <a:pt x="12700" y="0"/>
                </a:moveTo>
                <a:lnTo>
                  <a:pt x="0" y="0"/>
                </a:lnTo>
                <a:lnTo>
                  <a:pt x="0" y="50799"/>
                </a:lnTo>
                <a:lnTo>
                  <a:pt x="12700" y="50799"/>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5" name="object 75"/>
          <p:cNvSpPr/>
          <p:nvPr/>
        </p:nvSpPr>
        <p:spPr>
          <a:xfrm>
            <a:off x="7177885" y="5649492"/>
            <a:ext cx="12700" cy="50800"/>
          </a:xfrm>
          <a:custGeom>
            <a:avLst/>
            <a:gdLst/>
            <a:ahLst/>
            <a:cxnLst/>
            <a:rect l="l" t="t" r="r" b="b"/>
            <a:pathLst>
              <a:path w="12700" h="50800">
                <a:moveTo>
                  <a:pt x="12700" y="0"/>
                </a:moveTo>
                <a:lnTo>
                  <a:pt x="0" y="0"/>
                </a:lnTo>
                <a:lnTo>
                  <a:pt x="0" y="50800"/>
                </a:lnTo>
                <a:lnTo>
                  <a:pt x="12700" y="50800"/>
                </a:lnTo>
                <a:lnTo>
                  <a:pt x="12700" y="0"/>
                </a:lnTo>
                <a:close/>
              </a:path>
            </a:pathLst>
          </a:custGeom>
          <a:solidFill>
            <a:srgbClr val="8FA7C4"/>
          </a:solidFill>
        </p:spPr>
        <p:txBody>
          <a:bodyPr wrap="square" lIns="0" tIns="0" rIns="0" bIns="0" rtlCol="0"/>
          <a:lstStyle/>
          <a:p>
            <a:endParaRPr>
              <a:solidFill>
                <a:prstClr val="black"/>
              </a:solidFill>
            </a:endParaRPr>
          </a:p>
        </p:txBody>
      </p:sp>
      <p:sp>
        <p:nvSpPr>
          <p:cNvPr id="76" name="object 76"/>
          <p:cNvSpPr/>
          <p:nvPr/>
        </p:nvSpPr>
        <p:spPr>
          <a:xfrm>
            <a:off x="71168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77" name="object 77"/>
          <p:cNvSpPr/>
          <p:nvPr/>
        </p:nvSpPr>
        <p:spPr>
          <a:xfrm>
            <a:off x="70279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78" name="object 78"/>
          <p:cNvSpPr/>
          <p:nvPr/>
        </p:nvSpPr>
        <p:spPr>
          <a:xfrm>
            <a:off x="69390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79" name="object 79"/>
          <p:cNvSpPr/>
          <p:nvPr/>
        </p:nvSpPr>
        <p:spPr>
          <a:xfrm>
            <a:off x="68501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0" name="object 80"/>
          <p:cNvSpPr/>
          <p:nvPr/>
        </p:nvSpPr>
        <p:spPr>
          <a:xfrm>
            <a:off x="67612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1" name="object 81"/>
          <p:cNvSpPr/>
          <p:nvPr/>
        </p:nvSpPr>
        <p:spPr>
          <a:xfrm>
            <a:off x="66723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2" name="object 82"/>
          <p:cNvSpPr/>
          <p:nvPr/>
        </p:nvSpPr>
        <p:spPr>
          <a:xfrm>
            <a:off x="65834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3" name="object 83"/>
          <p:cNvSpPr/>
          <p:nvPr/>
        </p:nvSpPr>
        <p:spPr>
          <a:xfrm>
            <a:off x="6494533" y="5715441"/>
            <a:ext cx="50800" cy="12700"/>
          </a:xfrm>
          <a:custGeom>
            <a:avLst/>
            <a:gdLst/>
            <a:ahLst/>
            <a:cxnLst/>
            <a:rect l="l" t="t" r="r" b="b"/>
            <a:pathLst>
              <a:path w="50800" h="12700">
                <a:moveTo>
                  <a:pt x="50799" y="0"/>
                </a:moveTo>
                <a:lnTo>
                  <a:pt x="0" y="0"/>
                </a:lnTo>
                <a:lnTo>
                  <a:pt x="0" y="12700"/>
                </a:lnTo>
                <a:lnTo>
                  <a:pt x="50799" y="12700"/>
                </a:lnTo>
                <a:lnTo>
                  <a:pt x="50799" y="0"/>
                </a:lnTo>
                <a:close/>
              </a:path>
            </a:pathLst>
          </a:custGeom>
          <a:solidFill>
            <a:srgbClr val="8FA7C4"/>
          </a:solidFill>
        </p:spPr>
        <p:txBody>
          <a:bodyPr wrap="square" lIns="0" tIns="0" rIns="0" bIns="0" rtlCol="0"/>
          <a:lstStyle/>
          <a:p>
            <a:endParaRPr>
              <a:solidFill>
                <a:prstClr val="black"/>
              </a:solidFill>
            </a:endParaRPr>
          </a:p>
        </p:txBody>
      </p:sp>
      <p:sp>
        <p:nvSpPr>
          <p:cNvPr id="84" name="object 84"/>
          <p:cNvSpPr/>
          <p:nvPr/>
        </p:nvSpPr>
        <p:spPr>
          <a:xfrm>
            <a:off x="64056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5" name="object 85"/>
          <p:cNvSpPr/>
          <p:nvPr/>
        </p:nvSpPr>
        <p:spPr>
          <a:xfrm>
            <a:off x="63167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6" name="object 86"/>
          <p:cNvSpPr/>
          <p:nvPr/>
        </p:nvSpPr>
        <p:spPr>
          <a:xfrm>
            <a:off x="62278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7" name="object 87"/>
          <p:cNvSpPr/>
          <p:nvPr/>
        </p:nvSpPr>
        <p:spPr>
          <a:xfrm>
            <a:off x="61389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8" name="object 88"/>
          <p:cNvSpPr/>
          <p:nvPr/>
        </p:nvSpPr>
        <p:spPr>
          <a:xfrm>
            <a:off x="60500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89" name="object 89"/>
          <p:cNvSpPr/>
          <p:nvPr/>
        </p:nvSpPr>
        <p:spPr>
          <a:xfrm>
            <a:off x="59611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0" name="object 90"/>
          <p:cNvSpPr/>
          <p:nvPr/>
        </p:nvSpPr>
        <p:spPr>
          <a:xfrm>
            <a:off x="58722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1" name="object 91"/>
          <p:cNvSpPr/>
          <p:nvPr/>
        </p:nvSpPr>
        <p:spPr>
          <a:xfrm>
            <a:off x="57833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2" name="object 92"/>
          <p:cNvSpPr/>
          <p:nvPr/>
        </p:nvSpPr>
        <p:spPr>
          <a:xfrm>
            <a:off x="56944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3" name="object 93"/>
          <p:cNvSpPr/>
          <p:nvPr/>
        </p:nvSpPr>
        <p:spPr>
          <a:xfrm>
            <a:off x="56055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4" name="object 94"/>
          <p:cNvSpPr/>
          <p:nvPr/>
        </p:nvSpPr>
        <p:spPr>
          <a:xfrm>
            <a:off x="55166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5" name="object 95"/>
          <p:cNvSpPr/>
          <p:nvPr/>
        </p:nvSpPr>
        <p:spPr>
          <a:xfrm>
            <a:off x="54277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6" name="object 96"/>
          <p:cNvSpPr/>
          <p:nvPr/>
        </p:nvSpPr>
        <p:spPr>
          <a:xfrm>
            <a:off x="53388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7" name="object 97"/>
          <p:cNvSpPr/>
          <p:nvPr/>
        </p:nvSpPr>
        <p:spPr>
          <a:xfrm>
            <a:off x="52499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8" name="object 98"/>
          <p:cNvSpPr/>
          <p:nvPr/>
        </p:nvSpPr>
        <p:spPr>
          <a:xfrm>
            <a:off x="51610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99" name="object 99"/>
          <p:cNvSpPr/>
          <p:nvPr/>
        </p:nvSpPr>
        <p:spPr>
          <a:xfrm>
            <a:off x="50721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100" name="object 100"/>
          <p:cNvSpPr/>
          <p:nvPr/>
        </p:nvSpPr>
        <p:spPr>
          <a:xfrm>
            <a:off x="49832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101" name="object 101"/>
          <p:cNvSpPr/>
          <p:nvPr/>
        </p:nvSpPr>
        <p:spPr>
          <a:xfrm>
            <a:off x="48943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102" name="object 102"/>
          <p:cNvSpPr/>
          <p:nvPr/>
        </p:nvSpPr>
        <p:spPr>
          <a:xfrm>
            <a:off x="48054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103" name="object 103"/>
          <p:cNvSpPr/>
          <p:nvPr/>
        </p:nvSpPr>
        <p:spPr>
          <a:xfrm>
            <a:off x="47165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104" name="object 104"/>
          <p:cNvSpPr/>
          <p:nvPr/>
        </p:nvSpPr>
        <p:spPr>
          <a:xfrm>
            <a:off x="4627633" y="5715441"/>
            <a:ext cx="50800" cy="12700"/>
          </a:xfrm>
          <a:custGeom>
            <a:avLst/>
            <a:gdLst/>
            <a:ahLst/>
            <a:cxnLst/>
            <a:rect l="l" t="t" r="r" b="b"/>
            <a:pathLst>
              <a:path w="50800" h="12700">
                <a:moveTo>
                  <a:pt x="50800" y="0"/>
                </a:moveTo>
                <a:lnTo>
                  <a:pt x="0" y="0"/>
                </a:lnTo>
                <a:lnTo>
                  <a:pt x="0" y="12700"/>
                </a:lnTo>
                <a:lnTo>
                  <a:pt x="50800" y="12700"/>
                </a:lnTo>
                <a:lnTo>
                  <a:pt x="50800" y="0"/>
                </a:lnTo>
                <a:close/>
              </a:path>
            </a:pathLst>
          </a:custGeom>
          <a:solidFill>
            <a:srgbClr val="8FA7C4"/>
          </a:solidFill>
        </p:spPr>
        <p:txBody>
          <a:bodyPr wrap="square" lIns="0" tIns="0" rIns="0" bIns="0" rtlCol="0"/>
          <a:lstStyle/>
          <a:p>
            <a:endParaRPr>
              <a:solidFill>
                <a:prstClr val="black"/>
              </a:solidFill>
            </a:endParaRPr>
          </a:p>
        </p:txBody>
      </p:sp>
      <p:sp>
        <p:nvSpPr>
          <p:cNvPr id="105" name="object 105"/>
          <p:cNvSpPr/>
          <p:nvPr/>
        </p:nvSpPr>
        <p:spPr>
          <a:xfrm>
            <a:off x="3643019" y="4475186"/>
            <a:ext cx="975994" cy="542925"/>
          </a:xfrm>
          <a:custGeom>
            <a:avLst/>
            <a:gdLst/>
            <a:ahLst/>
            <a:cxnLst/>
            <a:rect l="l" t="t" r="r" b="b"/>
            <a:pathLst>
              <a:path w="975995" h="542925">
                <a:moveTo>
                  <a:pt x="930675" y="507673"/>
                </a:moveTo>
                <a:lnTo>
                  <a:pt x="924690" y="518876"/>
                </a:lnTo>
                <a:lnTo>
                  <a:pt x="969497" y="542811"/>
                </a:lnTo>
                <a:lnTo>
                  <a:pt x="975481" y="531610"/>
                </a:lnTo>
                <a:lnTo>
                  <a:pt x="930675" y="507673"/>
                </a:lnTo>
                <a:close/>
              </a:path>
              <a:path w="975995" h="542925">
                <a:moveTo>
                  <a:pt x="852261" y="465786"/>
                </a:moveTo>
                <a:lnTo>
                  <a:pt x="846277" y="476987"/>
                </a:lnTo>
                <a:lnTo>
                  <a:pt x="891085" y="500923"/>
                </a:lnTo>
                <a:lnTo>
                  <a:pt x="897069" y="489722"/>
                </a:lnTo>
                <a:lnTo>
                  <a:pt x="852261" y="465786"/>
                </a:lnTo>
                <a:close/>
              </a:path>
              <a:path w="975995" h="542925">
                <a:moveTo>
                  <a:pt x="773849" y="423898"/>
                </a:moveTo>
                <a:lnTo>
                  <a:pt x="767864" y="435099"/>
                </a:lnTo>
                <a:lnTo>
                  <a:pt x="812671" y="459035"/>
                </a:lnTo>
                <a:lnTo>
                  <a:pt x="818655" y="447833"/>
                </a:lnTo>
                <a:lnTo>
                  <a:pt x="773849" y="423898"/>
                </a:lnTo>
                <a:close/>
              </a:path>
              <a:path w="975995" h="542925">
                <a:moveTo>
                  <a:pt x="695435" y="382009"/>
                </a:moveTo>
                <a:lnTo>
                  <a:pt x="689451" y="393211"/>
                </a:lnTo>
                <a:lnTo>
                  <a:pt x="734259" y="417146"/>
                </a:lnTo>
                <a:lnTo>
                  <a:pt x="740243" y="405945"/>
                </a:lnTo>
                <a:lnTo>
                  <a:pt x="695435" y="382009"/>
                </a:lnTo>
                <a:close/>
              </a:path>
              <a:path w="975995" h="542925">
                <a:moveTo>
                  <a:pt x="617023" y="340121"/>
                </a:moveTo>
                <a:lnTo>
                  <a:pt x="611038" y="351322"/>
                </a:lnTo>
                <a:lnTo>
                  <a:pt x="655845" y="375259"/>
                </a:lnTo>
                <a:lnTo>
                  <a:pt x="661830" y="364056"/>
                </a:lnTo>
                <a:lnTo>
                  <a:pt x="617023" y="340121"/>
                </a:lnTo>
                <a:close/>
              </a:path>
              <a:path w="975995" h="542925">
                <a:moveTo>
                  <a:pt x="538609" y="298232"/>
                </a:moveTo>
                <a:lnTo>
                  <a:pt x="532626" y="309434"/>
                </a:lnTo>
                <a:lnTo>
                  <a:pt x="577433" y="333371"/>
                </a:lnTo>
                <a:lnTo>
                  <a:pt x="583417" y="322168"/>
                </a:lnTo>
                <a:lnTo>
                  <a:pt x="538609" y="298232"/>
                </a:lnTo>
                <a:close/>
              </a:path>
              <a:path w="975995" h="542925">
                <a:moveTo>
                  <a:pt x="460197" y="256344"/>
                </a:moveTo>
                <a:lnTo>
                  <a:pt x="454212" y="267545"/>
                </a:lnTo>
                <a:lnTo>
                  <a:pt x="499021" y="291482"/>
                </a:lnTo>
                <a:lnTo>
                  <a:pt x="505004" y="280280"/>
                </a:lnTo>
                <a:lnTo>
                  <a:pt x="460197" y="256344"/>
                </a:lnTo>
                <a:close/>
              </a:path>
              <a:path w="975995" h="542925">
                <a:moveTo>
                  <a:pt x="381784" y="214456"/>
                </a:moveTo>
                <a:lnTo>
                  <a:pt x="375800" y="225657"/>
                </a:lnTo>
                <a:lnTo>
                  <a:pt x="420607" y="249594"/>
                </a:lnTo>
                <a:lnTo>
                  <a:pt x="426591" y="238392"/>
                </a:lnTo>
                <a:lnTo>
                  <a:pt x="381784" y="214456"/>
                </a:lnTo>
                <a:close/>
              </a:path>
              <a:path w="975995" h="542925">
                <a:moveTo>
                  <a:pt x="303371" y="172567"/>
                </a:moveTo>
                <a:lnTo>
                  <a:pt x="297387" y="183770"/>
                </a:lnTo>
                <a:lnTo>
                  <a:pt x="342195" y="207705"/>
                </a:lnTo>
                <a:lnTo>
                  <a:pt x="348179" y="196504"/>
                </a:lnTo>
                <a:lnTo>
                  <a:pt x="303371" y="172567"/>
                </a:lnTo>
                <a:close/>
              </a:path>
              <a:path w="975995" h="542925">
                <a:moveTo>
                  <a:pt x="224958" y="130679"/>
                </a:moveTo>
                <a:lnTo>
                  <a:pt x="218974" y="141881"/>
                </a:lnTo>
                <a:lnTo>
                  <a:pt x="263781" y="165817"/>
                </a:lnTo>
                <a:lnTo>
                  <a:pt x="269765" y="154616"/>
                </a:lnTo>
                <a:lnTo>
                  <a:pt x="224958" y="130679"/>
                </a:lnTo>
                <a:close/>
              </a:path>
              <a:path w="975995" h="542925">
                <a:moveTo>
                  <a:pt x="146545" y="88790"/>
                </a:moveTo>
                <a:lnTo>
                  <a:pt x="140562" y="99993"/>
                </a:lnTo>
                <a:lnTo>
                  <a:pt x="185369" y="123929"/>
                </a:lnTo>
                <a:lnTo>
                  <a:pt x="191353" y="112727"/>
                </a:lnTo>
                <a:lnTo>
                  <a:pt x="146545" y="88790"/>
                </a:lnTo>
                <a:close/>
              </a:path>
              <a:path w="975995" h="542925">
                <a:moveTo>
                  <a:pt x="76236" y="0"/>
                </a:moveTo>
                <a:lnTo>
                  <a:pt x="0" y="17705"/>
                </a:lnTo>
                <a:lnTo>
                  <a:pt x="27668" y="90916"/>
                </a:lnTo>
                <a:lnTo>
                  <a:pt x="31332" y="92571"/>
                </a:lnTo>
                <a:lnTo>
                  <a:pt x="37894" y="90092"/>
                </a:lnTo>
                <a:lnTo>
                  <a:pt x="39547" y="86427"/>
                </a:lnTo>
                <a:lnTo>
                  <a:pt x="20419" y="35812"/>
                </a:lnTo>
                <a:lnTo>
                  <a:pt x="5514" y="27851"/>
                </a:lnTo>
                <a:lnTo>
                  <a:pt x="11498" y="16649"/>
                </a:lnTo>
                <a:lnTo>
                  <a:pt x="60685" y="16649"/>
                </a:lnTo>
                <a:lnTo>
                  <a:pt x="79109" y="12371"/>
                </a:lnTo>
                <a:lnTo>
                  <a:pt x="81235" y="8958"/>
                </a:lnTo>
                <a:lnTo>
                  <a:pt x="79649" y="2125"/>
                </a:lnTo>
                <a:lnTo>
                  <a:pt x="76236" y="0"/>
                </a:lnTo>
                <a:close/>
              </a:path>
              <a:path w="975995" h="542925">
                <a:moveTo>
                  <a:pt x="68132" y="46903"/>
                </a:moveTo>
                <a:lnTo>
                  <a:pt x="62148" y="58105"/>
                </a:lnTo>
                <a:lnTo>
                  <a:pt x="106955" y="82040"/>
                </a:lnTo>
                <a:lnTo>
                  <a:pt x="112939" y="70839"/>
                </a:lnTo>
                <a:lnTo>
                  <a:pt x="68132" y="46903"/>
                </a:lnTo>
                <a:close/>
              </a:path>
              <a:path w="975995" h="542925">
                <a:moveTo>
                  <a:pt x="26403" y="24611"/>
                </a:moveTo>
                <a:lnTo>
                  <a:pt x="17010" y="26792"/>
                </a:lnTo>
                <a:lnTo>
                  <a:pt x="20419" y="35812"/>
                </a:lnTo>
                <a:lnTo>
                  <a:pt x="28543" y="40152"/>
                </a:lnTo>
                <a:lnTo>
                  <a:pt x="34527" y="28950"/>
                </a:lnTo>
                <a:lnTo>
                  <a:pt x="26403" y="24611"/>
                </a:lnTo>
                <a:close/>
              </a:path>
              <a:path w="975995" h="542925">
                <a:moveTo>
                  <a:pt x="11498" y="16649"/>
                </a:moveTo>
                <a:lnTo>
                  <a:pt x="5514" y="27851"/>
                </a:lnTo>
                <a:lnTo>
                  <a:pt x="20419" y="35812"/>
                </a:lnTo>
                <a:lnTo>
                  <a:pt x="17630" y="28434"/>
                </a:lnTo>
                <a:lnTo>
                  <a:pt x="9941" y="28434"/>
                </a:lnTo>
                <a:lnTo>
                  <a:pt x="14444" y="20003"/>
                </a:lnTo>
                <a:lnTo>
                  <a:pt x="17777" y="20003"/>
                </a:lnTo>
                <a:lnTo>
                  <a:pt x="11498" y="16649"/>
                </a:lnTo>
                <a:close/>
              </a:path>
              <a:path w="975995" h="542925">
                <a:moveTo>
                  <a:pt x="14444" y="20003"/>
                </a:moveTo>
                <a:lnTo>
                  <a:pt x="9941" y="28434"/>
                </a:lnTo>
                <a:lnTo>
                  <a:pt x="17010" y="26792"/>
                </a:lnTo>
                <a:lnTo>
                  <a:pt x="14444" y="20003"/>
                </a:lnTo>
                <a:close/>
              </a:path>
              <a:path w="975995" h="542925">
                <a:moveTo>
                  <a:pt x="17010" y="26792"/>
                </a:moveTo>
                <a:lnTo>
                  <a:pt x="9941" y="28434"/>
                </a:lnTo>
                <a:lnTo>
                  <a:pt x="17630" y="28434"/>
                </a:lnTo>
                <a:lnTo>
                  <a:pt x="17010" y="26792"/>
                </a:lnTo>
                <a:close/>
              </a:path>
              <a:path w="975995" h="542925">
                <a:moveTo>
                  <a:pt x="17777" y="20003"/>
                </a:moveTo>
                <a:lnTo>
                  <a:pt x="14444" y="20003"/>
                </a:lnTo>
                <a:lnTo>
                  <a:pt x="17010" y="26792"/>
                </a:lnTo>
                <a:lnTo>
                  <a:pt x="26403" y="24611"/>
                </a:lnTo>
                <a:lnTo>
                  <a:pt x="17777" y="20003"/>
                </a:lnTo>
                <a:close/>
              </a:path>
              <a:path w="975995" h="542925">
                <a:moveTo>
                  <a:pt x="60685" y="16649"/>
                </a:moveTo>
                <a:lnTo>
                  <a:pt x="11498" y="16649"/>
                </a:lnTo>
                <a:lnTo>
                  <a:pt x="26403" y="24611"/>
                </a:lnTo>
                <a:lnTo>
                  <a:pt x="60685" y="16649"/>
                </a:lnTo>
                <a:close/>
              </a:path>
            </a:pathLst>
          </a:custGeom>
          <a:solidFill>
            <a:srgbClr val="8FA7C4"/>
          </a:solidFill>
        </p:spPr>
        <p:txBody>
          <a:bodyPr wrap="square" lIns="0" tIns="0" rIns="0" bIns="0" rtlCol="0"/>
          <a:lstStyle/>
          <a:p>
            <a:endParaRPr>
              <a:solidFill>
                <a:prstClr val="black"/>
              </a:solidFill>
            </a:endParaRPr>
          </a:p>
        </p:txBody>
      </p:sp>
      <p:sp>
        <p:nvSpPr>
          <p:cNvPr id="106" name="object 106"/>
          <p:cNvSpPr/>
          <p:nvPr/>
        </p:nvSpPr>
        <p:spPr>
          <a:xfrm>
            <a:off x="2119920" y="1650270"/>
            <a:ext cx="3068320" cy="1041400"/>
          </a:xfrm>
          <a:custGeom>
            <a:avLst/>
            <a:gdLst/>
            <a:ahLst/>
            <a:cxnLst/>
            <a:rect l="l" t="t" r="r" b="b"/>
            <a:pathLst>
              <a:path w="3068320" h="1041400">
                <a:moveTo>
                  <a:pt x="3040505" y="1008052"/>
                </a:moveTo>
                <a:lnTo>
                  <a:pt x="2990716" y="1029237"/>
                </a:lnTo>
                <a:lnTo>
                  <a:pt x="2989214" y="1032965"/>
                </a:lnTo>
                <a:lnTo>
                  <a:pt x="2991959" y="1039420"/>
                </a:lnTo>
                <a:lnTo>
                  <a:pt x="2995688" y="1040923"/>
                </a:lnTo>
                <a:lnTo>
                  <a:pt x="3060545" y="1013327"/>
                </a:lnTo>
                <a:lnTo>
                  <a:pt x="3056609" y="1013327"/>
                </a:lnTo>
                <a:lnTo>
                  <a:pt x="3040505" y="1008052"/>
                </a:lnTo>
                <a:close/>
              </a:path>
              <a:path w="3068320" h="1041400">
                <a:moveTo>
                  <a:pt x="3049378" y="1004277"/>
                </a:moveTo>
                <a:lnTo>
                  <a:pt x="3040505" y="1008052"/>
                </a:lnTo>
                <a:lnTo>
                  <a:pt x="3056609" y="1013327"/>
                </a:lnTo>
                <a:lnTo>
                  <a:pt x="3057529" y="1010518"/>
                </a:lnTo>
                <a:lnTo>
                  <a:pt x="3053081" y="1010518"/>
                </a:lnTo>
                <a:lnTo>
                  <a:pt x="3049378" y="1004277"/>
                </a:lnTo>
                <a:close/>
              </a:path>
              <a:path w="3068320" h="1041400">
                <a:moveTo>
                  <a:pt x="3023880" y="941972"/>
                </a:moveTo>
                <a:lnTo>
                  <a:pt x="3017847" y="945551"/>
                </a:lnTo>
                <a:lnTo>
                  <a:pt x="3016853" y="949448"/>
                </a:lnTo>
                <a:lnTo>
                  <a:pt x="3044459" y="995983"/>
                </a:lnTo>
                <a:lnTo>
                  <a:pt x="3060562" y="1001259"/>
                </a:lnTo>
                <a:lnTo>
                  <a:pt x="3056609" y="1013327"/>
                </a:lnTo>
                <a:lnTo>
                  <a:pt x="3060545" y="1013327"/>
                </a:lnTo>
                <a:lnTo>
                  <a:pt x="3067706" y="1010281"/>
                </a:lnTo>
                <a:lnTo>
                  <a:pt x="3027775" y="942968"/>
                </a:lnTo>
                <a:lnTo>
                  <a:pt x="3023880" y="941972"/>
                </a:lnTo>
                <a:close/>
              </a:path>
              <a:path w="3068320" h="1041400">
                <a:moveTo>
                  <a:pt x="3056056" y="1001435"/>
                </a:moveTo>
                <a:lnTo>
                  <a:pt x="3049378" y="1004277"/>
                </a:lnTo>
                <a:lnTo>
                  <a:pt x="3053081" y="1010518"/>
                </a:lnTo>
                <a:lnTo>
                  <a:pt x="3056056" y="1001435"/>
                </a:lnTo>
                <a:close/>
              </a:path>
              <a:path w="3068320" h="1041400">
                <a:moveTo>
                  <a:pt x="3060505" y="1001435"/>
                </a:moveTo>
                <a:lnTo>
                  <a:pt x="3056056" y="1001435"/>
                </a:lnTo>
                <a:lnTo>
                  <a:pt x="3053081" y="1010518"/>
                </a:lnTo>
                <a:lnTo>
                  <a:pt x="3057529" y="1010518"/>
                </a:lnTo>
                <a:lnTo>
                  <a:pt x="3060505" y="1001435"/>
                </a:lnTo>
                <a:close/>
              </a:path>
              <a:path w="3068320" h="1041400">
                <a:moveTo>
                  <a:pt x="3953" y="0"/>
                </a:moveTo>
                <a:lnTo>
                  <a:pt x="0" y="12068"/>
                </a:lnTo>
                <a:lnTo>
                  <a:pt x="3040505" y="1008052"/>
                </a:lnTo>
                <a:lnTo>
                  <a:pt x="3049378" y="1004277"/>
                </a:lnTo>
                <a:lnTo>
                  <a:pt x="3044459" y="995983"/>
                </a:lnTo>
                <a:lnTo>
                  <a:pt x="3953" y="0"/>
                </a:lnTo>
                <a:close/>
              </a:path>
              <a:path w="3068320" h="1041400">
                <a:moveTo>
                  <a:pt x="3044459" y="995983"/>
                </a:moveTo>
                <a:lnTo>
                  <a:pt x="3049378" y="1004277"/>
                </a:lnTo>
                <a:lnTo>
                  <a:pt x="3056056" y="1001435"/>
                </a:lnTo>
                <a:lnTo>
                  <a:pt x="3060505" y="1001435"/>
                </a:lnTo>
                <a:lnTo>
                  <a:pt x="3060562" y="1001259"/>
                </a:lnTo>
                <a:lnTo>
                  <a:pt x="3044459" y="995983"/>
                </a:lnTo>
                <a:close/>
              </a:path>
            </a:pathLst>
          </a:custGeom>
          <a:solidFill>
            <a:srgbClr val="8FA7C4"/>
          </a:solidFill>
        </p:spPr>
        <p:txBody>
          <a:bodyPr wrap="square" lIns="0" tIns="0" rIns="0" bIns="0" rtlCol="0"/>
          <a:lstStyle/>
          <a:p>
            <a:endParaRPr>
              <a:solidFill>
                <a:prstClr val="black"/>
              </a:solidFill>
            </a:endParaRPr>
          </a:p>
        </p:txBody>
      </p:sp>
      <p:sp>
        <p:nvSpPr>
          <p:cNvPr id="107" name="object 107"/>
          <p:cNvSpPr txBox="1"/>
          <p:nvPr/>
        </p:nvSpPr>
        <p:spPr>
          <a:xfrm>
            <a:off x="4306065" y="981963"/>
            <a:ext cx="2534920" cy="510540"/>
          </a:xfrm>
          <a:prstGeom prst="rect">
            <a:avLst/>
          </a:prstGeom>
        </p:spPr>
        <p:txBody>
          <a:bodyPr vert="horz" wrap="square" lIns="0" tIns="22860" rIns="0" bIns="0" rtlCol="0">
            <a:spAutoFit/>
          </a:bodyPr>
          <a:lstStyle/>
          <a:p>
            <a:pPr marL="175260" marR="5080" indent="-163195">
              <a:lnSpc>
                <a:spcPts val="1900"/>
              </a:lnSpc>
              <a:spcBef>
                <a:spcPts val="180"/>
              </a:spcBef>
            </a:pPr>
            <a:r>
              <a:rPr sz="1600" spc="-5" dirty="0">
                <a:solidFill>
                  <a:srgbClr val="FFFFFF"/>
                </a:solidFill>
                <a:latin typeface="Arial"/>
                <a:cs typeface="Arial"/>
              </a:rPr>
              <a:t>SAML </a:t>
            </a:r>
            <a:r>
              <a:rPr sz="1600" dirty="0">
                <a:solidFill>
                  <a:srgbClr val="FFFFFF"/>
                </a:solidFill>
                <a:latin typeface="Arial"/>
                <a:cs typeface="Arial"/>
              </a:rPr>
              <a:t>2.0 </a:t>
            </a:r>
            <a:r>
              <a:rPr sz="1600" spc="-5" dirty="0">
                <a:solidFill>
                  <a:srgbClr val="FFFFFF"/>
                </a:solidFill>
                <a:latin typeface="Arial"/>
                <a:cs typeface="Arial"/>
              </a:rPr>
              <a:t>compatible</a:t>
            </a:r>
            <a:r>
              <a:rPr sz="1600" spc="-130" dirty="0">
                <a:solidFill>
                  <a:srgbClr val="FFFFFF"/>
                </a:solidFill>
                <a:latin typeface="Arial"/>
                <a:cs typeface="Arial"/>
              </a:rPr>
              <a:t> </a:t>
            </a:r>
            <a:r>
              <a:rPr sz="1600" spc="-5" dirty="0">
                <a:solidFill>
                  <a:srgbClr val="FFFFFF"/>
                </a:solidFill>
                <a:latin typeface="Arial"/>
                <a:cs typeface="Arial"/>
              </a:rPr>
              <a:t>LDAP  source </a:t>
            </a:r>
            <a:r>
              <a:rPr sz="1600" dirty="0">
                <a:solidFill>
                  <a:srgbClr val="FFFFFF"/>
                </a:solidFill>
                <a:latin typeface="Arial"/>
                <a:cs typeface="Arial"/>
              </a:rPr>
              <a:t>– </a:t>
            </a:r>
            <a:r>
              <a:rPr sz="1600" spc="-5" dirty="0">
                <a:solidFill>
                  <a:srgbClr val="FFFFFF"/>
                </a:solidFill>
                <a:latin typeface="Arial"/>
                <a:cs typeface="Arial"/>
              </a:rPr>
              <a:t>AD in this</a:t>
            </a:r>
            <a:r>
              <a:rPr sz="1600" spc="-105" dirty="0">
                <a:solidFill>
                  <a:srgbClr val="FFFFFF"/>
                </a:solidFill>
                <a:latin typeface="Arial"/>
                <a:cs typeface="Arial"/>
              </a:rPr>
              <a:t> </a:t>
            </a:r>
            <a:r>
              <a:rPr sz="1600" spc="-5" dirty="0">
                <a:solidFill>
                  <a:srgbClr val="FFFFFF"/>
                </a:solidFill>
                <a:latin typeface="Arial"/>
                <a:cs typeface="Arial"/>
              </a:rPr>
              <a:t>case</a:t>
            </a:r>
            <a:endParaRPr sz="1600">
              <a:solidFill>
                <a:prstClr val="black"/>
              </a:solidFill>
              <a:latin typeface="Arial"/>
              <a:cs typeface="Arial"/>
            </a:endParaRPr>
          </a:p>
        </p:txBody>
      </p:sp>
      <p:sp>
        <p:nvSpPr>
          <p:cNvPr id="108" name="object 108"/>
          <p:cNvSpPr/>
          <p:nvPr/>
        </p:nvSpPr>
        <p:spPr>
          <a:xfrm>
            <a:off x="4218717" y="862953"/>
            <a:ext cx="2792095" cy="723900"/>
          </a:xfrm>
          <a:custGeom>
            <a:avLst/>
            <a:gdLst/>
            <a:ahLst/>
            <a:cxnLst/>
            <a:rect l="l" t="t" r="r" b="b"/>
            <a:pathLst>
              <a:path w="2792095" h="723900">
                <a:moveTo>
                  <a:pt x="12700" y="711200"/>
                </a:moveTo>
                <a:lnTo>
                  <a:pt x="6350" y="711200"/>
                </a:lnTo>
                <a:lnTo>
                  <a:pt x="6350" y="723900"/>
                </a:lnTo>
                <a:lnTo>
                  <a:pt x="53144" y="723900"/>
                </a:lnTo>
                <a:lnTo>
                  <a:pt x="53144" y="717550"/>
                </a:lnTo>
                <a:lnTo>
                  <a:pt x="12700" y="717550"/>
                </a:lnTo>
                <a:lnTo>
                  <a:pt x="12700" y="711200"/>
                </a:lnTo>
                <a:close/>
              </a:path>
              <a:path w="2792095" h="723900">
                <a:moveTo>
                  <a:pt x="12700" y="666750"/>
                </a:moveTo>
                <a:lnTo>
                  <a:pt x="0" y="666750"/>
                </a:lnTo>
                <a:lnTo>
                  <a:pt x="0" y="717550"/>
                </a:lnTo>
                <a:lnTo>
                  <a:pt x="6350" y="717550"/>
                </a:lnTo>
                <a:lnTo>
                  <a:pt x="6350" y="711200"/>
                </a:lnTo>
                <a:lnTo>
                  <a:pt x="12700" y="711200"/>
                </a:lnTo>
                <a:lnTo>
                  <a:pt x="12700" y="666750"/>
                </a:lnTo>
                <a:close/>
              </a:path>
              <a:path w="2792095" h="723900">
                <a:moveTo>
                  <a:pt x="53144" y="711200"/>
                </a:moveTo>
                <a:lnTo>
                  <a:pt x="12700" y="711200"/>
                </a:lnTo>
                <a:lnTo>
                  <a:pt x="12700" y="717550"/>
                </a:lnTo>
                <a:lnTo>
                  <a:pt x="53144" y="717550"/>
                </a:lnTo>
                <a:lnTo>
                  <a:pt x="53144" y="711200"/>
                </a:lnTo>
                <a:close/>
              </a:path>
              <a:path w="2792095" h="723900">
                <a:moveTo>
                  <a:pt x="12700" y="577850"/>
                </a:moveTo>
                <a:lnTo>
                  <a:pt x="0" y="577850"/>
                </a:lnTo>
                <a:lnTo>
                  <a:pt x="0" y="628650"/>
                </a:lnTo>
                <a:lnTo>
                  <a:pt x="12700" y="628650"/>
                </a:lnTo>
                <a:lnTo>
                  <a:pt x="12700" y="577850"/>
                </a:lnTo>
                <a:close/>
              </a:path>
              <a:path w="2792095" h="723900">
                <a:moveTo>
                  <a:pt x="12700" y="488950"/>
                </a:moveTo>
                <a:lnTo>
                  <a:pt x="0" y="488950"/>
                </a:lnTo>
                <a:lnTo>
                  <a:pt x="0" y="539750"/>
                </a:lnTo>
                <a:lnTo>
                  <a:pt x="12700" y="539750"/>
                </a:lnTo>
                <a:lnTo>
                  <a:pt x="12700" y="488950"/>
                </a:lnTo>
                <a:close/>
              </a:path>
              <a:path w="2792095" h="723900">
                <a:moveTo>
                  <a:pt x="12700" y="400050"/>
                </a:moveTo>
                <a:lnTo>
                  <a:pt x="0" y="400050"/>
                </a:lnTo>
                <a:lnTo>
                  <a:pt x="0" y="450850"/>
                </a:lnTo>
                <a:lnTo>
                  <a:pt x="12700" y="450850"/>
                </a:lnTo>
                <a:lnTo>
                  <a:pt x="12700" y="400050"/>
                </a:lnTo>
                <a:close/>
              </a:path>
              <a:path w="2792095" h="723900">
                <a:moveTo>
                  <a:pt x="12700" y="311150"/>
                </a:moveTo>
                <a:lnTo>
                  <a:pt x="0" y="311150"/>
                </a:lnTo>
                <a:lnTo>
                  <a:pt x="0" y="361950"/>
                </a:lnTo>
                <a:lnTo>
                  <a:pt x="12700" y="361950"/>
                </a:lnTo>
                <a:lnTo>
                  <a:pt x="12700" y="311150"/>
                </a:lnTo>
                <a:close/>
              </a:path>
              <a:path w="2792095" h="723900">
                <a:moveTo>
                  <a:pt x="12700" y="222250"/>
                </a:moveTo>
                <a:lnTo>
                  <a:pt x="0" y="222250"/>
                </a:lnTo>
                <a:lnTo>
                  <a:pt x="0" y="273050"/>
                </a:lnTo>
                <a:lnTo>
                  <a:pt x="12700" y="273050"/>
                </a:lnTo>
                <a:lnTo>
                  <a:pt x="12700" y="222250"/>
                </a:lnTo>
                <a:close/>
              </a:path>
              <a:path w="2792095" h="723900">
                <a:moveTo>
                  <a:pt x="12700" y="133350"/>
                </a:moveTo>
                <a:lnTo>
                  <a:pt x="0" y="133350"/>
                </a:lnTo>
                <a:lnTo>
                  <a:pt x="0" y="184150"/>
                </a:lnTo>
                <a:lnTo>
                  <a:pt x="12700" y="184150"/>
                </a:lnTo>
                <a:lnTo>
                  <a:pt x="12700" y="133350"/>
                </a:lnTo>
                <a:close/>
              </a:path>
              <a:path w="2792095" h="723900">
                <a:moveTo>
                  <a:pt x="12700" y="44450"/>
                </a:moveTo>
                <a:lnTo>
                  <a:pt x="0" y="44450"/>
                </a:lnTo>
                <a:lnTo>
                  <a:pt x="0" y="95250"/>
                </a:lnTo>
                <a:lnTo>
                  <a:pt x="12700" y="95250"/>
                </a:lnTo>
                <a:lnTo>
                  <a:pt x="12700" y="44450"/>
                </a:lnTo>
                <a:close/>
              </a:path>
              <a:path w="2792095" h="723900">
                <a:moveTo>
                  <a:pt x="57150" y="0"/>
                </a:moveTo>
                <a:lnTo>
                  <a:pt x="6350" y="0"/>
                </a:lnTo>
                <a:lnTo>
                  <a:pt x="6350" y="12700"/>
                </a:lnTo>
                <a:lnTo>
                  <a:pt x="57150" y="12700"/>
                </a:lnTo>
                <a:lnTo>
                  <a:pt x="57150" y="0"/>
                </a:lnTo>
                <a:close/>
              </a:path>
              <a:path w="2792095" h="723900">
                <a:moveTo>
                  <a:pt x="146050" y="0"/>
                </a:moveTo>
                <a:lnTo>
                  <a:pt x="95250" y="0"/>
                </a:lnTo>
                <a:lnTo>
                  <a:pt x="95250" y="12700"/>
                </a:lnTo>
                <a:lnTo>
                  <a:pt x="146050" y="12700"/>
                </a:lnTo>
                <a:lnTo>
                  <a:pt x="146050" y="0"/>
                </a:lnTo>
                <a:close/>
              </a:path>
              <a:path w="2792095" h="723900">
                <a:moveTo>
                  <a:pt x="234950" y="0"/>
                </a:moveTo>
                <a:lnTo>
                  <a:pt x="184150" y="0"/>
                </a:lnTo>
                <a:lnTo>
                  <a:pt x="184150" y="12700"/>
                </a:lnTo>
                <a:lnTo>
                  <a:pt x="234950" y="12700"/>
                </a:lnTo>
                <a:lnTo>
                  <a:pt x="234950" y="0"/>
                </a:lnTo>
                <a:close/>
              </a:path>
              <a:path w="2792095" h="723900">
                <a:moveTo>
                  <a:pt x="323850" y="0"/>
                </a:moveTo>
                <a:lnTo>
                  <a:pt x="273050" y="0"/>
                </a:lnTo>
                <a:lnTo>
                  <a:pt x="273050" y="12700"/>
                </a:lnTo>
                <a:lnTo>
                  <a:pt x="323850" y="12700"/>
                </a:lnTo>
                <a:lnTo>
                  <a:pt x="323850" y="0"/>
                </a:lnTo>
                <a:close/>
              </a:path>
              <a:path w="2792095" h="723900">
                <a:moveTo>
                  <a:pt x="412750" y="0"/>
                </a:moveTo>
                <a:lnTo>
                  <a:pt x="361950" y="0"/>
                </a:lnTo>
                <a:lnTo>
                  <a:pt x="361950" y="12700"/>
                </a:lnTo>
                <a:lnTo>
                  <a:pt x="412750" y="12700"/>
                </a:lnTo>
                <a:lnTo>
                  <a:pt x="412750" y="0"/>
                </a:lnTo>
                <a:close/>
              </a:path>
              <a:path w="2792095" h="723900">
                <a:moveTo>
                  <a:pt x="501650" y="0"/>
                </a:moveTo>
                <a:lnTo>
                  <a:pt x="450850" y="0"/>
                </a:lnTo>
                <a:lnTo>
                  <a:pt x="450850" y="12700"/>
                </a:lnTo>
                <a:lnTo>
                  <a:pt x="501650" y="12700"/>
                </a:lnTo>
                <a:lnTo>
                  <a:pt x="501650" y="0"/>
                </a:lnTo>
                <a:close/>
              </a:path>
              <a:path w="2792095" h="723900">
                <a:moveTo>
                  <a:pt x="590550" y="0"/>
                </a:moveTo>
                <a:lnTo>
                  <a:pt x="539750" y="0"/>
                </a:lnTo>
                <a:lnTo>
                  <a:pt x="539750" y="12700"/>
                </a:lnTo>
                <a:lnTo>
                  <a:pt x="590550" y="12700"/>
                </a:lnTo>
                <a:lnTo>
                  <a:pt x="590550" y="0"/>
                </a:lnTo>
                <a:close/>
              </a:path>
              <a:path w="2792095" h="723900">
                <a:moveTo>
                  <a:pt x="679450" y="0"/>
                </a:moveTo>
                <a:lnTo>
                  <a:pt x="628650" y="0"/>
                </a:lnTo>
                <a:lnTo>
                  <a:pt x="628650" y="12700"/>
                </a:lnTo>
                <a:lnTo>
                  <a:pt x="679450" y="12700"/>
                </a:lnTo>
                <a:lnTo>
                  <a:pt x="679450" y="0"/>
                </a:lnTo>
                <a:close/>
              </a:path>
              <a:path w="2792095" h="723900">
                <a:moveTo>
                  <a:pt x="768350" y="0"/>
                </a:moveTo>
                <a:lnTo>
                  <a:pt x="717550" y="0"/>
                </a:lnTo>
                <a:lnTo>
                  <a:pt x="717550" y="12700"/>
                </a:lnTo>
                <a:lnTo>
                  <a:pt x="768350" y="12700"/>
                </a:lnTo>
                <a:lnTo>
                  <a:pt x="768350" y="0"/>
                </a:lnTo>
                <a:close/>
              </a:path>
              <a:path w="2792095" h="723900">
                <a:moveTo>
                  <a:pt x="857250" y="0"/>
                </a:moveTo>
                <a:lnTo>
                  <a:pt x="806450" y="0"/>
                </a:lnTo>
                <a:lnTo>
                  <a:pt x="806450" y="12700"/>
                </a:lnTo>
                <a:lnTo>
                  <a:pt x="857250" y="12700"/>
                </a:lnTo>
                <a:lnTo>
                  <a:pt x="857250" y="0"/>
                </a:lnTo>
                <a:close/>
              </a:path>
              <a:path w="2792095" h="723900">
                <a:moveTo>
                  <a:pt x="946150" y="0"/>
                </a:moveTo>
                <a:lnTo>
                  <a:pt x="895350" y="0"/>
                </a:lnTo>
                <a:lnTo>
                  <a:pt x="895350" y="12700"/>
                </a:lnTo>
                <a:lnTo>
                  <a:pt x="946150" y="12700"/>
                </a:lnTo>
                <a:lnTo>
                  <a:pt x="946150" y="0"/>
                </a:lnTo>
                <a:close/>
              </a:path>
              <a:path w="2792095" h="723900">
                <a:moveTo>
                  <a:pt x="1035050" y="0"/>
                </a:moveTo>
                <a:lnTo>
                  <a:pt x="984250" y="0"/>
                </a:lnTo>
                <a:lnTo>
                  <a:pt x="984250" y="12700"/>
                </a:lnTo>
                <a:lnTo>
                  <a:pt x="1035050" y="12700"/>
                </a:lnTo>
                <a:lnTo>
                  <a:pt x="1035050" y="0"/>
                </a:lnTo>
                <a:close/>
              </a:path>
              <a:path w="2792095" h="723900">
                <a:moveTo>
                  <a:pt x="1123950" y="0"/>
                </a:moveTo>
                <a:lnTo>
                  <a:pt x="1073150" y="0"/>
                </a:lnTo>
                <a:lnTo>
                  <a:pt x="1073150" y="12700"/>
                </a:lnTo>
                <a:lnTo>
                  <a:pt x="1123950" y="12700"/>
                </a:lnTo>
                <a:lnTo>
                  <a:pt x="1123950" y="0"/>
                </a:lnTo>
                <a:close/>
              </a:path>
              <a:path w="2792095" h="723900">
                <a:moveTo>
                  <a:pt x="1212850" y="0"/>
                </a:moveTo>
                <a:lnTo>
                  <a:pt x="1162050" y="0"/>
                </a:lnTo>
                <a:lnTo>
                  <a:pt x="1162050" y="12700"/>
                </a:lnTo>
                <a:lnTo>
                  <a:pt x="1212850" y="12700"/>
                </a:lnTo>
                <a:lnTo>
                  <a:pt x="1212850" y="0"/>
                </a:lnTo>
                <a:close/>
              </a:path>
              <a:path w="2792095" h="723900">
                <a:moveTo>
                  <a:pt x="1301750" y="0"/>
                </a:moveTo>
                <a:lnTo>
                  <a:pt x="1250950" y="0"/>
                </a:lnTo>
                <a:lnTo>
                  <a:pt x="1250950" y="12700"/>
                </a:lnTo>
                <a:lnTo>
                  <a:pt x="1301750" y="12700"/>
                </a:lnTo>
                <a:lnTo>
                  <a:pt x="1301750" y="0"/>
                </a:lnTo>
                <a:close/>
              </a:path>
              <a:path w="2792095" h="723900">
                <a:moveTo>
                  <a:pt x="1390650" y="0"/>
                </a:moveTo>
                <a:lnTo>
                  <a:pt x="1339850" y="0"/>
                </a:lnTo>
                <a:lnTo>
                  <a:pt x="1339850" y="12700"/>
                </a:lnTo>
                <a:lnTo>
                  <a:pt x="1390650" y="12700"/>
                </a:lnTo>
                <a:lnTo>
                  <a:pt x="1390650" y="0"/>
                </a:lnTo>
                <a:close/>
              </a:path>
              <a:path w="2792095" h="723900">
                <a:moveTo>
                  <a:pt x="1479550" y="0"/>
                </a:moveTo>
                <a:lnTo>
                  <a:pt x="1428750" y="0"/>
                </a:lnTo>
                <a:lnTo>
                  <a:pt x="1428750" y="12700"/>
                </a:lnTo>
                <a:lnTo>
                  <a:pt x="1479550" y="12700"/>
                </a:lnTo>
                <a:lnTo>
                  <a:pt x="1479550" y="0"/>
                </a:lnTo>
                <a:close/>
              </a:path>
              <a:path w="2792095" h="723900">
                <a:moveTo>
                  <a:pt x="1568450" y="0"/>
                </a:moveTo>
                <a:lnTo>
                  <a:pt x="1517650" y="0"/>
                </a:lnTo>
                <a:lnTo>
                  <a:pt x="1517650" y="12700"/>
                </a:lnTo>
                <a:lnTo>
                  <a:pt x="1568450" y="12700"/>
                </a:lnTo>
                <a:lnTo>
                  <a:pt x="1568450" y="0"/>
                </a:lnTo>
                <a:close/>
              </a:path>
              <a:path w="2792095" h="723900">
                <a:moveTo>
                  <a:pt x="1657350" y="0"/>
                </a:moveTo>
                <a:lnTo>
                  <a:pt x="1606550" y="0"/>
                </a:lnTo>
                <a:lnTo>
                  <a:pt x="1606550" y="12700"/>
                </a:lnTo>
                <a:lnTo>
                  <a:pt x="1657350" y="12700"/>
                </a:lnTo>
                <a:lnTo>
                  <a:pt x="1657350" y="0"/>
                </a:lnTo>
                <a:close/>
              </a:path>
              <a:path w="2792095" h="723900">
                <a:moveTo>
                  <a:pt x="1746250" y="0"/>
                </a:moveTo>
                <a:lnTo>
                  <a:pt x="1695450" y="0"/>
                </a:lnTo>
                <a:lnTo>
                  <a:pt x="1695450" y="12700"/>
                </a:lnTo>
                <a:lnTo>
                  <a:pt x="1746250" y="12700"/>
                </a:lnTo>
                <a:lnTo>
                  <a:pt x="1746250" y="0"/>
                </a:lnTo>
                <a:close/>
              </a:path>
              <a:path w="2792095" h="723900">
                <a:moveTo>
                  <a:pt x="1835150" y="0"/>
                </a:moveTo>
                <a:lnTo>
                  <a:pt x="1784350" y="0"/>
                </a:lnTo>
                <a:lnTo>
                  <a:pt x="1784350" y="12700"/>
                </a:lnTo>
                <a:lnTo>
                  <a:pt x="1835150" y="12700"/>
                </a:lnTo>
                <a:lnTo>
                  <a:pt x="1835150" y="0"/>
                </a:lnTo>
                <a:close/>
              </a:path>
              <a:path w="2792095" h="723900">
                <a:moveTo>
                  <a:pt x="1924050" y="0"/>
                </a:moveTo>
                <a:lnTo>
                  <a:pt x="1873250" y="0"/>
                </a:lnTo>
                <a:lnTo>
                  <a:pt x="1873250" y="12700"/>
                </a:lnTo>
                <a:lnTo>
                  <a:pt x="1924050" y="12700"/>
                </a:lnTo>
                <a:lnTo>
                  <a:pt x="1924050" y="0"/>
                </a:lnTo>
                <a:close/>
              </a:path>
              <a:path w="2792095" h="723900">
                <a:moveTo>
                  <a:pt x="2012950" y="0"/>
                </a:moveTo>
                <a:lnTo>
                  <a:pt x="1962150" y="0"/>
                </a:lnTo>
                <a:lnTo>
                  <a:pt x="1962150" y="12700"/>
                </a:lnTo>
                <a:lnTo>
                  <a:pt x="2012950" y="12700"/>
                </a:lnTo>
                <a:lnTo>
                  <a:pt x="2012950" y="0"/>
                </a:lnTo>
                <a:close/>
              </a:path>
              <a:path w="2792095" h="723900">
                <a:moveTo>
                  <a:pt x="2101850" y="0"/>
                </a:moveTo>
                <a:lnTo>
                  <a:pt x="2051050" y="0"/>
                </a:lnTo>
                <a:lnTo>
                  <a:pt x="2051050" y="12700"/>
                </a:lnTo>
                <a:lnTo>
                  <a:pt x="2101850" y="12700"/>
                </a:lnTo>
                <a:lnTo>
                  <a:pt x="2101850" y="0"/>
                </a:lnTo>
                <a:close/>
              </a:path>
              <a:path w="2792095" h="723900">
                <a:moveTo>
                  <a:pt x="2190750" y="0"/>
                </a:moveTo>
                <a:lnTo>
                  <a:pt x="2139950" y="0"/>
                </a:lnTo>
                <a:lnTo>
                  <a:pt x="2139950" y="12700"/>
                </a:lnTo>
                <a:lnTo>
                  <a:pt x="2190750" y="12700"/>
                </a:lnTo>
                <a:lnTo>
                  <a:pt x="2190750" y="0"/>
                </a:lnTo>
                <a:close/>
              </a:path>
              <a:path w="2792095" h="723900">
                <a:moveTo>
                  <a:pt x="2279650" y="0"/>
                </a:moveTo>
                <a:lnTo>
                  <a:pt x="2228850" y="0"/>
                </a:lnTo>
                <a:lnTo>
                  <a:pt x="2228850" y="12700"/>
                </a:lnTo>
                <a:lnTo>
                  <a:pt x="2279650" y="12700"/>
                </a:lnTo>
                <a:lnTo>
                  <a:pt x="2279650" y="0"/>
                </a:lnTo>
                <a:close/>
              </a:path>
              <a:path w="2792095" h="723900">
                <a:moveTo>
                  <a:pt x="2368550" y="0"/>
                </a:moveTo>
                <a:lnTo>
                  <a:pt x="2317750" y="0"/>
                </a:lnTo>
                <a:lnTo>
                  <a:pt x="2317750" y="12700"/>
                </a:lnTo>
                <a:lnTo>
                  <a:pt x="2368550" y="12700"/>
                </a:lnTo>
                <a:lnTo>
                  <a:pt x="2368550" y="0"/>
                </a:lnTo>
                <a:close/>
              </a:path>
              <a:path w="2792095" h="723900">
                <a:moveTo>
                  <a:pt x="2457450" y="0"/>
                </a:moveTo>
                <a:lnTo>
                  <a:pt x="2406650" y="0"/>
                </a:lnTo>
                <a:lnTo>
                  <a:pt x="2406650" y="12700"/>
                </a:lnTo>
                <a:lnTo>
                  <a:pt x="2457450" y="12700"/>
                </a:lnTo>
                <a:lnTo>
                  <a:pt x="2457450" y="0"/>
                </a:lnTo>
                <a:close/>
              </a:path>
              <a:path w="2792095" h="723900">
                <a:moveTo>
                  <a:pt x="2546350" y="0"/>
                </a:moveTo>
                <a:lnTo>
                  <a:pt x="2495550" y="0"/>
                </a:lnTo>
                <a:lnTo>
                  <a:pt x="2495550" y="12700"/>
                </a:lnTo>
                <a:lnTo>
                  <a:pt x="2546350" y="12700"/>
                </a:lnTo>
                <a:lnTo>
                  <a:pt x="2546350" y="0"/>
                </a:lnTo>
                <a:close/>
              </a:path>
              <a:path w="2792095" h="723900">
                <a:moveTo>
                  <a:pt x="2635250" y="0"/>
                </a:moveTo>
                <a:lnTo>
                  <a:pt x="2584450" y="0"/>
                </a:lnTo>
                <a:lnTo>
                  <a:pt x="2584450" y="12700"/>
                </a:lnTo>
                <a:lnTo>
                  <a:pt x="2635250" y="12700"/>
                </a:lnTo>
                <a:lnTo>
                  <a:pt x="2635250" y="0"/>
                </a:lnTo>
                <a:close/>
              </a:path>
              <a:path w="2792095" h="723900">
                <a:moveTo>
                  <a:pt x="2724150" y="0"/>
                </a:moveTo>
                <a:lnTo>
                  <a:pt x="2673350" y="0"/>
                </a:lnTo>
                <a:lnTo>
                  <a:pt x="2673350" y="12700"/>
                </a:lnTo>
                <a:lnTo>
                  <a:pt x="2724150" y="12700"/>
                </a:lnTo>
                <a:lnTo>
                  <a:pt x="2724150" y="0"/>
                </a:lnTo>
                <a:close/>
              </a:path>
              <a:path w="2792095" h="723900">
                <a:moveTo>
                  <a:pt x="2779297" y="6350"/>
                </a:moveTo>
                <a:lnTo>
                  <a:pt x="2779297" y="33752"/>
                </a:lnTo>
                <a:lnTo>
                  <a:pt x="2791997" y="33752"/>
                </a:lnTo>
                <a:lnTo>
                  <a:pt x="2791997" y="12700"/>
                </a:lnTo>
                <a:lnTo>
                  <a:pt x="2785647" y="12700"/>
                </a:lnTo>
                <a:lnTo>
                  <a:pt x="2779297" y="6350"/>
                </a:lnTo>
                <a:close/>
              </a:path>
              <a:path w="2792095" h="723900">
                <a:moveTo>
                  <a:pt x="2791997" y="0"/>
                </a:moveTo>
                <a:lnTo>
                  <a:pt x="2762250" y="0"/>
                </a:lnTo>
                <a:lnTo>
                  <a:pt x="2762250" y="12700"/>
                </a:lnTo>
                <a:lnTo>
                  <a:pt x="2779297" y="12700"/>
                </a:lnTo>
                <a:lnTo>
                  <a:pt x="2779297" y="6350"/>
                </a:lnTo>
                <a:lnTo>
                  <a:pt x="2791997" y="6350"/>
                </a:lnTo>
                <a:lnTo>
                  <a:pt x="2791997" y="0"/>
                </a:lnTo>
                <a:close/>
              </a:path>
              <a:path w="2792095" h="723900">
                <a:moveTo>
                  <a:pt x="2791997" y="6350"/>
                </a:moveTo>
                <a:lnTo>
                  <a:pt x="2779297" y="6350"/>
                </a:lnTo>
                <a:lnTo>
                  <a:pt x="2785647" y="12700"/>
                </a:lnTo>
                <a:lnTo>
                  <a:pt x="2791997" y="12700"/>
                </a:lnTo>
                <a:lnTo>
                  <a:pt x="2791997" y="6350"/>
                </a:lnTo>
                <a:close/>
              </a:path>
              <a:path w="2792095" h="723900">
                <a:moveTo>
                  <a:pt x="2791997" y="71852"/>
                </a:moveTo>
                <a:lnTo>
                  <a:pt x="2779297" y="71852"/>
                </a:lnTo>
                <a:lnTo>
                  <a:pt x="2779297" y="122652"/>
                </a:lnTo>
                <a:lnTo>
                  <a:pt x="2791997" y="122652"/>
                </a:lnTo>
                <a:lnTo>
                  <a:pt x="2791997" y="71852"/>
                </a:lnTo>
                <a:close/>
              </a:path>
              <a:path w="2792095" h="723900">
                <a:moveTo>
                  <a:pt x="2791997" y="160752"/>
                </a:moveTo>
                <a:lnTo>
                  <a:pt x="2779297" y="160752"/>
                </a:lnTo>
                <a:lnTo>
                  <a:pt x="2779297" y="211552"/>
                </a:lnTo>
                <a:lnTo>
                  <a:pt x="2791997" y="211552"/>
                </a:lnTo>
                <a:lnTo>
                  <a:pt x="2791997" y="160752"/>
                </a:lnTo>
                <a:close/>
              </a:path>
              <a:path w="2792095" h="723900">
                <a:moveTo>
                  <a:pt x="2791997" y="249652"/>
                </a:moveTo>
                <a:lnTo>
                  <a:pt x="2779297" y="249652"/>
                </a:lnTo>
                <a:lnTo>
                  <a:pt x="2779297" y="300452"/>
                </a:lnTo>
                <a:lnTo>
                  <a:pt x="2791997" y="300452"/>
                </a:lnTo>
                <a:lnTo>
                  <a:pt x="2791997" y="249652"/>
                </a:lnTo>
                <a:close/>
              </a:path>
              <a:path w="2792095" h="723900">
                <a:moveTo>
                  <a:pt x="2791997" y="338552"/>
                </a:moveTo>
                <a:lnTo>
                  <a:pt x="2779297" y="338552"/>
                </a:lnTo>
                <a:lnTo>
                  <a:pt x="2779297" y="389352"/>
                </a:lnTo>
                <a:lnTo>
                  <a:pt x="2791997" y="389352"/>
                </a:lnTo>
                <a:lnTo>
                  <a:pt x="2791997" y="338552"/>
                </a:lnTo>
                <a:close/>
              </a:path>
              <a:path w="2792095" h="723900">
                <a:moveTo>
                  <a:pt x="2791997" y="427452"/>
                </a:moveTo>
                <a:lnTo>
                  <a:pt x="2779297" y="427452"/>
                </a:lnTo>
                <a:lnTo>
                  <a:pt x="2779297" y="478252"/>
                </a:lnTo>
                <a:lnTo>
                  <a:pt x="2791997" y="478252"/>
                </a:lnTo>
                <a:lnTo>
                  <a:pt x="2791997" y="427452"/>
                </a:lnTo>
                <a:close/>
              </a:path>
              <a:path w="2792095" h="723900">
                <a:moveTo>
                  <a:pt x="2791997" y="516352"/>
                </a:moveTo>
                <a:lnTo>
                  <a:pt x="2779297" y="516352"/>
                </a:lnTo>
                <a:lnTo>
                  <a:pt x="2779297" y="567152"/>
                </a:lnTo>
                <a:lnTo>
                  <a:pt x="2791997" y="567152"/>
                </a:lnTo>
                <a:lnTo>
                  <a:pt x="2791997" y="516352"/>
                </a:lnTo>
                <a:close/>
              </a:path>
              <a:path w="2792095" h="723900">
                <a:moveTo>
                  <a:pt x="2791997" y="605252"/>
                </a:moveTo>
                <a:lnTo>
                  <a:pt x="2779297" y="605252"/>
                </a:lnTo>
                <a:lnTo>
                  <a:pt x="2779297" y="656052"/>
                </a:lnTo>
                <a:lnTo>
                  <a:pt x="2791997" y="656052"/>
                </a:lnTo>
                <a:lnTo>
                  <a:pt x="2791997" y="605252"/>
                </a:lnTo>
                <a:close/>
              </a:path>
              <a:path w="2792095" h="723900">
                <a:moveTo>
                  <a:pt x="2779297" y="711200"/>
                </a:moveTo>
                <a:lnTo>
                  <a:pt x="2758244" y="711200"/>
                </a:lnTo>
                <a:lnTo>
                  <a:pt x="2758244" y="723900"/>
                </a:lnTo>
                <a:lnTo>
                  <a:pt x="2791997" y="723900"/>
                </a:lnTo>
                <a:lnTo>
                  <a:pt x="2791997" y="717550"/>
                </a:lnTo>
                <a:lnTo>
                  <a:pt x="2779297" y="717550"/>
                </a:lnTo>
                <a:lnTo>
                  <a:pt x="2779297" y="711200"/>
                </a:lnTo>
                <a:close/>
              </a:path>
              <a:path w="2792095" h="723900">
                <a:moveTo>
                  <a:pt x="2791997" y="694152"/>
                </a:moveTo>
                <a:lnTo>
                  <a:pt x="2779297" y="694152"/>
                </a:lnTo>
                <a:lnTo>
                  <a:pt x="2779297" y="717550"/>
                </a:lnTo>
                <a:lnTo>
                  <a:pt x="2785647" y="711200"/>
                </a:lnTo>
                <a:lnTo>
                  <a:pt x="2791997" y="711200"/>
                </a:lnTo>
                <a:lnTo>
                  <a:pt x="2791997" y="694152"/>
                </a:lnTo>
                <a:close/>
              </a:path>
              <a:path w="2792095" h="723900">
                <a:moveTo>
                  <a:pt x="2791997" y="711200"/>
                </a:moveTo>
                <a:lnTo>
                  <a:pt x="2785647" y="711200"/>
                </a:lnTo>
                <a:lnTo>
                  <a:pt x="2779297" y="717550"/>
                </a:lnTo>
                <a:lnTo>
                  <a:pt x="2791997" y="717550"/>
                </a:lnTo>
                <a:lnTo>
                  <a:pt x="2791997" y="711200"/>
                </a:lnTo>
                <a:close/>
              </a:path>
              <a:path w="2792095" h="723900">
                <a:moveTo>
                  <a:pt x="2720144" y="711200"/>
                </a:moveTo>
                <a:lnTo>
                  <a:pt x="2669344" y="711200"/>
                </a:lnTo>
                <a:lnTo>
                  <a:pt x="2669344" y="723900"/>
                </a:lnTo>
                <a:lnTo>
                  <a:pt x="2720144" y="723900"/>
                </a:lnTo>
                <a:lnTo>
                  <a:pt x="2720144" y="711200"/>
                </a:lnTo>
                <a:close/>
              </a:path>
              <a:path w="2792095" h="723900">
                <a:moveTo>
                  <a:pt x="2631244" y="711200"/>
                </a:moveTo>
                <a:lnTo>
                  <a:pt x="2580444" y="711200"/>
                </a:lnTo>
                <a:lnTo>
                  <a:pt x="2580444" y="723900"/>
                </a:lnTo>
                <a:lnTo>
                  <a:pt x="2631244" y="723900"/>
                </a:lnTo>
                <a:lnTo>
                  <a:pt x="2631244" y="711200"/>
                </a:lnTo>
                <a:close/>
              </a:path>
              <a:path w="2792095" h="723900">
                <a:moveTo>
                  <a:pt x="2542344" y="711200"/>
                </a:moveTo>
                <a:lnTo>
                  <a:pt x="2491544" y="711200"/>
                </a:lnTo>
                <a:lnTo>
                  <a:pt x="2491544" y="723900"/>
                </a:lnTo>
                <a:lnTo>
                  <a:pt x="2542344" y="723900"/>
                </a:lnTo>
                <a:lnTo>
                  <a:pt x="2542344" y="711200"/>
                </a:lnTo>
                <a:close/>
              </a:path>
              <a:path w="2792095" h="723900">
                <a:moveTo>
                  <a:pt x="2453444" y="711200"/>
                </a:moveTo>
                <a:lnTo>
                  <a:pt x="2402644" y="711200"/>
                </a:lnTo>
                <a:lnTo>
                  <a:pt x="2402644" y="723900"/>
                </a:lnTo>
                <a:lnTo>
                  <a:pt x="2453444" y="723900"/>
                </a:lnTo>
                <a:lnTo>
                  <a:pt x="2453444" y="711200"/>
                </a:lnTo>
                <a:close/>
              </a:path>
              <a:path w="2792095" h="723900">
                <a:moveTo>
                  <a:pt x="2364544" y="711200"/>
                </a:moveTo>
                <a:lnTo>
                  <a:pt x="2313744" y="711200"/>
                </a:lnTo>
                <a:lnTo>
                  <a:pt x="2313744" y="723900"/>
                </a:lnTo>
                <a:lnTo>
                  <a:pt x="2364544" y="723900"/>
                </a:lnTo>
                <a:lnTo>
                  <a:pt x="2364544" y="711200"/>
                </a:lnTo>
                <a:close/>
              </a:path>
              <a:path w="2792095" h="723900">
                <a:moveTo>
                  <a:pt x="2275644" y="711200"/>
                </a:moveTo>
                <a:lnTo>
                  <a:pt x="2224844" y="711200"/>
                </a:lnTo>
                <a:lnTo>
                  <a:pt x="2224844" y="723900"/>
                </a:lnTo>
                <a:lnTo>
                  <a:pt x="2275644" y="723900"/>
                </a:lnTo>
                <a:lnTo>
                  <a:pt x="2275644" y="711200"/>
                </a:lnTo>
                <a:close/>
              </a:path>
              <a:path w="2792095" h="723900">
                <a:moveTo>
                  <a:pt x="2186744" y="711200"/>
                </a:moveTo>
                <a:lnTo>
                  <a:pt x="2135944" y="711200"/>
                </a:lnTo>
                <a:lnTo>
                  <a:pt x="2135944" y="723900"/>
                </a:lnTo>
                <a:lnTo>
                  <a:pt x="2186744" y="723900"/>
                </a:lnTo>
                <a:lnTo>
                  <a:pt x="2186744" y="711200"/>
                </a:lnTo>
                <a:close/>
              </a:path>
              <a:path w="2792095" h="723900">
                <a:moveTo>
                  <a:pt x="2097844" y="711200"/>
                </a:moveTo>
                <a:lnTo>
                  <a:pt x="2047044" y="711200"/>
                </a:lnTo>
                <a:lnTo>
                  <a:pt x="2047044" y="723900"/>
                </a:lnTo>
                <a:lnTo>
                  <a:pt x="2097844" y="723900"/>
                </a:lnTo>
                <a:lnTo>
                  <a:pt x="2097844" y="711200"/>
                </a:lnTo>
                <a:close/>
              </a:path>
              <a:path w="2792095" h="723900">
                <a:moveTo>
                  <a:pt x="2008944" y="711200"/>
                </a:moveTo>
                <a:lnTo>
                  <a:pt x="1958144" y="711200"/>
                </a:lnTo>
                <a:lnTo>
                  <a:pt x="1958144" y="723900"/>
                </a:lnTo>
                <a:lnTo>
                  <a:pt x="2008944" y="723900"/>
                </a:lnTo>
                <a:lnTo>
                  <a:pt x="2008944" y="711200"/>
                </a:lnTo>
                <a:close/>
              </a:path>
              <a:path w="2792095" h="723900">
                <a:moveTo>
                  <a:pt x="1920044" y="711200"/>
                </a:moveTo>
                <a:lnTo>
                  <a:pt x="1869244" y="711200"/>
                </a:lnTo>
                <a:lnTo>
                  <a:pt x="1869244" y="723900"/>
                </a:lnTo>
                <a:lnTo>
                  <a:pt x="1920044" y="723900"/>
                </a:lnTo>
                <a:lnTo>
                  <a:pt x="1920044" y="711200"/>
                </a:lnTo>
                <a:close/>
              </a:path>
              <a:path w="2792095" h="723900">
                <a:moveTo>
                  <a:pt x="1831144" y="711200"/>
                </a:moveTo>
                <a:lnTo>
                  <a:pt x="1780344" y="711200"/>
                </a:lnTo>
                <a:lnTo>
                  <a:pt x="1780344" y="723900"/>
                </a:lnTo>
                <a:lnTo>
                  <a:pt x="1831144" y="723900"/>
                </a:lnTo>
                <a:lnTo>
                  <a:pt x="1831144" y="711200"/>
                </a:lnTo>
                <a:close/>
              </a:path>
              <a:path w="2792095" h="723900">
                <a:moveTo>
                  <a:pt x="1742244" y="711200"/>
                </a:moveTo>
                <a:lnTo>
                  <a:pt x="1691444" y="711200"/>
                </a:lnTo>
                <a:lnTo>
                  <a:pt x="1691444" y="723900"/>
                </a:lnTo>
                <a:lnTo>
                  <a:pt x="1742244" y="723900"/>
                </a:lnTo>
                <a:lnTo>
                  <a:pt x="1742244" y="711200"/>
                </a:lnTo>
                <a:close/>
              </a:path>
              <a:path w="2792095" h="723900">
                <a:moveTo>
                  <a:pt x="1653344" y="711200"/>
                </a:moveTo>
                <a:lnTo>
                  <a:pt x="1602544" y="711200"/>
                </a:lnTo>
                <a:lnTo>
                  <a:pt x="1602544" y="723900"/>
                </a:lnTo>
                <a:lnTo>
                  <a:pt x="1653344" y="723900"/>
                </a:lnTo>
                <a:lnTo>
                  <a:pt x="1653344" y="711200"/>
                </a:lnTo>
                <a:close/>
              </a:path>
              <a:path w="2792095" h="723900">
                <a:moveTo>
                  <a:pt x="1564444" y="711200"/>
                </a:moveTo>
                <a:lnTo>
                  <a:pt x="1513644" y="711200"/>
                </a:lnTo>
                <a:lnTo>
                  <a:pt x="1513644" y="723900"/>
                </a:lnTo>
                <a:lnTo>
                  <a:pt x="1564444" y="723900"/>
                </a:lnTo>
                <a:lnTo>
                  <a:pt x="1564444" y="711200"/>
                </a:lnTo>
                <a:close/>
              </a:path>
              <a:path w="2792095" h="723900">
                <a:moveTo>
                  <a:pt x="1475544" y="711200"/>
                </a:moveTo>
                <a:lnTo>
                  <a:pt x="1424744" y="711200"/>
                </a:lnTo>
                <a:lnTo>
                  <a:pt x="1424744" y="723900"/>
                </a:lnTo>
                <a:lnTo>
                  <a:pt x="1475544" y="723900"/>
                </a:lnTo>
                <a:lnTo>
                  <a:pt x="1475544" y="711200"/>
                </a:lnTo>
                <a:close/>
              </a:path>
              <a:path w="2792095" h="723900">
                <a:moveTo>
                  <a:pt x="1386644" y="711200"/>
                </a:moveTo>
                <a:lnTo>
                  <a:pt x="1335844" y="711200"/>
                </a:lnTo>
                <a:lnTo>
                  <a:pt x="1335844" y="723900"/>
                </a:lnTo>
                <a:lnTo>
                  <a:pt x="1386644" y="723900"/>
                </a:lnTo>
                <a:lnTo>
                  <a:pt x="1386644" y="711200"/>
                </a:lnTo>
                <a:close/>
              </a:path>
              <a:path w="2792095" h="723900">
                <a:moveTo>
                  <a:pt x="1297744" y="711200"/>
                </a:moveTo>
                <a:lnTo>
                  <a:pt x="1246944" y="711200"/>
                </a:lnTo>
                <a:lnTo>
                  <a:pt x="1246944" y="723900"/>
                </a:lnTo>
                <a:lnTo>
                  <a:pt x="1297744" y="723900"/>
                </a:lnTo>
                <a:lnTo>
                  <a:pt x="1297744" y="711200"/>
                </a:lnTo>
                <a:close/>
              </a:path>
              <a:path w="2792095" h="723900">
                <a:moveTo>
                  <a:pt x="1208844" y="711200"/>
                </a:moveTo>
                <a:lnTo>
                  <a:pt x="1158044" y="711200"/>
                </a:lnTo>
                <a:lnTo>
                  <a:pt x="1158044" y="723900"/>
                </a:lnTo>
                <a:lnTo>
                  <a:pt x="1208844" y="723900"/>
                </a:lnTo>
                <a:lnTo>
                  <a:pt x="1208844" y="711200"/>
                </a:lnTo>
                <a:close/>
              </a:path>
              <a:path w="2792095" h="723900">
                <a:moveTo>
                  <a:pt x="1119944" y="711200"/>
                </a:moveTo>
                <a:lnTo>
                  <a:pt x="1069144" y="711200"/>
                </a:lnTo>
                <a:lnTo>
                  <a:pt x="1069144" y="723900"/>
                </a:lnTo>
                <a:lnTo>
                  <a:pt x="1119944" y="723900"/>
                </a:lnTo>
                <a:lnTo>
                  <a:pt x="1119944" y="711200"/>
                </a:lnTo>
                <a:close/>
              </a:path>
              <a:path w="2792095" h="723900">
                <a:moveTo>
                  <a:pt x="1031044" y="711200"/>
                </a:moveTo>
                <a:lnTo>
                  <a:pt x="980244" y="711200"/>
                </a:lnTo>
                <a:lnTo>
                  <a:pt x="980244" y="723900"/>
                </a:lnTo>
                <a:lnTo>
                  <a:pt x="1031044" y="723900"/>
                </a:lnTo>
                <a:lnTo>
                  <a:pt x="1031044" y="711200"/>
                </a:lnTo>
                <a:close/>
              </a:path>
              <a:path w="2792095" h="723900">
                <a:moveTo>
                  <a:pt x="942144" y="711200"/>
                </a:moveTo>
                <a:lnTo>
                  <a:pt x="891344" y="711200"/>
                </a:lnTo>
                <a:lnTo>
                  <a:pt x="891344" y="723900"/>
                </a:lnTo>
                <a:lnTo>
                  <a:pt x="942144" y="723900"/>
                </a:lnTo>
                <a:lnTo>
                  <a:pt x="942144" y="711200"/>
                </a:lnTo>
                <a:close/>
              </a:path>
              <a:path w="2792095" h="723900">
                <a:moveTo>
                  <a:pt x="853244" y="711200"/>
                </a:moveTo>
                <a:lnTo>
                  <a:pt x="802444" y="711200"/>
                </a:lnTo>
                <a:lnTo>
                  <a:pt x="802444" y="723900"/>
                </a:lnTo>
                <a:lnTo>
                  <a:pt x="853244" y="723900"/>
                </a:lnTo>
                <a:lnTo>
                  <a:pt x="853244" y="711200"/>
                </a:lnTo>
                <a:close/>
              </a:path>
              <a:path w="2792095" h="723900">
                <a:moveTo>
                  <a:pt x="764344" y="711200"/>
                </a:moveTo>
                <a:lnTo>
                  <a:pt x="713544" y="711200"/>
                </a:lnTo>
                <a:lnTo>
                  <a:pt x="713544" y="723900"/>
                </a:lnTo>
                <a:lnTo>
                  <a:pt x="764344" y="723900"/>
                </a:lnTo>
                <a:lnTo>
                  <a:pt x="764344" y="711200"/>
                </a:lnTo>
                <a:close/>
              </a:path>
              <a:path w="2792095" h="723900">
                <a:moveTo>
                  <a:pt x="675444" y="711200"/>
                </a:moveTo>
                <a:lnTo>
                  <a:pt x="624644" y="711200"/>
                </a:lnTo>
                <a:lnTo>
                  <a:pt x="624644" y="723900"/>
                </a:lnTo>
                <a:lnTo>
                  <a:pt x="675444" y="723900"/>
                </a:lnTo>
                <a:lnTo>
                  <a:pt x="675444" y="711200"/>
                </a:lnTo>
                <a:close/>
              </a:path>
              <a:path w="2792095" h="723900">
                <a:moveTo>
                  <a:pt x="586544" y="711200"/>
                </a:moveTo>
                <a:lnTo>
                  <a:pt x="535744" y="711200"/>
                </a:lnTo>
                <a:lnTo>
                  <a:pt x="535744" y="723900"/>
                </a:lnTo>
                <a:lnTo>
                  <a:pt x="586544" y="723900"/>
                </a:lnTo>
                <a:lnTo>
                  <a:pt x="586544" y="711200"/>
                </a:lnTo>
                <a:close/>
              </a:path>
              <a:path w="2792095" h="723900">
                <a:moveTo>
                  <a:pt x="497644" y="711200"/>
                </a:moveTo>
                <a:lnTo>
                  <a:pt x="446844" y="711200"/>
                </a:lnTo>
                <a:lnTo>
                  <a:pt x="446844" y="723900"/>
                </a:lnTo>
                <a:lnTo>
                  <a:pt x="497644" y="723900"/>
                </a:lnTo>
                <a:lnTo>
                  <a:pt x="497644" y="711200"/>
                </a:lnTo>
                <a:close/>
              </a:path>
              <a:path w="2792095" h="723900">
                <a:moveTo>
                  <a:pt x="408744" y="711200"/>
                </a:moveTo>
                <a:lnTo>
                  <a:pt x="357944" y="711200"/>
                </a:lnTo>
                <a:lnTo>
                  <a:pt x="357944" y="723900"/>
                </a:lnTo>
                <a:lnTo>
                  <a:pt x="408744" y="723900"/>
                </a:lnTo>
                <a:lnTo>
                  <a:pt x="408744" y="711200"/>
                </a:lnTo>
                <a:close/>
              </a:path>
              <a:path w="2792095" h="723900">
                <a:moveTo>
                  <a:pt x="319844" y="711200"/>
                </a:moveTo>
                <a:lnTo>
                  <a:pt x="269044" y="711200"/>
                </a:lnTo>
                <a:lnTo>
                  <a:pt x="269044" y="723900"/>
                </a:lnTo>
                <a:lnTo>
                  <a:pt x="319844" y="723900"/>
                </a:lnTo>
                <a:lnTo>
                  <a:pt x="319844" y="711200"/>
                </a:lnTo>
                <a:close/>
              </a:path>
              <a:path w="2792095" h="723900">
                <a:moveTo>
                  <a:pt x="230944" y="711200"/>
                </a:moveTo>
                <a:lnTo>
                  <a:pt x="180144" y="711200"/>
                </a:lnTo>
                <a:lnTo>
                  <a:pt x="180144" y="723900"/>
                </a:lnTo>
                <a:lnTo>
                  <a:pt x="230944" y="723900"/>
                </a:lnTo>
                <a:lnTo>
                  <a:pt x="230944" y="711200"/>
                </a:lnTo>
                <a:close/>
              </a:path>
              <a:path w="2792095" h="723900">
                <a:moveTo>
                  <a:pt x="142044" y="711200"/>
                </a:moveTo>
                <a:lnTo>
                  <a:pt x="91244" y="711200"/>
                </a:lnTo>
                <a:lnTo>
                  <a:pt x="91244" y="723900"/>
                </a:lnTo>
                <a:lnTo>
                  <a:pt x="142044" y="723900"/>
                </a:lnTo>
                <a:lnTo>
                  <a:pt x="142044" y="711200"/>
                </a:lnTo>
                <a:close/>
              </a:path>
            </a:pathLst>
          </a:custGeom>
          <a:solidFill>
            <a:srgbClr val="8FA7C4"/>
          </a:solidFill>
        </p:spPr>
        <p:txBody>
          <a:bodyPr wrap="square" lIns="0" tIns="0" rIns="0" bIns="0" rtlCol="0"/>
          <a:lstStyle/>
          <a:p>
            <a:endParaRPr>
              <a:solidFill>
                <a:prstClr val="black"/>
              </a:solidFill>
            </a:endParaRPr>
          </a:p>
        </p:txBody>
      </p:sp>
      <p:sp>
        <p:nvSpPr>
          <p:cNvPr id="109" name="object 109"/>
          <p:cNvSpPr/>
          <p:nvPr/>
        </p:nvSpPr>
        <p:spPr>
          <a:xfrm>
            <a:off x="2329685" y="1218575"/>
            <a:ext cx="1896110" cy="212725"/>
          </a:xfrm>
          <a:custGeom>
            <a:avLst/>
            <a:gdLst/>
            <a:ahLst/>
            <a:cxnLst/>
            <a:rect l="l" t="t" r="r" b="b"/>
            <a:pathLst>
              <a:path w="1896110" h="212725">
                <a:moveTo>
                  <a:pt x="1894850" y="0"/>
                </a:moveTo>
                <a:lnTo>
                  <a:pt x="1844229" y="4262"/>
                </a:lnTo>
                <a:lnTo>
                  <a:pt x="1845294" y="16917"/>
                </a:lnTo>
                <a:lnTo>
                  <a:pt x="1895915" y="12655"/>
                </a:lnTo>
                <a:lnTo>
                  <a:pt x="1894850" y="0"/>
                </a:lnTo>
                <a:close/>
              </a:path>
              <a:path w="1896110" h="212725">
                <a:moveTo>
                  <a:pt x="1806262" y="7458"/>
                </a:moveTo>
                <a:lnTo>
                  <a:pt x="1755641" y="11720"/>
                </a:lnTo>
                <a:lnTo>
                  <a:pt x="1756707" y="24376"/>
                </a:lnTo>
                <a:lnTo>
                  <a:pt x="1807328" y="20114"/>
                </a:lnTo>
                <a:lnTo>
                  <a:pt x="1806262" y="7458"/>
                </a:lnTo>
                <a:close/>
              </a:path>
              <a:path w="1896110" h="212725">
                <a:moveTo>
                  <a:pt x="1717676" y="14917"/>
                </a:moveTo>
                <a:lnTo>
                  <a:pt x="1667055" y="19179"/>
                </a:lnTo>
                <a:lnTo>
                  <a:pt x="1668120" y="31835"/>
                </a:lnTo>
                <a:lnTo>
                  <a:pt x="1718741" y="27572"/>
                </a:lnTo>
                <a:lnTo>
                  <a:pt x="1717676" y="14917"/>
                </a:lnTo>
                <a:close/>
              </a:path>
              <a:path w="1896110" h="212725">
                <a:moveTo>
                  <a:pt x="1629089" y="22376"/>
                </a:moveTo>
                <a:lnTo>
                  <a:pt x="1578469" y="26639"/>
                </a:lnTo>
                <a:lnTo>
                  <a:pt x="1579534" y="39293"/>
                </a:lnTo>
                <a:lnTo>
                  <a:pt x="1630155" y="35031"/>
                </a:lnTo>
                <a:lnTo>
                  <a:pt x="1629089" y="22376"/>
                </a:lnTo>
                <a:close/>
              </a:path>
              <a:path w="1896110" h="212725">
                <a:moveTo>
                  <a:pt x="1540503" y="29836"/>
                </a:moveTo>
                <a:lnTo>
                  <a:pt x="1489882" y="34098"/>
                </a:lnTo>
                <a:lnTo>
                  <a:pt x="1490948" y="46752"/>
                </a:lnTo>
                <a:lnTo>
                  <a:pt x="1541569" y="42490"/>
                </a:lnTo>
                <a:lnTo>
                  <a:pt x="1540503" y="29836"/>
                </a:lnTo>
                <a:close/>
              </a:path>
              <a:path w="1896110" h="212725">
                <a:moveTo>
                  <a:pt x="1451917" y="37294"/>
                </a:moveTo>
                <a:lnTo>
                  <a:pt x="1401296" y="41556"/>
                </a:lnTo>
                <a:lnTo>
                  <a:pt x="1402361" y="54211"/>
                </a:lnTo>
                <a:lnTo>
                  <a:pt x="1452982" y="49949"/>
                </a:lnTo>
                <a:lnTo>
                  <a:pt x="1451917" y="37294"/>
                </a:lnTo>
                <a:close/>
              </a:path>
              <a:path w="1896110" h="212725">
                <a:moveTo>
                  <a:pt x="1363329" y="44753"/>
                </a:moveTo>
                <a:lnTo>
                  <a:pt x="1312708" y="49015"/>
                </a:lnTo>
                <a:lnTo>
                  <a:pt x="1313774" y="61671"/>
                </a:lnTo>
                <a:lnTo>
                  <a:pt x="1364395" y="57409"/>
                </a:lnTo>
                <a:lnTo>
                  <a:pt x="1363329" y="44753"/>
                </a:lnTo>
                <a:close/>
              </a:path>
              <a:path w="1896110" h="212725">
                <a:moveTo>
                  <a:pt x="1274743" y="52212"/>
                </a:moveTo>
                <a:lnTo>
                  <a:pt x="1224122" y="56474"/>
                </a:lnTo>
                <a:lnTo>
                  <a:pt x="1225188" y="69129"/>
                </a:lnTo>
                <a:lnTo>
                  <a:pt x="1275808" y="64867"/>
                </a:lnTo>
                <a:lnTo>
                  <a:pt x="1274743" y="52212"/>
                </a:lnTo>
                <a:close/>
              </a:path>
              <a:path w="1896110" h="212725">
                <a:moveTo>
                  <a:pt x="1186157" y="59670"/>
                </a:moveTo>
                <a:lnTo>
                  <a:pt x="1135536" y="63933"/>
                </a:lnTo>
                <a:lnTo>
                  <a:pt x="1136601" y="76588"/>
                </a:lnTo>
                <a:lnTo>
                  <a:pt x="1187222" y="72326"/>
                </a:lnTo>
                <a:lnTo>
                  <a:pt x="1186157" y="59670"/>
                </a:lnTo>
                <a:close/>
              </a:path>
              <a:path w="1896110" h="212725">
                <a:moveTo>
                  <a:pt x="1097570" y="67129"/>
                </a:moveTo>
                <a:lnTo>
                  <a:pt x="1046949" y="71391"/>
                </a:lnTo>
                <a:lnTo>
                  <a:pt x="1048015" y="84047"/>
                </a:lnTo>
                <a:lnTo>
                  <a:pt x="1098636" y="79785"/>
                </a:lnTo>
                <a:lnTo>
                  <a:pt x="1097570" y="67129"/>
                </a:lnTo>
                <a:close/>
              </a:path>
              <a:path w="1896110" h="212725">
                <a:moveTo>
                  <a:pt x="1008984" y="74588"/>
                </a:moveTo>
                <a:lnTo>
                  <a:pt x="958363" y="78850"/>
                </a:lnTo>
                <a:lnTo>
                  <a:pt x="959429" y="91506"/>
                </a:lnTo>
                <a:lnTo>
                  <a:pt x="1010050" y="87243"/>
                </a:lnTo>
                <a:lnTo>
                  <a:pt x="1008984" y="74588"/>
                </a:lnTo>
                <a:close/>
              </a:path>
              <a:path w="1896110" h="212725">
                <a:moveTo>
                  <a:pt x="920398" y="82047"/>
                </a:moveTo>
                <a:lnTo>
                  <a:pt x="869777" y="86309"/>
                </a:lnTo>
                <a:lnTo>
                  <a:pt x="870842" y="98964"/>
                </a:lnTo>
                <a:lnTo>
                  <a:pt x="921462" y="94702"/>
                </a:lnTo>
                <a:lnTo>
                  <a:pt x="920398" y="82047"/>
                </a:lnTo>
                <a:close/>
              </a:path>
              <a:path w="1896110" h="212725">
                <a:moveTo>
                  <a:pt x="831810" y="89505"/>
                </a:moveTo>
                <a:lnTo>
                  <a:pt x="781189" y="93769"/>
                </a:lnTo>
                <a:lnTo>
                  <a:pt x="782255" y="106423"/>
                </a:lnTo>
                <a:lnTo>
                  <a:pt x="832876" y="102161"/>
                </a:lnTo>
                <a:lnTo>
                  <a:pt x="831810" y="89505"/>
                </a:lnTo>
                <a:close/>
              </a:path>
              <a:path w="1896110" h="212725">
                <a:moveTo>
                  <a:pt x="743224" y="96965"/>
                </a:moveTo>
                <a:lnTo>
                  <a:pt x="692603" y="101227"/>
                </a:lnTo>
                <a:lnTo>
                  <a:pt x="693668" y="113882"/>
                </a:lnTo>
                <a:lnTo>
                  <a:pt x="744289" y="109620"/>
                </a:lnTo>
                <a:lnTo>
                  <a:pt x="743224" y="96965"/>
                </a:lnTo>
                <a:close/>
              </a:path>
              <a:path w="1896110" h="212725">
                <a:moveTo>
                  <a:pt x="654638" y="104424"/>
                </a:moveTo>
                <a:lnTo>
                  <a:pt x="604017" y="108686"/>
                </a:lnTo>
                <a:lnTo>
                  <a:pt x="605082" y="121340"/>
                </a:lnTo>
                <a:lnTo>
                  <a:pt x="655703" y="117078"/>
                </a:lnTo>
                <a:lnTo>
                  <a:pt x="654638" y="104424"/>
                </a:lnTo>
                <a:close/>
              </a:path>
              <a:path w="1896110" h="212725">
                <a:moveTo>
                  <a:pt x="566051" y="111883"/>
                </a:moveTo>
                <a:lnTo>
                  <a:pt x="515430" y="116145"/>
                </a:lnTo>
                <a:lnTo>
                  <a:pt x="516496" y="128800"/>
                </a:lnTo>
                <a:lnTo>
                  <a:pt x="567117" y="124538"/>
                </a:lnTo>
                <a:lnTo>
                  <a:pt x="566051" y="111883"/>
                </a:lnTo>
                <a:close/>
              </a:path>
              <a:path w="1896110" h="212725">
                <a:moveTo>
                  <a:pt x="477465" y="119341"/>
                </a:moveTo>
                <a:lnTo>
                  <a:pt x="426844" y="123604"/>
                </a:lnTo>
                <a:lnTo>
                  <a:pt x="427909" y="136259"/>
                </a:lnTo>
                <a:lnTo>
                  <a:pt x="478530" y="131997"/>
                </a:lnTo>
                <a:lnTo>
                  <a:pt x="477465" y="119341"/>
                </a:lnTo>
                <a:close/>
              </a:path>
              <a:path w="1896110" h="212725">
                <a:moveTo>
                  <a:pt x="388879" y="126800"/>
                </a:moveTo>
                <a:lnTo>
                  <a:pt x="338258" y="131062"/>
                </a:lnTo>
                <a:lnTo>
                  <a:pt x="339323" y="143718"/>
                </a:lnTo>
                <a:lnTo>
                  <a:pt x="389944" y="139456"/>
                </a:lnTo>
                <a:lnTo>
                  <a:pt x="388879" y="126800"/>
                </a:lnTo>
                <a:close/>
              </a:path>
              <a:path w="1896110" h="212725">
                <a:moveTo>
                  <a:pt x="300291" y="134259"/>
                </a:moveTo>
                <a:lnTo>
                  <a:pt x="249671" y="138521"/>
                </a:lnTo>
                <a:lnTo>
                  <a:pt x="250737" y="151176"/>
                </a:lnTo>
                <a:lnTo>
                  <a:pt x="301357" y="146914"/>
                </a:lnTo>
                <a:lnTo>
                  <a:pt x="300291" y="134259"/>
                </a:lnTo>
                <a:close/>
              </a:path>
              <a:path w="1896110" h="212725">
                <a:moveTo>
                  <a:pt x="211705" y="141718"/>
                </a:moveTo>
                <a:lnTo>
                  <a:pt x="161084" y="145980"/>
                </a:lnTo>
                <a:lnTo>
                  <a:pt x="162149" y="158635"/>
                </a:lnTo>
                <a:lnTo>
                  <a:pt x="212770" y="154373"/>
                </a:lnTo>
                <a:lnTo>
                  <a:pt x="211705" y="141718"/>
                </a:lnTo>
                <a:close/>
              </a:path>
              <a:path w="1896110" h="212725">
                <a:moveTo>
                  <a:pt x="123118" y="149176"/>
                </a:moveTo>
                <a:lnTo>
                  <a:pt x="72497" y="153438"/>
                </a:lnTo>
                <a:lnTo>
                  <a:pt x="73563" y="166094"/>
                </a:lnTo>
                <a:lnTo>
                  <a:pt x="124184" y="161832"/>
                </a:lnTo>
                <a:lnTo>
                  <a:pt x="123118" y="149176"/>
                </a:lnTo>
                <a:close/>
              </a:path>
              <a:path w="1896110" h="212725">
                <a:moveTo>
                  <a:pt x="58388" y="109547"/>
                </a:moveTo>
                <a:lnTo>
                  <a:pt x="54368" y="109617"/>
                </a:lnTo>
                <a:lnTo>
                  <a:pt x="0" y="165916"/>
                </a:lnTo>
                <a:lnTo>
                  <a:pt x="63016" y="212331"/>
                </a:lnTo>
                <a:lnTo>
                  <a:pt x="66991" y="211728"/>
                </a:lnTo>
                <a:lnTo>
                  <a:pt x="71151" y="206080"/>
                </a:lnTo>
                <a:lnTo>
                  <a:pt x="70548" y="202105"/>
                </a:lnTo>
                <a:lnTo>
                  <a:pt x="28903" y="171432"/>
                </a:lnTo>
                <a:lnTo>
                  <a:pt x="10176" y="171432"/>
                </a:lnTo>
                <a:lnTo>
                  <a:pt x="9110" y="158776"/>
                </a:lnTo>
                <a:lnTo>
                  <a:pt x="25916" y="157361"/>
                </a:lnTo>
                <a:lnTo>
                  <a:pt x="63503" y="118440"/>
                </a:lnTo>
                <a:lnTo>
                  <a:pt x="63433" y="114420"/>
                </a:lnTo>
                <a:lnTo>
                  <a:pt x="58388" y="109547"/>
                </a:lnTo>
                <a:close/>
              </a:path>
              <a:path w="1896110" h="212725">
                <a:moveTo>
                  <a:pt x="25916" y="157361"/>
                </a:moveTo>
                <a:lnTo>
                  <a:pt x="9110" y="158776"/>
                </a:lnTo>
                <a:lnTo>
                  <a:pt x="10176" y="171432"/>
                </a:lnTo>
                <a:lnTo>
                  <a:pt x="26981" y="170016"/>
                </a:lnTo>
                <a:lnTo>
                  <a:pt x="26304" y="169518"/>
                </a:lnTo>
                <a:lnTo>
                  <a:pt x="14175" y="169518"/>
                </a:lnTo>
                <a:lnTo>
                  <a:pt x="13374" y="159994"/>
                </a:lnTo>
                <a:lnTo>
                  <a:pt x="23373" y="159994"/>
                </a:lnTo>
                <a:lnTo>
                  <a:pt x="25916" y="157361"/>
                </a:lnTo>
                <a:close/>
              </a:path>
              <a:path w="1896110" h="212725">
                <a:moveTo>
                  <a:pt x="26981" y="170016"/>
                </a:moveTo>
                <a:lnTo>
                  <a:pt x="10176" y="171432"/>
                </a:lnTo>
                <a:lnTo>
                  <a:pt x="28903" y="171432"/>
                </a:lnTo>
                <a:lnTo>
                  <a:pt x="26981" y="170016"/>
                </a:lnTo>
                <a:close/>
              </a:path>
              <a:path w="1896110" h="212725">
                <a:moveTo>
                  <a:pt x="34532" y="156635"/>
                </a:moveTo>
                <a:lnTo>
                  <a:pt x="25916" y="157361"/>
                </a:lnTo>
                <a:lnTo>
                  <a:pt x="19217" y="164298"/>
                </a:lnTo>
                <a:lnTo>
                  <a:pt x="26981" y="170016"/>
                </a:lnTo>
                <a:lnTo>
                  <a:pt x="35598" y="169290"/>
                </a:lnTo>
                <a:lnTo>
                  <a:pt x="34532" y="156635"/>
                </a:lnTo>
                <a:close/>
              </a:path>
              <a:path w="1896110" h="212725">
                <a:moveTo>
                  <a:pt x="13374" y="159994"/>
                </a:moveTo>
                <a:lnTo>
                  <a:pt x="14175" y="169518"/>
                </a:lnTo>
                <a:lnTo>
                  <a:pt x="19217" y="164298"/>
                </a:lnTo>
                <a:lnTo>
                  <a:pt x="13374" y="159994"/>
                </a:lnTo>
                <a:close/>
              </a:path>
              <a:path w="1896110" h="212725">
                <a:moveTo>
                  <a:pt x="19217" y="164298"/>
                </a:moveTo>
                <a:lnTo>
                  <a:pt x="14175" y="169518"/>
                </a:lnTo>
                <a:lnTo>
                  <a:pt x="26304" y="169518"/>
                </a:lnTo>
                <a:lnTo>
                  <a:pt x="19217" y="164298"/>
                </a:lnTo>
                <a:close/>
              </a:path>
              <a:path w="1896110" h="212725">
                <a:moveTo>
                  <a:pt x="23373" y="159994"/>
                </a:moveTo>
                <a:lnTo>
                  <a:pt x="13374" y="159994"/>
                </a:lnTo>
                <a:lnTo>
                  <a:pt x="19217" y="164298"/>
                </a:lnTo>
                <a:lnTo>
                  <a:pt x="23373" y="159994"/>
                </a:lnTo>
                <a:close/>
              </a:path>
            </a:pathLst>
          </a:custGeom>
          <a:solidFill>
            <a:srgbClr val="8FA7C4"/>
          </a:solidFill>
        </p:spPr>
        <p:txBody>
          <a:bodyPr wrap="square" lIns="0" tIns="0" rIns="0" bIns="0" rtlCol="0"/>
          <a:lstStyle/>
          <a:p>
            <a:endParaRPr>
              <a:solidFill>
                <a:prstClr val="black"/>
              </a:solidFill>
            </a:endParaRPr>
          </a:p>
        </p:txBody>
      </p:sp>
      <p:sp>
        <p:nvSpPr>
          <p:cNvPr id="110" name="object 110"/>
          <p:cNvSpPr/>
          <p:nvPr/>
        </p:nvSpPr>
        <p:spPr>
          <a:xfrm>
            <a:off x="6217202" y="2687499"/>
            <a:ext cx="3180715" cy="103505"/>
          </a:xfrm>
          <a:custGeom>
            <a:avLst/>
            <a:gdLst/>
            <a:ahLst/>
            <a:cxnLst/>
            <a:rect l="l" t="t" r="r" b="b"/>
            <a:pathLst>
              <a:path w="3180715" h="103505">
                <a:moveTo>
                  <a:pt x="3121384" y="0"/>
                </a:moveTo>
                <a:lnTo>
                  <a:pt x="3117372" y="266"/>
                </a:lnTo>
                <a:lnTo>
                  <a:pt x="3112753" y="5546"/>
                </a:lnTo>
                <a:lnTo>
                  <a:pt x="3113021" y="9556"/>
                </a:lnTo>
                <a:lnTo>
                  <a:pt x="3153741" y="45187"/>
                </a:lnTo>
                <a:lnTo>
                  <a:pt x="3170633" y="45187"/>
                </a:lnTo>
                <a:lnTo>
                  <a:pt x="3170633" y="57887"/>
                </a:lnTo>
                <a:lnTo>
                  <a:pt x="3153741" y="57887"/>
                </a:lnTo>
                <a:lnTo>
                  <a:pt x="3113021" y="93517"/>
                </a:lnTo>
                <a:lnTo>
                  <a:pt x="3112753" y="97529"/>
                </a:lnTo>
                <a:lnTo>
                  <a:pt x="3117372" y="102809"/>
                </a:lnTo>
                <a:lnTo>
                  <a:pt x="3121384" y="103075"/>
                </a:lnTo>
                <a:lnTo>
                  <a:pt x="3173028" y="57887"/>
                </a:lnTo>
                <a:lnTo>
                  <a:pt x="3170633" y="57887"/>
                </a:lnTo>
                <a:lnTo>
                  <a:pt x="3173029" y="57886"/>
                </a:lnTo>
                <a:lnTo>
                  <a:pt x="3180285" y="51537"/>
                </a:lnTo>
                <a:lnTo>
                  <a:pt x="3121384" y="0"/>
                </a:lnTo>
                <a:close/>
              </a:path>
              <a:path w="3180715" h="103505">
                <a:moveTo>
                  <a:pt x="3160998" y="51537"/>
                </a:moveTo>
                <a:lnTo>
                  <a:pt x="3153741" y="57887"/>
                </a:lnTo>
                <a:lnTo>
                  <a:pt x="3170633" y="57887"/>
                </a:lnTo>
                <a:lnTo>
                  <a:pt x="3170633" y="56316"/>
                </a:lnTo>
                <a:lnTo>
                  <a:pt x="3166460" y="56316"/>
                </a:lnTo>
                <a:lnTo>
                  <a:pt x="3160998" y="51537"/>
                </a:lnTo>
                <a:close/>
              </a:path>
              <a:path w="3180715" h="103505">
                <a:moveTo>
                  <a:pt x="0" y="45186"/>
                </a:moveTo>
                <a:lnTo>
                  <a:pt x="0" y="57886"/>
                </a:lnTo>
                <a:lnTo>
                  <a:pt x="3153743" y="57886"/>
                </a:lnTo>
                <a:lnTo>
                  <a:pt x="3160998" y="51537"/>
                </a:lnTo>
                <a:lnTo>
                  <a:pt x="3153741" y="45187"/>
                </a:lnTo>
                <a:lnTo>
                  <a:pt x="0" y="45186"/>
                </a:lnTo>
                <a:close/>
              </a:path>
              <a:path w="3180715" h="103505">
                <a:moveTo>
                  <a:pt x="3166460" y="46758"/>
                </a:moveTo>
                <a:lnTo>
                  <a:pt x="3160998" y="51537"/>
                </a:lnTo>
                <a:lnTo>
                  <a:pt x="3166460" y="56316"/>
                </a:lnTo>
                <a:lnTo>
                  <a:pt x="3166460" y="46758"/>
                </a:lnTo>
                <a:close/>
              </a:path>
              <a:path w="3180715" h="103505">
                <a:moveTo>
                  <a:pt x="3170633" y="46758"/>
                </a:moveTo>
                <a:lnTo>
                  <a:pt x="3166460" y="46758"/>
                </a:lnTo>
                <a:lnTo>
                  <a:pt x="3166460" y="56316"/>
                </a:lnTo>
                <a:lnTo>
                  <a:pt x="3170633" y="56316"/>
                </a:lnTo>
                <a:lnTo>
                  <a:pt x="3170633" y="46758"/>
                </a:lnTo>
                <a:close/>
              </a:path>
              <a:path w="3180715" h="103505">
                <a:moveTo>
                  <a:pt x="3153741" y="45187"/>
                </a:moveTo>
                <a:lnTo>
                  <a:pt x="3160998" y="51537"/>
                </a:lnTo>
                <a:lnTo>
                  <a:pt x="3166460" y="46758"/>
                </a:lnTo>
                <a:lnTo>
                  <a:pt x="3170633" y="46758"/>
                </a:lnTo>
                <a:lnTo>
                  <a:pt x="3170633" y="45187"/>
                </a:lnTo>
                <a:lnTo>
                  <a:pt x="3153741" y="45187"/>
                </a:lnTo>
                <a:close/>
              </a:path>
            </a:pathLst>
          </a:custGeom>
          <a:solidFill>
            <a:srgbClr val="8FA7C4"/>
          </a:solidFill>
        </p:spPr>
        <p:txBody>
          <a:bodyPr wrap="square" lIns="0" tIns="0" rIns="0" bIns="0" rtlCol="0"/>
          <a:lstStyle/>
          <a:p>
            <a:endParaRPr>
              <a:solidFill>
                <a:prstClr val="black"/>
              </a:solidFill>
            </a:endParaRPr>
          </a:p>
        </p:txBody>
      </p:sp>
      <p:sp>
        <p:nvSpPr>
          <p:cNvPr id="111" name="object 111"/>
          <p:cNvSpPr/>
          <p:nvPr/>
        </p:nvSpPr>
        <p:spPr>
          <a:xfrm>
            <a:off x="9549383" y="2130551"/>
            <a:ext cx="1213103" cy="121615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12" name="object 112"/>
          <p:cNvSpPr txBox="1"/>
          <p:nvPr/>
        </p:nvSpPr>
        <p:spPr>
          <a:xfrm>
            <a:off x="9010280" y="4191508"/>
            <a:ext cx="1959610" cy="754380"/>
          </a:xfrm>
          <a:prstGeom prst="rect">
            <a:avLst/>
          </a:prstGeom>
        </p:spPr>
        <p:txBody>
          <a:bodyPr vert="horz" wrap="square" lIns="0" tIns="13970" rIns="0" bIns="0" rtlCol="0">
            <a:spAutoFit/>
          </a:bodyPr>
          <a:lstStyle/>
          <a:p>
            <a:pPr marL="12700" marR="5080" algn="ctr">
              <a:lnSpc>
                <a:spcPct val="99400"/>
              </a:lnSpc>
              <a:spcBef>
                <a:spcPts val="110"/>
              </a:spcBef>
            </a:pPr>
            <a:r>
              <a:rPr sz="1600" spc="-5" dirty="0">
                <a:solidFill>
                  <a:srgbClr val="FFFFFF"/>
                </a:solidFill>
                <a:latin typeface="Arial"/>
                <a:cs typeface="Arial"/>
              </a:rPr>
              <a:t>Authenticated and  authorized users can  access </a:t>
            </a:r>
            <a:r>
              <a:rPr sz="1600" spc="-25" dirty="0">
                <a:solidFill>
                  <a:srgbClr val="FFFFFF"/>
                </a:solidFill>
                <a:latin typeface="Arial"/>
                <a:cs typeface="Arial"/>
              </a:rPr>
              <a:t>AWS</a:t>
            </a:r>
            <a:r>
              <a:rPr sz="1600" spc="-130" dirty="0">
                <a:solidFill>
                  <a:srgbClr val="FFFFFF"/>
                </a:solidFill>
                <a:latin typeface="Arial"/>
                <a:cs typeface="Arial"/>
              </a:rPr>
              <a:t> </a:t>
            </a:r>
            <a:r>
              <a:rPr sz="1600" spc="-5" dirty="0">
                <a:solidFill>
                  <a:srgbClr val="FFFFFF"/>
                </a:solidFill>
                <a:latin typeface="Arial"/>
                <a:cs typeface="Arial"/>
              </a:rPr>
              <a:t>services</a:t>
            </a:r>
            <a:endParaRPr sz="1600">
              <a:solidFill>
                <a:prstClr val="black"/>
              </a:solidFill>
              <a:latin typeface="Arial"/>
              <a:cs typeface="Arial"/>
            </a:endParaRPr>
          </a:p>
        </p:txBody>
      </p:sp>
      <p:sp>
        <p:nvSpPr>
          <p:cNvPr id="113" name="object 113"/>
          <p:cNvSpPr/>
          <p:nvPr/>
        </p:nvSpPr>
        <p:spPr>
          <a:xfrm>
            <a:off x="8711611" y="4073089"/>
            <a:ext cx="2623185" cy="1043305"/>
          </a:xfrm>
          <a:custGeom>
            <a:avLst/>
            <a:gdLst/>
            <a:ahLst/>
            <a:cxnLst/>
            <a:rect l="l" t="t" r="r" b="b"/>
            <a:pathLst>
              <a:path w="2623184" h="1043304">
                <a:moveTo>
                  <a:pt x="12700" y="985928"/>
                </a:moveTo>
                <a:lnTo>
                  <a:pt x="0" y="985928"/>
                </a:lnTo>
                <a:lnTo>
                  <a:pt x="0" y="1036728"/>
                </a:lnTo>
                <a:lnTo>
                  <a:pt x="12700" y="1036728"/>
                </a:lnTo>
                <a:lnTo>
                  <a:pt x="12700" y="985928"/>
                </a:lnTo>
                <a:close/>
              </a:path>
              <a:path w="2623184" h="1043304">
                <a:moveTo>
                  <a:pt x="12700" y="897028"/>
                </a:moveTo>
                <a:lnTo>
                  <a:pt x="0" y="897028"/>
                </a:lnTo>
                <a:lnTo>
                  <a:pt x="0" y="947828"/>
                </a:lnTo>
                <a:lnTo>
                  <a:pt x="12700" y="947828"/>
                </a:lnTo>
                <a:lnTo>
                  <a:pt x="12700" y="897028"/>
                </a:lnTo>
                <a:close/>
              </a:path>
              <a:path w="2623184" h="1043304">
                <a:moveTo>
                  <a:pt x="12700" y="808128"/>
                </a:moveTo>
                <a:lnTo>
                  <a:pt x="0" y="808128"/>
                </a:lnTo>
                <a:lnTo>
                  <a:pt x="0" y="858928"/>
                </a:lnTo>
                <a:lnTo>
                  <a:pt x="12700" y="858928"/>
                </a:lnTo>
                <a:lnTo>
                  <a:pt x="12700" y="808128"/>
                </a:lnTo>
                <a:close/>
              </a:path>
              <a:path w="2623184" h="1043304">
                <a:moveTo>
                  <a:pt x="12700" y="719228"/>
                </a:moveTo>
                <a:lnTo>
                  <a:pt x="0" y="719228"/>
                </a:lnTo>
                <a:lnTo>
                  <a:pt x="0" y="770028"/>
                </a:lnTo>
                <a:lnTo>
                  <a:pt x="12700" y="770028"/>
                </a:lnTo>
                <a:lnTo>
                  <a:pt x="12700" y="719228"/>
                </a:lnTo>
                <a:close/>
              </a:path>
              <a:path w="2623184" h="1043304">
                <a:moveTo>
                  <a:pt x="12700" y="630328"/>
                </a:moveTo>
                <a:lnTo>
                  <a:pt x="0" y="630328"/>
                </a:lnTo>
                <a:lnTo>
                  <a:pt x="0" y="681128"/>
                </a:lnTo>
                <a:lnTo>
                  <a:pt x="12700" y="681128"/>
                </a:lnTo>
                <a:lnTo>
                  <a:pt x="12700" y="630328"/>
                </a:lnTo>
                <a:close/>
              </a:path>
              <a:path w="2623184" h="1043304">
                <a:moveTo>
                  <a:pt x="12700" y="541428"/>
                </a:moveTo>
                <a:lnTo>
                  <a:pt x="0" y="541428"/>
                </a:lnTo>
                <a:lnTo>
                  <a:pt x="0" y="592228"/>
                </a:lnTo>
                <a:lnTo>
                  <a:pt x="12700" y="592228"/>
                </a:lnTo>
                <a:lnTo>
                  <a:pt x="12700" y="541428"/>
                </a:lnTo>
                <a:close/>
              </a:path>
              <a:path w="2623184" h="1043304">
                <a:moveTo>
                  <a:pt x="12700" y="452528"/>
                </a:moveTo>
                <a:lnTo>
                  <a:pt x="0" y="452528"/>
                </a:lnTo>
                <a:lnTo>
                  <a:pt x="0" y="503328"/>
                </a:lnTo>
                <a:lnTo>
                  <a:pt x="12700" y="503328"/>
                </a:lnTo>
                <a:lnTo>
                  <a:pt x="12700" y="452528"/>
                </a:lnTo>
                <a:close/>
              </a:path>
              <a:path w="2623184" h="1043304">
                <a:moveTo>
                  <a:pt x="12700" y="363628"/>
                </a:moveTo>
                <a:lnTo>
                  <a:pt x="0" y="363628"/>
                </a:lnTo>
                <a:lnTo>
                  <a:pt x="0" y="414428"/>
                </a:lnTo>
                <a:lnTo>
                  <a:pt x="12700" y="414428"/>
                </a:lnTo>
                <a:lnTo>
                  <a:pt x="12700" y="363628"/>
                </a:lnTo>
                <a:close/>
              </a:path>
              <a:path w="2623184" h="1043304">
                <a:moveTo>
                  <a:pt x="12700" y="274728"/>
                </a:moveTo>
                <a:lnTo>
                  <a:pt x="0" y="274728"/>
                </a:lnTo>
                <a:lnTo>
                  <a:pt x="0" y="325528"/>
                </a:lnTo>
                <a:lnTo>
                  <a:pt x="12700" y="325528"/>
                </a:lnTo>
                <a:lnTo>
                  <a:pt x="12700" y="274728"/>
                </a:lnTo>
                <a:close/>
              </a:path>
              <a:path w="2623184" h="1043304">
                <a:moveTo>
                  <a:pt x="12700" y="185828"/>
                </a:moveTo>
                <a:lnTo>
                  <a:pt x="0" y="185828"/>
                </a:lnTo>
                <a:lnTo>
                  <a:pt x="0" y="236628"/>
                </a:lnTo>
                <a:lnTo>
                  <a:pt x="12700" y="236628"/>
                </a:lnTo>
                <a:lnTo>
                  <a:pt x="12700" y="185828"/>
                </a:lnTo>
                <a:close/>
              </a:path>
              <a:path w="2623184" h="1043304">
                <a:moveTo>
                  <a:pt x="12700" y="96928"/>
                </a:moveTo>
                <a:lnTo>
                  <a:pt x="0" y="96928"/>
                </a:lnTo>
                <a:lnTo>
                  <a:pt x="0" y="147728"/>
                </a:lnTo>
                <a:lnTo>
                  <a:pt x="12700" y="147728"/>
                </a:lnTo>
                <a:lnTo>
                  <a:pt x="12700" y="96928"/>
                </a:lnTo>
                <a:close/>
              </a:path>
              <a:path w="2623184" h="1043304">
                <a:moveTo>
                  <a:pt x="12700" y="8028"/>
                </a:moveTo>
                <a:lnTo>
                  <a:pt x="0" y="8028"/>
                </a:lnTo>
                <a:lnTo>
                  <a:pt x="0" y="58828"/>
                </a:lnTo>
                <a:lnTo>
                  <a:pt x="12700" y="58828"/>
                </a:lnTo>
                <a:lnTo>
                  <a:pt x="12700" y="8028"/>
                </a:lnTo>
                <a:close/>
              </a:path>
              <a:path w="2623184" h="1043304">
                <a:moveTo>
                  <a:pt x="93571" y="0"/>
                </a:moveTo>
                <a:lnTo>
                  <a:pt x="42771" y="0"/>
                </a:lnTo>
                <a:lnTo>
                  <a:pt x="42771" y="12700"/>
                </a:lnTo>
                <a:lnTo>
                  <a:pt x="93571" y="12700"/>
                </a:lnTo>
                <a:lnTo>
                  <a:pt x="93571" y="0"/>
                </a:lnTo>
                <a:close/>
              </a:path>
              <a:path w="2623184" h="1043304">
                <a:moveTo>
                  <a:pt x="182471" y="0"/>
                </a:moveTo>
                <a:lnTo>
                  <a:pt x="131671" y="0"/>
                </a:lnTo>
                <a:lnTo>
                  <a:pt x="131671" y="12700"/>
                </a:lnTo>
                <a:lnTo>
                  <a:pt x="182471" y="12700"/>
                </a:lnTo>
                <a:lnTo>
                  <a:pt x="182471" y="0"/>
                </a:lnTo>
                <a:close/>
              </a:path>
              <a:path w="2623184" h="1043304">
                <a:moveTo>
                  <a:pt x="271371" y="0"/>
                </a:moveTo>
                <a:lnTo>
                  <a:pt x="220571" y="0"/>
                </a:lnTo>
                <a:lnTo>
                  <a:pt x="220571" y="12700"/>
                </a:lnTo>
                <a:lnTo>
                  <a:pt x="271371" y="12700"/>
                </a:lnTo>
                <a:lnTo>
                  <a:pt x="271371" y="0"/>
                </a:lnTo>
                <a:close/>
              </a:path>
              <a:path w="2623184" h="1043304">
                <a:moveTo>
                  <a:pt x="360271" y="0"/>
                </a:moveTo>
                <a:lnTo>
                  <a:pt x="309471" y="0"/>
                </a:lnTo>
                <a:lnTo>
                  <a:pt x="309471" y="12700"/>
                </a:lnTo>
                <a:lnTo>
                  <a:pt x="360271" y="12700"/>
                </a:lnTo>
                <a:lnTo>
                  <a:pt x="360271" y="0"/>
                </a:lnTo>
                <a:close/>
              </a:path>
              <a:path w="2623184" h="1043304">
                <a:moveTo>
                  <a:pt x="449171" y="0"/>
                </a:moveTo>
                <a:lnTo>
                  <a:pt x="398371" y="0"/>
                </a:lnTo>
                <a:lnTo>
                  <a:pt x="398371" y="12700"/>
                </a:lnTo>
                <a:lnTo>
                  <a:pt x="449171" y="12700"/>
                </a:lnTo>
                <a:lnTo>
                  <a:pt x="449171" y="0"/>
                </a:lnTo>
                <a:close/>
              </a:path>
              <a:path w="2623184" h="1043304">
                <a:moveTo>
                  <a:pt x="538071" y="0"/>
                </a:moveTo>
                <a:lnTo>
                  <a:pt x="487271" y="0"/>
                </a:lnTo>
                <a:lnTo>
                  <a:pt x="487271" y="12700"/>
                </a:lnTo>
                <a:lnTo>
                  <a:pt x="538071" y="12700"/>
                </a:lnTo>
                <a:lnTo>
                  <a:pt x="538071" y="0"/>
                </a:lnTo>
                <a:close/>
              </a:path>
              <a:path w="2623184" h="1043304">
                <a:moveTo>
                  <a:pt x="626971" y="0"/>
                </a:moveTo>
                <a:lnTo>
                  <a:pt x="576171" y="0"/>
                </a:lnTo>
                <a:lnTo>
                  <a:pt x="576171" y="12700"/>
                </a:lnTo>
                <a:lnTo>
                  <a:pt x="626971" y="12700"/>
                </a:lnTo>
                <a:lnTo>
                  <a:pt x="626971" y="0"/>
                </a:lnTo>
                <a:close/>
              </a:path>
              <a:path w="2623184" h="1043304">
                <a:moveTo>
                  <a:pt x="715871" y="0"/>
                </a:moveTo>
                <a:lnTo>
                  <a:pt x="665071" y="0"/>
                </a:lnTo>
                <a:lnTo>
                  <a:pt x="665071" y="12700"/>
                </a:lnTo>
                <a:lnTo>
                  <a:pt x="715871" y="12700"/>
                </a:lnTo>
                <a:lnTo>
                  <a:pt x="715871" y="0"/>
                </a:lnTo>
                <a:close/>
              </a:path>
              <a:path w="2623184" h="1043304">
                <a:moveTo>
                  <a:pt x="804771" y="0"/>
                </a:moveTo>
                <a:lnTo>
                  <a:pt x="753971" y="0"/>
                </a:lnTo>
                <a:lnTo>
                  <a:pt x="753971" y="12700"/>
                </a:lnTo>
                <a:lnTo>
                  <a:pt x="804771" y="12700"/>
                </a:lnTo>
                <a:lnTo>
                  <a:pt x="804771" y="0"/>
                </a:lnTo>
                <a:close/>
              </a:path>
              <a:path w="2623184" h="1043304">
                <a:moveTo>
                  <a:pt x="893669" y="0"/>
                </a:moveTo>
                <a:lnTo>
                  <a:pt x="842871" y="0"/>
                </a:lnTo>
                <a:lnTo>
                  <a:pt x="842871" y="12700"/>
                </a:lnTo>
                <a:lnTo>
                  <a:pt x="893669" y="12700"/>
                </a:lnTo>
                <a:lnTo>
                  <a:pt x="893669" y="0"/>
                </a:lnTo>
                <a:close/>
              </a:path>
              <a:path w="2623184" h="1043304">
                <a:moveTo>
                  <a:pt x="982569" y="0"/>
                </a:moveTo>
                <a:lnTo>
                  <a:pt x="931769" y="0"/>
                </a:lnTo>
                <a:lnTo>
                  <a:pt x="931769" y="12700"/>
                </a:lnTo>
                <a:lnTo>
                  <a:pt x="982569" y="12700"/>
                </a:lnTo>
                <a:lnTo>
                  <a:pt x="982569" y="0"/>
                </a:lnTo>
                <a:close/>
              </a:path>
              <a:path w="2623184" h="1043304">
                <a:moveTo>
                  <a:pt x="1071469" y="0"/>
                </a:moveTo>
                <a:lnTo>
                  <a:pt x="1020669" y="0"/>
                </a:lnTo>
                <a:lnTo>
                  <a:pt x="1020669" y="12700"/>
                </a:lnTo>
                <a:lnTo>
                  <a:pt x="1071469" y="12700"/>
                </a:lnTo>
                <a:lnTo>
                  <a:pt x="1071469" y="0"/>
                </a:lnTo>
                <a:close/>
              </a:path>
              <a:path w="2623184" h="1043304">
                <a:moveTo>
                  <a:pt x="1160369" y="0"/>
                </a:moveTo>
                <a:lnTo>
                  <a:pt x="1109569" y="0"/>
                </a:lnTo>
                <a:lnTo>
                  <a:pt x="1109569" y="12700"/>
                </a:lnTo>
                <a:lnTo>
                  <a:pt x="1160369" y="12700"/>
                </a:lnTo>
                <a:lnTo>
                  <a:pt x="1160369" y="0"/>
                </a:lnTo>
                <a:close/>
              </a:path>
              <a:path w="2623184" h="1043304">
                <a:moveTo>
                  <a:pt x="1249269" y="0"/>
                </a:moveTo>
                <a:lnTo>
                  <a:pt x="1198469" y="0"/>
                </a:lnTo>
                <a:lnTo>
                  <a:pt x="1198469" y="12700"/>
                </a:lnTo>
                <a:lnTo>
                  <a:pt x="1249269" y="12700"/>
                </a:lnTo>
                <a:lnTo>
                  <a:pt x="1249269" y="0"/>
                </a:lnTo>
                <a:close/>
              </a:path>
              <a:path w="2623184" h="1043304">
                <a:moveTo>
                  <a:pt x="1338169" y="0"/>
                </a:moveTo>
                <a:lnTo>
                  <a:pt x="1287369" y="0"/>
                </a:lnTo>
                <a:lnTo>
                  <a:pt x="1287369" y="12700"/>
                </a:lnTo>
                <a:lnTo>
                  <a:pt x="1338169" y="12700"/>
                </a:lnTo>
                <a:lnTo>
                  <a:pt x="1338169" y="0"/>
                </a:lnTo>
                <a:close/>
              </a:path>
              <a:path w="2623184" h="1043304">
                <a:moveTo>
                  <a:pt x="1427069" y="0"/>
                </a:moveTo>
                <a:lnTo>
                  <a:pt x="1376269" y="0"/>
                </a:lnTo>
                <a:lnTo>
                  <a:pt x="1376269" y="12700"/>
                </a:lnTo>
                <a:lnTo>
                  <a:pt x="1427069" y="12700"/>
                </a:lnTo>
                <a:lnTo>
                  <a:pt x="1427069" y="0"/>
                </a:lnTo>
                <a:close/>
              </a:path>
              <a:path w="2623184" h="1043304">
                <a:moveTo>
                  <a:pt x="1515969" y="0"/>
                </a:moveTo>
                <a:lnTo>
                  <a:pt x="1465169" y="0"/>
                </a:lnTo>
                <a:lnTo>
                  <a:pt x="1465169" y="12700"/>
                </a:lnTo>
                <a:lnTo>
                  <a:pt x="1515969" y="12700"/>
                </a:lnTo>
                <a:lnTo>
                  <a:pt x="1515969" y="0"/>
                </a:lnTo>
                <a:close/>
              </a:path>
              <a:path w="2623184" h="1043304">
                <a:moveTo>
                  <a:pt x="1604869" y="0"/>
                </a:moveTo>
                <a:lnTo>
                  <a:pt x="1554069" y="0"/>
                </a:lnTo>
                <a:lnTo>
                  <a:pt x="1554069" y="12700"/>
                </a:lnTo>
                <a:lnTo>
                  <a:pt x="1604869" y="12700"/>
                </a:lnTo>
                <a:lnTo>
                  <a:pt x="1604869" y="0"/>
                </a:lnTo>
                <a:close/>
              </a:path>
              <a:path w="2623184" h="1043304">
                <a:moveTo>
                  <a:pt x="1693769" y="0"/>
                </a:moveTo>
                <a:lnTo>
                  <a:pt x="1642969" y="0"/>
                </a:lnTo>
                <a:lnTo>
                  <a:pt x="1642969" y="12700"/>
                </a:lnTo>
                <a:lnTo>
                  <a:pt x="1693769" y="12700"/>
                </a:lnTo>
                <a:lnTo>
                  <a:pt x="1693769" y="0"/>
                </a:lnTo>
                <a:close/>
              </a:path>
              <a:path w="2623184" h="1043304">
                <a:moveTo>
                  <a:pt x="1782669" y="0"/>
                </a:moveTo>
                <a:lnTo>
                  <a:pt x="1731869" y="0"/>
                </a:lnTo>
                <a:lnTo>
                  <a:pt x="1731869" y="12700"/>
                </a:lnTo>
                <a:lnTo>
                  <a:pt x="1782669" y="12700"/>
                </a:lnTo>
                <a:lnTo>
                  <a:pt x="1782669" y="0"/>
                </a:lnTo>
                <a:close/>
              </a:path>
              <a:path w="2623184" h="1043304">
                <a:moveTo>
                  <a:pt x="1871569" y="0"/>
                </a:moveTo>
                <a:lnTo>
                  <a:pt x="1820769" y="0"/>
                </a:lnTo>
                <a:lnTo>
                  <a:pt x="1820769" y="12700"/>
                </a:lnTo>
                <a:lnTo>
                  <a:pt x="1871569" y="12700"/>
                </a:lnTo>
                <a:lnTo>
                  <a:pt x="1871569" y="0"/>
                </a:lnTo>
                <a:close/>
              </a:path>
              <a:path w="2623184" h="1043304">
                <a:moveTo>
                  <a:pt x="1960469" y="0"/>
                </a:moveTo>
                <a:lnTo>
                  <a:pt x="1909669" y="0"/>
                </a:lnTo>
                <a:lnTo>
                  <a:pt x="1909669" y="12700"/>
                </a:lnTo>
                <a:lnTo>
                  <a:pt x="1960469" y="12700"/>
                </a:lnTo>
                <a:lnTo>
                  <a:pt x="1960469" y="0"/>
                </a:lnTo>
                <a:close/>
              </a:path>
              <a:path w="2623184" h="1043304">
                <a:moveTo>
                  <a:pt x="2049369" y="0"/>
                </a:moveTo>
                <a:lnTo>
                  <a:pt x="1998569" y="0"/>
                </a:lnTo>
                <a:lnTo>
                  <a:pt x="1998569" y="12700"/>
                </a:lnTo>
                <a:lnTo>
                  <a:pt x="2049369" y="12700"/>
                </a:lnTo>
                <a:lnTo>
                  <a:pt x="2049369" y="0"/>
                </a:lnTo>
                <a:close/>
              </a:path>
              <a:path w="2623184" h="1043304">
                <a:moveTo>
                  <a:pt x="2138269" y="0"/>
                </a:moveTo>
                <a:lnTo>
                  <a:pt x="2087469" y="0"/>
                </a:lnTo>
                <a:lnTo>
                  <a:pt x="2087469" y="12700"/>
                </a:lnTo>
                <a:lnTo>
                  <a:pt x="2138269" y="12700"/>
                </a:lnTo>
                <a:lnTo>
                  <a:pt x="2138269" y="0"/>
                </a:lnTo>
                <a:close/>
              </a:path>
              <a:path w="2623184" h="1043304">
                <a:moveTo>
                  <a:pt x="2227169" y="0"/>
                </a:moveTo>
                <a:lnTo>
                  <a:pt x="2176369" y="0"/>
                </a:lnTo>
                <a:lnTo>
                  <a:pt x="2176369" y="12700"/>
                </a:lnTo>
                <a:lnTo>
                  <a:pt x="2227169" y="12700"/>
                </a:lnTo>
                <a:lnTo>
                  <a:pt x="2227169" y="0"/>
                </a:lnTo>
                <a:close/>
              </a:path>
              <a:path w="2623184" h="1043304">
                <a:moveTo>
                  <a:pt x="2316069" y="0"/>
                </a:moveTo>
                <a:lnTo>
                  <a:pt x="2265269" y="0"/>
                </a:lnTo>
                <a:lnTo>
                  <a:pt x="2265269" y="12700"/>
                </a:lnTo>
                <a:lnTo>
                  <a:pt x="2316069" y="12700"/>
                </a:lnTo>
                <a:lnTo>
                  <a:pt x="2316069" y="0"/>
                </a:lnTo>
                <a:close/>
              </a:path>
              <a:path w="2623184" h="1043304">
                <a:moveTo>
                  <a:pt x="2404969" y="0"/>
                </a:moveTo>
                <a:lnTo>
                  <a:pt x="2354169" y="0"/>
                </a:lnTo>
                <a:lnTo>
                  <a:pt x="2354169" y="12700"/>
                </a:lnTo>
                <a:lnTo>
                  <a:pt x="2404969" y="12700"/>
                </a:lnTo>
                <a:lnTo>
                  <a:pt x="2404969" y="0"/>
                </a:lnTo>
                <a:close/>
              </a:path>
              <a:path w="2623184" h="1043304">
                <a:moveTo>
                  <a:pt x="2493869" y="0"/>
                </a:moveTo>
                <a:lnTo>
                  <a:pt x="2443069" y="0"/>
                </a:lnTo>
                <a:lnTo>
                  <a:pt x="2443069" y="12700"/>
                </a:lnTo>
                <a:lnTo>
                  <a:pt x="2493869" y="12700"/>
                </a:lnTo>
                <a:lnTo>
                  <a:pt x="2493869" y="0"/>
                </a:lnTo>
                <a:close/>
              </a:path>
              <a:path w="2623184" h="1043304">
                <a:moveTo>
                  <a:pt x="2582769" y="0"/>
                </a:moveTo>
                <a:lnTo>
                  <a:pt x="2531969" y="0"/>
                </a:lnTo>
                <a:lnTo>
                  <a:pt x="2531969" y="12700"/>
                </a:lnTo>
                <a:lnTo>
                  <a:pt x="2582769" y="12700"/>
                </a:lnTo>
                <a:lnTo>
                  <a:pt x="2582769" y="0"/>
                </a:lnTo>
                <a:close/>
              </a:path>
              <a:path w="2623184" h="1043304">
                <a:moveTo>
                  <a:pt x="2623104" y="10466"/>
                </a:moveTo>
                <a:lnTo>
                  <a:pt x="2610404" y="10466"/>
                </a:lnTo>
                <a:lnTo>
                  <a:pt x="2610404" y="61266"/>
                </a:lnTo>
                <a:lnTo>
                  <a:pt x="2623104" y="61266"/>
                </a:lnTo>
                <a:lnTo>
                  <a:pt x="2623104" y="10466"/>
                </a:lnTo>
                <a:close/>
              </a:path>
              <a:path w="2623184" h="1043304">
                <a:moveTo>
                  <a:pt x="2623104" y="99366"/>
                </a:moveTo>
                <a:lnTo>
                  <a:pt x="2610404" y="99366"/>
                </a:lnTo>
                <a:lnTo>
                  <a:pt x="2610404" y="150166"/>
                </a:lnTo>
                <a:lnTo>
                  <a:pt x="2623104" y="150166"/>
                </a:lnTo>
                <a:lnTo>
                  <a:pt x="2623104" y="99366"/>
                </a:lnTo>
                <a:close/>
              </a:path>
              <a:path w="2623184" h="1043304">
                <a:moveTo>
                  <a:pt x="2623104" y="188266"/>
                </a:moveTo>
                <a:lnTo>
                  <a:pt x="2610404" y="188266"/>
                </a:lnTo>
                <a:lnTo>
                  <a:pt x="2610404" y="239066"/>
                </a:lnTo>
                <a:lnTo>
                  <a:pt x="2623104" y="239066"/>
                </a:lnTo>
                <a:lnTo>
                  <a:pt x="2623104" y="188266"/>
                </a:lnTo>
                <a:close/>
              </a:path>
              <a:path w="2623184" h="1043304">
                <a:moveTo>
                  <a:pt x="2623104" y="277166"/>
                </a:moveTo>
                <a:lnTo>
                  <a:pt x="2610404" y="277166"/>
                </a:lnTo>
                <a:lnTo>
                  <a:pt x="2610404" y="327966"/>
                </a:lnTo>
                <a:lnTo>
                  <a:pt x="2623104" y="327966"/>
                </a:lnTo>
                <a:lnTo>
                  <a:pt x="2623104" y="277166"/>
                </a:lnTo>
                <a:close/>
              </a:path>
              <a:path w="2623184" h="1043304">
                <a:moveTo>
                  <a:pt x="2623104" y="366066"/>
                </a:moveTo>
                <a:lnTo>
                  <a:pt x="2610404" y="366066"/>
                </a:lnTo>
                <a:lnTo>
                  <a:pt x="2610404" y="416864"/>
                </a:lnTo>
                <a:lnTo>
                  <a:pt x="2623104" y="416864"/>
                </a:lnTo>
                <a:lnTo>
                  <a:pt x="2623104" y="366066"/>
                </a:lnTo>
                <a:close/>
              </a:path>
              <a:path w="2623184" h="1043304">
                <a:moveTo>
                  <a:pt x="2623104" y="454964"/>
                </a:moveTo>
                <a:lnTo>
                  <a:pt x="2610404" y="454964"/>
                </a:lnTo>
                <a:lnTo>
                  <a:pt x="2610404" y="505764"/>
                </a:lnTo>
                <a:lnTo>
                  <a:pt x="2623104" y="505764"/>
                </a:lnTo>
                <a:lnTo>
                  <a:pt x="2623104" y="454964"/>
                </a:lnTo>
                <a:close/>
              </a:path>
              <a:path w="2623184" h="1043304">
                <a:moveTo>
                  <a:pt x="2623104" y="543864"/>
                </a:moveTo>
                <a:lnTo>
                  <a:pt x="2610404" y="543864"/>
                </a:lnTo>
                <a:lnTo>
                  <a:pt x="2610404" y="594664"/>
                </a:lnTo>
                <a:lnTo>
                  <a:pt x="2623104" y="594664"/>
                </a:lnTo>
                <a:lnTo>
                  <a:pt x="2623104" y="543864"/>
                </a:lnTo>
                <a:close/>
              </a:path>
              <a:path w="2623184" h="1043304">
                <a:moveTo>
                  <a:pt x="2623104" y="632764"/>
                </a:moveTo>
                <a:lnTo>
                  <a:pt x="2610404" y="632764"/>
                </a:lnTo>
                <a:lnTo>
                  <a:pt x="2610404" y="683564"/>
                </a:lnTo>
                <a:lnTo>
                  <a:pt x="2623104" y="683564"/>
                </a:lnTo>
                <a:lnTo>
                  <a:pt x="2623104" y="632764"/>
                </a:lnTo>
                <a:close/>
              </a:path>
              <a:path w="2623184" h="1043304">
                <a:moveTo>
                  <a:pt x="2623104" y="721664"/>
                </a:moveTo>
                <a:lnTo>
                  <a:pt x="2610404" y="721664"/>
                </a:lnTo>
                <a:lnTo>
                  <a:pt x="2610404" y="772464"/>
                </a:lnTo>
                <a:lnTo>
                  <a:pt x="2623104" y="772464"/>
                </a:lnTo>
                <a:lnTo>
                  <a:pt x="2623104" y="721664"/>
                </a:lnTo>
                <a:close/>
              </a:path>
              <a:path w="2623184" h="1043304">
                <a:moveTo>
                  <a:pt x="2623104" y="810564"/>
                </a:moveTo>
                <a:lnTo>
                  <a:pt x="2610404" y="810564"/>
                </a:lnTo>
                <a:lnTo>
                  <a:pt x="2610404" y="861364"/>
                </a:lnTo>
                <a:lnTo>
                  <a:pt x="2623104" y="861364"/>
                </a:lnTo>
                <a:lnTo>
                  <a:pt x="2623104" y="810564"/>
                </a:lnTo>
                <a:close/>
              </a:path>
              <a:path w="2623184" h="1043304">
                <a:moveTo>
                  <a:pt x="2623104" y="899464"/>
                </a:moveTo>
                <a:lnTo>
                  <a:pt x="2610404" y="899464"/>
                </a:lnTo>
                <a:lnTo>
                  <a:pt x="2610404" y="950264"/>
                </a:lnTo>
                <a:lnTo>
                  <a:pt x="2623104" y="950264"/>
                </a:lnTo>
                <a:lnTo>
                  <a:pt x="2623104" y="899464"/>
                </a:lnTo>
                <a:close/>
              </a:path>
              <a:path w="2623184" h="1043304">
                <a:moveTo>
                  <a:pt x="2623104" y="1030378"/>
                </a:moveTo>
                <a:lnTo>
                  <a:pt x="2616754" y="1030378"/>
                </a:lnTo>
                <a:lnTo>
                  <a:pt x="2614319" y="1032814"/>
                </a:lnTo>
                <a:lnTo>
                  <a:pt x="2614319" y="1043078"/>
                </a:lnTo>
                <a:lnTo>
                  <a:pt x="2623104" y="1043078"/>
                </a:lnTo>
                <a:lnTo>
                  <a:pt x="2623104" y="1030378"/>
                </a:lnTo>
                <a:close/>
              </a:path>
              <a:path w="2623184" h="1043304">
                <a:moveTo>
                  <a:pt x="2623104" y="988364"/>
                </a:moveTo>
                <a:lnTo>
                  <a:pt x="2610404" y="988364"/>
                </a:lnTo>
                <a:lnTo>
                  <a:pt x="2610404" y="1036728"/>
                </a:lnTo>
                <a:lnTo>
                  <a:pt x="2614319" y="1032814"/>
                </a:lnTo>
                <a:lnTo>
                  <a:pt x="2614319" y="1030378"/>
                </a:lnTo>
                <a:lnTo>
                  <a:pt x="2623104" y="1030378"/>
                </a:lnTo>
                <a:lnTo>
                  <a:pt x="2623104" y="988364"/>
                </a:lnTo>
                <a:close/>
              </a:path>
              <a:path w="2623184" h="1043304">
                <a:moveTo>
                  <a:pt x="2616754" y="1030378"/>
                </a:moveTo>
                <a:lnTo>
                  <a:pt x="2614319" y="1030378"/>
                </a:lnTo>
                <a:lnTo>
                  <a:pt x="2614319" y="1032814"/>
                </a:lnTo>
                <a:lnTo>
                  <a:pt x="2616754" y="1030378"/>
                </a:lnTo>
                <a:close/>
              </a:path>
              <a:path w="2623184" h="1043304">
                <a:moveTo>
                  <a:pt x="2576219" y="1030378"/>
                </a:moveTo>
                <a:lnTo>
                  <a:pt x="2525419" y="1030378"/>
                </a:lnTo>
                <a:lnTo>
                  <a:pt x="2525419" y="1043078"/>
                </a:lnTo>
                <a:lnTo>
                  <a:pt x="2576219" y="1043078"/>
                </a:lnTo>
                <a:lnTo>
                  <a:pt x="2576219" y="1030378"/>
                </a:lnTo>
                <a:close/>
              </a:path>
              <a:path w="2623184" h="1043304">
                <a:moveTo>
                  <a:pt x="2487319" y="1030378"/>
                </a:moveTo>
                <a:lnTo>
                  <a:pt x="2436519" y="1030378"/>
                </a:lnTo>
                <a:lnTo>
                  <a:pt x="2436519" y="1043078"/>
                </a:lnTo>
                <a:lnTo>
                  <a:pt x="2487319" y="1043078"/>
                </a:lnTo>
                <a:lnTo>
                  <a:pt x="2487319" y="1030378"/>
                </a:lnTo>
                <a:close/>
              </a:path>
              <a:path w="2623184" h="1043304">
                <a:moveTo>
                  <a:pt x="2398419" y="1030378"/>
                </a:moveTo>
                <a:lnTo>
                  <a:pt x="2347619" y="1030378"/>
                </a:lnTo>
                <a:lnTo>
                  <a:pt x="2347619" y="1043078"/>
                </a:lnTo>
                <a:lnTo>
                  <a:pt x="2398419" y="1043078"/>
                </a:lnTo>
                <a:lnTo>
                  <a:pt x="2398419" y="1030378"/>
                </a:lnTo>
                <a:close/>
              </a:path>
              <a:path w="2623184" h="1043304">
                <a:moveTo>
                  <a:pt x="2309519" y="1030378"/>
                </a:moveTo>
                <a:lnTo>
                  <a:pt x="2258719" y="1030378"/>
                </a:lnTo>
                <a:lnTo>
                  <a:pt x="2258719" y="1043078"/>
                </a:lnTo>
                <a:lnTo>
                  <a:pt x="2309519" y="1043078"/>
                </a:lnTo>
                <a:lnTo>
                  <a:pt x="2309519" y="1030378"/>
                </a:lnTo>
                <a:close/>
              </a:path>
              <a:path w="2623184" h="1043304">
                <a:moveTo>
                  <a:pt x="2220619" y="1030378"/>
                </a:moveTo>
                <a:lnTo>
                  <a:pt x="2169819" y="1030378"/>
                </a:lnTo>
                <a:lnTo>
                  <a:pt x="2169819" y="1043078"/>
                </a:lnTo>
                <a:lnTo>
                  <a:pt x="2220619" y="1043078"/>
                </a:lnTo>
                <a:lnTo>
                  <a:pt x="2220619" y="1030378"/>
                </a:lnTo>
                <a:close/>
              </a:path>
              <a:path w="2623184" h="1043304">
                <a:moveTo>
                  <a:pt x="2131719" y="1030378"/>
                </a:moveTo>
                <a:lnTo>
                  <a:pt x="2080919" y="1030378"/>
                </a:lnTo>
                <a:lnTo>
                  <a:pt x="2080919" y="1043078"/>
                </a:lnTo>
                <a:lnTo>
                  <a:pt x="2131719" y="1043078"/>
                </a:lnTo>
                <a:lnTo>
                  <a:pt x="2131719" y="1030378"/>
                </a:lnTo>
                <a:close/>
              </a:path>
              <a:path w="2623184" h="1043304">
                <a:moveTo>
                  <a:pt x="2042819" y="1030378"/>
                </a:moveTo>
                <a:lnTo>
                  <a:pt x="1992019" y="1030378"/>
                </a:lnTo>
                <a:lnTo>
                  <a:pt x="1992019" y="1043078"/>
                </a:lnTo>
                <a:lnTo>
                  <a:pt x="2042819" y="1043078"/>
                </a:lnTo>
                <a:lnTo>
                  <a:pt x="2042819" y="1030378"/>
                </a:lnTo>
                <a:close/>
              </a:path>
              <a:path w="2623184" h="1043304">
                <a:moveTo>
                  <a:pt x="1953919" y="1030378"/>
                </a:moveTo>
                <a:lnTo>
                  <a:pt x="1903119" y="1030378"/>
                </a:lnTo>
                <a:lnTo>
                  <a:pt x="1903119" y="1043078"/>
                </a:lnTo>
                <a:lnTo>
                  <a:pt x="1953919" y="1043078"/>
                </a:lnTo>
                <a:lnTo>
                  <a:pt x="1953919" y="1030378"/>
                </a:lnTo>
                <a:close/>
              </a:path>
              <a:path w="2623184" h="1043304">
                <a:moveTo>
                  <a:pt x="1865019" y="1030378"/>
                </a:moveTo>
                <a:lnTo>
                  <a:pt x="1814219" y="1030378"/>
                </a:lnTo>
                <a:lnTo>
                  <a:pt x="1814219" y="1043078"/>
                </a:lnTo>
                <a:lnTo>
                  <a:pt x="1865019" y="1043078"/>
                </a:lnTo>
                <a:lnTo>
                  <a:pt x="1865019" y="1030378"/>
                </a:lnTo>
                <a:close/>
              </a:path>
              <a:path w="2623184" h="1043304">
                <a:moveTo>
                  <a:pt x="1776119" y="1030378"/>
                </a:moveTo>
                <a:lnTo>
                  <a:pt x="1725319" y="1030378"/>
                </a:lnTo>
                <a:lnTo>
                  <a:pt x="1725319" y="1043078"/>
                </a:lnTo>
                <a:lnTo>
                  <a:pt x="1776119" y="1043078"/>
                </a:lnTo>
                <a:lnTo>
                  <a:pt x="1776119" y="1030378"/>
                </a:lnTo>
                <a:close/>
              </a:path>
              <a:path w="2623184" h="1043304">
                <a:moveTo>
                  <a:pt x="1687219" y="1030378"/>
                </a:moveTo>
                <a:lnTo>
                  <a:pt x="1636419" y="1030378"/>
                </a:lnTo>
                <a:lnTo>
                  <a:pt x="1636419" y="1043078"/>
                </a:lnTo>
                <a:lnTo>
                  <a:pt x="1687219" y="1043078"/>
                </a:lnTo>
                <a:lnTo>
                  <a:pt x="1687219" y="1030378"/>
                </a:lnTo>
                <a:close/>
              </a:path>
              <a:path w="2623184" h="1043304">
                <a:moveTo>
                  <a:pt x="1598319" y="1030378"/>
                </a:moveTo>
                <a:lnTo>
                  <a:pt x="1547519" y="1030378"/>
                </a:lnTo>
                <a:lnTo>
                  <a:pt x="1547519" y="1043078"/>
                </a:lnTo>
                <a:lnTo>
                  <a:pt x="1598319" y="1043078"/>
                </a:lnTo>
                <a:lnTo>
                  <a:pt x="1598319" y="1030378"/>
                </a:lnTo>
                <a:close/>
              </a:path>
              <a:path w="2623184" h="1043304">
                <a:moveTo>
                  <a:pt x="1509419" y="1030378"/>
                </a:moveTo>
                <a:lnTo>
                  <a:pt x="1458619" y="1030378"/>
                </a:lnTo>
                <a:lnTo>
                  <a:pt x="1458619" y="1043078"/>
                </a:lnTo>
                <a:lnTo>
                  <a:pt x="1509419" y="1043078"/>
                </a:lnTo>
                <a:lnTo>
                  <a:pt x="1509419" y="1030378"/>
                </a:lnTo>
                <a:close/>
              </a:path>
              <a:path w="2623184" h="1043304">
                <a:moveTo>
                  <a:pt x="1420519" y="1030378"/>
                </a:moveTo>
                <a:lnTo>
                  <a:pt x="1369719" y="1030378"/>
                </a:lnTo>
                <a:lnTo>
                  <a:pt x="1369719" y="1043078"/>
                </a:lnTo>
                <a:lnTo>
                  <a:pt x="1420519" y="1043078"/>
                </a:lnTo>
                <a:lnTo>
                  <a:pt x="1420519" y="1030378"/>
                </a:lnTo>
                <a:close/>
              </a:path>
              <a:path w="2623184" h="1043304">
                <a:moveTo>
                  <a:pt x="1331619" y="1030378"/>
                </a:moveTo>
                <a:lnTo>
                  <a:pt x="1280819" y="1030378"/>
                </a:lnTo>
                <a:lnTo>
                  <a:pt x="1280819" y="1043078"/>
                </a:lnTo>
                <a:lnTo>
                  <a:pt x="1331619" y="1043078"/>
                </a:lnTo>
                <a:lnTo>
                  <a:pt x="1331619" y="1030378"/>
                </a:lnTo>
                <a:close/>
              </a:path>
              <a:path w="2623184" h="1043304">
                <a:moveTo>
                  <a:pt x="1242719" y="1030378"/>
                </a:moveTo>
                <a:lnTo>
                  <a:pt x="1191919" y="1030378"/>
                </a:lnTo>
                <a:lnTo>
                  <a:pt x="1191919" y="1043078"/>
                </a:lnTo>
                <a:lnTo>
                  <a:pt x="1242719" y="1043078"/>
                </a:lnTo>
                <a:lnTo>
                  <a:pt x="1242719" y="1030378"/>
                </a:lnTo>
                <a:close/>
              </a:path>
              <a:path w="2623184" h="1043304">
                <a:moveTo>
                  <a:pt x="1153819" y="1030378"/>
                </a:moveTo>
                <a:lnTo>
                  <a:pt x="1103019" y="1030378"/>
                </a:lnTo>
                <a:lnTo>
                  <a:pt x="1103019" y="1043078"/>
                </a:lnTo>
                <a:lnTo>
                  <a:pt x="1153819" y="1043078"/>
                </a:lnTo>
                <a:lnTo>
                  <a:pt x="1153819" y="1030378"/>
                </a:lnTo>
                <a:close/>
              </a:path>
              <a:path w="2623184" h="1043304">
                <a:moveTo>
                  <a:pt x="1064919" y="1030378"/>
                </a:moveTo>
                <a:lnTo>
                  <a:pt x="1014119" y="1030378"/>
                </a:lnTo>
                <a:lnTo>
                  <a:pt x="1014119" y="1043078"/>
                </a:lnTo>
                <a:lnTo>
                  <a:pt x="1064919" y="1043078"/>
                </a:lnTo>
                <a:lnTo>
                  <a:pt x="1064919" y="1030378"/>
                </a:lnTo>
                <a:close/>
              </a:path>
              <a:path w="2623184" h="1043304">
                <a:moveTo>
                  <a:pt x="976019" y="1030378"/>
                </a:moveTo>
                <a:lnTo>
                  <a:pt x="925219" y="1030378"/>
                </a:lnTo>
                <a:lnTo>
                  <a:pt x="925219" y="1043078"/>
                </a:lnTo>
                <a:lnTo>
                  <a:pt x="976019" y="1043078"/>
                </a:lnTo>
                <a:lnTo>
                  <a:pt x="976019" y="1030378"/>
                </a:lnTo>
                <a:close/>
              </a:path>
              <a:path w="2623184" h="1043304">
                <a:moveTo>
                  <a:pt x="887119" y="1030378"/>
                </a:moveTo>
                <a:lnTo>
                  <a:pt x="836319" y="1030378"/>
                </a:lnTo>
                <a:lnTo>
                  <a:pt x="836319" y="1043078"/>
                </a:lnTo>
                <a:lnTo>
                  <a:pt x="887119" y="1043078"/>
                </a:lnTo>
                <a:lnTo>
                  <a:pt x="887119" y="1030378"/>
                </a:lnTo>
                <a:close/>
              </a:path>
              <a:path w="2623184" h="1043304">
                <a:moveTo>
                  <a:pt x="798219" y="1030378"/>
                </a:moveTo>
                <a:lnTo>
                  <a:pt x="747419" y="1030378"/>
                </a:lnTo>
                <a:lnTo>
                  <a:pt x="747419" y="1043078"/>
                </a:lnTo>
                <a:lnTo>
                  <a:pt x="798219" y="1043078"/>
                </a:lnTo>
                <a:lnTo>
                  <a:pt x="798219" y="1030378"/>
                </a:lnTo>
                <a:close/>
              </a:path>
              <a:path w="2623184" h="1043304">
                <a:moveTo>
                  <a:pt x="709319" y="1030378"/>
                </a:moveTo>
                <a:lnTo>
                  <a:pt x="658519" y="1030378"/>
                </a:lnTo>
                <a:lnTo>
                  <a:pt x="658519" y="1043078"/>
                </a:lnTo>
                <a:lnTo>
                  <a:pt x="709319" y="1043078"/>
                </a:lnTo>
                <a:lnTo>
                  <a:pt x="709319" y="1030378"/>
                </a:lnTo>
                <a:close/>
              </a:path>
              <a:path w="2623184" h="1043304">
                <a:moveTo>
                  <a:pt x="620419" y="1030378"/>
                </a:moveTo>
                <a:lnTo>
                  <a:pt x="569619" y="1030378"/>
                </a:lnTo>
                <a:lnTo>
                  <a:pt x="569619" y="1043078"/>
                </a:lnTo>
                <a:lnTo>
                  <a:pt x="620419" y="1043078"/>
                </a:lnTo>
                <a:lnTo>
                  <a:pt x="620419" y="1030378"/>
                </a:lnTo>
                <a:close/>
              </a:path>
              <a:path w="2623184" h="1043304">
                <a:moveTo>
                  <a:pt x="531519" y="1030378"/>
                </a:moveTo>
                <a:lnTo>
                  <a:pt x="480719" y="1030378"/>
                </a:lnTo>
                <a:lnTo>
                  <a:pt x="480719" y="1043078"/>
                </a:lnTo>
                <a:lnTo>
                  <a:pt x="531519" y="1043078"/>
                </a:lnTo>
                <a:lnTo>
                  <a:pt x="531519" y="1030378"/>
                </a:lnTo>
                <a:close/>
              </a:path>
              <a:path w="2623184" h="1043304">
                <a:moveTo>
                  <a:pt x="442619" y="1030378"/>
                </a:moveTo>
                <a:lnTo>
                  <a:pt x="391819" y="1030378"/>
                </a:lnTo>
                <a:lnTo>
                  <a:pt x="391819" y="1043078"/>
                </a:lnTo>
                <a:lnTo>
                  <a:pt x="442619" y="1043078"/>
                </a:lnTo>
                <a:lnTo>
                  <a:pt x="442619" y="1030378"/>
                </a:lnTo>
                <a:close/>
              </a:path>
              <a:path w="2623184" h="1043304">
                <a:moveTo>
                  <a:pt x="353719" y="1030378"/>
                </a:moveTo>
                <a:lnTo>
                  <a:pt x="302919" y="1030378"/>
                </a:lnTo>
                <a:lnTo>
                  <a:pt x="302919" y="1043078"/>
                </a:lnTo>
                <a:lnTo>
                  <a:pt x="353719" y="1043078"/>
                </a:lnTo>
                <a:lnTo>
                  <a:pt x="353719" y="1030378"/>
                </a:lnTo>
                <a:close/>
              </a:path>
              <a:path w="2623184" h="1043304">
                <a:moveTo>
                  <a:pt x="264819" y="1030378"/>
                </a:moveTo>
                <a:lnTo>
                  <a:pt x="214019" y="1030378"/>
                </a:lnTo>
                <a:lnTo>
                  <a:pt x="214019" y="1043078"/>
                </a:lnTo>
                <a:lnTo>
                  <a:pt x="264819" y="1043078"/>
                </a:lnTo>
                <a:lnTo>
                  <a:pt x="264819" y="1030378"/>
                </a:lnTo>
                <a:close/>
              </a:path>
              <a:path w="2623184" h="1043304">
                <a:moveTo>
                  <a:pt x="175919" y="1030378"/>
                </a:moveTo>
                <a:lnTo>
                  <a:pt x="125119" y="1030378"/>
                </a:lnTo>
                <a:lnTo>
                  <a:pt x="125119" y="1043078"/>
                </a:lnTo>
                <a:lnTo>
                  <a:pt x="175919" y="1043078"/>
                </a:lnTo>
                <a:lnTo>
                  <a:pt x="175919" y="1030378"/>
                </a:lnTo>
                <a:close/>
              </a:path>
              <a:path w="2623184" h="1043304">
                <a:moveTo>
                  <a:pt x="87019" y="1030378"/>
                </a:moveTo>
                <a:lnTo>
                  <a:pt x="36219" y="1030378"/>
                </a:lnTo>
                <a:lnTo>
                  <a:pt x="36219" y="1043078"/>
                </a:lnTo>
                <a:lnTo>
                  <a:pt x="87019" y="1043078"/>
                </a:lnTo>
                <a:lnTo>
                  <a:pt x="87019" y="1030378"/>
                </a:lnTo>
                <a:close/>
              </a:path>
            </a:pathLst>
          </a:custGeom>
          <a:solidFill>
            <a:srgbClr val="8FA7C4"/>
          </a:solidFill>
        </p:spPr>
        <p:txBody>
          <a:bodyPr wrap="square" lIns="0" tIns="0" rIns="0" bIns="0" rtlCol="0"/>
          <a:lstStyle/>
          <a:p>
            <a:endParaRPr>
              <a:solidFill>
                <a:prstClr val="black"/>
              </a:solidFill>
            </a:endParaRPr>
          </a:p>
        </p:txBody>
      </p:sp>
      <p:sp>
        <p:nvSpPr>
          <p:cNvPr id="114" name="object 114"/>
          <p:cNvSpPr/>
          <p:nvPr/>
        </p:nvSpPr>
        <p:spPr>
          <a:xfrm>
            <a:off x="8120963" y="2933329"/>
            <a:ext cx="1108710" cy="1150620"/>
          </a:xfrm>
          <a:custGeom>
            <a:avLst/>
            <a:gdLst/>
            <a:ahLst/>
            <a:cxnLst/>
            <a:rect l="l" t="t" r="r" b="b"/>
            <a:pathLst>
              <a:path w="1108709" h="1150620">
                <a:moveTo>
                  <a:pt x="1073322" y="1105118"/>
                </a:moveTo>
                <a:lnTo>
                  <a:pt x="1064176" y="1113928"/>
                </a:lnTo>
                <a:lnTo>
                  <a:pt x="1099417" y="1150515"/>
                </a:lnTo>
                <a:lnTo>
                  <a:pt x="1108565" y="1141705"/>
                </a:lnTo>
                <a:lnTo>
                  <a:pt x="1073322" y="1105118"/>
                </a:lnTo>
                <a:close/>
              </a:path>
              <a:path w="1108709" h="1150620">
                <a:moveTo>
                  <a:pt x="1011647" y="1041091"/>
                </a:moveTo>
                <a:lnTo>
                  <a:pt x="1002501" y="1049901"/>
                </a:lnTo>
                <a:lnTo>
                  <a:pt x="1037743" y="1086488"/>
                </a:lnTo>
                <a:lnTo>
                  <a:pt x="1046890" y="1077677"/>
                </a:lnTo>
                <a:lnTo>
                  <a:pt x="1011647" y="1041091"/>
                </a:lnTo>
                <a:close/>
              </a:path>
              <a:path w="1108709" h="1150620">
                <a:moveTo>
                  <a:pt x="949973" y="977064"/>
                </a:moveTo>
                <a:lnTo>
                  <a:pt x="940827" y="985874"/>
                </a:lnTo>
                <a:lnTo>
                  <a:pt x="976069" y="1022461"/>
                </a:lnTo>
                <a:lnTo>
                  <a:pt x="985216" y="1013650"/>
                </a:lnTo>
                <a:lnTo>
                  <a:pt x="949973" y="977064"/>
                </a:lnTo>
                <a:close/>
              </a:path>
              <a:path w="1108709" h="1150620">
                <a:moveTo>
                  <a:pt x="888298" y="913036"/>
                </a:moveTo>
                <a:lnTo>
                  <a:pt x="879152" y="921847"/>
                </a:lnTo>
                <a:lnTo>
                  <a:pt x="914394" y="958434"/>
                </a:lnTo>
                <a:lnTo>
                  <a:pt x="923541" y="949623"/>
                </a:lnTo>
                <a:lnTo>
                  <a:pt x="888298" y="913036"/>
                </a:lnTo>
                <a:close/>
              </a:path>
              <a:path w="1108709" h="1150620">
                <a:moveTo>
                  <a:pt x="826625" y="849008"/>
                </a:moveTo>
                <a:lnTo>
                  <a:pt x="817478" y="857820"/>
                </a:lnTo>
                <a:lnTo>
                  <a:pt x="852721" y="894406"/>
                </a:lnTo>
                <a:lnTo>
                  <a:pt x="861867" y="885596"/>
                </a:lnTo>
                <a:lnTo>
                  <a:pt x="826625" y="849008"/>
                </a:lnTo>
                <a:close/>
              </a:path>
              <a:path w="1108709" h="1150620">
                <a:moveTo>
                  <a:pt x="764950" y="784981"/>
                </a:moveTo>
                <a:lnTo>
                  <a:pt x="755803" y="793793"/>
                </a:lnTo>
                <a:lnTo>
                  <a:pt x="791046" y="830379"/>
                </a:lnTo>
                <a:lnTo>
                  <a:pt x="800192" y="821569"/>
                </a:lnTo>
                <a:lnTo>
                  <a:pt x="764950" y="784981"/>
                </a:lnTo>
                <a:close/>
              </a:path>
              <a:path w="1108709" h="1150620">
                <a:moveTo>
                  <a:pt x="703276" y="720954"/>
                </a:moveTo>
                <a:lnTo>
                  <a:pt x="694129" y="729764"/>
                </a:lnTo>
                <a:lnTo>
                  <a:pt x="729372" y="766352"/>
                </a:lnTo>
                <a:lnTo>
                  <a:pt x="738518" y="757542"/>
                </a:lnTo>
                <a:lnTo>
                  <a:pt x="703276" y="720954"/>
                </a:lnTo>
                <a:close/>
              </a:path>
              <a:path w="1108709" h="1150620">
                <a:moveTo>
                  <a:pt x="641602" y="656927"/>
                </a:moveTo>
                <a:lnTo>
                  <a:pt x="632454" y="665737"/>
                </a:lnTo>
                <a:lnTo>
                  <a:pt x="667697" y="702325"/>
                </a:lnTo>
                <a:lnTo>
                  <a:pt x="676845" y="693513"/>
                </a:lnTo>
                <a:lnTo>
                  <a:pt x="641602" y="656927"/>
                </a:lnTo>
                <a:close/>
              </a:path>
              <a:path w="1108709" h="1150620">
                <a:moveTo>
                  <a:pt x="579927" y="592900"/>
                </a:moveTo>
                <a:lnTo>
                  <a:pt x="570781" y="601710"/>
                </a:lnTo>
                <a:lnTo>
                  <a:pt x="606023" y="638298"/>
                </a:lnTo>
                <a:lnTo>
                  <a:pt x="615170" y="629486"/>
                </a:lnTo>
                <a:lnTo>
                  <a:pt x="579927" y="592900"/>
                </a:lnTo>
                <a:close/>
              </a:path>
              <a:path w="1108709" h="1150620">
                <a:moveTo>
                  <a:pt x="518253" y="528872"/>
                </a:moveTo>
                <a:lnTo>
                  <a:pt x="509106" y="537683"/>
                </a:lnTo>
                <a:lnTo>
                  <a:pt x="544348" y="574271"/>
                </a:lnTo>
                <a:lnTo>
                  <a:pt x="553496" y="565459"/>
                </a:lnTo>
                <a:lnTo>
                  <a:pt x="518253" y="528872"/>
                </a:lnTo>
                <a:close/>
              </a:path>
              <a:path w="1108709" h="1150620">
                <a:moveTo>
                  <a:pt x="456578" y="464845"/>
                </a:moveTo>
                <a:lnTo>
                  <a:pt x="447432" y="473656"/>
                </a:lnTo>
                <a:lnTo>
                  <a:pt x="482674" y="510242"/>
                </a:lnTo>
                <a:lnTo>
                  <a:pt x="491821" y="501432"/>
                </a:lnTo>
                <a:lnTo>
                  <a:pt x="456578" y="464845"/>
                </a:lnTo>
                <a:close/>
              </a:path>
              <a:path w="1108709" h="1150620">
                <a:moveTo>
                  <a:pt x="394905" y="400818"/>
                </a:moveTo>
                <a:lnTo>
                  <a:pt x="385758" y="409629"/>
                </a:lnTo>
                <a:lnTo>
                  <a:pt x="421001" y="446215"/>
                </a:lnTo>
                <a:lnTo>
                  <a:pt x="430147" y="437405"/>
                </a:lnTo>
                <a:lnTo>
                  <a:pt x="394905" y="400818"/>
                </a:lnTo>
                <a:close/>
              </a:path>
              <a:path w="1108709" h="1150620">
                <a:moveTo>
                  <a:pt x="333230" y="336791"/>
                </a:moveTo>
                <a:lnTo>
                  <a:pt x="324083" y="345602"/>
                </a:lnTo>
                <a:lnTo>
                  <a:pt x="359326" y="382188"/>
                </a:lnTo>
                <a:lnTo>
                  <a:pt x="368472" y="373378"/>
                </a:lnTo>
                <a:lnTo>
                  <a:pt x="333230" y="336791"/>
                </a:lnTo>
                <a:close/>
              </a:path>
              <a:path w="1108709" h="1150620">
                <a:moveTo>
                  <a:pt x="271556" y="272764"/>
                </a:moveTo>
                <a:lnTo>
                  <a:pt x="262409" y="281574"/>
                </a:lnTo>
                <a:lnTo>
                  <a:pt x="297652" y="318161"/>
                </a:lnTo>
                <a:lnTo>
                  <a:pt x="306798" y="309351"/>
                </a:lnTo>
                <a:lnTo>
                  <a:pt x="271556" y="272764"/>
                </a:lnTo>
                <a:close/>
              </a:path>
              <a:path w="1108709" h="1150620">
                <a:moveTo>
                  <a:pt x="209881" y="208737"/>
                </a:moveTo>
                <a:lnTo>
                  <a:pt x="200734" y="217547"/>
                </a:lnTo>
                <a:lnTo>
                  <a:pt x="235977" y="254134"/>
                </a:lnTo>
                <a:lnTo>
                  <a:pt x="245123" y="245323"/>
                </a:lnTo>
                <a:lnTo>
                  <a:pt x="209881" y="208737"/>
                </a:lnTo>
                <a:close/>
              </a:path>
              <a:path w="1108709" h="1150620">
                <a:moveTo>
                  <a:pt x="148207" y="144708"/>
                </a:moveTo>
                <a:lnTo>
                  <a:pt x="139061" y="153520"/>
                </a:lnTo>
                <a:lnTo>
                  <a:pt x="174303" y="190107"/>
                </a:lnTo>
                <a:lnTo>
                  <a:pt x="183450" y="181296"/>
                </a:lnTo>
                <a:lnTo>
                  <a:pt x="148207" y="144708"/>
                </a:lnTo>
                <a:close/>
              </a:path>
              <a:path w="1108709" h="1150620">
                <a:moveTo>
                  <a:pt x="86533" y="80681"/>
                </a:moveTo>
                <a:lnTo>
                  <a:pt x="77386" y="89493"/>
                </a:lnTo>
                <a:lnTo>
                  <a:pt x="112628" y="126080"/>
                </a:lnTo>
                <a:lnTo>
                  <a:pt x="121776" y="117269"/>
                </a:lnTo>
                <a:lnTo>
                  <a:pt x="86533" y="80681"/>
                </a:lnTo>
                <a:close/>
              </a:path>
              <a:path w="1108709" h="1150620">
                <a:moveTo>
                  <a:pt x="0" y="0"/>
                </a:moveTo>
                <a:lnTo>
                  <a:pt x="3743" y="78176"/>
                </a:lnTo>
                <a:lnTo>
                  <a:pt x="6719" y="80879"/>
                </a:lnTo>
                <a:lnTo>
                  <a:pt x="13724" y="80544"/>
                </a:lnTo>
                <a:lnTo>
                  <a:pt x="16428" y="77569"/>
                </a:lnTo>
                <a:lnTo>
                  <a:pt x="13379" y="13889"/>
                </a:lnTo>
                <a:lnTo>
                  <a:pt x="6148" y="13271"/>
                </a:lnTo>
                <a:lnTo>
                  <a:pt x="13032" y="6640"/>
                </a:lnTo>
                <a:lnTo>
                  <a:pt x="77683" y="6640"/>
                </a:lnTo>
                <a:lnTo>
                  <a:pt x="0" y="0"/>
                </a:lnTo>
                <a:close/>
              </a:path>
              <a:path w="1108709" h="1150620">
                <a:moveTo>
                  <a:pt x="24858" y="16654"/>
                </a:moveTo>
                <a:lnTo>
                  <a:pt x="15712" y="25466"/>
                </a:lnTo>
                <a:lnTo>
                  <a:pt x="50954" y="62052"/>
                </a:lnTo>
                <a:lnTo>
                  <a:pt x="60101" y="53242"/>
                </a:lnTo>
                <a:lnTo>
                  <a:pt x="24858" y="16654"/>
                </a:lnTo>
                <a:close/>
              </a:path>
              <a:path w="1108709" h="1150620">
                <a:moveTo>
                  <a:pt x="77683" y="6640"/>
                </a:moveTo>
                <a:lnTo>
                  <a:pt x="13032" y="6640"/>
                </a:lnTo>
                <a:lnTo>
                  <a:pt x="13379" y="13889"/>
                </a:lnTo>
                <a:lnTo>
                  <a:pt x="76898" y="19320"/>
                </a:lnTo>
                <a:lnTo>
                  <a:pt x="79973" y="16729"/>
                </a:lnTo>
                <a:lnTo>
                  <a:pt x="80571" y="9742"/>
                </a:lnTo>
                <a:lnTo>
                  <a:pt x="77980" y="6666"/>
                </a:lnTo>
                <a:lnTo>
                  <a:pt x="77683" y="6640"/>
                </a:lnTo>
                <a:close/>
              </a:path>
              <a:path w="1108709" h="1150620">
                <a:moveTo>
                  <a:pt x="13032" y="6640"/>
                </a:moveTo>
                <a:lnTo>
                  <a:pt x="6148" y="13271"/>
                </a:lnTo>
                <a:lnTo>
                  <a:pt x="13379" y="13889"/>
                </a:lnTo>
                <a:lnTo>
                  <a:pt x="13032" y="6640"/>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609933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731" y="724915"/>
            <a:ext cx="11686540" cy="5384165"/>
          </a:xfrm>
          <a:prstGeom prst="rect">
            <a:avLst/>
          </a:prstGeom>
        </p:spPr>
        <p:txBody>
          <a:bodyPr vert="horz" wrap="square" lIns="0" tIns="12700" rIns="0" bIns="0" rtlCol="0">
            <a:spAutoFit/>
          </a:bodyPr>
          <a:lstStyle/>
          <a:p>
            <a:pPr marL="298450" marR="24130" indent="-285750">
              <a:lnSpc>
                <a:spcPct val="152200"/>
              </a:lnSpc>
              <a:spcBef>
                <a:spcPts val="100"/>
              </a:spcBef>
              <a:buFont typeface="Wingdings"/>
              <a:buChar char=""/>
              <a:tabLst>
                <a:tab pos="298450" algn="l"/>
              </a:tabLst>
            </a:pPr>
            <a:r>
              <a:rPr spc="-5" dirty="0">
                <a:solidFill>
                  <a:srgbClr val="FFFFFF"/>
                </a:solidFill>
                <a:cs typeface="Calibri"/>
              </a:rPr>
              <a:t>With an identity </a:t>
            </a:r>
            <a:r>
              <a:rPr spc="-10" dirty="0">
                <a:solidFill>
                  <a:srgbClr val="FFFFFF"/>
                </a:solidFill>
                <a:cs typeface="Calibri"/>
              </a:rPr>
              <a:t>provider </a:t>
            </a:r>
            <a:r>
              <a:rPr spc="-5" dirty="0">
                <a:solidFill>
                  <a:srgbClr val="FFFFFF"/>
                </a:solidFill>
                <a:cs typeface="Calibri"/>
              </a:rPr>
              <a:t>(IdP), </a:t>
            </a:r>
            <a:r>
              <a:rPr spc="-10" dirty="0">
                <a:solidFill>
                  <a:srgbClr val="FFFFFF"/>
                </a:solidFill>
                <a:cs typeface="Calibri"/>
              </a:rPr>
              <a:t>you </a:t>
            </a:r>
            <a:r>
              <a:rPr spc="-5" dirty="0">
                <a:solidFill>
                  <a:srgbClr val="FFFFFF"/>
                </a:solidFill>
                <a:cs typeface="Calibri"/>
              </a:rPr>
              <a:t>can manage </a:t>
            </a:r>
            <a:r>
              <a:rPr spc="-10" dirty="0">
                <a:solidFill>
                  <a:srgbClr val="FFFFFF"/>
                </a:solidFill>
                <a:cs typeface="Calibri"/>
              </a:rPr>
              <a:t>your </a:t>
            </a:r>
            <a:r>
              <a:rPr spc="-5" dirty="0">
                <a:solidFill>
                  <a:srgbClr val="FFFFFF"/>
                </a:solidFill>
                <a:cs typeface="Calibri"/>
              </a:rPr>
              <a:t>user identities outside </a:t>
            </a:r>
            <a:r>
              <a:rPr dirty="0">
                <a:solidFill>
                  <a:srgbClr val="FFFFFF"/>
                </a:solidFill>
                <a:cs typeface="Calibri"/>
              </a:rPr>
              <a:t>of </a:t>
            </a:r>
            <a:r>
              <a:rPr spc="-30" dirty="0">
                <a:solidFill>
                  <a:srgbClr val="FFFFFF"/>
                </a:solidFill>
                <a:cs typeface="Calibri"/>
              </a:rPr>
              <a:t>AWS </a:t>
            </a:r>
            <a:r>
              <a:rPr dirty="0">
                <a:solidFill>
                  <a:srgbClr val="FFFFFF"/>
                </a:solidFill>
                <a:cs typeface="Calibri"/>
              </a:rPr>
              <a:t>and </a:t>
            </a:r>
            <a:r>
              <a:rPr spc="-10" dirty="0">
                <a:solidFill>
                  <a:srgbClr val="FFFFFF"/>
                </a:solidFill>
                <a:cs typeface="Calibri"/>
              </a:rPr>
              <a:t>give </a:t>
            </a:r>
            <a:r>
              <a:rPr spc="-5" dirty="0">
                <a:solidFill>
                  <a:srgbClr val="FFFFFF"/>
                </a:solidFill>
                <a:cs typeface="Calibri"/>
              </a:rPr>
              <a:t>these </a:t>
            </a:r>
            <a:r>
              <a:rPr spc="-10" dirty="0">
                <a:solidFill>
                  <a:srgbClr val="FFFFFF"/>
                </a:solidFill>
                <a:cs typeface="Calibri"/>
              </a:rPr>
              <a:t>external </a:t>
            </a:r>
            <a:r>
              <a:rPr spc="-5" dirty="0">
                <a:solidFill>
                  <a:srgbClr val="FFFFFF"/>
                </a:solidFill>
                <a:cs typeface="Calibri"/>
              </a:rPr>
              <a:t>user identities  permissions </a:t>
            </a:r>
            <a:r>
              <a:rPr spc="-15" dirty="0">
                <a:solidFill>
                  <a:srgbClr val="FFFFFF"/>
                </a:solidFill>
                <a:cs typeface="Calibri"/>
              </a:rPr>
              <a:t>to </a:t>
            </a:r>
            <a:r>
              <a:rPr spc="-5" dirty="0">
                <a:solidFill>
                  <a:srgbClr val="FFFFFF"/>
                </a:solidFill>
                <a:cs typeface="Calibri"/>
              </a:rPr>
              <a:t>use </a:t>
            </a:r>
            <a:r>
              <a:rPr spc="-35" dirty="0">
                <a:solidFill>
                  <a:srgbClr val="FFFFFF"/>
                </a:solidFill>
                <a:cs typeface="Calibri"/>
              </a:rPr>
              <a:t>AWS </a:t>
            </a:r>
            <a:r>
              <a:rPr spc="-10" dirty="0">
                <a:solidFill>
                  <a:srgbClr val="FFFFFF"/>
                </a:solidFill>
                <a:cs typeface="Calibri"/>
              </a:rPr>
              <a:t>resources </a:t>
            </a:r>
            <a:r>
              <a:rPr spc="-5" dirty="0">
                <a:solidFill>
                  <a:srgbClr val="FFFFFF"/>
                </a:solidFill>
                <a:cs typeface="Calibri"/>
              </a:rPr>
              <a:t>in </a:t>
            </a:r>
            <a:r>
              <a:rPr spc="-10" dirty="0">
                <a:solidFill>
                  <a:srgbClr val="FFFFFF"/>
                </a:solidFill>
                <a:cs typeface="Calibri"/>
              </a:rPr>
              <a:t>your </a:t>
            </a:r>
            <a:r>
              <a:rPr spc="-5" dirty="0">
                <a:solidFill>
                  <a:srgbClr val="FFFFFF"/>
                </a:solidFill>
                <a:cs typeface="Calibri"/>
              </a:rPr>
              <a:t>account. </a:t>
            </a:r>
            <a:r>
              <a:rPr spc="-10" dirty="0">
                <a:solidFill>
                  <a:srgbClr val="FFFFFF"/>
                </a:solidFill>
                <a:cs typeface="Calibri"/>
              </a:rPr>
              <a:t>For</a:t>
            </a:r>
            <a:r>
              <a:rPr spc="100" dirty="0">
                <a:solidFill>
                  <a:srgbClr val="FFFFFF"/>
                </a:solidFill>
                <a:cs typeface="Calibri"/>
              </a:rPr>
              <a:t> </a:t>
            </a:r>
            <a:r>
              <a:rPr spc="-10" dirty="0">
                <a:solidFill>
                  <a:srgbClr val="FFFFFF"/>
                </a:solidFill>
                <a:cs typeface="Calibri"/>
              </a:rPr>
              <a:t>example:</a:t>
            </a:r>
            <a:endParaRPr>
              <a:solidFill>
                <a:prstClr val="black"/>
              </a:solidFill>
              <a:cs typeface="Calibri"/>
            </a:endParaRPr>
          </a:p>
          <a:p>
            <a:pPr marL="755650" lvl="1" indent="-285750">
              <a:spcBef>
                <a:spcPts val="1055"/>
              </a:spcBef>
              <a:buFont typeface="Wingdings"/>
              <a:buChar char=""/>
              <a:tabLst>
                <a:tab pos="755650" algn="l"/>
              </a:tabLst>
            </a:pPr>
            <a:r>
              <a:rPr spc="-35" dirty="0">
                <a:solidFill>
                  <a:srgbClr val="FFFFFF"/>
                </a:solidFill>
                <a:cs typeface="Calibri"/>
              </a:rPr>
              <a:t>Your </a:t>
            </a:r>
            <a:r>
              <a:rPr spc="-15" dirty="0">
                <a:solidFill>
                  <a:srgbClr val="FFFFFF"/>
                </a:solidFill>
                <a:cs typeface="Calibri"/>
              </a:rPr>
              <a:t>organization </a:t>
            </a:r>
            <a:r>
              <a:rPr spc="-5" dirty="0">
                <a:solidFill>
                  <a:srgbClr val="FFFFFF"/>
                </a:solidFill>
                <a:cs typeface="Calibri"/>
              </a:rPr>
              <a:t>already </a:t>
            </a:r>
            <a:r>
              <a:rPr dirty="0">
                <a:solidFill>
                  <a:srgbClr val="FFFFFF"/>
                </a:solidFill>
                <a:cs typeface="Calibri"/>
              </a:rPr>
              <a:t>has </a:t>
            </a:r>
            <a:r>
              <a:rPr spc="-5" dirty="0">
                <a:solidFill>
                  <a:srgbClr val="FFFFFF"/>
                </a:solidFill>
                <a:cs typeface="Calibri"/>
              </a:rPr>
              <a:t>its own identity </a:t>
            </a:r>
            <a:r>
              <a:rPr spc="-20" dirty="0">
                <a:solidFill>
                  <a:srgbClr val="FFFFFF"/>
                </a:solidFill>
                <a:cs typeface="Calibri"/>
              </a:rPr>
              <a:t>system, </a:t>
            </a:r>
            <a:r>
              <a:rPr spc="-5" dirty="0">
                <a:solidFill>
                  <a:srgbClr val="FFFFFF"/>
                </a:solidFill>
                <a:cs typeface="Calibri"/>
              </a:rPr>
              <a:t>such </a:t>
            </a:r>
            <a:r>
              <a:rPr dirty="0">
                <a:solidFill>
                  <a:srgbClr val="FFFFFF"/>
                </a:solidFill>
                <a:cs typeface="Calibri"/>
              </a:rPr>
              <a:t>as a </a:t>
            </a:r>
            <a:r>
              <a:rPr spc="-15" dirty="0">
                <a:solidFill>
                  <a:srgbClr val="FFFFFF"/>
                </a:solidFill>
                <a:cs typeface="Calibri"/>
              </a:rPr>
              <a:t>corporate </a:t>
            </a:r>
            <a:r>
              <a:rPr spc="-5" dirty="0">
                <a:solidFill>
                  <a:srgbClr val="FFFFFF"/>
                </a:solidFill>
                <a:cs typeface="Calibri"/>
              </a:rPr>
              <a:t>user</a:t>
            </a:r>
            <a:r>
              <a:rPr spc="170" dirty="0">
                <a:solidFill>
                  <a:srgbClr val="FFFFFF"/>
                </a:solidFill>
                <a:cs typeface="Calibri"/>
              </a:rPr>
              <a:t> </a:t>
            </a:r>
            <a:r>
              <a:rPr spc="-20" dirty="0">
                <a:solidFill>
                  <a:srgbClr val="FFFFFF"/>
                </a:solidFill>
                <a:cs typeface="Calibri"/>
              </a:rPr>
              <a:t>directory.</a:t>
            </a:r>
            <a:endParaRPr>
              <a:solidFill>
                <a:prstClr val="black"/>
              </a:solidFill>
              <a:cs typeface="Calibri"/>
            </a:endParaRPr>
          </a:p>
          <a:p>
            <a:pPr marL="755650" lvl="1" indent="-285750">
              <a:spcBef>
                <a:spcPts val="1130"/>
              </a:spcBef>
              <a:buFont typeface="Wingdings"/>
              <a:buChar char=""/>
              <a:tabLst>
                <a:tab pos="755650" algn="l"/>
              </a:tabLst>
            </a:pPr>
            <a:r>
              <a:rPr spc="-35" dirty="0">
                <a:solidFill>
                  <a:srgbClr val="FFFFFF"/>
                </a:solidFill>
                <a:cs typeface="Calibri"/>
              </a:rPr>
              <a:t>You’re </a:t>
            </a:r>
            <a:r>
              <a:rPr spc="-10" dirty="0">
                <a:solidFill>
                  <a:srgbClr val="FFFFFF"/>
                </a:solidFill>
                <a:cs typeface="Calibri"/>
              </a:rPr>
              <a:t>creating </a:t>
            </a:r>
            <a:r>
              <a:rPr dirty="0">
                <a:solidFill>
                  <a:srgbClr val="FFFFFF"/>
                </a:solidFill>
                <a:cs typeface="Calibri"/>
              </a:rPr>
              <a:t>a </a:t>
            </a:r>
            <a:r>
              <a:rPr spc="-5" dirty="0">
                <a:solidFill>
                  <a:srgbClr val="FFFFFF"/>
                </a:solidFill>
                <a:cs typeface="Calibri"/>
              </a:rPr>
              <a:t>mobile </a:t>
            </a:r>
            <a:r>
              <a:rPr dirty="0">
                <a:solidFill>
                  <a:srgbClr val="FFFFFF"/>
                </a:solidFill>
                <a:cs typeface="Calibri"/>
              </a:rPr>
              <a:t>app or </a:t>
            </a:r>
            <a:r>
              <a:rPr spc="-5" dirty="0">
                <a:solidFill>
                  <a:srgbClr val="FFFFFF"/>
                </a:solidFill>
                <a:cs typeface="Calibri"/>
              </a:rPr>
              <a:t>web application </a:t>
            </a:r>
            <a:r>
              <a:rPr spc="-10" dirty="0">
                <a:solidFill>
                  <a:srgbClr val="FFFFFF"/>
                </a:solidFill>
                <a:cs typeface="Calibri"/>
              </a:rPr>
              <a:t>that requires </a:t>
            </a:r>
            <a:r>
              <a:rPr dirty="0">
                <a:solidFill>
                  <a:srgbClr val="FFFFFF"/>
                </a:solidFill>
                <a:cs typeface="Calibri"/>
              </a:rPr>
              <a:t>access </a:t>
            </a:r>
            <a:r>
              <a:rPr spc="-15" dirty="0">
                <a:solidFill>
                  <a:srgbClr val="FFFFFF"/>
                </a:solidFill>
                <a:cs typeface="Calibri"/>
              </a:rPr>
              <a:t>to </a:t>
            </a:r>
            <a:r>
              <a:rPr spc="-30" dirty="0">
                <a:solidFill>
                  <a:srgbClr val="FFFFFF"/>
                </a:solidFill>
                <a:cs typeface="Calibri"/>
              </a:rPr>
              <a:t>AWS</a:t>
            </a:r>
            <a:r>
              <a:rPr spc="150" dirty="0">
                <a:solidFill>
                  <a:srgbClr val="FFFFFF"/>
                </a:solidFill>
                <a:cs typeface="Calibri"/>
              </a:rPr>
              <a:t> </a:t>
            </a:r>
            <a:r>
              <a:rPr spc="-10" dirty="0">
                <a:solidFill>
                  <a:srgbClr val="FFFFFF"/>
                </a:solidFill>
                <a:cs typeface="Calibri"/>
              </a:rPr>
              <a:t>resources.</a:t>
            </a:r>
            <a:endParaRPr>
              <a:solidFill>
                <a:prstClr val="black"/>
              </a:solidFill>
              <a:cs typeface="Calibri"/>
            </a:endParaRPr>
          </a:p>
          <a:p>
            <a:pPr marL="298450" marR="65405" indent="-285750">
              <a:lnSpc>
                <a:spcPct val="147800"/>
              </a:lnSpc>
              <a:spcBef>
                <a:spcPts val="20"/>
              </a:spcBef>
              <a:buFont typeface="Wingdings"/>
              <a:buChar char=""/>
              <a:tabLst>
                <a:tab pos="298450" algn="l"/>
              </a:tabLst>
            </a:pPr>
            <a:r>
              <a:rPr spc="-5" dirty="0">
                <a:solidFill>
                  <a:srgbClr val="FFFFFF"/>
                </a:solidFill>
                <a:cs typeface="Calibri"/>
              </a:rPr>
              <a:t>When </a:t>
            </a:r>
            <a:r>
              <a:rPr spc="-10" dirty="0">
                <a:solidFill>
                  <a:srgbClr val="FFFFFF"/>
                </a:solidFill>
                <a:cs typeface="Calibri"/>
              </a:rPr>
              <a:t>you </a:t>
            </a:r>
            <a:r>
              <a:rPr spc="-5" dirty="0">
                <a:solidFill>
                  <a:srgbClr val="FFFFFF"/>
                </a:solidFill>
                <a:cs typeface="Calibri"/>
              </a:rPr>
              <a:t>use </a:t>
            </a:r>
            <a:r>
              <a:rPr dirty="0">
                <a:solidFill>
                  <a:srgbClr val="FFFFFF"/>
                </a:solidFill>
                <a:cs typeface="Calibri"/>
              </a:rPr>
              <a:t>an </a:t>
            </a:r>
            <a:r>
              <a:rPr spc="-5" dirty="0">
                <a:solidFill>
                  <a:srgbClr val="FFFFFF"/>
                </a:solidFill>
                <a:cs typeface="Calibri"/>
              </a:rPr>
              <a:t>IAM identity </a:t>
            </a:r>
            <a:r>
              <a:rPr spc="-25" dirty="0">
                <a:solidFill>
                  <a:srgbClr val="FFFFFF"/>
                </a:solidFill>
                <a:cs typeface="Calibri"/>
              </a:rPr>
              <a:t>provider, </a:t>
            </a:r>
            <a:r>
              <a:rPr spc="-10" dirty="0">
                <a:solidFill>
                  <a:srgbClr val="FFFFFF"/>
                </a:solidFill>
                <a:cs typeface="Calibri"/>
              </a:rPr>
              <a:t>you </a:t>
            </a:r>
            <a:r>
              <a:rPr dirty="0">
                <a:solidFill>
                  <a:srgbClr val="FFFFFF"/>
                </a:solidFill>
                <a:cs typeface="Calibri"/>
              </a:rPr>
              <a:t>don't </a:t>
            </a:r>
            <a:r>
              <a:rPr spc="-15" dirty="0">
                <a:solidFill>
                  <a:srgbClr val="FFFFFF"/>
                </a:solidFill>
                <a:cs typeface="Calibri"/>
              </a:rPr>
              <a:t>have to create </a:t>
            </a:r>
            <a:r>
              <a:rPr spc="-10" dirty="0">
                <a:solidFill>
                  <a:srgbClr val="FFFFFF"/>
                </a:solidFill>
                <a:cs typeface="Calibri"/>
              </a:rPr>
              <a:t>custom </a:t>
            </a:r>
            <a:r>
              <a:rPr spc="-5" dirty="0">
                <a:solidFill>
                  <a:srgbClr val="FFFFFF"/>
                </a:solidFill>
                <a:cs typeface="Calibri"/>
              </a:rPr>
              <a:t>sign-in code </a:t>
            </a:r>
            <a:r>
              <a:rPr dirty="0">
                <a:solidFill>
                  <a:srgbClr val="FFFFFF"/>
                </a:solidFill>
                <a:cs typeface="Calibri"/>
              </a:rPr>
              <a:t>or </a:t>
            </a:r>
            <a:r>
              <a:rPr spc="-5" dirty="0">
                <a:solidFill>
                  <a:srgbClr val="FFFFFF"/>
                </a:solidFill>
                <a:cs typeface="Calibri"/>
              </a:rPr>
              <a:t>manage your own </a:t>
            </a:r>
            <a:r>
              <a:rPr dirty="0">
                <a:solidFill>
                  <a:srgbClr val="FFFFFF"/>
                </a:solidFill>
                <a:cs typeface="Calibri"/>
              </a:rPr>
              <a:t>user </a:t>
            </a:r>
            <a:r>
              <a:rPr spc="-5" dirty="0">
                <a:solidFill>
                  <a:srgbClr val="FFFFFF"/>
                </a:solidFill>
                <a:cs typeface="Calibri"/>
              </a:rPr>
              <a:t>identities.  </a:t>
            </a:r>
            <a:r>
              <a:rPr dirty="0">
                <a:solidFill>
                  <a:srgbClr val="FFFFFF"/>
                </a:solidFill>
                <a:cs typeface="Calibri"/>
              </a:rPr>
              <a:t>The IdP </a:t>
            </a:r>
            <a:r>
              <a:rPr spc="-10" dirty="0">
                <a:solidFill>
                  <a:srgbClr val="FFFFFF"/>
                </a:solidFill>
                <a:cs typeface="Calibri"/>
              </a:rPr>
              <a:t>provides that </a:t>
            </a:r>
            <a:r>
              <a:rPr spc="-15" dirty="0">
                <a:solidFill>
                  <a:srgbClr val="FFFFFF"/>
                </a:solidFill>
                <a:cs typeface="Calibri"/>
              </a:rPr>
              <a:t>for</a:t>
            </a:r>
            <a:r>
              <a:rPr spc="15" dirty="0">
                <a:solidFill>
                  <a:srgbClr val="FFFFFF"/>
                </a:solidFill>
                <a:cs typeface="Calibri"/>
              </a:rPr>
              <a:t> </a:t>
            </a:r>
            <a:r>
              <a:rPr spc="-10" dirty="0">
                <a:solidFill>
                  <a:srgbClr val="FFFFFF"/>
                </a:solidFill>
                <a:cs typeface="Calibri"/>
              </a:rPr>
              <a:t>you.</a:t>
            </a:r>
            <a:endParaRPr>
              <a:solidFill>
                <a:prstClr val="black"/>
              </a:solidFill>
              <a:cs typeface="Calibri"/>
            </a:endParaRPr>
          </a:p>
          <a:p>
            <a:pPr marL="298450" marR="578485" indent="-285750">
              <a:lnSpc>
                <a:spcPct val="148900"/>
              </a:lnSpc>
              <a:spcBef>
                <a:spcPts val="75"/>
              </a:spcBef>
              <a:buFont typeface="Wingdings"/>
              <a:buChar char=""/>
              <a:tabLst>
                <a:tab pos="298450" algn="l"/>
              </a:tabLst>
            </a:pPr>
            <a:r>
              <a:rPr spc="-5" dirty="0">
                <a:solidFill>
                  <a:srgbClr val="FFFFFF"/>
                </a:solidFill>
                <a:cs typeface="Calibri"/>
              </a:rPr>
              <a:t>External </a:t>
            </a:r>
            <a:r>
              <a:rPr spc="-10" dirty="0">
                <a:solidFill>
                  <a:srgbClr val="FFFFFF"/>
                </a:solidFill>
                <a:cs typeface="Calibri"/>
              </a:rPr>
              <a:t>users </a:t>
            </a:r>
            <a:r>
              <a:rPr spc="-5" dirty="0">
                <a:solidFill>
                  <a:srgbClr val="FFFFFF"/>
                </a:solidFill>
                <a:cs typeface="Calibri"/>
              </a:rPr>
              <a:t>sign in through </a:t>
            </a:r>
            <a:r>
              <a:rPr dirty="0">
                <a:solidFill>
                  <a:srgbClr val="FFFFFF"/>
                </a:solidFill>
                <a:cs typeface="Calibri"/>
              </a:rPr>
              <a:t>a </a:t>
            </a:r>
            <a:r>
              <a:rPr spc="-10" dirty="0">
                <a:solidFill>
                  <a:srgbClr val="FFFFFF"/>
                </a:solidFill>
                <a:cs typeface="Calibri"/>
              </a:rPr>
              <a:t>well-known </a:t>
            </a:r>
            <a:r>
              <a:rPr spc="-60" dirty="0">
                <a:solidFill>
                  <a:srgbClr val="FFFFFF"/>
                </a:solidFill>
                <a:cs typeface="Calibri"/>
              </a:rPr>
              <a:t>IdP, </a:t>
            </a:r>
            <a:r>
              <a:rPr spc="-5" dirty="0">
                <a:solidFill>
                  <a:srgbClr val="FFFFFF"/>
                </a:solidFill>
                <a:cs typeface="Calibri"/>
              </a:rPr>
              <a:t>such </a:t>
            </a:r>
            <a:r>
              <a:rPr dirty="0">
                <a:solidFill>
                  <a:srgbClr val="FFFFFF"/>
                </a:solidFill>
                <a:cs typeface="Calibri"/>
              </a:rPr>
              <a:t>as Login </a:t>
            </a:r>
            <a:r>
              <a:rPr spc="-5" dirty="0">
                <a:solidFill>
                  <a:srgbClr val="FFFFFF"/>
                </a:solidFill>
                <a:cs typeface="Calibri"/>
              </a:rPr>
              <a:t>with </a:t>
            </a:r>
            <a:r>
              <a:rPr spc="-10" dirty="0">
                <a:solidFill>
                  <a:srgbClr val="FFFFFF"/>
                </a:solidFill>
                <a:cs typeface="Calibri"/>
              </a:rPr>
              <a:t>Amazon, Facebook, </a:t>
            </a:r>
            <a:r>
              <a:rPr dirty="0">
                <a:solidFill>
                  <a:srgbClr val="FFFFFF"/>
                </a:solidFill>
                <a:cs typeface="Calibri"/>
              </a:rPr>
              <a:t>or </a:t>
            </a:r>
            <a:r>
              <a:rPr spc="-5" dirty="0">
                <a:solidFill>
                  <a:srgbClr val="FFFFFF"/>
                </a:solidFill>
                <a:cs typeface="Calibri"/>
              </a:rPr>
              <a:t>Google. </a:t>
            </a:r>
            <a:r>
              <a:rPr spc="-50" dirty="0">
                <a:solidFill>
                  <a:srgbClr val="FFFFFF"/>
                </a:solidFill>
                <a:cs typeface="Calibri"/>
              </a:rPr>
              <a:t>You </a:t>
            </a:r>
            <a:r>
              <a:rPr spc="-5" dirty="0">
                <a:solidFill>
                  <a:srgbClr val="FFFFFF"/>
                </a:solidFill>
                <a:cs typeface="Calibri"/>
              </a:rPr>
              <a:t>can </a:t>
            </a:r>
            <a:r>
              <a:rPr spc="-10" dirty="0">
                <a:solidFill>
                  <a:srgbClr val="FFFFFF"/>
                </a:solidFill>
                <a:cs typeface="Calibri"/>
              </a:rPr>
              <a:t>give </a:t>
            </a:r>
            <a:r>
              <a:rPr spc="-5" dirty="0">
                <a:solidFill>
                  <a:srgbClr val="FFFFFF"/>
                </a:solidFill>
                <a:cs typeface="Calibri"/>
              </a:rPr>
              <a:t>those  </a:t>
            </a:r>
            <a:r>
              <a:rPr spc="-10" dirty="0">
                <a:solidFill>
                  <a:srgbClr val="FFFFFF"/>
                </a:solidFill>
                <a:cs typeface="Calibri"/>
              </a:rPr>
              <a:t>external </a:t>
            </a:r>
            <a:r>
              <a:rPr spc="-5" dirty="0">
                <a:solidFill>
                  <a:srgbClr val="FFFFFF"/>
                </a:solidFill>
                <a:cs typeface="Calibri"/>
              </a:rPr>
              <a:t>identities permissions </a:t>
            </a:r>
            <a:r>
              <a:rPr spc="-10" dirty="0">
                <a:solidFill>
                  <a:srgbClr val="FFFFFF"/>
                </a:solidFill>
                <a:cs typeface="Calibri"/>
              </a:rPr>
              <a:t>to </a:t>
            </a:r>
            <a:r>
              <a:rPr spc="-5" dirty="0">
                <a:solidFill>
                  <a:srgbClr val="FFFFFF"/>
                </a:solidFill>
                <a:cs typeface="Calibri"/>
              </a:rPr>
              <a:t>use </a:t>
            </a:r>
            <a:r>
              <a:rPr spc="-30" dirty="0">
                <a:solidFill>
                  <a:srgbClr val="FFFFFF"/>
                </a:solidFill>
                <a:cs typeface="Calibri"/>
              </a:rPr>
              <a:t>AWS </a:t>
            </a:r>
            <a:r>
              <a:rPr spc="-10" dirty="0">
                <a:solidFill>
                  <a:srgbClr val="FFFFFF"/>
                </a:solidFill>
                <a:cs typeface="Calibri"/>
              </a:rPr>
              <a:t>resources </a:t>
            </a:r>
            <a:r>
              <a:rPr spc="-5" dirty="0">
                <a:solidFill>
                  <a:srgbClr val="FFFFFF"/>
                </a:solidFill>
                <a:cs typeface="Calibri"/>
              </a:rPr>
              <a:t>in </a:t>
            </a:r>
            <a:r>
              <a:rPr spc="-10" dirty="0">
                <a:solidFill>
                  <a:srgbClr val="FFFFFF"/>
                </a:solidFill>
                <a:cs typeface="Calibri"/>
              </a:rPr>
              <a:t>your</a:t>
            </a:r>
            <a:r>
              <a:rPr spc="100" dirty="0">
                <a:solidFill>
                  <a:srgbClr val="FFFFFF"/>
                </a:solidFill>
                <a:cs typeface="Calibri"/>
              </a:rPr>
              <a:t> </a:t>
            </a:r>
            <a:r>
              <a:rPr spc="-5" dirty="0">
                <a:solidFill>
                  <a:srgbClr val="FFFFFF"/>
                </a:solidFill>
                <a:cs typeface="Calibri"/>
              </a:rPr>
              <a:t>account.</a:t>
            </a:r>
            <a:endParaRPr>
              <a:solidFill>
                <a:prstClr val="black"/>
              </a:solidFill>
              <a:cs typeface="Calibri"/>
            </a:endParaRPr>
          </a:p>
          <a:p>
            <a:pPr marL="298450" marR="566420" indent="-285750">
              <a:lnSpc>
                <a:spcPct val="148900"/>
              </a:lnSpc>
              <a:spcBef>
                <a:spcPts val="70"/>
              </a:spcBef>
              <a:buFont typeface="Wingdings"/>
              <a:buChar char=""/>
              <a:tabLst>
                <a:tab pos="298450" algn="l"/>
              </a:tabLst>
            </a:pPr>
            <a:r>
              <a:rPr spc="-5" dirty="0">
                <a:solidFill>
                  <a:srgbClr val="FFFFFF"/>
                </a:solidFill>
                <a:cs typeface="Calibri"/>
              </a:rPr>
              <a:t>IAM identity </a:t>
            </a:r>
            <a:r>
              <a:rPr spc="-10" dirty="0">
                <a:solidFill>
                  <a:srgbClr val="FFFFFF"/>
                </a:solidFill>
                <a:cs typeface="Calibri"/>
              </a:rPr>
              <a:t>providers </a:t>
            </a:r>
            <a:r>
              <a:rPr spc="-5" dirty="0">
                <a:solidFill>
                  <a:srgbClr val="FFFFFF"/>
                </a:solidFill>
                <a:cs typeface="Calibri"/>
              </a:rPr>
              <a:t>help </a:t>
            </a:r>
            <a:r>
              <a:rPr spc="-20" dirty="0">
                <a:solidFill>
                  <a:srgbClr val="FFFFFF"/>
                </a:solidFill>
                <a:cs typeface="Calibri"/>
              </a:rPr>
              <a:t>keep </a:t>
            </a:r>
            <a:r>
              <a:rPr spc="-10" dirty="0">
                <a:solidFill>
                  <a:srgbClr val="FFFFFF"/>
                </a:solidFill>
                <a:cs typeface="Calibri"/>
              </a:rPr>
              <a:t>your </a:t>
            </a:r>
            <a:r>
              <a:rPr spc="-30" dirty="0">
                <a:solidFill>
                  <a:srgbClr val="FFFFFF"/>
                </a:solidFill>
                <a:cs typeface="Calibri"/>
              </a:rPr>
              <a:t>AWS </a:t>
            </a:r>
            <a:r>
              <a:rPr spc="-5" dirty="0">
                <a:solidFill>
                  <a:srgbClr val="FFFFFF"/>
                </a:solidFill>
                <a:cs typeface="Calibri"/>
              </a:rPr>
              <a:t>account </a:t>
            </a:r>
            <a:r>
              <a:rPr spc="-10" dirty="0">
                <a:solidFill>
                  <a:srgbClr val="FFFFFF"/>
                </a:solidFill>
                <a:cs typeface="Calibri"/>
              </a:rPr>
              <a:t>secure </a:t>
            </a:r>
            <a:r>
              <a:rPr spc="-5" dirty="0">
                <a:solidFill>
                  <a:srgbClr val="FFFFFF"/>
                </a:solidFill>
                <a:cs typeface="Calibri"/>
              </a:rPr>
              <a:t>because </a:t>
            </a:r>
            <a:r>
              <a:rPr spc="-10" dirty="0">
                <a:solidFill>
                  <a:srgbClr val="FFFFFF"/>
                </a:solidFill>
                <a:cs typeface="Calibri"/>
              </a:rPr>
              <a:t>you </a:t>
            </a:r>
            <a:r>
              <a:rPr dirty="0">
                <a:solidFill>
                  <a:srgbClr val="FFFFFF"/>
                </a:solidFill>
                <a:cs typeface="Calibri"/>
              </a:rPr>
              <a:t>don't </a:t>
            </a:r>
            <a:r>
              <a:rPr spc="-15" dirty="0">
                <a:solidFill>
                  <a:srgbClr val="FFFFFF"/>
                </a:solidFill>
                <a:cs typeface="Calibri"/>
              </a:rPr>
              <a:t>have </a:t>
            </a:r>
            <a:r>
              <a:rPr spc="-10" dirty="0">
                <a:solidFill>
                  <a:srgbClr val="FFFFFF"/>
                </a:solidFill>
                <a:cs typeface="Calibri"/>
              </a:rPr>
              <a:t>to distribute </a:t>
            </a:r>
            <a:r>
              <a:rPr dirty="0">
                <a:solidFill>
                  <a:srgbClr val="FFFFFF"/>
                </a:solidFill>
                <a:cs typeface="Calibri"/>
              </a:rPr>
              <a:t>or embed </a:t>
            </a:r>
            <a:r>
              <a:rPr spc="-5" dirty="0">
                <a:solidFill>
                  <a:srgbClr val="FFFFFF"/>
                </a:solidFill>
                <a:cs typeface="Calibri"/>
              </a:rPr>
              <a:t>long-term  security </a:t>
            </a:r>
            <a:r>
              <a:rPr spc="-10" dirty="0">
                <a:solidFill>
                  <a:srgbClr val="FFFFFF"/>
                </a:solidFill>
                <a:cs typeface="Calibri"/>
              </a:rPr>
              <a:t>credentials, </a:t>
            </a:r>
            <a:r>
              <a:rPr spc="-5" dirty="0">
                <a:solidFill>
                  <a:srgbClr val="FFFFFF"/>
                </a:solidFill>
                <a:cs typeface="Calibri"/>
              </a:rPr>
              <a:t>such </a:t>
            </a:r>
            <a:r>
              <a:rPr dirty="0">
                <a:solidFill>
                  <a:srgbClr val="FFFFFF"/>
                </a:solidFill>
                <a:cs typeface="Calibri"/>
              </a:rPr>
              <a:t>as </a:t>
            </a:r>
            <a:r>
              <a:rPr spc="-5" dirty="0">
                <a:solidFill>
                  <a:srgbClr val="FFFFFF"/>
                </a:solidFill>
                <a:cs typeface="Calibri"/>
              </a:rPr>
              <a:t>access </a:t>
            </a:r>
            <a:r>
              <a:rPr spc="-20" dirty="0">
                <a:solidFill>
                  <a:srgbClr val="FFFFFF"/>
                </a:solidFill>
                <a:cs typeface="Calibri"/>
              </a:rPr>
              <a:t>keys, </a:t>
            </a:r>
            <a:r>
              <a:rPr spc="-5" dirty="0">
                <a:solidFill>
                  <a:srgbClr val="FFFFFF"/>
                </a:solidFill>
                <a:cs typeface="Calibri"/>
              </a:rPr>
              <a:t>in </a:t>
            </a:r>
            <a:r>
              <a:rPr spc="-10" dirty="0">
                <a:solidFill>
                  <a:srgbClr val="FFFFFF"/>
                </a:solidFill>
                <a:cs typeface="Calibri"/>
              </a:rPr>
              <a:t>your</a:t>
            </a:r>
            <a:r>
              <a:rPr spc="80" dirty="0">
                <a:solidFill>
                  <a:srgbClr val="FFFFFF"/>
                </a:solidFill>
                <a:cs typeface="Calibri"/>
              </a:rPr>
              <a:t> </a:t>
            </a:r>
            <a:r>
              <a:rPr spc="-5" dirty="0">
                <a:solidFill>
                  <a:srgbClr val="FFFFFF"/>
                </a:solidFill>
                <a:cs typeface="Calibri"/>
              </a:rPr>
              <a:t>application.</a:t>
            </a:r>
            <a:endParaRPr>
              <a:solidFill>
                <a:prstClr val="black"/>
              </a:solidFill>
              <a:cs typeface="Calibri"/>
            </a:endParaRPr>
          </a:p>
          <a:p>
            <a:pPr marL="298450" marR="238125" indent="-285750">
              <a:lnSpc>
                <a:spcPts val="3290"/>
              </a:lnSpc>
              <a:spcBef>
                <a:spcPts val="200"/>
              </a:spcBef>
              <a:buFont typeface="Wingdings"/>
              <a:buChar char=""/>
              <a:tabLst>
                <a:tab pos="298450" algn="l"/>
              </a:tabLst>
            </a:pPr>
            <a:r>
              <a:rPr spc="-85" dirty="0">
                <a:solidFill>
                  <a:srgbClr val="FFFFFF"/>
                </a:solidFill>
                <a:cs typeface="Calibri"/>
              </a:rPr>
              <a:t>To </a:t>
            </a:r>
            <a:r>
              <a:rPr dirty="0">
                <a:solidFill>
                  <a:srgbClr val="FFFFFF"/>
                </a:solidFill>
                <a:cs typeface="Calibri"/>
              </a:rPr>
              <a:t>use an </a:t>
            </a:r>
            <a:r>
              <a:rPr spc="-60" dirty="0">
                <a:solidFill>
                  <a:srgbClr val="FFFFFF"/>
                </a:solidFill>
                <a:cs typeface="Calibri"/>
              </a:rPr>
              <a:t>IdP, </a:t>
            </a:r>
            <a:r>
              <a:rPr spc="-10" dirty="0">
                <a:solidFill>
                  <a:srgbClr val="FFFFFF"/>
                </a:solidFill>
                <a:cs typeface="Calibri"/>
              </a:rPr>
              <a:t>you </a:t>
            </a:r>
            <a:r>
              <a:rPr spc="-15" dirty="0">
                <a:solidFill>
                  <a:srgbClr val="FFFFFF"/>
                </a:solidFill>
                <a:cs typeface="Calibri"/>
              </a:rPr>
              <a:t>create </a:t>
            </a:r>
            <a:r>
              <a:rPr dirty="0">
                <a:solidFill>
                  <a:srgbClr val="FFFFFF"/>
                </a:solidFill>
                <a:cs typeface="Calibri"/>
              </a:rPr>
              <a:t>an </a:t>
            </a:r>
            <a:r>
              <a:rPr spc="-5" dirty="0">
                <a:solidFill>
                  <a:srgbClr val="FFFFFF"/>
                </a:solidFill>
                <a:cs typeface="Calibri"/>
              </a:rPr>
              <a:t>IAM identity </a:t>
            </a:r>
            <a:r>
              <a:rPr spc="-10" dirty="0">
                <a:solidFill>
                  <a:srgbClr val="FFFFFF"/>
                </a:solidFill>
                <a:cs typeface="Calibri"/>
              </a:rPr>
              <a:t>provider </a:t>
            </a:r>
            <a:r>
              <a:rPr spc="-5" dirty="0">
                <a:solidFill>
                  <a:srgbClr val="FFFFFF"/>
                </a:solidFill>
                <a:cs typeface="Calibri"/>
              </a:rPr>
              <a:t>entity </a:t>
            </a:r>
            <a:r>
              <a:rPr spc="-15" dirty="0">
                <a:solidFill>
                  <a:srgbClr val="FFFFFF"/>
                </a:solidFill>
                <a:cs typeface="Calibri"/>
              </a:rPr>
              <a:t>to </a:t>
            </a:r>
            <a:r>
              <a:rPr spc="-10" dirty="0">
                <a:solidFill>
                  <a:srgbClr val="FFFFFF"/>
                </a:solidFill>
                <a:cs typeface="Calibri"/>
              </a:rPr>
              <a:t>establish </a:t>
            </a:r>
            <a:r>
              <a:rPr dirty="0">
                <a:solidFill>
                  <a:srgbClr val="FFFFFF"/>
                </a:solidFill>
                <a:cs typeface="Calibri"/>
              </a:rPr>
              <a:t>a </a:t>
            </a:r>
            <a:r>
              <a:rPr spc="-10" dirty="0">
                <a:solidFill>
                  <a:srgbClr val="FFFFFF"/>
                </a:solidFill>
                <a:cs typeface="Calibri"/>
              </a:rPr>
              <a:t>trust relationship </a:t>
            </a:r>
            <a:r>
              <a:rPr spc="-5" dirty="0">
                <a:solidFill>
                  <a:srgbClr val="FFFFFF"/>
                </a:solidFill>
                <a:cs typeface="Calibri"/>
              </a:rPr>
              <a:t>between </a:t>
            </a:r>
            <a:r>
              <a:rPr spc="-10" dirty="0">
                <a:solidFill>
                  <a:srgbClr val="FFFFFF"/>
                </a:solidFill>
                <a:cs typeface="Calibri"/>
              </a:rPr>
              <a:t>your </a:t>
            </a:r>
            <a:r>
              <a:rPr spc="-30" dirty="0">
                <a:solidFill>
                  <a:srgbClr val="FFFFFF"/>
                </a:solidFill>
                <a:cs typeface="Calibri"/>
              </a:rPr>
              <a:t>AWS </a:t>
            </a:r>
            <a:r>
              <a:rPr spc="-5" dirty="0">
                <a:solidFill>
                  <a:srgbClr val="FFFFFF"/>
                </a:solidFill>
                <a:cs typeface="Calibri"/>
              </a:rPr>
              <a:t>account </a:t>
            </a:r>
            <a:r>
              <a:rPr dirty="0">
                <a:solidFill>
                  <a:srgbClr val="FFFFFF"/>
                </a:solidFill>
                <a:cs typeface="Calibri"/>
              </a:rPr>
              <a:t>and  the </a:t>
            </a:r>
            <a:r>
              <a:rPr spc="-60" dirty="0">
                <a:solidFill>
                  <a:srgbClr val="FFFFFF"/>
                </a:solidFill>
                <a:cs typeface="Calibri"/>
              </a:rPr>
              <a:t>IdP.</a:t>
            </a:r>
            <a:endParaRPr>
              <a:solidFill>
                <a:prstClr val="black"/>
              </a:solidFill>
              <a:cs typeface="Calibri"/>
            </a:endParaRPr>
          </a:p>
          <a:p>
            <a:pPr marL="298450" indent="-285750">
              <a:spcBef>
                <a:spcPts val="755"/>
              </a:spcBef>
              <a:buFont typeface="Wingdings"/>
              <a:buChar char=""/>
              <a:tabLst>
                <a:tab pos="298450" algn="l"/>
              </a:tabLst>
            </a:pPr>
            <a:r>
              <a:rPr spc="-5" dirty="0">
                <a:solidFill>
                  <a:srgbClr val="FFFFFF"/>
                </a:solidFill>
                <a:cs typeface="Calibri"/>
              </a:rPr>
              <a:t>IAM supports </a:t>
            </a:r>
            <a:r>
              <a:rPr spc="-10" dirty="0">
                <a:solidFill>
                  <a:srgbClr val="FFFFFF"/>
                </a:solidFill>
                <a:cs typeface="Calibri"/>
              </a:rPr>
              <a:t>IdPs </a:t>
            </a:r>
            <a:r>
              <a:rPr spc="-5" dirty="0">
                <a:solidFill>
                  <a:srgbClr val="FFFFFF"/>
                </a:solidFill>
                <a:cs typeface="Calibri"/>
              </a:rPr>
              <a:t>that </a:t>
            </a:r>
            <a:r>
              <a:rPr spc="-10" dirty="0">
                <a:solidFill>
                  <a:srgbClr val="FFFFFF"/>
                </a:solidFill>
                <a:cs typeface="Calibri"/>
              </a:rPr>
              <a:t>are </a:t>
            </a:r>
            <a:r>
              <a:rPr spc="-5" dirty="0">
                <a:solidFill>
                  <a:srgbClr val="FFFFFF"/>
                </a:solidFill>
                <a:cs typeface="Calibri"/>
              </a:rPr>
              <a:t>compatible with OpenID </a:t>
            </a:r>
            <a:r>
              <a:rPr dirty="0">
                <a:solidFill>
                  <a:srgbClr val="FFFFFF"/>
                </a:solidFill>
                <a:cs typeface="Calibri"/>
              </a:rPr>
              <a:t>Connect </a:t>
            </a:r>
            <a:r>
              <a:rPr spc="-5" dirty="0">
                <a:solidFill>
                  <a:srgbClr val="FFFFFF"/>
                </a:solidFill>
                <a:cs typeface="Calibri"/>
              </a:rPr>
              <a:t>(OIDC) </a:t>
            </a:r>
            <a:r>
              <a:rPr dirty="0">
                <a:solidFill>
                  <a:srgbClr val="FFFFFF"/>
                </a:solidFill>
                <a:cs typeface="Calibri"/>
              </a:rPr>
              <a:t>or </a:t>
            </a:r>
            <a:r>
              <a:rPr spc="-10" dirty="0">
                <a:solidFill>
                  <a:srgbClr val="FFFFFF"/>
                </a:solidFill>
                <a:cs typeface="Calibri"/>
              </a:rPr>
              <a:t>SAML </a:t>
            </a:r>
            <a:r>
              <a:rPr spc="-5" dirty="0">
                <a:solidFill>
                  <a:srgbClr val="FFFFFF"/>
                </a:solidFill>
                <a:cs typeface="Calibri"/>
              </a:rPr>
              <a:t>2.0 (Security Assertion </a:t>
            </a:r>
            <a:r>
              <a:rPr spc="-10" dirty="0">
                <a:solidFill>
                  <a:srgbClr val="FFFFFF"/>
                </a:solidFill>
                <a:cs typeface="Calibri"/>
              </a:rPr>
              <a:t>Markup </a:t>
            </a:r>
            <a:r>
              <a:rPr dirty="0">
                <a:solidFill>
                  <a:srgbClr val="FFFFFF"/>
                </a:solidFill>
                <a:cs typeface="Calibri"/>
              </a:rPr>
              <a:t>Language</a:t>
            </a:r>
            <a:r>
              <a:rPr spc="295" dirty="0">
                <a:solidFill>
                  <a:srgbClr val="FFFFFF"/>
                </a:solidFill>
                <a:cs typeface="Calibri"/>
              </a:rPr>
              <a:t> </a:t>
            </a:r>
            <a:r>
              <a:rPr spc="-5" dirty="0">
                <a:solidFill>
                  <a:srgbClr val="FFFFFF"/>
                </a:solidFill>
                <a:cs typeface="Calibri"/>
              </a:rPr>
              <a:t>2.0)</a:t>
            </a:r>
            <a:endParaRPr>
              <a:solidFill>
                <a:prstClr val="black"/>
              </a:solidFill>
              <a:cs typeface="Calibri"/>
            </a:endParaRPr>
          </a:p>
        </p:txBody>
      </p:sp>
      <p:sp>
        <p:nvSpPr>
          <p:cNvPr id="4" name="object 4"/>
          <p:cNvSpPr txBox="1">
            <a:spLocks noGrp="1"/>
          </p:cNvSpPr>
          <p:nvPr>
            <p:ph type="title"/>
          </p:nvPr>
        </p:nvSpPr>
        <p:spPr>
          <a:xfrm>
            <a:off x="165104" y="136651"/>
            <a:ext cx="4147820" cy="391160"/>
          </a:xfrm>
          <a:prstGeom prst="rect">
            <a:avLst/>
          </a:prstGeom>
        </p:spPr>
        <p:txBody>
          <a:bodyPr vert="horz" wrap="square" lIns="0" tIns="12700" rIns="0" bIns="0" rtlCol="0">
            <a:spAutoFit/>
          </a:bodyPr>
          <a:lstStyle/>
          <a:p>
            <a:pPr marL="12700">
              <a:lnSpc>
                <a:spcPct val="100000"/>
              </a:lnSpc>
              <a:spcBef>
                <a:spcPts val="100"/>
              </a:spcBef>
            </a:pPr>
            <a:r>
              <a:rPr spc="-5" dirty="0"/>
              <a:t>Identity </a:t>
            </a:r>
            <a:r>
              <a:rPr spc="-15" dirty="0"/>
              <a:t>Providers </a:t>
            </a:r>
            <a:r>
              <a:rPr dirty="0"/>
              <a:t>and</a:t>
            </a:r>
            <a:r>
              <a:rPr spc="-50" dirty="0"/>
              <a:t> </a:t>
            </a:r>
            <a:r>
              <a:rPr spc="-15" dirty="0"/>
              <a:t>Federation</a:t>
            </a:r>
          </a:p>
        </p:txBody>
      </p:sp>
    </p:spTree>
    <p:extLst>
      <p:ext uri="{BB962C8B-B14F-4D97-AF65-F5344CB8AC3E}">
        <p14:creationId xmlns:p14="http://schemas.microsoft.com/office/powerpoint/2010/main" val="3392400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65049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40" dirty="0"/>
              <a:t>AWS </a:t>
            </a:r>
            <a:r>
              <a:rPr spc="-5" dirty="0"/>
              <a:t>Managed </a:t>
            </a:r>
            <a:r>
              <a:rPr spc="-10" dirty="0"/>
              <a:t>Microsoft</a:t>
            </a:r>
            <a:r>
              <a:rPr spc="30" dirty="0"/>
              <a:t> </a:t>
            </a:r>
            <a:r>
              <a:rPr spc="-5" dirty="0"/>
              <a:t>AD</a:t>
            </a:r>
          </a:p>
        </p:txBody>
      </p:sp>
      <p:sp>
        <p:nvSpPr>
          <p:cNvPr id="4" name="object 4"/>
          <p:cNvSpPr/>
          <p:nvPr/>
        </p:nvSpPr>
        <p:spPr>
          <a:xfrm>
            <a:off x="1149035" y="831850"/>
            <a:ext cx="9296399" cy="51942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43676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5069205" cy="391160"/>
          </a:xfrm>
          <a:prstGeom prst="rect">
            <a:avLst/>
          </a:prstGeom>
        </p:spPr>
        <p:txBody>
          <a:bodyPr vert="horz" wrap="square" lIns="0" tIns="12700" rIns="0" bIns="0" rtlCol="0">
            <a:spAutoFit/>
          </a:bodyPr>
          <a:lstStyle/>
          <a:p>
            <a:pPr marL="12700">
              <a:lnSpc>
                <a:spcPct val="100000"/>
              </a:lnSpc>
              <a:spcBef>
                <a:spcPts val="100"/>
              </a:spcBef>
            </a:pPr>
            <a:r>
              <a:rPr spc="-5" dirty="0"/>
              <a:t>IAM </a:t>
            </a:r>
            <a:r>
              <a:rPr spc="-10" dirty="0"/>
              <a:t>Authentication</a:t>
            </a:r>
            <a:r>
              <a:rPr spc="-40" dirty="0"/>
              <a:t> </a:t>
            </a:r>
            <a:r>
              <a:rPr spc="-5" dirty="0"/>
              <a:t>Methods</a:t>
            </a:r>
          </a:p>
        </p:txBody>
      </p:sp>
      <p:sp>
        <p:nvSpPr>
          <p:cNvPr id="4" name="object 4"/>
          <p:cNvSpPr txBox="1"/>
          <p:nvPr/>
        </p:nvSpPr>
        <p:spPr>
          <a:xfrm>
            <a:off x="4009407" y="2805684"/>
            <a:ext cx="95440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Access</a:t>
            </a:r>
            <a:r>
              <a:rPr sz="1400" spc="-55" dirty="0">
                <a:solidFill>
                  <a:srgbClr val="FFFFFF"/>
                </a:solidFill>
                <a:latin typeface="Arial"/>
                <a:cs typeface="Arial"/>
              </a:rPr>
              <a:t> </a:t>
            </a:r>
            <a:r>
              <a:rPr sz="1400" spc="-5" dirty="0">
                <a:solidFill>
                  <a:srgbClr val="FFFFFF"/>
                </a:solidFill>
                <a:latin typeface="Arial"/>
                <a:cs typeface="Arial"/>
              </a:rPr>
              <a:t>Key</a:t>
            </a:r>
            <a:endParaRPr sz="1400">
              <a:solidFill>
                <a:prstClr val="black"/>
              </a:solidFill>
              <a:latin typeface="Arial"/>
              <a:cs typeface="Arial"/>
            </a:endParaRPr>
          </a:p>
        </p:txBody>
      </p:sp>
      <p:sp>
        <p:nvSpPr>
          <p:cNvPr id="5" name="object 5"/>
          <p:cNvSpPr/>
          <p:nvPr/>
        </p:nvSpPr>
        <p:spPr>
          <a:xfrm>
            <a:off x="4237215" y="2398459"/>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1914377" y="3466170"/>
            <a:ext cx="469900" cy="469899"/>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7" name="object 7"/>
          <p:cNvSpPr txBox="1"/>
          <p:nvPr/>
        </p:nvSpPr>
        <p:spPr>
          <a:xfrm>
            <a:off x="1766740" y="4070604"/>
            <a:ext cx="765810"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IAM</a:t>
            </a:r>
            <a:r>
              <a:rPr sz="1400" spc="-70" dirty="0">
                <a:solidFill>
                  <a:srgbClr val="FFFFFF"/>
                </a:solidFill>
                <a:latin typeface="Arial"/>
                <a:cs typeface="Arial"/>
              </a:rPr>
              <a:t> </a:t>
            </a:r>
            <a:r>
              <a:rPr sz="1400" spc="-5" dirty="0">
                <a:solidFill>
                  <a:srgbClr val="FFFFFF"/>
                </a:solidFill>
                <a:latin typeface="Arial"/>
                <a:cs typeface="Arial"/>
              </a:rPr>
              <a:t>User</a:t>
            </a:r>
            <a:endParaRPr sz="1400">
              <a:solidFill>
                <a:prstClr val="black"/>
              </a:solidFill>
              <a:latin typeface="Arial"/>
              <a:cs typeface="Arial"/>
            </a:endParaRPr>
          </a:p>
        </p:txBody>
      </p:sp>
      <p:sp>
        <p:nvSpPr>
          <p:cNvPr id="8" name="object 8"/>
          <p:cNvSpPr txBox="1"/>
          <p:nvPr/>
        </p:nvSpPr>
        <p:spPr>
          <a:xfrm>
            <a:off x="3755616" y="5036820"/>
            <a:ext cx="146621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Signing</a:t>
            </a:r>
            <a:r>
              <a:rPr sz="1400" spc="-50" dirty="0">
                <a:solidFill>
                  <a:srgbClr val="FFFFFF"/>
                </a:solidFill>
                <a:latin typeface="Arial"/>
                <a:cs typeface="Arial"/>
              </a:rPr>
              <a:t> </a:t>
            </a:r>
            <a:r>
              <a:rPr sz="1400" spc="-5" dirty="0">
                <a:solidFill>
                  <a:srgbClr val="FFFFFF"/>
                </a:solidFill>
                <a:latin typeface="Arial"/>
                <a:cs typeface="Arial"/>
              </a:rPr>
              <a:t>Certificate</a:t>
            </a:r>
            <a:endParaRPr sz="1400">
              <a:solidFill>
                <a:prstClr val="black"/>
              </a:solidFill>
              <a:latin typeface="Arial"/>
              <a:cs typeface="Arial"/>
            </a:endParaRPr>
          </a:p>
        </p:txBody>
      </p:sp>
      <p:sp>
        <p:nvSpPr>
          <p:cNvPr id="9" name="object 9"/>
          <p:cNvSpPr/>
          <p:nvPr/>
        </p:nvSpPr>
        <p:spPr>
          <a:xfrm>
            <a:off x="4253297" y="4533646"/>
            <a:ext cx="469900" cy="4699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0" name="object 10"/>
          <p:cNvSpPr txBox="1"/>
          <p:nvPr/>
        </p:nvSpPr>
        <p:spPr>
          <a:xfrm>
            <a:off x="3930032" y="3607308"/>
            <a:ext cx="1112520" cy="238760"/>
          </a:xfrm>
          <a:prstGeom prst="rect">
            <a:avLst/>
          </a:prstGeom>
        </p:spPr>
        <p:txBody>
          <a:bodyPr vert="horz" wrap="square" lIns="0" tIns="12700" rIns="0" bIns="0" rtlCol="0">
            <a:spAutoFit/>
          </a:bodyPr>
          <a:lstStyle/>
          <a:p>
            <a:pPr marL="12700">
              <a:spcBef>
                <a:spcPts val="100"/>
              </a:spcBef>
            </a:pPr>
            <a:r>
              <a:rPr sz="1400" spc="-5" dirty="0">
                <a:solidFill>
                  <a:srgbClr val="CA3A13"/>
                </a:solidFill>
                <a:latin typeface="Arial"/>
                <a:cs typeface="Arial"/>
              </a:rPr>
              <a:t>EJPx!*21p9%</a:t>
            </a:r>
            <a:endParaRPr sz="1400">
              <a:solidFill>
                <a:prstClr val="black"/>
              </a:solidFill>
              <a:latin typeface="Arial"/>
              <a:cs typeface="Arial"/>
            </a:endParaRPr>
          </a:p>
        </p:txBody>
      </p:sp>
      <p:sp>
        <p:nvSpPr>
          <p:cNvPr id="11" name="object 11"/>
          <p:cNvSpPr txBox="1"/>
          <p:nvPr/>
        </p:nvSpPr>
        <p:spPr>
          <a:xfrm>
            <a:off x="4133104" y="3973067"/>
            <a:ext cx="80581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Password</a:t>
            </a:r>
            <a:endParaRPr sz="1400">
              <a:solidFill>
                <a:prstClr val="black"/>
              </a:solidFill>
              <a:latin typeface="Arial"/>
              <a:cs typeface="Arial"/>
            </a:endParaRPr>
          </a:p>
        </p:txBody>
      </p:sp>
      <p:sp>
        <p:nvSpPr>
          <p:cNvPr id="12" name="object 12"/>
          <p:cNvSpPr/>
          <p:nvPr/>
        </p:nvSpPr>
        <p:spPr>
          <a:xfrm>
            <a:off x="2557879" y="3678390"/>
            <a:ext cx="1166495" cy="103505"/>
          </a:xfrm>
          <a:custGeom>
            <a:avLst/>
            <a:gdLst/>
            <a:ahLst/>
            <a:cxnLst/>
            <a:rect l="l" t="t" r="r" b="b"/>
            <a:pathLst>
              <a:path w="1166495" h="103504">
                <a:moveTo>
                  <a:pt x="1107386" y="0"/>
                </a:moveTo>
                <a:lnTo>
                  <a:pt x="1103374" y="267"/>
                </a:lnTo>
                <a:lnTo>
                  <a:pt x="1098755" y="5546"/>
                </a:lnTo>
                <a:lnTo>
                  <a:pt x="1099023" y="9558"/>
                </a:lnTo>
                <a:lnTo>
                  <a:pt x="1139744" y="45189"/>
                </a:lnTo>
                <a:lnTo>
                  <a:pt x="1156642" y="45189"/>
                </a:lnTo>
                <a:lnTo>
                  <a:pt x="1156642" y="57889"/>
                </a:lnTo>
                <a:lnTo>
                  <a:pt x="1139743" y="57889"/>
                </a:lnTo>
                <a:lnTo>
                  <a:pt x="1099023" y="93518"/>
                </a:lnTo>
                <a:lnTo>
                  <a:pt x="1098755" y="97530"/>
                </a:lnTo>
                <a:lnTo>
                  <a:pt x="1103374" y="102809"/>
                </a:lnTo>
                <a:lnTo>
                  <a:pt x="1107386" y="103077"/>
                </a:lnTo>
                <a:lnTo>
                  <a:pt x="1159029" y="57889"/>
                </a:lnTo>
                <a:lnTo>
                  <a:pt x="1156642" y="57889"/>
                </a:lnTo>
                <a:lnTo>
                  <a:pt x="1159031" y="57887"/>
                </a:lnTo>
                <a:lnTo>
                  <a:pt x="1166286" y="51539"/>
                </a:lnTo>
                <a:lnTo>
                  <a:pt x="1107386" y="0"/>
                </a:lnTo>
                <a:close/>
              </a:path>
              <a:path w="1166495" h="103504">
                <a:moveTo>
                  <a:pt x="1147001" y="51539"/>
                </a:moveTo>
                <a:lnTo>
                  <a:pt x="1139743" y="57889"/>
                </a:lnTo>
                <a:lnTo>
                  <a:pt x="1156642" y="57889"/>
                </a:lnTo>
                <a:lnTo>
                  <a:pt x="1156642" y="56318"/>
                </a:lnTo>
                <a:lnTo>
                  <a:pt x="1152462" y="56318"/>
                </a:lnTo>
                <a:lnTo>
                  <a:pt x="1147001" y="51539"/>
                </a:lnTo>
                <a:close/>
              </a:path>
              <a:path w="1166495" h="103504">
                <a:moveTo>
                  <a:pt x="0" y="45187"/>
                </a:moveTo>
                <a:lnTo>
                  <a:pt x="0" y="57887"/>
                </a:lnTo>
                <a:lnTo>
                  <a:pt x="1139745" y="57887"/>
                </a:lnTo>
                <a:lnTo>
                  <a:pt x="1147001" y="51539"/>
                </a:lnTo>
                <a:lnTo>
                  <a:pt x="1139744" y="45189"/>
                </a:lnTo>
                <a:lnTo>
                  <a:pt x="0" y="45187"/>
                </a:lnTo>
                <a:close/>
              </a:path>
              <a:path w="1166495" h="103504">
                <a:moveTo>
                  <a:pt x="1152462" y="46760"/>
                </a:moveTo>
                <a:lnTo>
                  <a:pt x="1147001" y="51539"/>
                </a:lnTo>
                <a:lnTo>
                  <a:pt x="1152462" y="56318"/>
                </a:lnTo>
                <a:lnTo>
                  <a:pt x="1152462" y="46760"/>
                </a:lnTo>
                <a:close/>
              </a:path>
              <a:path w="1166495" h="103504">
                <a:moveTo>
                  <a:pt x="1156642" y="46760"/>
                </a:moveTo>
                <a:lnTo>
                  <a:pt x="1152462" y="46760"/>
                </a:lnTo>
                <a:lnTo>
                  <a:pt x="1152462" y="56318"/>
                </a:lnTo>
                <a:lnTo>
                  <a:pt x="1156642" y="56318"/>
                </a:lnTo>
                <a:lnTo>
                  <a:pt x="1156642" y="46760"/>
                </a:lnTo>
                <a:close/>
              </a:path>
              <a:path w="1166495" h="103504">
                <a:moveTo>
                  <a:pt x="1139744" y="45189"/>
                </a:moveTo>
                <a:lnTo>
                  <a:pt x="1147001" y="51539"/>
                </a:lnTo>
                <a:lnTo>
                  <a:pt x="1152462" y="46760"/>
                </a:lnTo>
                <a:lnTo>
                  <a:pt x="1156642" y="46760"/>
                </a:lnTo>
                <a:lnTo>
                  <a:pt x="1156642" y="45189"/>
                </a:lnTo>
                <a:lnTo>
                  <a:pt x="1139744" y="45189"/>
                </a:lnTo>
                <a:close/>
              </a:path>
            </a:pathLst>
          </a:custGeom>
          <a:solidFill>
            <a:srgbClr val="8FA7C4"/>
          </a:solidFill>
        </p:spPr>
        <p:txBody>
          <a:bodyPr wrap="square" lIns="0" tIns="0" rIns="0" bIns="0" rtlCol="0"/>
          <a:lstStyle/>
          <a:p>
            <a:endParaRPr>
              <a:solidFill>
                <a:prstClr val="black"/>
              </a:solidFill>
            </a:endParaRPr>
          </a:p>
        </p:txBody>
      </p:sp>
      <p:sp>
        <p:nvSpPr>
          <p:cNvPr id="13" name="object 13"/>
          <p:cNvSpPr/>
          <p:nvPr/>
        </p:nvSpPr>
        <p:spPr>
          <a:xfrm>
            <a:off x="5406273" y="3649553"/>
            <a:ext cx="1149985" cy="103505"/>
          </a:xfrm>
          <a:custGeom>
            <a:avLst/>
            <a:gdLst/>
            <a:ahLst/>
            <a:cxnLst/>
            <a:rect l="l" t="t" r="r" b="b"/>
            <a:pathLst>
              <a:path w="1149984" h="103504">
                <a:moveTo>
                  <a:pt x="1091090" y="0"/>
                </a:moveTo>
                <a:lnTo>
                  <a:pt x="1087078" y="265"/>
                </a:lnTo>
                <a:lnTo>
                  <a:pt x="1082456" y="5542"/>
                </a:lnTo>
                <a:lnTo>
                  <a:pt x="1082721" y="9554"/>
                </a:lnTo>
                <a:lnTo>
                  <a:pt x="1123425" y="45204"/>
                </a:lnTo>
                <a:lnTo>
                  <a:pt x="1140317" y="45213"/>
                </a:lnTo>
                <a:lnTo>
                  <a:pt x="1140311" y="57913"/>
                </a:lnTo>
                <a:lnTo>
                  <a:pt x="1123409" y="57913"/>
                </a:lnTo>
                <a:lnTo>
                  <a:pt x="1082681" y="93515"/>
                </a:lnTo>
                <a:lnTo>
                  <a:pt x="1082412" y="97525"/>
                </a:lnTo>
                <a:lnTo>
                  <a:pt x="1087027" y="102807"/>
                </a:lnTo>
                <a:lnTo>
                  <a:pt x="1091039" y="103077"/>
                </a:lnTo>
                <a:lnTo>
                  <a:pt x="1142705" y="57913"/>
                </a:lnTo>
                <a:lnTo>
                  <a:pt x="1140311" y="57913"/>
                </a:lnTo>
                <a:lnTo>
                  <a:pt x="1142715" y="57904"/>
                </a:lnTo>
                <a:lnTo>
                  <a:pt x="1149965" y="51567"/>
                </a:lnTo>
                <a:lnTo>
                  <a:pt x="1091090" y="0"/>
                </a:lnTo>
                <a:close/>
              </a:path>
              <a:path w="1149984" h="103504">
                <a:moveTo>
                  <a:pt x="1130679" y="51558"/>
                </a:moveTo>
                <a:lnTo>
                  <a:pt x="1123418" y="57904"/>
                </a:lnTo>
                <a:lnTo>
                  <a:pt x="1140311" y="57913"/>
                </a:lnTo>
                <a:lnTo>
                  <a:pt x="1140312" y="56339"/>
                </a:lnTo>
                <a:lnTo>
                  <a:pt x="1136138" y="56339"/>
                </a:lnTo>
                <a:lnTo>
                  <a:pt x="1130679" y="51558"/>
                </a:lnTo>
                <a:close/>
              </a:path>
              <a:path w="1149984" h="103504">
                <a:moveTo>
                  <a:pt x="6" y="44649"/>
                </a:moveTo>
                <a:lnTo>
                  <a:pt x="0" y="57349"/>
                </a:lnTo>
                <a:lnTo>
                  <a:pt x="1123418" y="57904"/>
                </a:lnTo>
                <a:lnTo>
                  <a:pt x="1130679" y="51558"/>
                </a:lnTo>
                <a:lnTo>
                  <a:pt x="1123425" y="45204"/>
                </a:lnTo>
                <a:lnTo>
                  <a:pt x="6" y="44649"/>
                </a:lnTo>
                <a:close/>
              </a:path>
              <a:path w="1149984" h="103504">
                <a:moveTo>
                  <a:pt x="1136143" y="46781"/>
                </a:moveTo>
                <a:lnTo>
                  <a:pt x="1130679" y="51558"/>
                </a:lnTo>
                <a:lnTo>
                  <a:pt x="1136138" y="56339"/>
                </a:lnTo>
                <a:lnTo>
                  <a:pt x="1136143" y="46781"/>
                </a:lnTo>
                <a:close/>
              </a:path>
              <a:path w="1149984" h="103504">
                <a:moveTo>
                  <a:pt x="1140316" y="46781"/>
                </a:moveTo>
                <a:lnTo>
                  <a:pt x="1136143" y="46781"/>
                </a:lnTo>
                <a:lnTo>
                  <a:pt x="1136138" y="56339"/>
                </a:lnTo>
                <a:lnTo>
                  <a:pt x="1140312" y="56339"/>
                </a:lnTo>
                <a:lnTo>
                  <a:pt x="1140316" y="46781"/>
                </a:lnTo>
                <a:close/>
              </a:path>
              <a:path w="1149984" h="103504">
                <a:moveTo>
                  <a:pt x="1123425" y="45204"/>
                </a:moveTo>
                <a:lnTo>
                  <a:pt x="1130679" y="51558"/>
                </a:lnTo>
                <a:lnTo>
                  <a:pt x="1136143" y="46781"/>
                </a:lnTo>
                <a:lnTo>
                  <a:pt x="1140316" y="46781"/>
                </a:lnTo>
                <a:lnTo>
                  <a:pt x="1140317" y="45213"/>
                </a:lnTo>
                <a:lnTo>
                  <a:pt x="1123425" y="45204"/>
                </a:lnTo>
                <a:close/>
              </a:path>
            </a:pathLst>
          </a:custGeom>
          <a:solidFill>
            <a:srgbClr val="8FA7C4"/>
          </a:solidFill>
        </p:spPr>
        <p:txBody>
          <a:bodyPr wrap="square" lIns="0" tIns="0" rIns="0" bIns="0" rtlCol="0"/>
          <a:lstStyle/>
          <a:p>
            <a:endParaRPr>
              <a:solidFill>
                <a:prstClr val="black"/>
              </a:solidFill>
            </a:endParaRPr>
          </a:p>
        </p:txBody>
      </p:sp>
      <p:sp>
        <p:nvSpPr>
          <p:cNvPr id="14" name="object 14"/>
          <p:cNvSpPr/>
          <p:nvPr/>
        </p:nvSpPr>
        <p:spPr>
          <a:xfrm>
            <a:off x="5408108" y="2581593"/>
            <a:ext cx="1148715" cy="103505"/>
          </a:xfrm>
          <a:custGeom>
            <a:avLst/>
            <a:gdLst/>
            <a:ahLst/>
            <a:cxnLst/>
            <a:rect l="l" t="t" r="r" b="b"/>
            <a:pathLst>
              <a:path w="1148715" h="103505">
                <a:moveTo>
                  <a:pt x="1089474" y="0"/>
                </a:moveTo>
                <a:lnTo>
                  <a:pt x="1085461" y="247"/>
                </a:lnTo>
                <a:lnTo>
                  <a:pt x="1080818" y="5504"/>
                </a:lnTo>
                <a:lnTo>
                  <a:pt x="1081065" y="9517"/>
                </a:lnTo>
                <a:lnTo>
                  <a:pt x="1121618" y="45340"/>
                </a:lnTo>
                <a:lnTo>
                  <a:pt x="1138516" y="45420"/>
                </a:lnTo>
                <a:lnTo>
                  <a:pt x="1138455" y="58120"/>
                </a:lnTo>
                <a:lnTo>
                  <a:pt x="1121465" y="58120"/>
                </a:lnTo>
                <a:lnTo>
                  <a:pt x="1080668" y="93477"/>
                </a:lnTo>
                <a:lnTo>
                  <a:pt x="1080382" y="97487"/>
                </a:lnTo>
                <a:lnTo>
                  <a:pt x="1084976" y="102788"/>
                </a:lnTo>
                <a:lnTo>
                  <a:pt x="1088986" y="103074"/>
                </a:lnTo>
                <a:lnTo>
                  <a:pt x="1140856" y="58120"/>
                </a:lnTo>
                <a:lnTo>
                  <a:pt x="1138455" y="58120"/>
                </a:lnTo>
                <a:lnTo>
                  <a:pt x="1140949" y="58040"/>
                </a:lnTo>
                <a:lnTo>
                  <a:pt x="1148130" y="51815"/>
                </a:lnTo>
                <a:lnTo>
                  <a:pt x="1089474" y="0"/>
                </a:lnTo>
                <a:close/>
              </a:path>
              <a:path w="1148715" h="103505">
                <a:moveTo>
                  <a:pt x="1128845" y="51724"/>
                </a:moveTo>
                <a:lnTo>
                  <a:pt x="1121557" y="58040"/>
                </a:lnTo>
                <a:lnTo>
                  <a:pt x="1138455" y="58120"/>
                </a:lnTo>
                <a:lnTo>
                  <a:pt x="1138463" y="56528"/>
                </a:lnTo>
                <a:lnTo>
                  <a:pt x="1134283" y="56528"/>
                </a:lnTo>
                <a:lnTo>
                  <a:pt x="1128845" y="51724"/>
                </a:lnTo>
                <a:close/>
              </a:path>
              <a:path w="1148715" h="103505">
                <a:moveTo>
                  <a:pt x="60" y="40026"/>
                </a:moveTo>
                <a:lnTo>
                  <a:pt x="0" y="52726"/>
                </a:lnTo>
                <a:lnTo>
                  <a:pt x="1121557" y="58040"/>
                </a:lnTo>
                <a:lnTo>
                  <a:pt x="1128845" y="51724"/>
                </a:lnTo>
                <a:lnTo>
                  <a:pt x="1121618" y="45340"/>
                </a:lnTo>
                <a:lnTo>
                  <a:pt x="60" y="40026"/>
                </a:lnTo>
                <a:close/>
              </a:path>
              <a:path w="1148715" h="103505">
                <a:moveTo>
                  <a:pt x="1134328" y="46972"/>
                </a:moveTo>
                <a:lnTo>
                  <a:pt x="1128845" y="51724"/>
                </a:lnTo>
                <a:lnTo>
                  <a:pt x="1134283" y="56528"/>
                </a:lnTo>
                <a:lnTo>
                  <a:pt x="1134328" y="46972"/>
                </a:lnTo>
                <a:close/>
              </a:path>
              <a:path w="1148715" h="103505">
                <a:moveTo>
                  <a:pt x="1138509" y="46972"/>
                </a:moveTo>
                <a:lnTo>
                  <a:pt x="1134328" y="46972"/>
                </a:lnTo>
                <a:lnTo>
                  <a:pt x="1134283" y="56528"/>
                </a:lnTo>
                <a:lnTo>
                  <a:pt x="1138463" y="56528"/>
                </a:lnTo>
                <a:lnTo>
                  <a:pt x="1138509" y="46972"/>
                </a:lnTo>
                <a:close/>
              </a:path>
              <a:path w="1148715" h="103505">
                <a:moveTo>
                  <a:pt x="1121618" y="45340"/>
                </a:moveTo>
                <a:lnTo>
                  <a:pt x="1128845" y="51724"/>
                </a:lnTo>
                <a:lnTo>
                  <a:pt x="1134328" y="46972"/>
                </a:lnTo>
                <a:lnTo>
                  <a:pt x="1138509" y="46972"/>
                </a:lnTo>
                <a:lnTo>
                  <a:pt x="1138516" y="45420"/>
                </a:lnTo>
                <a:lnTo>
                  <a:pt x="1121618" y="45340"/>
                </a:lnTo>
                <a:close/>
              </a:path>
            </a:pathLst>
          </a:custGeom>
          <a:solidFill>
            <a:srgbClr val="8FA7C4"/>
          </a:solidFill>
        </p:spPr>
        <p:txBody>
          <a:bodyPr wrap="square" lIns="0" tIns="0" rIns="0" bIns="0" rtlCol="0"/>
          <a:lstStyle/>
          <a:p>
            <a:endParaRPr>
              <a:solidFill>
                <a:prstClr val="black"/>
              </a:solidFill>
            </a:endParaRPr>
          </a:p>
        </p:txBody>
      </p:sp>
      <p:sp>
        <p:nvSpPr>
          <p:cNvPr id="15" name="object 15"/>
          <p:cNvSpPr/>
          <p:nvPr/>
        </p:nvSpPr>
        <p:spPr>
          <a:xfrm>
            <a:off x="5406276" y="4671381"/>
            <a:ext cx="1149985" cy="103505"/>
          </a:xfrm>
          <a:custGeom>
            <a:avLst/>
            <a:gdLst/>
            <a:ahLst/>
            <a:cxnLst/>
            <a:rect l="l" t="t" r="r" b="b"/>
            <a:pathLst>
              <a:path w="1149984" h="103504">
                <a:moveTo>
                  <a:pt x="1091060" y="0"/>
                </a:moveTo>
                <a:lnTo>
                  <a:pt x="1087048" y="267"/>
                </a:lnTo>
                <a:lnTo>
                  <a:pt x="1082429" y="5546"/>
                </a:lnTo>
                <a:lnTo>
                  <a:pt x="1082697" y="9558"/>
                </a:lnTo>
                <a:lnTo>
                  <a:pt x="1123418" y="45189"/>
                </a:lnTo>
                <a:lnTo>
                  <a:pt x="1140317" y="45189"/>
                </a:lnTo>
                <a:lnTo>
                  <a:pt x="1140317" y="57889"/>
                </a:lnTo>
                <a:lnTo>
                  <a:pt x="1123417" y="57889"/>
                </a:lnTo>
                <a:lnTo>
                  <a:pt x="1082697" y="93518"/>
                </a:lnTo>
                <a:lnTo>
                  <a:pt x="1082429" y="97530"/>
                </a:lnTo>
                <a:lnTo>
                  <a:pt x="1087048" y="102809"/>
                </a:lnTo>
                <a:lnTo>
                  <a:pt x="1091060" y="103077"/>
                </a:lnTo>
                <a:lnTo>
                  <a:pt x="1142704" y="57889"/>
                </a:lnTo>
                <a:lnTo>
                  <a:pt x="1140317" y="57889"/>
                </a:lnTo>
                <a:lnTo>
                  <a:pt x="1142706" y="57887"/>
                </a:lnTo>
                <a:lnTo>
                  <a:pt x="1149962" y="51539"/>
                </a:lnTo>
                <a:lnTo>
                  <a:pt x="1091060" y="0"/>
                </a:lnTo>
                <a:close/>
              </a:path>
              <a:path w="1149984" h="103504">
                <a:moveTo>
                  <a:pt x="1130675" y="51539"/>
                </a:moveTo>
                <a:lnTo>
                  <a:pt x="1123417" y="57889"/>
                </a:lnTo>
                <a:lnTo>
                  <a:pt x="1140317" y="57889"/>
                </a:lnTo>
                <a:lnTo>
                  <a:pt x="1140317" y="56318"/>
                </a:lnTo>
                <a:lnTo>
                  <a:pt x="1136136" y="56318"/>
                </a:lnTo>
                <a:lnTo>
                  <a:pt x="1130675" y="51539"/>
                </a:lnTo>
                <a:close/>
              </a:path>
              <a:path w="1149984" h="103504">
                <a:moveTo>
                  <a:pt x="0" y="45187"/>
                </a:moveTo>
                <a:lnTo>
                  <a:pt x="0" y="57887"/>
                </a:lnTo>
                <a:lnTo>
                  <a:pt x="1123419" y="57887"/>
                </a:lnTo>
                <a:lnTo>
                  <a:pt x="1130675" y="51539"/>
                </a:lnTo>
                <a:lnTo>
                  <a:pt x="1123418" y="45189"/>
                </a:lnTo>
                <a:lnTo>
                  <a:pt x="0" y="45187"/>
                </a:lnTo>
                <a:close/>
              </a:path>
              <a:path w="1149984" h="103504">
                <a:moveTo>
                  <a:pt x="1136136" y="46760"/>
                </a:moveTo>
                <a:lnTo>
                  <a:pt x="1130675" y="51539"/>
                </a:lnTo>
                <a:lnTo>
                  <a:pt x="1136136" y="56318"/>
                </a:lnTo>
                <a:lnTo>
                  <a:pt x="1136136" y="46760"/>
                </a:lnTo>
                <a:close/>
              </a:path>
              <a:path w="1149984" h="103504">
                <a:moveTo>
                  <a:pt x="1140317" y="46760"/>
                </a:moveTo>
                <a:lnTo>
                  <a:pt x="1136136" y="46760"/>
                </a:lnTo>
                <a:lnTo>
                  <a:pt x="1136136" y="56318"/>
                </a:lnTo>
                <a:lnTo>
                  <a:pt x="1140317" y="56318"/>
                </a:lnTo>
                <a:lnTo>
                  <a:pt x="1140317" y="46760"/>
                </a:lnTo>
                <a:close/>
              </a:path>
              <a:path w="1149984" h="103504">
                <a:moveTo>
                  <a:pt x="1123418" y="45189"/>
                </a:moveTo>
                <a:lnTo>
                  <a:pt x="1130675" y="51539"/>
                </a:lnTo>
                <a:lnTo>
                  <a:pt x="1136136" y="46760"/>
                </a:lnTo>
                <a:lnTo>
                  <a:pt x="1140317" y="46760"/>
                </a:lnTo>
                <a:lnTo>
                  <a:pt x="1140317" y="45189"/>
                </a:lnTo>
                <a:lnTo>
                  <a:pt x="1123418" y="45189"/>
                </a:lnTo>
                <a:close/>
              </a:path>
            </a:pathLst>
          </a:custGeom>
          <a:solidFill>
            <a:srgbClr val="8FA7C4"/>
          </a:solidFill>
        </p:spPr>
        <p:txBody>
          <a:bodyPr wrap="square" lIns="0" tIns="0" rIns="0" bIns="0" rtlCol="0"/>
          <a:lstStyle/>
          <a:p>
            <a:endParaRPr>
              <a:solidFill>
                <a:prstClr val="black"/>
              </a:solidFill>
            </a:endParaRPr>
          </a:p>
        </p:txBody>
      </p:sp>
      <p:sp>
        <p:nvSpPr>
          <p:cNvPr id="16" name="object 16"/>
          <p:cNvSpPr txBox="1"/>
          <p:nvPr/>
        </p:nvSpPr>
        <p:spPr>
          <a:xfrm>
            <a:off x="6252206" y="4015740"/>
            <a:ext cx="2208530"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latin typeface="Arial"/>
                <a:cs typeface="Arial"/>
              </a:rPr>
              <a:t>AWS </a:t>
            </a:r>
            <a:r>
              <a:rPr sz="1400" spc="-5" dirty="0">
                <a:solidFill>
                  <a:srgbClr val="FFFFFF"/>
                </a:solidFill>
                <a:latin typeface="Arial"/>
                <a:cs typeface="Arial"/>
              </a:rPr>
              <a:t>Management</a:t>
            </a:r>
            <a:r>
              <a:rPr sz="1400" spc="-45" dirty="0">
                <a:solidFill>
                  <a:srgbClr val="FFFFFF"/>
                </a:solidFill>
                <a:latin typeface="Arial"/>
                <a:cs typeface="Arial"/>
              </a:rPr>
              <a:t> </a:t>
            </a:r>
            <a:r>
              <a:rPr sz="1400" spc="-5" dirty="0">
                <a:solidFill>
                  <a:srgbClr val="FFFFFF"/>
                </a:solidFill>
                <a:latin typeface="Arial"/>
                <a:cs typeface="Arial"/>
              </a:rPr>
              <a:t>Console</a:t>
            </a:r>
            <a:endParaRPr sz="1400">
              <a:solidFill>
                <a:prstClr val="black"/>
              </a:solidFill>
              <a:latin typeface="Arial"/>
              <a:cs typeface="Arial"/>
            </a:endParaRPr>
          </a:p>
        </p:txBody>
      </p:sp>
      <p:sp>
        <p:nvSpPr>
          <p:cNvPr id="17" name="object 17"/>
          <p:cNvSpPr/>
          <p:nvPr/>
        </p:nvSpPr>
        <p:spPr>
          <a:xfrm>
            <a:off x="7075341" y="3366361"/>
            <a:ext cx="592332" cy="592332"/>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18" name="object 18"/>
          <p:cNvSpPr txBox="1"/>
          <p:nvPr/>
        </p:nvSpPr>
        <p:spPr>
          <a:xfrm>
            <a:off x="7199815" y="2927603"/>
            <a:ext cx="31369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API</a:t>
            </a:r>
            <a:endParaRPr sz="1400">
              <a:solidFill>
                <a:prstClr val="black"/>
              </a:solidFill>
              <a:latin typeface="Arial"/>
              <a:cs typeface="Arial"/>
            </a:endParaRPr>
          </a:p>
        </p:txBody>
      </p:sp>
      <p:sp>
        <p:nvSpPr>
          <p:cNvPr id="19" name="object 19"/>
          <p:cNvSpPr/>
          <p:nvPr/>
        </p:nvSpPr>
        <p:spPr>
          <a:xfrm>
            <a:off x="7111828" y="2378705"/>
            <a:ext cx="469900" cy="46990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0" name="object 20"/>
          <p:cNvSpPr/>
          <p:nvPr/>
        </p:nvSpPr>
        <p:spPr>
          <a:xfrm>
            <a:off x="7093629" y="4442075"/>
            <a:ext cx="561687" cy="561687"/>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21" name="object 21"/>
          <p:cNvSpPr txBox="1"/>
          <p:nvPr/>
        </p:nvSpPr>
        <p:spPr>
          <a:xfrm>
            <a:off x="6578365" y="5109972"/>
            <a:ext cx="162877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Some </a:t>
            </a:r>
            <a:r>
              <a:rPr sz="1400" spc="-20" dirty="0">
                <a:solidFill>
                  <a:srgbClr val="FFFFFF"/>
                </a:solidFill>
                <a:latin typeface="Arial"/>
                <a:cs typeface="Arial"/>
              </a:rPr>
              <a:t>AWS</a:t>
            </a:r>
            <a:r>
              <a:rPr sz="1400" spc="-130" dirty="0">
                <a:solidFill>
                  <a:srgbClr val="FFFFFF"/>
                </a:solidFill>
                <a:latin typeface="Arial"/>
                <a:cs typeface="Arial"/>
              </a:rPr>
              <a:t> </a:t>
            </a:r>
            <a:r>
              <a:rPr sz="1400" spc="-5" dirty="0">
                <a:solidFill>
                  <a:srgbClr val="FFFFFF"/>
                </a:solidFill>
                <a:latin typeface="Arial"/>
                <a:cs typeface="Arial"/>
              </a:rPr>
              <a:t>services</a:t>
            </a:r>
            <a:endParaRPr sz="1400">
              <a:solidFill>
                <a:prstClr val="black"/>
              </a:solidFill>
              <a:latin typeface="Arial"/>
              <a:cs typeface="Arial"/>
            </a:endParaRPr>
          </a:p>
        </p:txBody>
      </p:sp>
      <p:sp>
        <p:nvSpPr>
          <p:cNvPr id="22" name="object 22"/>
          <p:cNvSpPr txBox="1"/>
          <p:nvPr/>
        </p:nvSpPr>
        <p:spPr>
          <a:xfrm>
            <a:off x="2217032" y="1355344"/>
            <a:ext cx="1393825" cy="617220"/>
          </a:xfrm>
          <a:prstGeom prst="rect">
            <a:avLst/>
          </a:prstGeom>
        </p:spPr>
        <p:txBody>
          <a:bodyPr vert="horz" wrap="square" lIns="0" tIns="13970" rIns="0" bIns="0" rtlCol="0">
            <a:spAutoFit/>
          </a:bodyPr>
          <a:lstStyle/>
          <a:p>
            <a:pPr marL="12700" marR="5080" indent="-635" algn="ctr">
              <a:lnSpc>
                <a:spcPct val="99200"/>
              </a:lnSpc>
              <a:spcBef>
                <a:spcPts val="110"/>
              </a:spcBef>
            </a:pPr>
            <a:r>
              <a:rPr sz="1300" spc="-5" dirty="0">
                <a:solidFill>
                  <a:srgbClr val="FFFFFF"/>
                </a:solidFill>
                <a:latin typeface="Arial"/>
                <a:cs typeface="Arial"/>
              </a:rPr>
              <a:t>Consists </a:t>
            </a:r>
            <a:r>
              <a:rPr sz="1300" dirty="0">
                <a:solidFill>
                  <a:srgbClr val="FFFFFF"/>
                </a:solidFill>
                <a:latin typeface="Arial"/>
                <a:cs typeface="Arial"/>
              </a:rPr>
              <a:t>of an  </a:t>
            </a:r>
            <a:r>
              <a:rPr sz="1300" spc="-5" dirty="0">
                <a:solidFill>
                  <a:srgbClr val="FFFFFF"/>
                </a:solidFill>
                <a:latin typeface="Arial"/>
                <a:cs typeface="Arial"/>
              </a:rPr>
              <a:t>Access </a:t>
            </a:r>
            <a:r>
              <a:rPr sz="1300" dirty="0">
                <a:solidFill>
                  <a:srgbClr val="FFFFFF"/>
                </a:solidFill>
                <a:latin typeface="Arial"/>
                <a:cs typeface="Arial"/>
              </a:rPr>
              <a:t>key ID</a:t>
            </a:r>
            <a:r>
              <a:rPr sz="1300" spc="-70" dirty="0">
                <a:solidFill>
                  <a:srgbClr val="FFFFFF"/>
                </a:solidFill>
                <a:latin typeface="Arial"/>
                <a:cs typeface="Arial"/>
              </a:rPr>
              <a:t> </a:t>
            </a:r>
            <a:r>
              <a:rPr sz="1300" dirty="0">
                <a:solidFill>
                  <a:srgbClr val="FFFFFF"/>
                </a:solidFill>
                <a:latin typeface="Arial"/>
                <a:cs typeface="Arial"/>
              </a:rPr>
              <a:t>and  secret access</a:t>
            </a:r>
            <a:r>
              <a:rPr sz="1300" spc="-80" dirty="0">
                <a:solidFill>
                  <a:srgbClr val="FFFFFF"/>
                </a:solidFill>
                <a:latin typeface="Arial"/>
                <a:cs typeface="Arial"/>
              </a:rPr>
              <a:t> </a:t>
            </a:r>
            <a:r>
              <a:rPr sz="1300" dirty="0">
                <a:solidFill>
                  <a:srgbClr val="FFFFFF"/>
                </a:solidFill>
                <a:latin typeface="Arial"/>
                <a:cs typeface="Arial"/>
              </a:rPr>
              <a:t>key</a:t>
            </a:r>
            <a:endParaRPr sz="1300">
              <a:solidFill>
                <a:prstClr val="black"/>
              </a:solidFill>
              <a:latin typeface="Arial"/>
              <a:cs typeface="Arial"/>
            </a:endParaRPr>
          </a:p>
        </p:txBody>
      </p:sp>
      <p:sp>
        <p:nvSpPr>
          <p:cNvPr id="23" name="object 23"/>
          <p:cNvSpPr/>
          <p:nvPr/>
        </p:nvSpPr>
        <p:spPr>
          <a:xfrm>
            <a:off x="2106510" y="1244749"/>
            <a:ext cx="1580515" cy="877569"/>
          </a:xfrm>
          <a:custGeom>
            <a:avLst/>
            <a:gdLst/>
            <a:ahLst/>
            <a:cxnLst/>
            <a:rect l="l" t="t" r="r" b="b"/>
            <a:pathLst>
              <a:path w="1580514" h="877569">
                <a:moveTo>
                  <a:pt x="12700" y="820215"/>
                </a:moveTo>
                <a:lnTo>
                  <a:pt x="0" y="820215"/>
                </a:lnTo>
                <a:lnTo>
                  <a:pt x="0" y="871015"/>
                </a:lnTo>
                <a:lnTo>
                  <a:pt x="12700" y="871015"/>
                </a:lnTo>
                <a:lnTo>
                  <a:pt x="12700" y="820215"/>
                </a:lnTo>
                <a:close/>
              </a:path>
              <a:path w="1580514" h="877569">
                <a:moveTo>
                  <a:pt x="12700" y="731315"/>
                </a:moveTo>
                <a:lnTo>
                  <a:pt x="0" y="731315"/>
                </a:lnTo>
                <a:lnTo>
                  <a:pt x="0" y="782115"/>
                </a:lnTo>
                <a:lnTo>
                  <a:pt x="12700" y="782115"/>
                </a:lnTo>
                <a:lnTo>
                  <a:pt x="12700" y="731315"/>
                </a:lnTo>
                <a:close/>
              </a:path>
              <a:path w="1580514" h="877569">
                <a:moveTo>
                  <a:pt x="12700" y="642415"/>
                </a:moveTo>
                <a:lnTo>
                  <a:pt x="0" y="642415"/>
                </a:lnTo>
                <a:lnTo>
                  <a:pt x="0" y="693215"/>
                </a:lnTo>
                <a:lnTo>
                  <a:pt x="12700" y="693215"/>
                </a:lnTo>
                <a:lnTo>
                  <a:pt x="12700" y="642415"/>
                </a:lnTo>
                <a:close/>
              </a:path>
              <a:path w="1580514" h="877569">
                <a:moveTo>
                  <a:pt x="12700" y="553515"/>
                </a:moveTo>
                <a:lnTo>
                  <a:pt x="0" y="553515"/>
                </a:lnTo>
                <a:lnTo>
                  <a:pt x="0" y="604315"/>
                </a:lnTo>
                <a:lnTo>
                  <a:pt x="12700" y="604315"/>
                </a:lnTo>
                <a:lnTo>
                  <a:pt x="12700" y="553515"/>
                </a:lnTo>
                <a:close/>
              </a:path>
              <a:path w="1580514" h="877569">
                <a:moveTo>
                  <a:pt x="12700" y="464615"/>
                </a:moveTo>
                <a:lnTo>
                  <a:pt x="0" y="464615"/>
                </a:lnTo>
                <a:lnTo>
                  <a:pt x="0" y="515415"/>
                </a:lnTo>
                <a:lnTo>
                  <a:pt x="12700" y="515415"/>
                </a:lnTo>
                <a:lnTo>
                  <a:pt x="12700" y="464615"/>
                </a:lnTo>
                <a:close/>
              </a:path>
              <a:path w="1580514" h="877569">
                <a:moveTo>
                  <a:pt x="12700" y="375715"/>
                </a:moveTo>
                <a:lnTo>
                  <a:pt x="0" y="375715"/>
                </a:lnTo>
                <a:lnTo>
                  <a:pt x="0" y="426515"/>
                </a:lnTo>
                <a:lnTo>
                  <a:pt x="12700" y="426515"/>
                </a:lnTo>
                <a:lnTo>
                  <a:pt x="12700" y="375715"/>
                </a:lnTo>
                <a:close/>
              </a:path>
              <a:path w="1580514" h="877569">
                <a:moveTo>
                  <a:pt x="12700" y="286815"/>
                </a:moveTo>
                <a:lnTo>
                  <a:pt x="0" y="286815"/>
                </a:lnTo>
                <a:lnTo>
                  <a:pt x="0" y="337615"/>
                </a:lnTo>
                <a:lnTo>
                  <a:pt x="12700" y="337615"/>
                </a:lnTo>
                <a:lnTo>
                  <a:pt x="12700" y="286815"/>
                </a:lnTo>
                <a:close/>
              </a:path>
              <a:path w="1580514" h="877569">
                <a:moveTo>
                  <a:pt x="12700" y="197915"/>
                </a:moveTo>
                <a:lnTo>
                  <a:pt x="0" y="197915"/>
                </a:lnTo>
                <a:lnTo>
                  <a:pt x="0" y="248715"/>
                </a:lnTo>
                <a:lnTo>
                  <a:pt x="12700" y="248715"/>
                </a:lnTo>
                <a:lnTo>
                  <a:pt x="12700" y="197915"/>
                </a:lnTo>
                <a:close/>
              </a:path>
              <a:path w="1580514" h="877569">
                <a:moveTo>
                  <a:pt x="12700" y="109015"/>
                </a:moveTo>
                <a:lnTo>
                  <a:pt x="0" y="109015"/>
                </a:lnTo>
                <a:lnTo>
                  <a:pt x="0" y="159815"/>
                </a:lnTo>
                <a:lnTo>
                  <a:pt x="12700" y="159815"/>
                </a:lnTo>
                <a:lnTo>
                  <a:pt x="12700" y="109015"/>
                </a:lnTo>
                <a:close/>
              </a:path>
              <a:path w="1580514" h="877569">
                <a:moveTo>
                  <a:pt x="12700" y="20115"/>
                </a:moveTo>
                <a:lnTo>
                  <a:pt x="0" y="20115"/>
                </a:lnTo>
                <a:lnTo>
                  <a:pt x="0" y="70915"/>
                </a:lnTo>
                <a:lnTo>
                  <a:pt x="12700" y="70915"/>
                </a:lnTo>
                <a:lnTo>
                  <a:pt x="12700" y="20115"/>
                </a:lnTo>
                <a:close/>
              </a:path>
              <a:path w="1580514" h="877569">
                <a:moveTo>
                  <a:pt x="81484" y="0"/>
                </a:moveTo>
                <a:lnTo>
                  <a:pt x="30684" y="0"/>
                </a:lnTo>
                <a:lnTo>
                  <a:pt x="30684" y="12700"/>
                </a:lnTo>
                <a:lnTo>
                  <a:pt x="81484" y="12700"/>
                </a:lnTo>
                <a:lnTo>
                  <a:pt x="81484" y="0"/>
                </a:lnTo>
                <a:close/>
              </a:path>
              <a:path w="1580514" h="877569">
                <a:moveTo>
                  <a:pt x="170384" y="0"/>
                </a:moveTo>
                <a:lnTo>
                  <a:pt x="119584" y="0"/>
                </a:lnTo>
                <a:lnTo>
                  <a:pt x="119584" y="12700"/>
                </a:lnTo>
                <a:lnTo>
                  <a:pt x="170384" y="12700"/>
                </a:lnTo>
                <a:lnTo>
                  <a:pt x="170384" y="0"/>
                </a:lnTo>
                <a:close/>
              </a:path>
              <a:path w="1580514" h="877569">
                <a:moveTo>
                  <a:pt x="259284" y="0"/>
                </a:moveTo>
                <a:lnTo>
                  <a:pt x="208484" y="0"/>
                </a:lnTo>
                <a:lnTo>
                  <a:pt x="208484" y="12700"/>
                </a:lnTo>
                <a:lnTo>
                  <a:pt x="259284" y="12700"/>
                </a:lnTo>
                <a:lnTo>
                  <a:pt x="259284" y="0"/>
                </a:lnTo>
                <a:close/>
              </a:path>
              <a:path w="1580514" h="877569">
                <a:moveTo>
                  <a:pt x="348184" y="0"/>
                </a:moveTo>
                <a:lnTo>
                  <a:pt x="297384" y="0"/>
                </a:lnTo>
                <a:lnTo>
                  <a:pt x="297384" y="12700"/>
                </a:lnTo>
                <a:lnTo>
                  <a:pt x="348184" y="12700"/>
                </a:lnTo>
                <a:lnTo>
                  <a:pt x="348184" y="0"/>
                </a:lnTo>
                <a:close/>
              </a:path>
              <a:path w="1580514" h="877569">
                <a:moveTo>
                  <a:pt x="437084" y="0"/>
                </a:moveTo>
                <a:lnTo>
                  <a:pt x="386284" y="0"/>
                </a:lnTo>
                <a:lnTo>
                  <a:pt x="386284" y="12700"/>
                </a:lnTo>
                <a:lnTo>
                  <a:pt x="437084" y="12700"/>
                </a:lnTo>
                <a:lnTo>
                  <a:pt x="437084" y="0"/>
                </a:lnTo>
                <a:close/>
              </a:path>
              <a:path w="1580514" h="877569">
                <a:moveTo>
                  <a:pt x="525984" y="0"/>
                </a:moveTo>
                <a:lnTo>
                  <a:pt x="475184" y="0"/>
                </a:lnTo>
                <a:lnTo>
                  <a:pt x="475184" y="12700"/>
                </a:lnTo>
                <a:lnTo>
                  <a:pt x="525984" y="12700"/>
                </a:lnTo>
                <a:lnTo>
                  <a:pt x="525984" y="0"/>
                </a:lnTo>
                <a:close/>
              </a:path>
              <a:path w="1580514" h="877569">
                <a:moveTo>
                  <a:pt x="614884" y="0"/>
                </a:moveTo>
                <a:lnTo>
                  <a:pt x="564084" y="0"/>
                </a:lnTo>
                <a:lnTo>
                  <a:pt x="564084" y="12700"/>
                </a:lnTo>
                <a:lnTo>
                  <a:pt x="614884" y="12700"/>
                </a:lnTo>
                <a:lnTo>
                  <a:pt x="614884" y="0"/>
                </a:lnTo>
                <a:close/>
              </a:path>
              <a:path w="1580514" h="877569">
                <a:moveTo>
                  <a:pt x="703784" y="0"/>
                </a:moveTo>
                <a:lnTo>
                  <a:pt x="652984" y="0"/>
                </a:lnTo>
                <a:lnTo>
                  <a:pt x="652984" y="12700"/>
                </a:lnTo>
                <a:lnTo>
                  <a:pt x="703784" y="12700"/>
                </a:lnTo>
                <a:lnTo>
                  <a:pt x="703784" y="0"/>
                </a:lnTo>
                <a:close/>
              </a:path>
              <a:path w="1580514" h="877569">
                <a:moveTo>
                  <a:pt x="792684" y="0"/>
                </a:moveTo>
                <a:lnTo>
                  <a:pt x="741884" y="0"/>
                </a:lnTo>
                <a:lnTo>
                  <a:pt x="741884" y="12700"/>
                </a:lnTo>
                <a:lnTo>
                  <a:pt x="792684" y="12700"/>
                </a:lnTo>
                <a:lnTo>
                  <a:pt x="792684" y="0"/>
                </a:lnTo>
                <a:close/>
              </a:path>
              <a:path w="1580514" h="877569">
                <a:moveTo>
                  <a:pt x="881584" y="0"/>
                </a:moveTo>
                <a:lnTo>
                  <a:pt x="830784" y="0"/>
                </a:lnTo>
                <a:lnTo>
                  <a:pt x="830784" y="12700"/>
                </a:lnTo>
                <a:lnTo>
                  <a:pt x="881584" y="12700"/>
                </a:lnTo>
                <a:lnTo>
                  <a:pt x="881584" y="0"/>
                </a:lnTo>
                <a:close/>
              </a:path>
              <a:path w="1580514" h="877569">
                <a:moveTo>
                  <a:pt x="970484" y="0"/>
                </a:moveTo>
                <a:lnTo>
                  <a:pt x="919684" y="0"/>
                </a:lnTo>
                <a:lnTo>
                  <a:pt x="919684" y="12700"/>
                </a:lnTo>
                <a:lnTo>
                  <a:pt x="970484" y="12700"/>
                </a:lnTo>
                <a:lnTo>
                  <a:pt x="970484" y="0"/>
                </a:lnTo>
                <a:close/>
              </a:path>
              <a:path w="1580514" h="877569">
                <a:moveTo>
                  <a:pt x="1059384" y="0"/>
                </a:moveTo>
                <a:lnTo>
                  <a:pt x="1008584" y="0"/>
                </a:lnTo>
                <a:lnTo>
                  <a:pt x="1008584" y="12700"/>
                </a:lnTo>
                <a:lnTo>
                  <a:pt x="1059384" y="12700"/>
                </a:lnTo>
                <a:lnTo>
                  <a:pt x="1059384" y="0"/>
                </a:lnTo>
                <a:close/>
              </a:path>
              <a:path w="1580514" h="877569">
                <a:moveTo>
                  <a:pt x="1148284" y="0"/>
                </a:moveTo>
                <a:lnTo>
                  <a:pt x="1097484" y="0"/>
                </a:lnTo>
                <a:lnTo>
                  <a:pt x="1097484" y="12700"/>
                </a:lnTo>
                <a:lnTo>
                  <a:pt x="1148284" y="12700"/>
                </a:lnTo>
                <a:lnTo>
                  <a:pt x="1148284" y="0"/>
                </a:lnTo>
                <a:close/>
              </a:path>
              <a:path w="1580514" h="877569">
                <a:moveTo>
                  <a:pt x="1237184" y="0"/>
                </a:moveTo>
                <a:lnTo>
                  <a:pt x="1186384" y="0"/>
                </a:lnTo>
                <a:lnTo>
                  <a:pt x="1186384" y="12700"/>
                </a:lnTo>
                <a:lnTo>
                  <a:pt x="1237184" y="12700"/>
                </a:lnTo>
                <a:lnTo>
                  <a:pt x="1237184" y="0"/>
                </a:lnTo>
                <a:close/>
              </a:path>
              <a:path w="1580514" h="877569">
                <a:moveTo>
                  <a:pt x="1326084" y="0"/>
                </a:moveTo>
                <a:lnTo>
                  <a:pt x="1275284" y="0"/>
                </a:lnTo>
                <a:lnTo>
                  <a:pt x="1275284" y="12700"/>
                </a:lnTo>
                <a:lnTo>
                  <a:pt x="1326084" y="12700"/>
                </a:lnTo>
                <a:lnTo>
                  <a:pt x="1326084" y="0"/>
                </a:lnTo>
                <a:close/>
              </a:path>
              <a:path w="1580514" h="877569">
                <a:moveTo>
                  <a:pt x="1414984" y="0"/>
                </a:moveTo>
                <a:lnTo>
                  <a:pt x="1364184" y="0"/>
                </a:lnTo>
                <a:lnTo>
                  <a:pt x="1364184" y="12700"/>
                </a:lnTo>
                <a:lnTo>
                  <a:pt x="1414984" y="12700"/>
                </a:lnTo>
                <a:lnTo>
                  <a:pt x="1414984" y="0"/>
                </a:lnTo>
                <a:close/>
              </a:path>
              <a:path w="1580514" h="877569">
                <a:moveTo>
                  <a:pt x="1503884" y="0"/>
                </a:moveTo>
                <a:lnTo>
                  <a:pt x="1453084" y="0"/>
                </a:lnTo>
                <a:lnTo>
                  <a:pt x="1453084" y="12700"/>
                </a:lnTo>
                <a:lnTo>
                  <a:pt x="1503884" y="12700"/>
                </a:lnTo>
                <a:lnTo>
                  <a:pt x="1503884" y="0"/>
                </a:lnTo>
                <a:close/>
              </a:path>
              <a:path w="1580514" h="877569">
                <a:moveTo>
                  <a:pt x="1567430" y="6350"/>
                </a:moveTo>
                <a:lnTo>
                  <a:pt x="1567430" y="25354"/>
                </a:lnTo>
                <a:lnTo>
                  <a:pt x="1580130" y="25354"/>
                </a:lnTo>
                <a:lnTo>
                  <a:pt x="1580130" y="12700"/>
                </a:lnTo>
                <a:lnTo>
                  <a:pt x="1573780" y="12700"/>
                </a:lnTo>
                <a:lnTo>
                  <a:pt x="1567430" y="6350"/>
                </a:lnTo>
                <a:close/>
              </a:path>
              <a:path w="1580514" h="877569">
                <a:moveTo>
                  <a:pt x="1580130" y="0"/>
                </a:moveTo>
                <a:lnTo>
                  <a:pt x="1541984" y="0"/>
                </a:lnTo>
                <a:lnTo>
                  <a:pt x="1541984" y="12700"/>
                </a:lnTo>
                <a:lnTo>
                  <a:pt x="1567430" y="12700"/>
                </a:lnTo>
                <a:lnTo>
                  <a:pt x="1567430" y="6350"/>
                </a:lnTo>
                <a:lnTo>
                  <a:pt x="1580130" y="6350"/>
                </a:lnTo>
                <a:lnTo>
                  <a:pt x="1580130" y="0"/>
                </a:lnTo>
                <a:close/>
              </a:path>
              <a:path w="1580514" h="877569">
                <a:moveTo>
                  <a:pt x="1580130" y="6350"/>
                </a:moveTo>
                <a:lnTo>
                  <a:pt x="1567430" y="6350"/>
                </a:lnTo>
                <a:lnTo>
                  <a:pt x="1573780" y="12700"/>
                </a:lnTo>
                <a:lnTo>
                  <a:pt x="1580130" y="12700"/>
                </a:lnTo>
                <a:lnTo>
                  <a:pt x="1580130" y="6350"/>
                </a:lnTo>
                <a:close/>
              </a:path>
              <a:path w="1580514" h="877569">
                <a:moveTo>
                  <a:pt x="1580130" y="63454"/>
                </a:moveTo>
                <a:lnTo>
                  <a:pt x="1567430" y="63454"/>
                </a:lnTo>
                <a:lnTo>
                  <a:pt x="1567430" y="114254"/>
                </a:lnTo>
                <a:lnTo>
                  <a:pt x="1580130" y="114254"/>
                </a:lnTo>
                <a:lnTo>
                  <a:pt x="1580130" y="63454"/>
                </a:lnTo>
                <a:close/>
              </a:path>
              <a:path w="1580514" h="877569">
                <a:moveTo>
                  <a:pt x="1580130" y="152354"/>
                </a:moveTo>
                <a:lnTo>
                  <a:pt x="1567430" y="152354"/>
                </a:lnTo>
                <a:lnTo>
                  <a:pt x="1567430" y="203154"/>
                </a:lnTo>
                <a:lnTo>
                  <a:pt x="1580130" y="203154"/>
                </a:lnTo>
                <a:lnTo>
                  <a:pt x="1580130" y="152354"/>
                </a:lnTo>
                <a:close/>
              </a:path>
              <a:path w="1580514" h="877569">
                <a:moveTo>
                  <a:pt x="1580130" y="241254"/>
                </a:moveTo>
                <a:lnTo>
                  <a:pt x="1567430" y="241254"/>
                </a:lnTo>
                <a:lnTo>
                  <a:pt x="1567430" y="292054"/>
                </a:lnTo>
                <a:lnTo>
                  <a:pt x="1580130" y="292054"/>
                </a:lnTo>
                <a:lnTo>
                  <a:pt x="1580130" y="241254"/>
                </a:lnTo>
                <a:close/>
              </a:path>
              <a:path w="1580514" h="877569">
                <a:moveTo>
                  <a:pt x="1580130" y="330154"/>
                </a:moveTo>
                <a:lnTo>
                  <a:pt x="1567430" y="330154"/>
                </a:lnTo>
                <a:lnTo>
                  <a:pt x="1567430" y="380954"/>
                </a:lnTo>
                <a:lnTo>
                  <a:pt x="1580130" y="380954"/>
                </a:lnTo>
                <a:lnTo>
                  <a:pt x="1580130" y="330154"/>
                </a:lnTo>
                <a:close/>
              </a:path>
              <a:path w="1580514" h="877569">
                <a:moveTo>
                  <a:pt x="1580130" y="419054"/>
                </a:moveTo>
                <a:lnTo>
                  <a:pt x="1567430" y="419054"/>
                </a:lnTo>
                <a:lnTo>
                  <a:pt x="1567430" y="469854"/>
                </a:lnTo>
                <a:lnTo>
                  <a:pt x="1580130" y="469854"/>
                </a:lnTo>
                <a:lnTo>
                  <a:pt x="1580130" y="419054"/>
                </a:lnTo>
                <a:close/>
              </a:path>
              <a:path w="1580514" h="877569">
                <a:moveTo>
                  <a:pt x="1580130" y="507954"/>
                </a:moveTo>
                <a:lnTo>
                  <a:pt x="1567430" y="507954"/>
                </a:lnTo>
                <a:lnTo>
                  <a:pt x="1567430" y="558754"/>
                </a:lnTo>
                <a:lnTo>
                  <a:pt x="1580130" y="558754"/>
                </a:lnTo>
                <a:lnTo>
                  <a:pt x="1580130" y="507954"/>
                </a:lnTo>
                <a:close/>
              </a:path>
              <a:path w="1580514" h="877569">
                <a:moveTo>
                  <a:pt x="1580130" y="596854"/>
                </a:moveTo>
                <a:lnTo>
                  <a:pt x="1567430" y="596854"/>
                </a:lnTo>
                <a:lnTo>
                  <a:pt x="1567430" y="647654"/>
                </a:lnTo>
                <a:lnTo>
                  <a:pt x="1580130" y="647654"/>
                </a:lnTo>
                <a:lnTo>
                  <a:pt x="1580130" y="596854"/>
                </a:lnTo>
                <a:close/>
              </a:path>
              <a:path w="1580514" h="877569">
                <a:moveTo>
                  <a:pt x="1580130" y="685754"/>
                </a:moveTo>
                <a:lnTo>
                  <a:pt x="1567430" y="685754"/>
                </a:lnTo>
                <a:lnTo>
                  <a:pt x="1567430" y="736554"/>
                </a:lnTo>
                <a:lnTo>
                  <a:pt x="1580130" y="736554"/>
                </a:lnTo>
                <a:lnTo>
                  <a:pt x="1580130" y="685754"/>
                </a:lnTo>
                <a:close/>
              </a:path>
              <a:path w="1580514" h="877569">
                <a:moveTo>
                  <a:pt x="1580130" y="774654"/>
                </a:moveTo>
                <a:lnTo>
                  <a:pt x="1567430" y="774654"/>
                </a:lnTo>
                <a:lnTo>
                  <a:pt x="1567430" y="825454"/>
                </a:lnTo>
                <a:lnTo>
                  <a:pt x="1580130" y="825454"/>
                </a:lnTo>
                <a:lnTo>
                  <a:pt x="1580130" y="774654"/>
                </a:lnTo>
                <a:close/>
              </a:path>
              <a:path w="1580514" h="877569">
                <a:moveTo>
                  <a:pt x="1567430" y="864665"/>
                </a:moveTo>
                <a:lnTo>
                  <a:pt x="1530441" y="864665"/>
                </a:lnTo>
                <a:lnTo>
                  <a:pt x="1530441" y="877365"/>
                </a:lnTo>
                <a:lnTo>
                  <a:pt x="1580130" y="877365"/>
                </a:lnTo>
                <a:lnTo>
                  <a:pt x="1580130" y="871015"/>
                </a:lnTo>
                <a:lnTo>
                  <a:pt x="1567430" y="871015"/>
                </a:lnTo>
                <a:lnTo>
                  <a:pt x="1567430" y="864665"/>
                </a:lnTo>
                <a:close/>
              </a:path>
              <a:path w="1580514" h="877569">
                <a:moveTo>
                  <a:pt x="1580130" y="863554"/>
                </a:moveTo>
                <a:lnTo>
                  <a:pt x="1567430" y="863554"/>
                </a:lnTo>
                <a:lnTo>
                  <a:pt x="1567430" y="871015"/>
                </a:lnTo>
                <a:lnTo>
                  <a:pt x="1573780" y="864665"/>
                </a:lnTo>
                <a:lnTo>
                  <a:pt x="1580130" y="864665"/>
                </a:lnTo>
                <a:lnTo>
                  <a:pt x="1580130" y="863554"/>
                </a:lnTo>
                <a:close/>
              </a:path>
              <a:path w="1580514" h="877569">
                <a:moveTo>
                  <a:pt x="1580130" y="864665"/>
                </a:moveTo>
                <a:lnTo>
                  <a:pt x="1573780" y="864665"/>
                </a:lnTo>
                <a:lnTo>
                  <a:pt x="1567430" y="871015"/>
                </a:lnTo>
                <a:lnTo>
                  <a:pt x="1580130" y="871015"/>
                </a:lnTo>
                <a:lnTo>
                  <a:pt x="1580130" y="864665"/>
                </a:lnTo>
                <a:close/>
              </a:path>
              <a:path w="1580514" h="877569">
                <a:moveTo>
                  <a:pt x="1492341" y="864665"/>
                </a:moveTo>
                <a:lnTo>
                  <a:pt x="1441541" y="864665"/>
                </a:lnTo>
                <a:lnTo>
                  <a:pt x="1441541" y="877365"/>
                </a:lnTo>
                <a:lnTo>
                  <a:pt x="1492341" y="877365"/>
                </a:lnTo>
                <a:lnTo>
                  <a:pt x="1492341" y="864665"/>
                </a:lnTo>
                <a:close/>
              </a:path>
              <a:path w="1580514" h="877569">
                <a:moveTo>
                  <a:pt x="1403441" y="864665"/>
                </a:moveTo>
                <a:lnTo>
                  <a:pt x="1352641" y="864665"/>
                </a:lnTo>
                <a:lnTo>
                  <a:pt x="1352641" y="877365"/>
                </a:lnTo>
                <a:lnTo>
                  <a:pt x="1403441" y="877365"/>
                </a:lnTo>
                <a:lnTo>
                  <a:pt x="1403441" y="864665"/>
                </a:lnTo>
                <a:close/>
              </a:path>
              <a:path w="1580514" h="877569">
                <a:moveTo>
                  <a:pt x="1314541" y="864665"/>
                </a:moveTo>
                <a:lnTo>
                  <a:pt x="1263741" y="864665"/>
                </a:lnTo>
                <a:lnTo>
                  <a:pt x="1263741" y="877365"/>
                </a:lnTo>
                <a:lnTo>
                  <a:pt x="1314541" y="877365"/>
                </a:lnTo>
                <a:lnTo>
                  <a:pt x="1314541" y="864665"/>
                </a:lnTo>
                <a:close/>
              </a:path>
              <a:path w="1580514" h="877569">
                <a:moveTo>
                  <a:pt x="1225641" y="864665"/>
                </a:moveTo>
                <a:lnTo>
                  <a:pt x="1174841" y="864665"/>
                </a:lnTo>
                <a:lnTo>
                  <a:pt x="1174841" y="877365"/>
                </a:lnTo>
                <a:lnTo>
                  <a:pt x="1225641" y="877365"/>
                </a:lnTo>
                <a:lnTo>
                  <a:pt x="1225641" y="864665"/>
                </a:lnTo>
                <a:close/>
              </a:path>
              <a:path w="1580514" h="877569">
                <a:moveTo>
                  <a:pt x="1136741" y="864665"/>
                </a:moveTo>
                <a:lnTo>
                  <a:pt x="1085941" y="864665"/>
                </a:lnTo>
                <a:lnTo>
                  <a:pt x="1085941" y="877365"/>
                </a:lnTo>
                <a:lnTo>
                  <a:pt x="1136741" y="877365"/>
                </a:lnTo>
                <a:lnTo>
                  <a:pt x="1136741" y="864665"/>
                </a:lnTo>
                <a:close/>
              </a:path>
              <a:path w="1580514" h="877569">
                <a:moveTo>
                  <a:pt x="1047841" y="864665"/>
                </a:moveTo>
                <a:lnTo>
                  <a:pt x="997041" y="864665"/>
                </a:lnTo>
                <a:lnTo>
                  <a:pt x="997041" y="877365"/>
                </a:lnTo>
                <a:lnTo>
                  <a:pt x="1047841" y="877365"/>
                </a:lnTo>
                <a:lnTo>
                  <a:pt x="1047841" y="864665"/>
                </a:lnTo>
                <a:close/>
              </a:path>
              <a:path w="1580514" h="877569">
                <a:moveTo>
                  <a:pt x="958941" y="864665"/>
                </a:moveTo>
                <a:lnTo>
                  <a:pt x="908141" y="864665"/>
                </a:lnTo>
                <a:lnTo>
                  <a:pt x="908141" y="877365"/>
                </a:lnTo>
                <a:lnTo>
                  <a:pt x="958941" y="877365"/>
                </a:lnTo>
                <a:lnTo>
                  <a:pt x="958941" y="864665"/>
                </a:lnTo>
                <a:close/>
              </a:path>
              <a:path w="1580514" h="877569">
                <a:moveTo>
                  <a:pt x="870041" y="864665"/>
                </a:moveTo>
                <a:lnTo>
                  <a:pt x="819241" y="864665"/>
                </a:lnTo>
                <a:lnTo>
                  <a:pt x="819241" y="877365"/>
                </a:lnTo>
                <a:lnTo>
                  <a:pt x="870041" y="877365"/>
                </a:lnTo>
                <a:lnTo>
                  <a:pt x="870041" y="864665"/>
                </a:lnTo>
                <a:close/>
              </a:path>
              <a:path w="1580514" h="877569">
                <a:moveTo>
                  <a:pt x="781141" y="864665"/>
                </a:moveTo>
                <a:lnTo>
                  <a:pt x="730341" y="864665"/>
                </a:lnTo>
                <a:lnTo>
                  <a:pt x="730341" y="877365"/>
                </a:lnTo>
                <a:lnTo>
                  <a:pt x="781141" y="877365"/>
                </a:lnTo>
                <a:lnTo>
                  <a:pt x="781141" y="864665"/>
                </a:lnTo>
                <a:close/>
              </a:path>
              <a:path w="1580514" h="877569">
                <a:moveTo>
                  <a:pt x="692241" y="864665"/>
                </a:moveTo>
                <a:lnTo>
                  <a:pt x="641441" y="864665"/>
                </a:lnTo>
                <a:lnTo>
                  <a:pt x="641441" y="877365"/>
                </a:lnTo>
                <a:lnTo>
                  <a:pt x="692241" y="877365"/>
                </a:lnTo>
                <a:lnTo>
                  <a:pt x="692241" y="864665"/>
                </a:lnTo>
                <a:close/>
              </a:path>
              <a:path w="1580514" h="877569">
                <a:moveTo>
                  <a:pt x="603341" y="864665"/>
                </a:moveTo>
                <a:lnTo>
                  <a:pt x="552541" y="864665"/>
                </a:lnTo>
                <a:lnTo>
                  <a:pt x="552541" y="877365"/>
                </a:lnTo>
                <a:lnTo>
                  <a:pt x="603341" y="877365"/>
                </a:lnTo>
                <a:lnTo>
                  <a:pt x="603341" y="864665"/>
                </a:lnTo>
                <a:close/>
              </a:path>
              <a:path w="1580514" h="877569">
                <a:moveTo>
                  <a:pt x="514441" y="864665"/>
                </a:moveTo>
                <a:lnTo>
                  <a:pt x="463641" y="864665"/>
                </a:lnTo>
                <a:lnTo>
                  <a:pt x="463641" y="877365"/>
                </a:lnTo>
                <a:lnTo>
                  <a:pt x="514441" y="877365"/>
                </a:lnTo>
                <a:lnTo>
                  <a:pt x="514441" y="864665"/>
                </a:lnTo>
                <a:close/>
              </a:path>
              <a:path w="1580514" h="877569">
                <a:moveTo>
                  <a:pt x="425541" y="864665"/>
                </a:moveTo>
                <a:lnTo>
                  <a:pt x="374741" y="864665"/>
                </a:lnTo>
                <a:lnTo>
                  <a:pt x="374741" y="877365"/>
                </a:lnTo>
                <a:lnTo>
                  <a:pt x="425541" y="877365"/>
                </a:lnTo>
                <a:lnTo>
                  <a:pt x="425541" y="864665"/>
                </a:lnTo>
                <a:close/>
              </a:path>
              <a:path w="1580514" h="877569">
                <a:moveTo>
                  <a:pt x="336641" y="864665"/>
                </a:moveTo>
                <a:lnTo>
                  <a:pt x="285841" y="864665"/>
                </a:lnTo>
                <a:lnTo>
                  <a:pt x="285841" y="877365"/>
                </a:lnTo>
                <a:lnTo>
                  <a:pt x="336641" y="877365"/>
                </a:lnTo>
                <a:lnTo>
                  <a:pt x="336641" y="864665"/>
                </a:lnTo>
                <a:close/>
              </a:path>
              <a:path w="1580514" h="877569">
                <a:moveTo>
                  <a:pt x="247741" y="864665"/>
                </a:moveTo>
                <a:lnTo>
                  <a:pt x="196941" y="864665"/>
                </a:lnTo>
                <a:lnTo>
                  <a:pt x="196941" y="877365"/>
                </a:lnTo>
                <a:lnTo>
                  <a:pt x="247741" y="877365"/>
                </a:lnTo>
                <a:lnTo>
                  <a:pt x="247741" y="864665"/>
                </a:lnTo>
                <a:close/>
              </a:path>
              <a:path w="1580514" h="877569">
                <a:moveTo>
                  <a:pt x="158841" y="864665"/>
                </a:moveTo>
                <a:lnTo>
                  <a:pt x="108041" y="864665"/>
                </a:lnTo>
                <a:lnTo>
                  <a:pt x="108041" y="877365"/>
                </a:lnTo>
                <a:lnTo>
                  <a:pt x="158841" y="877365"/>
                </a:lnTo>
                <a:lnTo>
                  <a:pt x="158841" y="864665"/>
                </a:lnTo>
                <a:close/>
              </a:path>
              <a:path w="1580514" h="877569">
                <a:moveTo>
                  <a:pt x="69941" y="864665"/>
                </a:moveTo>
                <a:lnTo>
                  <a:pt x="19141" y="864665"/>
                </a:lnTo>
                <a:lnTo>
                  <a:pt x="19141" y="877365"/>
                </a:lnTo>
                <a:lnTo>
                  <a:pt x="69941" y="877365"/>
                </a:lnTo>
                <a:lnTo>
                  <a:pt x="69941" y="864665"/>
                </a:lnTo>
                <a:close/>
              </a:path>
            </a:pathLst>
          </a:custGeom>
          <a:solidFill>
            <a:srgbClr val="8FA7C4"/>
          </a:solidFill>
        </p:spPr>
        <p:txBody>
          <a:bodyPr wrap="square" lIns="0" tIns="0" rIns="0" bIns="0" rtlCol="0"/>
          <a:lstStyle/>
          <a:p>
            <a:endParaRPr>
              <a:solidFill>
                <a:prstClr val="black"/>
              </a:solidFill>
            </a:endParaRPr>
          </a:p>
        </p:txBody>
      </p:sp>
      <p:sp>
        <p:nvSpPr>
          <p:cNvPr id="24" name="object 24"/>
          <p:cNvSpPr/>
          <p:nvPr/>
        </p:nvSpPr>
        <p:spPr>
          <a:xfrm>
            <a:off x="3719424" y="1663703"/>
            <a:ext cx="652780" cy="735330"/>
          </a:xfrm>
          <a:custGeom>
            <a:avLst/>
            <a:gdLst/>
            <a:ahLst/>
            <a:cxnLst/>
            <a:rect l="l" t="t" r="r" b="b"/>
            <a:pathLst>
              <a:path w="652779" h="735330">
                <a:moveTo>
                  <a:pt x="9500" y="0"/>
                </a:moveTo>
                <a:lnTo>
                  <a:pt x="0" y="8427"/>
                </a:lnTo>
                <a:lnTo>
                  <a:pt x="33709" y="46431"/>
                </a:lnTo>
                <a:lnTo>
                  <a:pt x="43210" y="38004"/>
                </a:lnTo>
                <a:lnTo>
                  <a:pt x="9500" y="0"/>
                </a:lnTo>
                <a:close/>
              </a:path>
              <a:path w="652779" h="735330">
                <a:moveTo>
                  <a:pt x="68492" y="66507"/>
                </a:moveTo>
                <a:lnTo>
                  <a:pt x="58991" y="74935"/>
                </a:lnTo>
                <a:lnTo>
                  <a:pt x="92701" y="112938"/>
                </a:lnTo>
                <a:lnTo>
                  <a:pt x="102201" y="104510"/>
                </a:lnTo>
                <a:lnTo>
                  <a:pt x="68492" y="66507"/>
                </a:lnTo>
                <a:close/>
              </a:path>
              <a:path w="652779" h="735330">
                <a:moveTo>
                  <a:pt x="127483" y="133013"/>
                </a:moveTo>
                <a:lnTo>
                  <a:pt x="117982" y="141441"/>
                </a:lnTo>
                <a:lnTo>
                  <a:pt x="151692" y="179445"/>
                </a:lnTo>
                <a:lnTo>
                  <a:pt x="161193" y="171018"/>
                </a:lnTo>
                <a:lnTo>
                  <a:pt x="127483" y="133013"/>
                </a:lnTo>
                <a:close/>
              </a:path>
              <a:path w="652779" h="735330">
                <a:moveTo>
                  <a:pt x="186476" y="199520"/>
                </a:moveTo>
                <a:lnTo>
                  <a:pt x="176975" y="207948"/>
                </a:lnTo>
                <a:lnTo>
                  <a:pt x="210685" y="245952"/>
                </a:lnTo>
                <a:lnTo>
                  <a:pt x="220186" y="237524"/>
                </a:lnTo>
                <a:lnTo>
                  <a:pt x="186476" y="199520"/>
                </a:lnTo>
                <a:close/>
              </a:path>
              <a:path w="652779" h="735330">
                <a:moveTo>
                  <a:pt x="245468" y="266028"/>
                </a:moveTo>
                <a:lnTo>
                  <a:pt x="235967" y="274454"/>
                </a:lnTo>
                <a:lnTo>
                  <a:pt x="269676" y="312459"/>
                </a:lnTo>
                <a:lnTo>
                  <a:pt x="279177" y="304031"/>
                </a:lnTo>
                <a:lnTo>
                  <a:pt x="245468" y="266028"/>
                </a:lnTo>
                <a:close/>
              </a:path>
              <a:path w="652779" h="735330">
                <a:moveTo>
                  <a:pt x="304459" y="332534"/>
                </a:moveTo>
                <a:lnTo>
                  <a:pt x="294958" y="340961"/>
                </a:lnTo>
                <a:lnTo>
                  <a:pt x="328668" y="378965"/>
                </a:lnTo>
                <a:lnTo>
                  <a:pt x="338170" y="370539"/>
                </a:lnTo>
                <a:lnTo>
                  <a:pt x="304459" y="332534"/>
                </a:lnTo>
                <a:close/>
              </a:path>
              <a:path w="652779" h="735330">
                <a:moveTo>
                  <a:pt x="363452" y="399041"/>
                </a:moveTo>
                <a:lnTo>
                  <a:pt x="353951" y="407469"/>
                </a:lnTo>
                <a:lnTo>
                  <a:pt x="387661" y="445472"/>
                </a:lnTo>
                <a:lnTo>
                  <a:pt x="397162" y="437045"/>
                </a:lnTo>
                <a:lnTo>
                  <a:pt x="363452" y="399041"/>
                </a:lnTo>
                <a:close/>
              </a:path>
              <a:path w="652779" h="735330">
                <a:moveTo>
                  <a:pt x="422443" y="465547"/>
                </a:moveTo>
                <a:lnTo>
                  <a:pt x="412943" y="473975"/>
                </a:lnTo>
                <a:lnTo>
                  <a:pt x="446652" y="511980"/>
                </a:lnTo>
                <a:lnTo>
                  <a:pt x="456153" y="503552"/>
                </a:lnTo>
                <a:lnTo>
                  <a:pt x="422443" y="465547"/>
                </a:lnTo>
                <a:close/>
              </a:path>
              <a:path w="652779" h="735330">
                <a:moveTo>
                  <a:pt x="481435" y="532055"/>
                </a:moveTo>
                <a:lnTo>
                  <a:pt x="471934" y="540482"/>
                </a:lnTo>
                <a:lnTo>
                  <a:pt x="505644" y="578486"/>
                </a:lnTo>
                <a:lnTo>
                  <a:pt x="515146" y="570058"/>
                </a:lnTo>
                <a:lnTo>
                  <a:pt x="481435" y="532055"/>
                </a:lnTo>
                <a:close/>
              </a:path>
              <a:path w="652779" h="735330">
                <a:moveTo>
                  <a:pt x="540428" y="598562"/>
                </a:moveTo>
                <a:lnTo>
                  <a:pt x="530927" y="606988"/>
                </a:lnTo>
                <a:lnTo>
                  <a:pt x="564636" y="644993"/>
                </a:lnTo>
                <a:lnTo>
                  <a:pt x="574137" y="636565"/>
                </a:lnTo>
                <a:lnTo>
                  <a:pt x="540428" y="598562"/>
                </a:lnTo>
                <a:close/>
              </a:path>
              <a:path w="652779" h="735330">
                <a:moveTo>
                  <a:pt x="576698" y="712285"/>
                </a:moveTo>
                <a:lnTo>
                  <a:pt x="573519" y="714748"/>
                </a:lnTo>
                <a:lnTo>
                  <a:pt x="572635" y="721705"/>
                </a:lnTo>
                <a:lnTo>
                  <a:pt x="575097" y="724884"/>
                </a:lnTo>
                <a:lnTo>
                  <a:pt x="652739" y="734749"/>
                </a:lnTo>
                <a:lnTo>
                  <a:pt x="652690" y="727577"/>
                </a:lnTo>
                <a:lnTo>
                  <a:pt x="639989" y="727577"/>
                </a:lnTo>
                <a:lnTo>
                  <a:pt x="639940" y="720320"/>
                </a:lnTo>
                <a:lnTo>
                  <a:pt x="576698" y="712285"/>
                </a:lnTo>
                <a:close/>
              </a:path>
              <a:path w="652779" h="735330">
                <a:moveTo>
                  <a:pt x="639940" y="720320"/>
                </a:moveTo>
                <a:lnTo>
                  <a:pt x="639989" y="727577"/>
                </a:lnTo>
                <a:lnTo>
                  <a:pt x="647139" y="721235"/>
                </a:lnTo>
                <a:lnTo>
                  <a:pt x="639940" y="720320"/>
                </a:lnTo>
                <a:close/>
              </a:path>
              <a:path w="652779" h="735330">
                <a:moveTo>
                  <a:pt x="649348" y="653661"/>
                </a:moveTo>
                <a:lnTo>
                  <a:pt x="642334" y="653709"/>
                </a:lnTo>
                <a:lnTo>
                  <a:pt x="639593" y="656485"/>
                </a:lnTo>
                <a:lnTo>
                  <a:pt x="639624" y="673496"/>
                </a:lnTo>
                <a:lnTo>
                  <a:pt x="639940" y="720320"/>
                </a:lnTo>
                <a:lnTo>
                  <a:pt x="647139" y="721235"/>
                </a:lnTo>
                <a:lnTo>
                  <a:pt x="639989" y="727577"/>
                </a:lnTo>
                <a:lnTo>
                  <a:pt x="652690" y="727577"/>
                </a:lnTo>
                <a:lnTo>
                  <a:pt x="652209" y="656485"/>
                </a:lnTo>
                <a:lnTo>
                  <a:pt x="649348" y="653661"/>
                </a:lnTo>
                <a:close/>
              </a:path>
              <a:path w="652779" h="735330">
                <a:moveTo>
                  <a:pt x="599419" y="665068"/>
                </a:moveTo>
                <a:lnTo>
                  <a:pt x="589918" y="673496"/>
                </a:lnTo>
                <a:lnTo>
                  <a:pt x="623628" y="711499"/>
                </a:lnTo>
                <a:lnTo>
                  <a:pt x="633129" y="703072"/>
                </a:lnTo>
                <a:lnTo>
                  <a:pt x="599419" y="665068"/>
                </a:lnTo>
                <a:close/>
              </a:path>
            </a:pathLst>
          </a:custGeom>
          <a:solidFill>
            <a:srgbClr val="8FA7C4"/>
          </a:solidFill>
        </p:spPr>
        <p:txBody>
          <a:bodyPr wrap="square" lIns="0" tIns="0" rIns="0" bIns="0" rtlCol="0"/>
          <a:lstStyle/>
          <a:p>
            <a:endParaRPr>
              <a:solidFill>
                <a:prstClr val="black"/>
              </a:solidFill>
            </a:endParaRPr>
          </a:p>
        </p:txBody>
      </p:sp>
      <p:sp>
        <p:nvSpPr>
          <p:cNvPr id="25" name="object 25"/>
          <p:cNvSpPr txBox="1"/>
          <p:nvPr/>
        </p:nvSpPr>
        <p:spPr>
          <a:xfrm>
            <a:off x="9679716" y="3434079"/>
            <a:ext cx="1230630" cy="412750"/>
          </a:xfrm>
          <a:prstGeom prst="rect">
            <a:avLst/>
          </a:prstGeom>
        </p:spPr>
        <p:txBody>
          <a:bodyPr vert="horz" wrap="square" lIns="0" tIns="26034" rIns="0" bIns="0" rtlCol="0">
            <a:spAutoFit/>
          </a:bodyPr>
          <a:lstStyle/>
          <a:p>
            <a:pPr marL="274955" marR="5080" indent="-262890">
              <a:lnSpc>
                <a:spcPts val="1490"/>
              </a:lnSpc>
              <a:spcBef>
                <a:spcPts val="204"/>
              </a:spcBef>
            </a:pPr>
            <a:r>
              <a:rPr sz="1300" spc="-5" dirty="0">
                <a:solidFill>
                  <a:srgbClr val="FFFFFF"/>
                </a:solidFill>
                <a:latin typeface="Arial"/>
                <a:cs typeface="Arial"/>
              </a:rPr>
              <a:t>Can also</a:t>
            </a:r>
            <a:r>
              <a:rPr sz="1300" spc="-70" dirty="0">
                <a:solidFill>
                  <a:srgbClr val="FFFFFF"/>
                </a:solidFill>
                <a:latin typeface="Arial"/>
                <a:cs typeface="Arial"/>
              </a:rPr>
              <a:t> </a:t>
            </a:r>
            <a:r>
              <a:rPr sz="1300" dirty="0">
                <a:solidFill>
                  <a:srgbClr val="FFFFFF"/>
                </a:solidFill>
                <a:latin typeface="Arial"/>
                <a:cs typeface="Arial"/>
              </a:rPr>
              <a:t>protect  </a:t>
            </a:r>
            <a:r>
              <a:rPr sz="1300" spc="-5" dirty="0">
                <a:solidFill>
                  <a:srgbClr val="FFFFFF"/>
                </a:solidFill>
                <a:latin typeface="Arial"/>
                <a:cs typeface="Arial"/>
              </a:rPr>
              <a:t>with</a:t>
            </a:r>
            <a:r>
              <a:rPr sz="1300" spc="-15" dirty="0">
                <a:solidFill>
                  <a:srgbClr val="FFFFFF"/>
                </a:solidFill>
                <a:latin typeface="Arial"/>
                <a:cs typeface="Arial"/>
              </a:rPr>
              <a:t> </a:t>
            </a:r>
            <a:r>
              <a:rPr sz="1300" spc="-25" dirty="0">
                <a:solidFill>
                  <a:srgbClr val="FFFFFF"/>
                </a:solidFill>
                <a:latin typeface="Arial"/>
                <a:cs typeface="Arial"/>
              </a:rPr>
              <a:t>MFA</a:t>
            </a:r>
            <a:endParaRPr sz="1300">
              <a:solidFill>
                <a:prstClr val="black"/>
              </a:solidFill>
              <a:latin typeface="Arial"/>
              <a:cs typeface="Arial"/>
            </a:endParaRPr>
          </a:p>
        </p:txBody>
      </p:sp>
      <p:sp>
        <p:nvSpPr>
          <p:cNvPr id="26" name="object 26"/>
          <p:cNvSpPr/>
          <p:nvPr/>
        </p:nvSpPr>
        <p:spPr>
          <a:xfrm>
            <a:off x="9487438" y="3322740"/>
            <a:ext cx="1580515" cy="642620"/>
          </a:xfrm>
          <a:custGeom>
            <a:avLst/>
            <a:gdLst/>
            <a:ahLst/>
            <a:cxnLst/>
            <a:rect l="l" t="t" r="r" b="b"/>
            <a:pathLst>
              <a:path w="1580515" h="642620">
                <a:moveTo>
                  <a:pt x="12700" y="629603"/>
                </a:moveTo>
                <a:lnTo>
                  <a:pt x="6350" y="629603"/>
                </a:lnTo>
                <a:lnTo>
                  <a:pt x="6350" y="642303"/>
                </a:lnTo>
                <a:lnTo>
                  <a:pt x="44319" y="642303"/>
                </a:lnTo>
                <a:lnTo>
                  <a:pt x="44319" y="635953"/>
                </a:lnTo>
                <a:lnTo>
                  <a:pt x="12700" y="635953"/>
                </a:lnTo>
                <a:lnTo>
                  <a:pt x="12700" y="629603"/>
                </a:lnTo>
                <a:close/>
              </a:path>
              <a:path w="1580515" h="642620">
                <a:moveTo>
                  <a:pt x="12700" y="585153"/>
                </a:moveTo>
                <a:lnTo>
                  <a:pt x="0" y="585153"/>
                </a:lnTo>
                <a:lnTo>
                  <a:pt x="0" y="635953"/>
                </a:lnTo>
                <a:lnTo>
                  <a:pt x="6350" y="635953"/>
                </a:lnTo>
                <a:lnTo>
                  <a:pt x="6350" y="629603"/>
                </a:lnTo>
                <a:lnTo>
                  <a:pt x="12700" y="629603"/>
                </a:lnTo>
                <a:lnTo>
                  <a:pt x="12700" y="585153"/>
                </a:lnTo>
                <a:close/>
              </a:path>
              <a:path w="1580515" h="642620">
                <a:moveTo>
                  <a:pt x="44319" y="629603"/>
                </a:moveTo>
                <a:lnTo>
                  <a:pt x="12700" y="629603"/>
                </a:lnTo>
                <a:lnTo>
                  <a:pt x="12700" y="635953"/>
                </a:lnTo>
                <a:lnTo>
                  <a:pt x="44319" y="635953"/>
                </a:lnTo>
                <a:lnTo>
                  <a:pt x="44319" y="629603"/>
                </a:lnTo>
                <a:close/>
              </a:path>
              <a:path w="1580515" h="642620">
                <a:moveTo>
                  <a:pt x="12700" y="496253"/>
                </a:moveTo>
                <a:lnTo>
                  <a:pt x="0" y="496253"/>
                </a:lnTo>
                <a:lnTo>
                  <a:pt x="0" y="547053"/>
                </a:lnTo>
                <a:lnTo>
                  <a:pt x="12700" y="547053"/>
                </a:lnTo>
                <a:lnTo>
                  <a:pt x="12700" y="496253"/>
                </a:lnTo>
                <a:close/>
              </a:path>
              <a:path w="1580515" h="642620">
                <a:moveTo>
                  <a:pt x="12700" y="407353"/>
                </a:moveTo>
                <a:lnTo>
                  <a:pt x="0" y="407353"/>
                </a:lnTo>
                <a:lnTo>
                  <a:pt x="0" y="458153"/>
                </a:lnTo>
                <a:lnTo>
                  <a:pt x="12700" y="458153"/>
                </a:lnTo>
                <a:lnTo>
                  <a:pt x="12700" y="407353"/>
                </a:lnTo>
                <a:close/>
              </a:path>
              <a:path w="1580515" h="642620">
                <a:moveTo>
                  <a:pt x="12700" y="318453"/>
                </a:moveTo>
                <a:lnTo>
                  <a:pt x="0" y="318453"/>
                </a:lnTo>
                <a:lnTo>
                  <a:pt x="0" y="369253"/>
                </a:lnTo>
                <a:lnTo>
                  <a:pt x="12700" y="369253"/>
                </a:lnTo>
                <a:lnTo>
                  <a:pt x="12700" y="318453"/>
                </a:lnTo>
                <a:close/>
              </a:path>
              <a:path w="1580515" h="642620">
                <a:moveTo>
                  <a:pt x="12700" y="229553"/>
                </a:moveTo>
                <a:lnTo>
                  <a:pt x="0" y="229553"/>
                </a:lnTo>
                <a:lnTo>
                  <a:pt x="0" y="280353"/>
                </a:lnTo>
                <a:lnTo>
                  <a:pt x="12700" y="280353"/>
                </a:lnTo>
                <a:lnTo>
                  <a:pt x="12700" y="229553"/>
                </a:lnTo>
                <a:close/>
              </a:path>
              <a:path w="1580515" h="642620">
                <a:moveTo>
                  <a:pt x="12700" y="140653"/>
                </a:moveTo>
                <a:lnTo>
                  <a:pt x="0" y="140653"/>
                </a:lnTo>
                <a:lnTo>
                  <a:pt x="0" y="191453"/>
                </a:lnTo>
                <a:lnTo>
                  <a:pt x="12700" y="191453"/>
                </a:lnTo>
                <a:lnTo>
                  <a:pt x="12700" y="140653"/>
                </a:lnTo>
                <a:close/>
              </a:path>
              <a:path w="1580515" h="642620">
                <a:moveTo>
                  <a:pt x="12700" y="51753"/>
                </a:moveTo>
                <a:lnTo>
                  <a:pt x="0" y="51753"/>
                </a:lnTo>
                <a:lnTo>
                  <a:pt x="0" y="102553"/>
                </a:lnTo>
                <a:lnTo>
                  <a:pt x="12700" y="102553"/>
                </a:lnTo>
                <a:lnTo>
                  <a:pt x="12700" y="51753"/>
                </a:lnTo>
                <a:close/>
              </a:path>
              <a:path w="1580515" h="642620">
                <a:moveTo>
                  <a:pt x="49846" y="0"/>
                </a:moveTo>
                <a:lnTo>
                  <a:pt x="0" y="0"/>
                </a:lnTo>
                <a:lnTo>
                  <a:pt x="0" y="13653"/>
                </a:lnTo>
                <a:lnTo>
                  <a:pt x="12700" y="13653"/>
                </a:lnTo>
                <a:lnTo>
                  <a:pt x="12700" y="12700"/>
                </a:lnTo>
                <a:lnTo>
                  <a:pt x="6350" y="12700"/>
                </a:lnTo>
                <a:lnTo>
                  <a:pt x="12700" y="6350"/>
                </a:lnTo>
                <a:lnTo>
                  <a:pt x="49846" y="6350"/>
                </a:lnTo>
                <a:lnTo>
                  <a:pt x="49846" y="0"/>
                </a:lnTo>
                <a:close/>
              </a:path>
              <a:path w="1580515" h="642620">
                <a:moveTo>
                  <a:pt x="12700" y="6350"/>
                </a:moveTo>
                <a:lnTo>
                  <a:pt x="6350" y="12700"/>
                </a:lnTo>
                <a:lnTo>
                  <a:pt x="12700" y="12700"/>
                </a:lnTo>
                <a:lnTo>
                  <a:pt x="12700" y="6350"/>
                </a:lnTo>
                <a:close/>
              </a:path>
              <a:path w="1580515" h="642620">
                <a:moveTo>
                  <a:pt x="49846" y="6350"/>
                </a:moveTo>
                <a:lnTo>
                  <a:pt x="12700" y="6350"/>
                </a:lnTo>
                <a:lnTo>
                  <a:pt x="12700" y="12700"/>
                </a:lnTo>
                <a:lnTo>
                  <a:pt x="49846" y="12700"/>
                </a:lnTo>
                <a:lnTo>
                  <a:pt x="49846" y="6350"/>
                </a:lnTo>
                <a:close/>
              </a:path>
              <a:path w="1580515" h="642620">
                <a:moveTo>
                  <a:pt x="138746" y="0"/>
                </a:moveTo>
                <a:lnTo>
                  <a:pt x="87946" y="0"/>
                </a:lnTo>
                <a:lnTo>
                  <a:pt x="87946" y="12700"/>
                </a:lnTo>
                <a:lnTo>
                  <a:pt x="138746" y="12700"/>
                </a:lnTo>
                <a:lnTo>
                  <a:pt x="138746" y="0"/>
                </a:lnTo>
                <a:close/>
              </a:path>
              <a:path w="1580515" h="642620">
                <a:moveTo>
                  <a:pt x="227646" y="0"/>
                </a:moveTo>
                <a:lnTo>
                  <a:pt x="176846" y="0"/>
                </a:lnTo>
                <a:lnTo>
                  <a:pt x="176846" y="12700"/>
                </a:lnTo>
                <a:lnTo>
                  <a:pt x="227646" y="12700"/>
                </a:lnTo>
                <a:lnTo>
                  <a:pt x="227646" y="0"/>
                </a:lnTo>
                <a:close/>
              </a:path>
              <a:path w="1580515" h="642620">
                <a:moveTo>
                  <a:pt x="316546" y="0"/>
                </a:moveTo>
                <a:lnTo>
                  <a:pt x="265746" y="0"/>
                </a:lnTo>
                <a:lnTo>
                  <a:pt x="265746" y="12700"/>
                </a:lnTo>
                <a:lnTo>
                  <a:pt x="316546" y="12700"/>
                </a:lnTo>
                <a:lnTo>
                  <a:pt x="316546" y="0"/>
                </a:lnTo>
                <a:close/>
              </a:path>
              <a:path w="1580515" h="642620">
                <a:moveTo>
                  <a:pt x="405446" y="0"/>
                </a:moveTo>
                <a:lnTo>
                  <a:pt x="354646" y="0"/>
                </a:lnTo>
                <a:lnTo>
                  <a:pt x="354646" y="12700"/>
                </a:lnTo>
                <a:lnTo>
                  <a:pt x="405446" y="12700"/>
                </a:lnTo>
                <a:lnTo>
                  <a:pt x="405446" y="0"/>
                </a:lnTo>
                <a:close/>
              </a:path>
              <a:path w="1580515" h="642620">
                <a:moveTo>
                  <a:pt x="494346" y="0"/>
                </a:moveTo>
                <a:lnTo>
                  <a:pt x="443546" y="0"/>
                </a:lnTo>
                <a:lnTo>
                  <a:pt x="443546" y="12700"/>
                </a:lnTo>
                <a:lnTo>
                  <a:pt x="494346" y="12700"/>
                </a:lnTo>
                <a:lnTo>
                  <a:pt x="494346" y="0"/>
                </a:lnTo>
                <a:close/>
              </a:path>
              <a:path w="1580515" h="642620">
                <a:moveTo>
                  <a:pt x="583246" y="0"/>
                </a:moveTo>
                <a:lnTo>
                  <a:pt x="532446" y="0"/>
                </a:lnTo>
                <a:lnTo>
                  <a:pt x="532446" y="12700"/>
                </a:lnTo>
                <a:lnTo>
                  <a:pt x="583246" y="12700"/>
                </a:lnTo>
                <a:lnTo>
                  <a:pt x="583246" y="0"/>
                </a:lnTo>
                <a:close/>
              </a:path>
              <a:path w="1580515" h="642620">
                <a:moveTo>
                  <a:pt x="672146" y="0"/>
                </a:moveTo>
                <a:lnTo>
                  <a:pt x="621346" y="0"/>
                </a:lnTo>
                <a:lnTo>
                  <a:pt x="621346" y="12700"/>
                </a:lnTo>
                <a:lnTo>
                  <a:pt x="672146" y="12700"/>
                </a:lnTo>
                <a:lnTo>
                  <a:pt x="672146" y="0"/>
                </a:lnTo>
                <a:close/>
              </a:path>
              <a:path w="1580515" h="642620">
                <a:moveTo>
                  <a:pt x="761046" y="0"/>
                </a:moveTo>
                <a:lnTo>
                  <a:pt x="710246" y="0"/>
                </a:lnTo>
                <a:lnTo>
                  <a:pt x="710246" y="12700"/>
                </a:lnTo>
                <a:lnTo>
                  <a:pt x="761046" y="12700"/>
                </a:lnTo>
                <a:lnTo>
                  <a:pt x="761046" y="0"/>
                </a:lnTo>
                <a:close/>
              </a:path>
              <a:path w="1580515" h="642620">
                <a:moveTo>
                  <a:pt x="849946" y="0"/>
                </a:moveTo>
                <a:lnTo>
                  <a:pt x="799146" y="0"/>
                </a:lnTo>
                <a:lnTo>
                  <a:pt x="799146" y="12700"/>
                </a:lnTo>
                <a:lnTo>
                  <a:pt x="849946" y="12700"/>
                </a:lnTo>
                <a:lnTo>
                  <a:pt x="849946" y="0"/>
                </a:lnTo>
                <a:close/>
              </a:path>
              <a:path w="1580515" h="642620">
                <a:moveTo>
                  <a:pt x="938846" y="0"/>
                </a:moveTo>
                <a:lnTo>
                  <a:pt x="888046" y="0"/>
                </a:lnTo>
                <a:lnTo>
                  <a:pt x="888046" y="12700"/>
                </a:lnTo>
                <a:lnTo>
                  <a:pt x="938846" y="12700"/>
                </a:lnTo>
                <a:lnTo>
                  <a:pt x="938846" y="0"/>
                </a:lnTo>
                <a:close/>
              </a:path>
              <a:path w="1580515" h="642620">
                <a:moveTo>
                  <a:pt x="1027746" y="0"/>
                </a:moveTo>
                <a:lnTo>
                  <a:pt x="976946" y="0"/>
                </a:lnTo>
                <a:lnTo>
                  <a:pt x="976946" y="12700"/>
                </a:lnTo>
                <a:lnTo>
                  <a:pt x="1027746" y="12700"/>
                </a:lnTo>
                <a:lnTo>
                  <a:pt x="1027746" y="0"/>
                </a:lnTo>
                <a:close/>
              </a:path>
              <a:path w="1580515" h="642620">
                <a:moveTo>
                  <a:pt x="1116646" y="0"/>
                </a:moveTo>
                <a:lnTo>
                  <a:pt x="1065846" y="0"/>
                </a:lnTo>
                <a:lnTo>
                  <a:pt x="1065846" y="12700"/>
                </a:lnTo>
                <a:lnTo>
                  <a:pt x="1116646" y="12700"/>
                </a:lnTo>
                <a:lnTo>
                  <a:pt x="1116646" y="0"/>
                </a:lnTo>
                <a:close/>
              </a:path>
              <a:path w="1580515" h="642620">
                <a:moveTo>
                  <a:pt x="1205546" y="0"/>
                </a:moveTo>
                <a:lnTo>
                  <a:pt x="1154746" y="0"/>
                </a:lnTo>
                <a:lnTo>
                  <a:pt x="1154746" y="12700"/>
                </a:lnTo>
                <a:lnTo>
                  <a:pt x="1205546" y="12700"/>
                </a:lnTo>
                <a:lnTo>
                  <a:pt x="1205546" y="0"/>
                </a:lnTo>
                <a:close/>
              </a:path>
              <a:path w="1580515" h="642620">
                <a:moveTo>
                  <a:pt x="1294446" y="0"/>
                </a:moveTo>
                <a:lnTo>
                  <a:pt x="1243646" y="0"/>
                </a:lnTo>
                <a:lnTo>
                  <a:pt x="1243646" y="12700"/>
                </a:lnTo>
                <a:lnTo>
                  <a:pt x="1294446" y="12700"/>
                </a:lnTo>
                <a:lnTo>
                  <a:pt x="1294446" y="0"/>
                </a:lnTo>
                <a:close/>
              </a:path>
              <a:path w="1580515" h="642620">
                <a:moveTo>
                  <a:pt x="1383346" y="0"/>
                </a:moveTo>
                <a:lnTo>
                  <a:pt x="1332546" y="0"/>
                </a:lnTo>
                <a:lnTo>
                  <a:pt x="1332546" y="12700"/>
                </a:lnTo>
                <a:lnTo>
                  <a:pt x="1383346" y="12700"/>
                </a:lnTo>
                <a:lnTo>
                  <a:pt x="1383346" y="0"/>
                </a:lnTo>
                <a:close/>
              </a:path>
              <a:path w="1580515" h="642620">
                <a:moveTo>
                  <a:pt x="1472246" y="0"/>
                </a:moveTo>
                <a:lnTo>
                  <a:pt x="1421446" y="0"/>
                </a:lnTo>
                <a:lnTo>
                  <a:pt x="1421446" y="12700"/>
                </a:lnTo>
                <a:lnTo>
                  <a:pt x="1472246" y="12700"/>
                </a:lnTo>
                <a:lnTo>
                  <a:pt x="1472246" y="0"/>
                </a:lnTo>
                <a:close/>
              </a:path>
              <a:path w="1580515" h="642620">
                <a:moveTo>
                  <a:pt x="1561146" y="0"/>
                </a:moveTo>
                <a:lnTo>
                  <a:pt x="1510346" y="0"/>
                </a:lnTo>
                <a:lnTo>
                  <a:pt x="1510346" y="12700"/>
                </a:lnTo>
                <a:lnTo>
                  <a:pt x="1561146" y="12700"/>
                </a:lnTo>
                <a:lnTo>
                  <a:pt x="1561146" y="0"/>
                </a:lnTo>
                <a:close/>
              </a:path>
              <a:path w="1580515" h="642620">
                <a:moveTo>
                  <a:pt x="1580130" y="31814"/>
                </a:moveTo>
                <a:lnTo>
                  <a:pt x="1567430" y="31814"/>
                </a:lnTo>
                <a:lnTo>
                  <a:pt x="1567430" y="82614"/>
                </a:lnTo>
                <a:lnTo>
                  <a:pt x="1580130" y="82614"/>
                </a:lnTo>
                <a:lnTo>
                  <a:pt x="1580130" y="31814"/>
                </a:lnTo>
                <a:close/>
              </a:path>
              <a:path w="1580515" h="642620">
                <a:moveTo>
                  <a:pt x="1580130" y="120714"/>
                </a:moveTo>
                <a:lnTo>
                  <a:pt x="1567430" y="120714"/>
                </a:lnTo>
                <a:lnTo>
                  <a:pt x="1567430" y="171514"/>
                </a:lnTo>
                <a:lnTo>
                  <a:pt x="1580130" y="171514"/>
                </a:lnTo>
                <a:lnTo>
                  <a:pt x="1580130" y="120714"/>
                </a:lnTo>
                <a:close/>
              </a:path>
              <a:path w="1580515" h="642620">
                <a:moveTo>
                  <a:pt x="1580130" y="209614"/>
                </a:moveTo>
                <a:lnTo>
                  <a:pt x="1567430" y="209614"/>
                </a:lnTo>
                <a:lnTo>
                  <a:pt x="1567430" y="260414"/>
                </a:lnTo>
                <a:lnTo>
                  <a:pt x="1580130" y="260414"/>
                </a:lnTo>
                <a:lnTo>
                  <a:pt x="1580130" y="209614"/>
                </a:lnTo>
                <a:close/>
              </a:path>
              <a:path w="1580515" h="642620">
                <a:moveTo>
                  <a:pt x="1580130" y="298514"/>
                </a:moveTo>
                <a:lnTo>
                  <a:pt x="1567430" y="298514"/>
                </a:lnTo>
                <a:lnTo>
                  <a:pt x="1567430" y="349314"/>
                </a:lnTo>
                <a:lnTo>
                  <a:pt x="1580130" y="349314"/>
                </a:lnTo>
                <a:lnTo>
                  <a:pt x="1580130" y="298514"/>
                </a:lnTo>
                <a:close/>
              </a:path>
              <a:path w="1580515" h="642620">
                <a:moveTo>
                  <a:pt x="1580130" y="387414"/>
                </a:moveTo>
                <a:lnTo>
                  <a:pt x="1567430" y="387414"/>
                </a:lnTo>
                <a:lnTo>
                  <a:pt x="1567430" y="438214"/>
                </a:lnTo>
                <a:lnTo>
                  <a:pt x="1580130" y="438214"/>
                </a:lnTo>
                <a:lnTo>
                  <a:pt x="1580130" y="387414"/>
                </a:lnTo>
                <a:close/>
              </a:path>
              <a:path w="1580515" h="642620">
                <a:moveTo>
                  <a:pt x="1580130" y="476314"/>
                </a:moveTo>
                <a:lnTo>
                  <a:pt x="1567430" y="476314"/>
                </a:lnTo>
                <a:lnTo>
                  <a:pt x="1567430" y="527114"/>
                </a:lnTo>
                <a:lnTo>
                  <a:pt x="1580130" y="527114"/>
                </a:lnTo>
                <a:lnTo>
                  <a:pt x="1580130" y="476314"/>
                </a:lnTo>
                <a:close/>
              </a:path>
              <a:path w="1580515" h="642620">
                <a:moveTo>
                  <a:pt x="1580130" y="565214"/>
                </a:moveTo>
                <a:lnTo>
                  <a:pt x="1567430" y="565214"/>
                </a:lnTo>
                <a:lnTo>
                  <a:pt x="1567430" y="616014"/>
                </a:lnTo>
                <a:lnTo>
                  <a:pt x="1580130" y="616014"/>
                </a:lnTo>
                <a:lnTo>
                  <a:pt x="1580130" y="565214"/>
                </a:lnTo>
                <a:close/>
              </a:path>
              <a:path w="1580515" h="642620">
                <a:moveTo>
                  <a:pt x="1555617" y="629603"/>
                </a:moveTo>
                <a:lnTo>
                  <a:pt x="1504817" y="629603"/>
                </a:lnTo>
                <a:lnTo>
                  <a:pt x="1504817" y="642303"/>
                </a:lnTo>
                <a:lnTo>
                  <a:pt x="1555617" y="642303"/>
                </a:lnTo>
                <a:lnTo>
                  <a:pt x="1555617" y="629603"/>
                </a:lnTo>
                <a:close/>
              </a:path>
              <a:path w="1580515" h="642620">
                <a:moveTo>
                  <a:pt x="1466717" y="629603"/>
                </a:moveTo>
                <a:lnTo>
                  <a:pt x="1415917" y="629603"/>
                </a:lnTo>
                <a:lnTo>
                  <a:pt x="1415917" y="642303"/>
                </a:lnTo>
                <a:lnTo>
                  <a:pt x="1466717" y="642303"/>
                </a:lnTo>
                <a:lnTo>
                  <a:pt x="1466717" y="629603"/>
                </a:lnTo>
                <a:close/>
              </a:path>
              <a:path w="1580515" h="642620">
                <a:moveTo>
                  <a:pt x="1377817" y="629603"/>
                </a:moveTo>
                <a:lnTo>
                  <a:pt x="1327017" y="629603"/>
                </a:lnTo>
                <a:lnTo>
                  <a:pt x="1327017" y="642303"/>
                </a:lnTo>
                <a:lnTo>
                  <a:pt x="1377817" y="642303"/>
                </a:lnTo>
                <a:lnTo>
                  <a:pt x="1377817" y="629603"/>
                </a:lnTo>
                <a:close/>
              </a:path>
              <a:path w="1580515" h="642620">
                <a:moveTo>
                  <a:pt x="1288917" y="629603"/>
                </a:moveTo>
                <a:lnTo>
                  <a:pt x="1238117" y="629603"/>
                </a:lnTo>
                <a:lnTo>
                  <a:pt x="1238117" y="642303"/>
                </a:lnTo>
                <a:lnTo>
                  <a:pt x="1288917" y="642303"/>
                </a:lnTo>
                <a:lnTo>
                  <a:pt x="1288917" y="629603"/>
                </a:lnTo>
                <a:close/>
              </a:path>
              <a:path w="1580515" h="642620">
                <a:moveTo>
                  <a:pt x="1200017" y="629603"/>
                </a:moveTo>
                <a:lnTo>
                  <a:pt x="1149217" y="629603"/>
                </a:lnTo>
                <a:lnTo>
                  <a:pt x="1149217" y="642303"/>
                </a:lnTo>
                <a:lnTo>
                  <a:pt x="1200017" y="642303"/>
                </a:lnTo>
                <a:lnTo>
                  <a:pt x="1200017" y="629603"/>
                </a:lnTo>
                <a:close/>
              </a:path>
              <a:path w="1580515" h="642620">
                <a:moveTo>
                  <a:pt x="1111117" y="629603"/>
                </a:moveTo>
                <a:lnTo>
                  <a:pt x="1060317" y="629603"/>
                </a:lnTo>
                <a:lnTo>
                  <a:pt x="1060317" y="642303"/>
                </a:lnTo>
                <a:lnTo>
                  <a:pt x="1111117" y="642303"/>
                </a:lnTo>
                <a:lnTo>
                  <a:pt x="1111117" y="629603"/>
                </a:lnTo>
                <a:close/>
              </a:path>
              <a:path w="1580515" h="642620">
                <a:moveTo>
                  <a:pt x="1022217" y="629603"/>
                </a:moveTo>
                <a:lnTo>
                  <a:pt x="971417" y="629603"/>
                </a:lnTo>
                <a:lnTo>
                  <a:pt x="971417" y="642303"/>
                </a:lnTo>
                <a:lnTo>
                  <a:pt x="1022217" y="642303"/>
                </a:lnTo>
                <a:lnTo>
                  <a:pt x="1022217" y="629603"/>
                </a:lnTo>
                <a:close/>
              </a:path>
              <a:path w="1580515" h="642620">
                <a:moveTo>
                  <a:pt x="933317" y="629603"/>
                </a:moveTo>
                <a:lnTo>
                  <a:pt x="882517" y="629603"/>
                </a:lnTo>
                <a:lnTo>
                  <a:pt x="882517" y="642303"/>
                </a:lnTo>
                <a:lnTo>
                  <a:pt x="933317" y="642303"/>
                </a:lnTo>
                <a:lnTo>
                  <a:pt x="933317" y="629603"/>
                </a:lnTo>
                <a:close/>
              </a:path>
              <a:path w="1580515" h="642620">
                <a:moveTo>
                  <a:pt x="844417" y="629603"/>
                </a:moveTo>
                <a:lnTo>
                  <a:pt x="793617" y="629603"/>
                </a:lnTo>
                <a:lnTo>
                  <a:pt x="793617" y="642303"/>
                </a:lnTo>
                <a:lnTo>
                  <a:pt x="844417" y="642303"/>
                </a:lnTo>
                <a:lnTo>
                  <a:pt x="844417" y="629603"/>
                </a:lnTo>
                <a:close/>
              </a:path>
              <a:path w="1580515" h="642620">
                <a:moveTo>
                  <a:pt x="755517" y="629603"/>
                </a:moveTo>
                <a:lnTo>
                  <a:pt x="704717" y="629603"/>
                </a:lnTo>
                <a:lnTo>
                  <a:pt x="704717" y="642303"/>
                </a:lnTo>
                <a:lnTo>
                  <a:pt x="755517" y="642303"/>
                </a:lnTo>
                <a:lnTo>
                  <a:pt x="755517" y="629603"/>
                </a:lnTo>
                <a:close/>
              </a:path>
              <a:path w="1580515" h="642620">
                <a:moveTo>
                  <a:pt x="666617" y="629603"/>
                </a:moveTo>
                <a:lnTo>
                  <a:pt x="615817" y="629603"/>
                </a:lnTo>
                <a:lnTo>
                  <a:pt x="615817" y="642303"/>
                </a:lnTo>
                <a:lnTo>
                  <a:pt x="666617" y="642303"/>
                </a:lnTo>
                <a:lnTo>
                  <a:pt x="666617" y="629603"/>
                </a:lnTo>
                <a:close/>
              </a:path>
              <a:path w="1580515" h="642620">
                <a:moveTo>
                  <a:pt x="577717" y="629603"/>
                </a:moveTo>
                <a:lnTo>
                  <a:pt x="526917" y="629603"/>
                </a:lnTo>
                <a:lnTo>
                  <a:pt x="526917" y="642303"/>
                </a:lnTo>
                <a:lnTo>
                  <a:pt x="577717" y="642303"/>
                </a:lnTo>
                <a:lnTo>
                  <a:pt x="577717" y="629603"/>
                </a:lnTo>
                <a:close/>
              </a:path>
              <a:path w="1580515" h="642620">
                <a:moveTo>
                  <a:pt x="488817" y="629603"/>
                </a:moveTo>
                <a:lnTo>
                  <a:pt x="438017" y="629603"/>
                </a:lnTo>
                <a:lnTo>
                  <a:pt x="438017" y="642303"/>
                </a:lnTo>
                <a:lnTo>
                  <a:pt x="488817" y="642303"/>
                </a:lnTo>
                <a:lnTo>
                  <a:pt x="488817" y="629603"/>
                </a:lnTo>
                <a:close/>
              </a:path>
              <a:path w="1580515" h="642620">
                <a:moveTo>
                  <a:pt x="399917" y="629603"/>
                </a:moveTo>
                <a:lnTo>
                  <a:pt x="349117" y="629603"/>
                </a:lnTo>
                <a:lnTo>
                  <a:pt x="349117" y="642303"/>
                </a:lnTo>
                <a:lnTo>
                  <a:pt x="399917" y="642303"/>
                </a:lnTo>
                <a:lnTo>
                  <a:pt x="399917" y="629603"/>
                </a:lnTo>
                <a:close/>
              </a:path>
              <a:path w="1580515" h="642620">
                <a:moveTo>
                  <a:pt x="311017" y="629603"/>
                </a:moveTo>
                <a:lnTo>
                  <a:pt x="260219" y="629603"/>
                </a:lnTo>
                <a:lnTo>
                  <a:pt x="260219" y="642303"/>
                </a:lnTo>
                <a:lnTo>
                  <a:pt x="311017" y="642303"/>
                </a:lnTo>
                <a:lnTo>
                  <a:pt x="311017" y="629603"/>
                </a:lnTo>
                <a:close/>
              </a:path>
              <a:path w="1580515" h="642620">
                <a:moveTo>
                  <a:pt x="222119" y="629603"/>
                </a:moveTo>
                <a:lnTo>
                  <a:pt x="171319" y="629603"/>
                </a:lnTo>
                <a:lnTo>
                  <a:pt x="171319" y="642303"/>
                </a:lnTo>
                <a:lnTo>
                  <a:pt x="222119" y="642303"/>
                </a:lnTo>
                <a:lnTo>
                  <a:pt x="222119" y="629603"/>
                </a:lnTo>
                <a:close/>
              </a:path>
              <a:path w="1580515" h="642620">
                <a:moveTo>
                  <a:pt x="133219" y="629603"/>
                </a:moveTo>
                <a:lnTo>
                  <a:pt x="82419" y="629603"/>
                </a:lnTo>
                <a:lnTo>
                  <a:pt x="82419" y="642303"/>
                </a:lnTo>
                <a:lnTo>
                  <a:pt x="133219" y="642303"/>
                </a:lnTo>
                <a:lnTo>
                  <a:pt x="133219" y="629603"/>
                </a:lnTo>
                <a:close/>
              </a:path>
            </a:pathLst>
          </a:custGeom>
          <a:solidFill>
            <a:srgbClr val="8FA7C4"/>
          </a:solidFill>
        </p:spPr>
        <p:txBody>
          <a:bodyPr wrap="square" lIns="0" tIns="0" rIns="0" bIns="0" rtlCol="0"/>
          <a:lstStyle/>
          <a:p>
            <a:endParaRPr>
              <a:solidFill>
                <a:prstClr val="black"/>
              </a:solidFill>
            </a:endParaRPr>
          </a:p>
        </p:txBody>
      </p:sp>
      <p:sp>
        <p:nvSpPr>
          <p:cNvPr id="27" name="object 27"/>
          <p:cNvSpPr/>
          <p:nvPr/>
        </p:nvSpPr>
        <p:spPr>
          <a:xfrm>
            <a:off x="8024533" y="2562117"/>
            <a:ext cx="1457325" cy="103505"/>
          </a:xfrm>
          <a:custGeom>
            <a:avLst/>
            <a:gdLst/>
            <a:ahLst/>
            <a:cxnLst/>
            <a:rect l="l" t="t" r="r" b="b"/>
            <a:pathLst>
              <a:path w="1457325" h="103505">
                <a:moveTo>
                  <a:pt x="1457107" y="45187"/>
                </a:moveTo>
                <a:lnTo>
                  <a:pt x="1406307" y="45187"/>
                </a:lnTo>
                <a:lnTo>
                  <a:pt x="1406307" y="57887"/>
                </a:lnTo>
                <a:lnTo>
                  <a:pt x="1457107" y="57887"/>
                </a:lnTo>
                <a:lnTo>
                  <a:pt x="1457107" y="45187"/>
                </a:lnTo>
                <a:close/>
              </a:path>
              <a:path w="1457325" h="103505">
                <a:moveTo>
                  <a:pt x="1368207" y="45187"/>
                </a:moveTo>
                <a:lnTo>
                  <a:pt x="1317407" y="45187"/>
                </a:lnTo>
                <a:lnTo>
                  <a:pt x="1317407" y="57887"/>
                </a:lnTo>
                <a:lnTo>
                  <a:pt x="1368207" y="57887"/>
                </a:lnTo>
                <a:lnTo>
                  <a:pt x="1368207" y="45187"/>
                </a:lnTo>
                <a:close/>
              </a:path>
              <a:path w="1457325" h="103505">
                <a:moveTo>
                  <a:pt x="1279307" y="45187"/>
                </a:moveTo>
                <a:lnTo>
                  <a:pt x="1228507" y="45187"/>
                </a:lnTo>
                <a:lnTo>
                  <a:pt x="1228507" y="57887"/>
                </a:lnTo>
                <a:lnTo>
                  <a:pt x="1279307" y="57887"/>
                </a:lnTo>
                <a:lnTo>
                  <a:pt x="1279307" y="45187"/>
                </a:lnTo>
                <a:close/>
              </a:path>
              <a:path w="1457325" h="103505">
                <a:moveTo>
                  <a:pt x="1190407" y="45187"/>
                </a:moveTo>
                <a:lnTo>
                  <a:pt x="1139607" y="45187"/>
                </a:lnTo>
                <a:lnTo>
                  <a:pt x="1139607" y="57887"/>
                </a:lnTo>
                <a:lnTo>
                  <a:pt x="1190407" y="57887"/>
                </a:lnTo>
                <a:lnTo>
                  <a:pt x="1190407" y="45187"/>
                </a:lnTo>
                <a:close/>
              </a:path>
              <a:path w="1457325" h="103505">
                <a:moveTo>
                  <a:pt x="1101507" y="45187"/>
                </a:moveTo>
                <a:lnTo>
                  <a:pt x="1050707" y="45187"/>
                </a:lnTo>
                <a:lnTo>
                  <a:pt x="1050707" y="57887"/>
                </a:lnTo>
                <a:lnTo>
                  <a:pt x="1101507" y="57887"/>
                </a:lnTo>
                <a:lnTo>
                  <a:pt x="1101507" y="45187"/>
                </a:lnTo>
                <a:close/>
              </a:path>
              <a:path w="1457325" h="103505">
                <a:moveTo>
                  <a:pt x="1012607" y="45187"/>
                </a:moveTo>
                <a:lnTo>
                  <a:pt x="961807" y="45187"/>
                </a:lnTo>
                <a:lnTo>
                  <a:pt x="961807" y="57887"/>
                </a:lnTo>
                <a:lnTo>
                  <a:pt x="1012607" y="57887"/>
                </a:lnTo>
                <a:lnTo>
                  <a:pt x="1012607" y="45187"/>
                </a:lnTo>
                <a:close/>
              </a:path>
              <a:path w="1457325" h="103505">
                <a:moveTo>
                  <a:pt x="923707" y="45187"/>
                </a:moveTo>
                <a:lnTo>
                  <a:pt x="872907" y="45187"/>
                </a:lnTo>
                <a:lnTo>
                  <a:pt x="872907" y="57887"/>
                </a:lnTo>
                <a:lnTo>
                  <a:pt x="923707" y="57887"/>
                </a:lnTo>
                <a:lnTo>
                  <a:pt x="923707" y="45187"/>
                </a:lnTo>
                <a:close/>
              </a:path>
              <a:path w="1457325" h="103505">
                <a:moveTo>
                  <a:pt x="834807" y="45187"/>
                </a:moveTo>
                <a:lnTo>
                  <a:pt x="784007" y="45187"/>
                </a:lnTo>
                <a:lnTo>
                  <a:pt x="784007" y="57887"/>
                </a:lnTo>
                <a:lnTo>
                  <a:pt x="834807" y="57887"/>
                </a:lnTo>
                <a:lnTo>
                  <a:pt x="834807" y="45187"/>
                </a:lnTo>
                <a:close/>
              </a:path>
              <a:path w="1457325" h="103505">
                <a:moveTo>
                  <a:pt x="745907" y="45187"/>
                </a:moveTo>
                <a:lnTo>
                  <a:pt x="695107" y="45187"/>
                </a:lnTo>
                <a:lnTo>
                  <a:pt x="695107" y="57887"/>
                </a:lnTo>
                <a:lnTo>
                  <a:pt x="745907" y="57887"/>
                </a:lnTo>
                <a:lnTo>
                  <a:pt x="745907" y="45187"/>
                </a:lnTo>
                <a:close/>
              </a:path>
              <a:path w="1457325" h="103505">
                <a:moveTo>
                  <a:pt x="657007" y="45187"/>
                </a:moveTo>
                <a:lnTo>
                  <a:pt x="606207" y="45187"/>
                </a:lnTo>
                <a:lnTo>
                  <a:pt x="606207" y="57887"/>
                </a:lnTo>
                <a:lnTo>
                  <a:pt x="657007" y="57887"/>
                </a:lnTo>
                <a:lnTo>
                  <a:pt x="657007" y="45187"/>
                </a:lnTo>
                <a:close/>
              </a:path>
              <a:path w="1457325" h="103505">
                <a:moveTo>
                  <a:pt x="568107" y="45187"/>
                </a:moveTo>
                <a:lnTo>
                  <a:pt x="517307" y="45189"/>
                </a:lnTo>
                <a:lnTo>
                  <a:pt x="517307" y="57889"/>
                </a:lnTo>
                <a:lnTo>
                  <a:pt x="568107" y="57887"/>
                </a:lnTo>
                <a:lnTo>
                  <a:pt x="568107" y="45187"/>
                </a:lnTo>
                <a:close/>
              </a:path>
              <a:path w="1457325" h="103505">
                <a:moveTo>
                  <a:pt x="479207" y="45189"/>
                </a:moveTo>
                <a:lnTo>
                  <a:pt x="428407" y="45189"/>
                </a:lnTo>
                <a:lnTo>
                  <a:pt x="428407" y="57889"/>
                </a:lnTo>
                <a:lnTo>
                  <a:pt x="479207" y="57889"/>
                </a:lnTo>
                <a:lnTo>
                  <a:pt x="479207" y="45189"/>
                </a:lnTo>
                <a:close/>
              </a:path>
              <a:path w="1457325" h="103505">
                <a:moveTo>
                  <a:pt x="390307" y="45189"/>
                </a:moveTo>
                <a:lnTo>
                  <a:pt x="339507" y="45189"/>
                </a:lnTo>
                <a:lnTo>
                  <a:pt x="339507" y="57889"/>
                </a:lnTo>
                <a:lnTo>
                  <a:pt x="390307" y="57889"/>
                </a:lnTo>
                <a:lnTo>
                  <a:pt x="390307" y="45189"/>
                </a:lnTo>
                <a:close/>
              </a:path>
              <a:path w="1457325" h="103505">
                <a:moveTo>
                  <a:pt x="301407" y="45189"/>
                </a:moveTo>
                <a:lnTo>
                  <a:pt x="250607" y="45189"/>
                </a:lnTo>
                <a:lnTo>
                  <a:pt x="250607" y="57889"/>
                </a:lnTo>
                <a:lnTo>
                  <a:pt x="301407" y="57889"/>
                </a:lnTo>
                <a:lnTo>
                  <a:pt x="301407" y="45189"/>
                </a:lnTo>
                <a:close/>
              </a:path>
              <a:path w="1457325" h="103505">
                <a:moveTo>
                  <a:pt x="212507" y="45189"/>
                </a:moveTo>
                <a:lnTo>
                  <a:pt x="161707" y="45189"/>
                </a:lnTo>
                <a:lnTo>
                  <a:pt x="161707" y="57889"/>
                </a:lnTo>
                <a:lnTo>
                  <a:pt x="212507" y="57889"/>
                </a:lnTo>
                <a:lnTo>
                  <a:pt x="212507" y="45189"/>
                </a:lnTo>
                <a:close/>
              </a:path>
              <a:path w="1457325" h="103505">
                <a:moveTo>
                  <a:pt x="123607" y="45189"/>
                </a:moveTo>
                <a:lnTo>
                  <a:pt x="72807" y="45189"/>
                </a:lnTo>
                <a:lnTo>
                  <a:pt x="72807" y="57889"/>
                </a:lnTo>
                <a:lnTo>
                  <a:pt x="123607" y="57889"/>
                </a:lnTo>
                <a:lnTo>
                  <a:pt x="123607" y="45189"/>
                </a:lnTo>
                <a:close/>
              </a:path>
              <a:path w="1457325" h="103505">
                <a:moveTo>
                  <a:pt x="58900" y="0"/>
                </a:moveTo>
                <a:lnTo>
                  <a:pt x="0" y="51539"/>
                </a:lnTo>
                <a:lnTo>
                  <a:pt x="58900" y="103077"/>
                </a:lnTo>
                <a:lnTo>
                  <a:pt x="62911" y="102809"/>
                </a:lnTo>
                <a:lnTo>
                  <a:pt x="67530" y="97530"/>
                </a:lnTo>
                <a:lnTo>
                  <a:pt x="67263" y="93518"/>
                </a:lnTo>
                <a:lnTo>
                  <a:pt x="26542" y="57889"/>
                </a:lnTo>
                <a:lnTo>
                  <a:pt x="9644" y="57889"/>
                </a:lnTo>
                <a:lnTo>
                  <a:pt x="9644" y="45189"/>
                </a:lnTo>
                <a:lnTo>
                  <a:pt x="26542" y="45189"/>
                </a:lnTo>
                <a:lnTo>
                  <a:pt x="67263" y="9558"/>
                </a:lnTo>
                <a:lnTo>
                  <a:pt x="67530" y="5546"/>
                </a:lnTo>
                <a:lnTo>
                  <a:pt x="62911" y="267"/>
                </a:lnTo>
                <a:lnTo>
                  <a:pt x="58900" y="0"/>
                </a:lnTo>
                <a:close/>
              </a:path>
              <a:path w="1457325" h="103505">
                <a:moveTo>
                  <a:pt x="26542" y="45189"/>
                </a:moveTo>
                <a:lnTo>
                  <a:pt x="9644" y="45189"/>
                </a:lnTo>
                <a:lnTo>
                  <a:pt x="9644" y="57889"/>
                </a:lnTo>
                <a:lnTo>
                  <a:pt x="26542" y="57889"/>
                </a:lnTo>
                <a:lnTo>
                  <a:pt x="24747" y="56318"/>
                </a:lnTo>
                <a:lnTo>
                  <a:pt x="13823" y="56318"/>
                </a:lnTo>
                <a:lnTo>
                  <a:pt x="13823" y="46760"/>
                </a:lnTo>
                <a:lnTo>
                  <a:pt x="24747" y="46760"/>
                </a:lnTo>
                <a:lnTo>
                  <a:pt x="26542" y="45189"/>
                </a:lnTo>
                <a:close/>
              </a:path>
              <a:path w="1457325" h="103505">
                <a:moveTo>
                  <a:pt x="34707" y="45189"/>
                </a:moveTo>
                <a:lnTo>
                  <a:pt x="26542" y="45189"/>
                </a:lnTo>
                <a:lnTo>
                  <a:pt x="19285" y="51539"/>
                </a:lnTo>
                <a:lnTo>
                  <a:pt x="26542" y="57889"/>
                </a:lnTo>
                <a:lnTo>
                  <a:pt x="34707" y="57889"/>
                </a:lnTo>
                <a:lnTo>
                  <a:pt x="34707" y="45189"/>
                </a:lnTo>
                <a:close/>
              </a:path>
              <a:path w="1457325" h="103505">
                <a:moveTo>
                  <a:pt x="13823" y="46760"/>
                </a:moveTo>
                <a:lnTo>
                  <a:pt x="13823" y="56318"/>
                </a:lnTo>
                <a:lnTo>
                  <a:pt x="19285" y="51539"/>
                </a:lnTo>
                <a:lnTo>
                  <a:pt x="13823" y="46760"/>
                </a:lnTo>
                <a:close/>
              </a:path>
              <a:path w="1457325" h="103505">
                <a:moveTo>
                  <a:pt x="19285" y="51539"/>
                </a:moveTo>
                <a:lnTo>
                  <a:pt x="13823" y="56318"/>
                </a:lnTo>
                <a:lnTo>
                  <a:pt x="24747" y="56318"/>
                </a:lnTo>
                <a:lnTo>
                  <a:pt x="19285" y="51539"/>
                </a:lnTo>
                <a:close/>
              </a:path>
              <a:path w="1457325" h="103505">
                <a:moveTo>
                  <a:pt x="24747" y="46760"/>
                </a:moveTo>
                <a:lnTo>
                  <a:pt x="13823" y="46760"/>
                </a:lnTo>
                <a:lnTo>
                  <a:pt x="19285" y="51539"/>
                </a:lnTo>
                <a:lnTo>
                  <a:pt x="24747" y="46760"/>
                </a:lnTo>
                <a:close/>
              </a:path>
            </a:pathLst>
          </a:custGeom>
          <a:solidFill>
            <a:srgbClr val="8FA7C4"/>
          </a:solidFill>
        </p:spPr>
        <p:txBody>
          <a:bodyPr wrap="square" lIns="0" tIns="0" rIns="0" bIns="0" rtlCol="0"/>
          <a:lstStyle/>
          <a:p>
            <a:endParaRPr>
              <a:solidFill>
                <a:prstClr val="black"/>
              </a:solidFill>
            </a:endParaRPr>
          </a:p>
        </p:txBody>
      </p:sp>
      <p:sp>
        <p:nvSpPr>
          <p:cNvPr id="28" name="object 28"/>
          <p:cNvSpPr/>
          <p:nvPr/>
        </p:nvSpPr>
        <p:spPr>
          <a:xfrm>
            <a:off x="8100083" y="3610643"/>
            <a:ext cx="1384935" cy="103505"/>
          </a:xfrm>
          <a:custGeom>
            <a:avLst/>
            <a:gdLst/>
            <a:ahLst/>
            <a:cxnLst/>
            <a:rect l="l" t="t" r="r" b="b"/>
            <a:pathLst>
              <a:path w="1384934" h="103504">
                <a:moveTo>
                  <a:pt x="1384559" y="45186"/>
                </a:moveTo>
                <a:lnTo>
                  <a:pt x="1333759" y="45186"/>
                </a:lnTo>
                <a:lnTo>
                  <a:pt x="1333759" y="57886"/>
                </a:lnTo>
                <a:lnTo>
                  <a:pt x="1384559" y="57886"/>
                </a:lnTo>
                <a:lnTo>
                  <a:pt x="1384559" y="45186"/>
                </a:lnTo>
                <a:close/>
              </a:path>
              <a:path w="1384934" h="103504">
                <a:moveTo>
                  <a:pt x="1295659" y="45186"/>
                </a:moveTo>
                <a:lnTo>
                  <a:pt x="1244859" y="45186"/>
                </a:lnTo>
                <a:lnTo>
                  <a:pt x="1244859" y="57886"/>
                </a:lnTo>
                <a:lnTo>
                  <a:pt x="1295659" y="57886"/>
                </a:lnTo>
                <a:lnTo>
                  <a:pt x="1295659" y="45186"/>
                </a:lnTo>
                <a:close/>
              </a:path>
              <a:path w="1384934" h="103504">
                <a:moveTo>
                  <a:pt x="1206759" y="45186"/>
                </a:moveTo>
                <a:lnTo>
                  <a:pt x="1155959" y="45187"/>
                </a:lnTo>
                <a:lnTo>
                  <a:pt x="1155959" y="57887"/>
                </a:lnTo>
                <a:lnTo>
                  <a:pt x="1206759" y="57886"/>
                </a:lnTo>
                <a:lnTo>
                  <a:pt x="1206759" y="45186"/>
                </a:lnTo>
                <a:close/>
              </a:path>
              <a:path w="1384934" h="103504">
                <a:moveTo>
                  <a:pt x="1117859" y="45187"/>
                </a:moveTo>
                <a:lnTo>
                  <a:pt x="1067059" y="45187"/>
                </a:lnTo>
                <a:lnTo>
                  <a:pt x="1067059" y="57887"/>
                </a:lnTo>
                <a:lnTo>
                  <a:pt x="1117859" y="57887"/>
                </a:lnTo>
                <a:lnTo>
                  <a:pt x="1117859" y="45187"/>
                </a:lnTo>
                <a:close/>
              </a:path>
              <a:path w="1384934" h="103504">
                <a:moveTo>
                  <a:pt x="1028959" y="45187"/>
                </a:moveTo>
                <a:lnTo>
                  <a:pt x="978159" y="45187"/>
                </a:lnTo>
                <a:lnTo>
                  <a:pt x="978159" y="57887"/>
                </a:lnTo>
                <a:lnTo>
                  <a:pt x="1028959" y="57887"/>
                </a:lnTo>
                <a:lnTo>
                  <a:pt x="1028959" y="45187"/>
                </a:lnTo>
                <a:close/>
              </a:path>
              <a:path w="1384934" h="103504">
                <a:moveTo>
                  <a:pt x="940059" y="45187"/>
                </a:moveTo>
                <a:lnTo>
                  <a:pt x="889259" y="45187"/>
                </a:lnTo>
                <a:lnTo>
                  <a:pt x="889259" y="57887"/>
                </a:lnTo>
                <a:lnTo>
                  <a:pt x="940059" y="57887"/>
                </a:lnTo>
                <a:lnTo>
                  <a:pt x="940059" y="45187"/>
                </a:lnTo>
                <a:close/>
              </a:path>
              <a:path w="1384934" h="103504">
                <a:moveTo>
                  <a:pt x="851159" y="45187"/>
                </a:moveTo>
                <a:lnTo>
                  <a:pt x="800359" y="45187"/>
                </a:lnTo>
                <a:lnTo>
                  <a:pt x="800359" y="57887"/>
                </a:lnTo>
                <a:lnTo>
                  <a:pt x="851159" y="57887"/>
                </a:lnTo>
                <a:lnTo>
                  <a:pt x="851159" y="45187"/>
                </a:lnTo>
                <a:close/>
              </a:path>
              <a:path w="1384934" h="103504">
                <a:moveTo>
                  <a:pt x="762259" y="45187"/>
                </a:moveTo>
                <a:lnTo>
                  <a:pt x="711459" y="45187"/>
                </a:lnTo>
                <a:lnTo>
                  <a:pt x="711459" y="57887"/>
                </a:lnTo>
                <a:lnTo>
                  <a:pt x="762259" y="57887"/>
                </a:lnTo>
                <a:lnTo>
                  <a:pt x="762259" y="45187"/>
                </a:lnTo>
                <a:close/>
              </a:path>
              <a:path w="1384934" h="103504">
                <a:moveTo>
                  <a:pt x="673359" y="45187"/>
                </a:moveTo>
                <a:lnTo>
                  <a:pt x="622559" y="45187"/>
                </a:lnTo>
                <a:lnTo>
                  <a:pt x="622559" y="57887"/>
                </a:lnTo>
                <a:lnTo>
                  <a:pt x="673359" y="57887"/>
                </a:lnTo>
                <a:lnTo>
                  <a:pt x="673359" y="45187"/>
                </a:lnTo>
                <a:close/>
              </a:path>
              <a:path w="1384934" h="103504">
                <a:moveTo>
                  <a:pt x="584459" y="45187"/>
                </a:moveTo>
                <a:lnTo>
                  <a:pt x="533659" y="45187"/>
                </a:lnTo>
                <a:lnTo>
                  <a:pt x="533659" y="57887"/>
                </a:lnTo>
                <a:lnTo>
                  <a:pt x="584459" y="57887"/>
                </a:lnTo>
                <a:lnTo>
                  <a:pt x="584459" y="45187"/>
                </a:lnTo>
                <a:close/>
              </a:path>
              <a:path w="1384934" h="103504">
                <a:moveTo>
                  <a:pt x="495559" y="45187"/>
                </a:moveTo>
                <a:lnTo>
                  <a:pt x="444759" y="45187"/>
                </a:lnTo>
                <a:lnTo>
                  <a:pt x="444759" y="57887"/>
                </a:lnTo>
                <a:lnTo>
                  <a:pt x="495559" y="57887"/>
                </a:lnTo>
                <a:lnTo>
                  <a:pt x="495559" y="45187"/>
                </a:lnTo>
                <a:close/>
              </a:path>
              <a:path w="1384934" h="103504">
                <a:moveTo>
                  <a:pt x="406659" y="45187"/>
                </a:moveTo>
                <a:lnTo>
                  <a:pt x="355859" y="45187"/>
                </a:lnTo>
                <a:lnTo>
                  <a:pt x="355859" y="57887"/>
                </a:lnTo>
                <a:lnTo>
                  <a:pt x="406659" y="57887"/>
                </a:lnTo>
                <a:lnTo>
                  <a:pt x="406659" y="45187"/>
                </a:lnTo>
                <a:close/>
              </a:path>
              <a:path w="1384934" h="103504">
                <a:moveTo>
                  <a:pt x="317759" y="45187"/>
                </a:moveTo>
                <a:lnTo>
                  <a:pt x="266959" y="45187"/>
                </a:lnTo>
                <a:lnTo>
                  <a:pt x="266959" y="57887"/>
                </a:lnTo>
                <a:lnTo>
                  <a:pt x="317759" y="57887"/>
                </a:lnTo>
                <a:lnTo>
                  <a:pt x="317759" y="45187"/>
                </a:lnTo>
                <a:close/>
              </a:path>
              <a:path w="1384934" h="103504">
                <a:moveTo>
                  <a:pt x="228859" y="45187"/>
                </a:moveTo>
                <a:lnTo>
                  <a:pt x="178059" y="45187"/>
                </a:lnTo>
                <a:lnTo>
                  <a:pt x="178059" y="57887"/>
                </a:lnTo>
                <a:lnTo>
                  <a:pt x="228859" y="57887"/>
                </a:lnTo>
                <a:lnTo>
                  <a:pt x="228859" y="45187"/>
                </a:lnTo>
                <a:close/>
              </a:path>
              <a:path w="1384934" h="103504">
                <a:moveTo>
                  <a:pt x="139959" y="45187"/>
                </a:moveTo>
                <a:lnTo>
                  <a:pt x="89159" y="45187"/>
                </a:lnTo>
                <a:lnTo>
                  <a:pt x="89159" y="57887"/>
                </a:lnTo>
                <a:lnTo>
                  <a:pt x="139959" y="57887"/>
                </a:lnTo>
                <a:lnTo>
                  <a:pt x="139959" y="45187"/>
                </a:lnTo>
                <a:close/>
              </a:path>
              <a:path w="1384934" h="103504">
                <a:moveTo>
                  <a:pt x="58901" y="0"/>
                </a:moveTo>
                <a:lnTo>
                  <a:pt x="0" y="51537"/>
                </a:lnTo>
                <a:lnTo>
                  <a:pt x="58901" y="103075"/>
                </a:lnTo>
                <a:lnTo>
                  <a:pt x="62913" y="102809"/>
                </a:lnTo>
                <a:lnTo>
                  <a:pt x="67532" y="97529"/>
                </a:lnTo>
                <a:lnTo>
                  <a:pt x="67264" y="93518"/>
                </a:lnTo>
                <a:lnTo>
                  <a:pt x="26543" y="57887"/>
                </a:lnTo>
                <a:lnTo>
                  <a:pt x="9645" y="57887"/>
                </a:lnTo>
                <a:lnTo>
                  <a:pt x="9645" y="45187"/>
                </a:lnTo>
                <a:lnTo>
                  <a:pt x="26544" y="45187"/>
                </a:lnTo>
                <a:lnTo>
                  <a:pt x="67264" y="9558"/>
                </a:lnTo>
                <a:lnTo>
                  <a:pt x="67532" y="5546"/>
                </a:lnTo>
                <a:lnTo>
                  <a:pt x="62913" y="266"/>
                </a:lnTo>
                <a:lnTo>
                  <a:pt x="58901" y="0"/>
                </a:lnTo>
                <a:close/>
              </a:path>
              <a:path w="1384934" h="103504">
                <a:moveTo>
                  <a:pt x="26544" y="45187"/>
                </a:moveTo>
                <a:lnTo>
                  <a:pt x="9645" y="45187"/>
                </a:lnTo>
                <a:lnTo>
                  <a:pt x="9645" y="57887"/>
                </a:lnTo>
                <a:lnTo>
                  <a:pt x="26543" y="57887"/>
                </a:lnTo>
                <a:lnTo>
                  <a:pt x="24748" y="56316"/>
                </a:lnTo>
                <a:lnTo>
                  <a:pt x="13825" y="56316"/>
                </a:lnTo>
                <a:lnTo>
                  <a:pt x="13825" y="46758"/>
                </a:lnTo>
                <a:lnTo>
                  <a:pt x="24748" y="46758"/>
                </a:lnTo>
                <a:lnTo>
                  <a:pt x="26544" y="45187"/>
                </a:lnTo>
                <a:close/>
              </a:path>
              <a:path w="1384934" h="103504">
                <a:moveTo>
                  <a:pt x="51059" y="45187"/>
                </a:moveTo>
                <a:lnTo>
                  <a:pt x="26544" y="45187"/>
                </a:lnTo>
                <a:lnTo>
                  <a:pt x="19286" y="51537"/>
                </a:lnTo>
                <a:lnTo>
                  <a:pt x="26543" y="57887"/>
                </a:lnTo>
                <a:lnTo>
                  <a:pt x="51059" y="57887"/>
                </a:lnTo>
                <a:lnTo>
                  <a:pt x="51059" y="45187"/>
                </a:lnTo>
                <a:close/>
              </a:path>
              <a:path w="1384934" h="103504">
                <a:moveTo>
                  <a:pt x="13825" y="46758"/>
                </a:moveTo>
                <a:lnTo>
                  <a:pt x="13825" y="56316"/>
                </a:lnTo>
                <a:lnTo>
                  <a:pt x="19286" y="51537"/>
                </a:lnTo>
                <a:lnTo>
                  <a:pt x="13825" y="46758"/>
                </a:lnTo>
                <a:close/>
              </a:path>
              <a:path w="1384934" h="103504">
                <a:moveTo>
                  <a:pt x="19286" y="51537"/>
                </a:moveTo>
                <a:lnTo>
                  <a:pt x="13825" y="56316"/>
                </a:lnTo>
                <a:lnTo>
                  <a:pt x="24748" y="56316"/>
                </a:lnTo>
                <a:lnTo>
                  <a:pt x="19286" y="51537"/>
                </a:lnTo>
                <a:close/>
              </a:path>
              <a:path w="1384934" h="103504">
                <a:moveTo>
                  <a:pt x="24748" y="46758"/>
                </a:moveTo>
                <a:lnTo>
                  <a:pt x="13825" y="46758"/>
                </a:lnTo>
                <a:lnTo>
                  <a:pt x="19286" y="51537"/>
                </a:lnTo>
                <a:lnTo>
                  <a:pt x="24748" y="46758"/>
                </a:lnTo>
                <a:close/>
              </a:path>
            </a:pathLst>
          </a:custGeom>
          <a:solidFill>
            <a:srgbClr val="8FA7C4"/>
          </a:solidFill>
        </p:spPr>
        <p:txBody>
          <a:bodyPr wrap="square" lIns="0" tIns="0" rIns="0" bIns="0" rtlCol="0"/>
          <a:lstStyle/>
          <a:p>
            <a:endParaRPr>
              <a:solidFill>
                <a:prstClr val="black"/>
              </a:solidFill>
            </a:endParaRPr>
          </a:p>
        </p:txBody>
      </p:sp>
      <p:sp>
        <p:nvSpPr>
          <p:cNvPr id="29" name="object 29"/>
          <p:cNvSpPr txBox="1"/>
          <p:nvPr/>
        </p:nvSpPr>
        <p:spPr>
          <a:xfrm>
            <a:off x="9561555" y="2428240"/>
            <a:ext cx="1442085" cy="617220"/>
          </a:xfrm>
          <a:prstGeom prst="rect">
            <a:avLst/>
          </a:prstGeom>
        </p:spPr>
        <p:txBody>
          <a:bodyPr vert="horz" wrap="square" lIns="0" tIns="13970" rIns="0" bIns="0" rtlCol="0">
            <a:spAutoFit/>
          </a:bodyPr>
          <a:lstStyle/>
          <a:p>
            <a:pPr marL="12065" marR="5080" algn="ctr">
              <a:lnSpc>
                <a:spcPct val="99200"/>
              </a:lnSpc>
              <a:spcBef>
                <a:spcPts val="110"/>
              </a:spcBef>
            </a:pPr>
            <a:r>
              <a:rPr sz="1300" spc="-25" dirty="0">
                <a:solidFill>
                  <a:srgbClr val="FFFFFF"/>
                </a:solidFill>
                <a:latin typeface="Arial"/>
                <a:cs typeface="Arial"/>
              </a:rPr>
              <a:t>MFA </a:t>
            </a:r>
            <a:r>
              <a:rPr sz="1300" spc="-5" dirty="0">
                <a:solidFill>
                  <a:srgbClr val="FFFFFF"/>
                </a:solidFill>
                <a:latin typeface="Arial"/>
                <a:cs typeface="Arial"/>
              </a:rPr>
              <a:t>protection</a:t>
            </a:r>
            <a:r>
              <a:rPr sz="1300" spc="-100" dirty="0">
                <a:solidFill>
                  <a:srgbClr val="FFFFFF"/>
                </a:solidFill>
                <a:latin typeface="Arial"/>
                <a:cs typeface="Arial"/>
              </a:rPr>
              <a:t> </a:t>
            </a:r>
            <a:r>
              <a:rPr sz="1300" dirty="0">
                <a:solidFill>
                  <a:srgbClr val="FFFFFF"/>
                </a:solidFill>
                <a:latin typeface="Arial"/>
                <a:cs typeface="Arial"/>
              </a:rPr>
              <a:t>can  be added to </a:t>
            </a:r>
            <a:r>
              <a:rPr sz="1300" spc="-5" dirty="0">
                <a:solidFill>
                  <a:srgbClr val="FFFFFF"/>
                </a:solidFill>
                <a:latin typeface="Arial"/>
                <a:cs typeface="Arial"/>
              </a:rPr>
              <a:t>API  operations</a:t>
            </a:r>
            <a:endParaRPr sz="1300">
              <a:solidFill>
                <a:prstClr val="black"/>
              </a:solidFill>
              <a:latin typeface="Arial"/>
              <a:cs typeface="Arial"/>
            </a:endParaRPr>
          </a:p>
        </p:txBody>
      </p:sp>
      <p:sp>
        <p:nvSpPr>
          <p:cNvPr id="30" name="object 30"/>
          <p:cNvSpPr/>
          <p:nvPr/>
        </p:nvSpPr>
        <p:spPr>
          <a:xfrm>
            <a:off x="9475290" y="2317642"/>
            <a:ext cx="1580515" cy="788035"/>
          </a:xfrm>
          <a:custGeom>
            <a:avLst/>
            <a:gdLst/>
            <a:ahLst/>
            <a:cxnLst/>
            <a:rect l="l" t="t" r="r" b="b"/>
            <a:pathLst>
              <a:path w="1580515" h="788035">
                <a:moveTo>
                  <a:pt x="12700" y="730722"/>
                </a:moveTo>
                <a:lnTo>
                  <a:pt x="0" y="730722"/>
                </a:lnTo>
                <a:lnTo>
                  <a:pt x="0" y="781522"/>
                </a:lnTo>
                <a:lnTo>
                  <a:pt x="12700" y="781522"/>
                </a:lnTo>
                <a:lnTo>
                  <a:pt x="12700" y="730722"/>
                </a:lnTo>
                <a:close/>
              </a:path>
              <a:path w="1580515" h="788035">
                <a:moveTo>
                  <a:pt x="12700" y="641822"/>
                </a:moveTo>
                <a:lnTo>
                  <a:pt x="0" y="641822"/>
                </a:lnTo>
                <a:lnTo>
                  <a:pt x="0" y="692622"/>
                </a:lnTo>
                <a:lnTo>
                  <a:pt x="12700" y="692622"/>
                </a:lnTo>
                <a:lnTo>
                  <a:pt x="12700" y="641822"/>
                </a:lnTo>
                <a:close/>
              </a:path>
              <a:path w="1580515" h="788035">
                <a:moveTo>
                  <a:pt x="12700" y="552922"/>
                </a:moveTo>
                <a:lnTo>
                  <a:pt x="0" y="552922"/>
                </a:lnTo>
                <a:lnTo>
                  <a:pt x="0" y="603722"/>
                </a:lnTo>
                <a:lnTo>
                  <a:pt x="12700" y="603722"/>
                </a:lnTo>
                <a:lnTo>
                  <a:pt x="12700" y="552922"/>
                </a:lnTo>
                <a:close/>
              </a:path>
              <a:path w="1580515" h="788035">
                <a:moveTo>
                  <a:pt x="12700" y="464022"/>
                </a:moveTo>
                <a:lnTo>
                  <a:pt x="0" y="464022"/>
                </a:lnTo>
                <a:lnTo>
                  <a:pt x="0" y="514822"/>
                </a:lnTo>
                <a:lnTo>
                  <a:pt x="12700" y="514822"/>
                </a:lnTo>
                <a:lnTo>
                  <a:pt x="12700" y="464022"/>
                </a:lnTo>
                <a:close/>
              </a:path>
              <a:path w="1580515" h="788035">
                <a:moveTo>
                  <a:pt x="12700" y="375122"/>
                </a:moveTo>
                <a:lnTo>
                  <a:pt x="0" y="375122"/>
                </a:lnTo>
                <a:lnTo>
                  <a:pt x="0" y="425922"/>
                </a:lnTo>
                <a:lnTo>
                  <a:pt x="12700" y="425922"/>
                </a:lnTo>
                <a:lnTo>
                  <a:pt x="12700" y="375122"/>
                </a:lnTo>
                <a:close/>
              </a:path>
              <a:path w="1580515" h="788035">
                <a:moveTo>
                  <a:pt x="12700" y="286222"/>
                </a:moveTo>
                <a:lnTo>
                  <a:pt x="0" y="286222"/>
                </a:lnTo>
                <a:lnTo>
                  <a:pt x="0" y="337022"/>
                </a:lnTo>
                <a:lnTo>
                  <a:pt x="12700" y="337022"/>
                </a:lnTo>
                <a:lnTo>
                  <a:pt x="12700" y="286222"/>
                </a:lnTo>
                <a:close/>
              </a:path>
              <a:path w="1580515" h="788035">
                <a:moveTo>
                  <a:pt x="12700" y="197322"/>
                </a:moveTo>
                <a:lnTo>
                  <a:pt x="0" y="197322"/>
                </a:lnTo>
                <a:lnTo>
                  <a:pt x="0" y="248122"/>
                </a:lnTo>
                <a:lnTo>
                  <a:pt x="12700" y="248122"/>
                </a:lnTo>
                <a:lnTo>
                  <a:pt x="12700" y="197322"/>
                </a:lnTo>
                <a:close/>
              </a:path>
              <a:path w="1580515" h="788035">
                <a:moveTo>
                  <a:pt x="12700" y="108422"/>
                </a:moveTo>
                <a:lnTo>
                  <a:pt x="0" y="108422"/>
                </a:lnTo>
                <a:lnTo>
                  <a:pt x="0" y="159222"/>
                </a:lnTo>
                <a:lnTo>
                  <a:pt x="12700" y="159222"/>
                </a:lnTo>
                <a:lnTo>
                  <a:pt x="12700" y="108422"/>
                </a:lnTo>
                <a:close/>
              </a:path>
              <a:path w="1580515" h="788035">
                <a:moveTo>
                  <a:pt x="12700" y="19522"/>
                </a:moveTo>
                <a:lnTo>
                  <a:pt x="0" y="19522"/>
                </a:lnTo>
                <a:lnTo>
                  <a:pt x="0" y="70322"/>
                </a:lnTo>
                <a:lnTo>
                  <a:pt x="12700" y="70322"/>
                </a:lnTo>
                <a:lnTo>
                  <a:pt x="12700" y="19522"/>
                </a:lnTo>
                <a:close/>
              </a:path>
              <a:path w="1580515" h="788035">
                <a:moveTo>
                  <a:pt x="82077" y="0"/>
                </a:moveTo>
                <a:lnTo>
                  <a:pt x="31277" y="0"/>
                </a:lnTo>
                <a:lnTo>
                  <a:pt x="31277" y="12700"/>
                </a:lnTo>
                <a:lnTo>
                  <a:pt x="82077" y="12700"/>
                </a:lnTo>
                <a:lnTo>
                  <a:pt x="82077" y="0"/>
                </a:lnTo>
                <a:close/>
              </a:path>
              <a:path w="1580515" h="788035">
                <a:moveTo>
                  <a:pt x="170977" y="0"/>
                </a:moveTo>
                <a:lnTo>
                  <a:pt x="120177" y="0"/>
                </a:lnTo>
                <a:lnTo>
                  <a:pt x="120177" y="12700"/>
                </a:lnTo>
                <a:lnTo>
                  <a:pt x="170977" y="12700"/>
                </a:lnTo>
                <a:lnTo>
                  <a:pt x="170977" y="0"/>
                </a:lnTo>
                <a:close/>
              </a:path>
              <a:path w="1580515" h="788035">
                <a:moveTo>
                  <a:pt x="259877" y="0"/>
                </a:moveTo>
                <a:lnTo>
                  <a:pt x="209077" y="0"/>
                </a:lnTo>
                <a:lnTo>
                  <a:pt x="209077" y="12700"/>
                </a:lnTo>
                <a:lnTo>
                  <a:pt x="259877" y="12700"/>
                </a:lnTo>
                <a:lnTo>
                  <a:pt x="259877" y="0"/>
                </a:lnTo>
                <a:close/>
              </a:path>
              <a:path w="1580515" h="788035">
                <a:moveTo>
                  <a:pt x="348777" y="0"/>
                </a:moveTo>
                <a:lnTo>
                  <a:pt x="297977" y="0"/>
                </a:lnTo>
                <a:lnTo>
                  <a:pt x="297977" y="12700"/>
                </a:lnTo>
                <a:lnTo>
                  <a:pt x="348777" y="12700"/>
                </a:lnTo>
                <a:lnTo>
                  <a:pt x="348777" y="0"/>
                </a:lnTo>
                <a:close/>
              </a:path>
              <a:path w="1580515" h="788035">
                <a:moveTo>
                  <a:pt x="437677" y="0"/>
                </a:moveTo>
                <a:lnTo>
                  <a:pt x="386877" y="0"/>
                </a:lnTo>
                <a:lnTo>
                  <a:pt x="386877" y="12700"/>
                </a:lnTo>
                <a:lnTo>
                  <a:pt x="437677" y="12700"/>
                </a:lnTo>
                <a:lnTo>
                  <a:pt x="437677" y="0"/>
                </a:lnTo>
                <a:close/>
              </a:path>
              <a:path w="1580515" h="788035">
                <a:moveTo>
                  <a:pt x="526577" y="0"/>
                </a:moveTo>
                <a:lnTo>
                  <a:pt x="475777" y="0"/>
                </a:lnTo>
                <a:lnTo>
                  <a:pt x="475777" y="12700"/>
                </a:lnTo>
                <a:lnTo>
                  <a:pt x="526577" y="12700"/>
                </a:lnTo>
                <a:lnTo>
                  <a:pt x="526577" y="0"/>
                </a:lnTo>
                <a:close/>
              </a:path>
              <a:path w="1580515" h="788035">
                <a:moveTo>
                  <a:pt x="615477" y="0"/>
                </a:moveTo>
                <a:lnTo>
                  <a:pt x="564677" y="0"/>
                </a:lnTo>
                <a:lnTo>
                  <a:pt x="564677" y="12700"/>
                </a:lnTo>
                <a:lnTo>
                  <a:pt x="615477" y="12700"/>
                </a:lnTo>
                <a:lnTo>
                  <a:pt x="615477" y="0"/>
                </a:lnTo>
                <a:close/>
              </a:path>
              <a:path w="1580515" h="788035">
                <a:moveTo>
                  <a:pt x="704377" y="0"/>
                </a:moveTo>
                <a:lnTo>
                  <a:pt x="653577" y="0"/>
                </a:lnTo>
                <a:lnTo>
                  <a:pt x="653577" y="12700"/>
                </a:lnTo>
                <a:lnTo>
                  <a:pt x="704377" y="12700"/>
                </a:lnTo>
                <a:lnTo>
                  <a:pt x="704377" y="0"/>
                </a:lnTo>
                <a:close/>
              </a:path>
              <a:path w="1580515" h="788035">
                <a:moveTo>
                  <a:pt x="793277" y="0"/>
                </a:moveTo>
                <a:lnTo>
                  <a:pt x="742477" y="0"/>
                </a:lnTo>
                <a:lnTo>
                  <a:pt x="742477" y="12700"/>
                </a:lnTo>
                <a:lnTo>
                  <a:pt x="793277" y="12700"/>
                </a:lnTo>
                <a:lnTo>
                  <a:pt x="793277" y="0"/>
                </a:lnTo>
                <a:close/>
              </a:path>
              <a:path w="1580515" h="788035">
                <a:moveTo>
                  <a:pt x="882177" y="0"/>
                </a:moveTo>
                <a:lnTo>
                  <a:pt x="831377" y="0"/>
                </a:lnTo>
                <a:lnTo>
                  <a:pt x="831377" y="12700"/>
                </a:lnTo>
                <a:lnTo>
                  <a:pt x="882177" y="12700"/>
                </a:lnTo>
                <a:lnTo>
                  <a:pt x="882177" y="0"/>
                </a:lnTo>
                <a:close/>
              </a:path>
              <a:path w="1580515" h="788035">
                <a:moveTo>
                  <a:pt x="971077" y="0"/>
                </a:moveTo>
                <a:lnTo>
                  <a:pt x="920277" y="0"/>
                </a:lnTo>
                <a:lnTo>
                  <a:pt x="920277" y="12700"/>
                </a:lnTo>
                <a:lnTo>
                  <a:pt x="971077" y="12700"/>
                </a:lnTo>
                <a:lnTo>
                  <a:pt x="971077" y="0"/>
                </a:lnTo>
                <a:close/>
              </a:path>
              <a:path w="1580515" h="788035">
                <a:moveTo>
                  <a:pt x="1059977" y="0"/>
                </a:moveTo>
                <a:lnTo>
                  <a:pt x="1009177" y="0"/>
                </a:lnTo>
                <a:lnTo>
                  <a:pt x="1009177" y="12700"/>
                </a:lnTo>
                <a:lnTo>
                  <a:pt x="1059977" y="12700"/>
                </a:lnTo>
                <a:lnTo>
                  <a:pt x="1059977" y="0"/>
                </a:lnTo>
                <a:close/>
              </a:path>
              <a:path w="1580515" h="788035">
                <a:moveTo>
                  <a:pt x="1148877" y="0"/>
                </a:moveTo>
                <a:lnTo>
                  <a:pt x="1098077" y="0"/>
                </a:lnTo>
                <a:lnTo>
                  <a:pt x="1098077" y="12700"/>
                </a:lnTo>
                <a:lnTo>
                  <a:pt x="1148877" y="12700"/>
                </a:lnTo>
                <a:lnTo>
                  <a:pt x="1148877" y="0"/>
                </a:lnTo>
                <a:close/>
              </a:path>
              <a:path w="1580515" h="788035">
                <a:moveTo>
                  <a:pt x="1237777" y="0"/>
                </a:moveTo>
                <a:lnTo>
                  <a:pt x="1186977" y="0"/>
                </a:lnTo>
                <a:lnTo>
                  <a:pt x="1186977" y="12700"/>
                </a:lnTo>
                <a:lnTo>
                  <a:pt x="1237777" y="12700"/>
                </a:lnTo>
                <a:lnTo>
                  <a:pt x="1237777" y="0"/>
                </a:lnTo>
                <a:close/>
              </a:path>
              <a:path w="1580515" h="788035">
                <a:moveTo>
                  <a:pt x="1326677" y="0"/>
                </a:moveTo>
                <a:lnTo>
                  <a:pt x="1275877" y="0"/>
                </a:lnTo>
                <a:lnTo>
                  <a:pt x="1275877" y="12700"/>
                </a:lnTo>
                <a:lnTo>
                  <a:pt x="1326677" y="12700"/>
                </a:lnTo>
                <a:lnTo>
                  <a:pt x="1326677" y="0"/>
                </a:lnTo>
                <a:close/>
              </a:path>
              <a:path w="1580515" h="788035">
                <a:moveTo>
                  <a:pt x="1415577" y="0"/>
                </a:moveTo>
                <a:lnTo>
                  <a:pt x="1364777" y="0"/>
                </a:lnTo>
                <a:lnTo>
                  <a:pt x="1364777" y="12700"/>
                </a:lnTo>
                <a:lnTo>
                  <a:pt x="1415577" y="12700"/>
                </a:lnTo>
                <a:lnTo>
                  <a:pt x="1415577" y="0"/>
                </a:lnTo>
                <a:close/>
              </a:path>
              <a:path w="1580515" h="788035">
                <a:moveTo>
                  <a:pt x="1504477" y="0"/>
                </a:moveTo>
                <a:lnTo>
                  <a:pt x="1453677" y="0"/>
                </a:lnTo>
                <a:lnTo>
                  <a:pt x="1453677" y="12700"/>
                </a:lnTo>
                <a:lnTo>
                  <a:pt x="1504477" y="12700"/>
                </a:lnTo>
                <a:lnTo>
                  <a:pt x="1504477" y="0"/>
                </a:lnTo>
                <a:close/>
              </a:path>
              <a:path w="1580515" h="788035">
                <a:moveTo>
                  <a:pt x="1567430" y="6350"/>
                </a:moveTo>
                <a:lnTo>
                  <a:pt x="1567430" y="25947"/>
                </a:lnTo>
                <a:lnTo>
                  <a:pt x="1580130" y="25947"/>
                </a:lnTo>
                <a:lnTo>
                  <a:pt x="1580130" y="12700"/>
                </a:lnTo>
                <a:lnTo>
                  <a:pt x="1573780" y="12700"/>
                </a:lnTo>
                <a:lnTo>
                  <a:pt x="1567430" y="6350"/>
                </a:lnTo>
                <a:close/>
              </a:path>
              <a:path w="1580515" h="788035">
                <a:moveTo>
                  <a:pt x="1580130" y="0"/>
                </a:moveTo>
                <a:lnTo>
                  <a:pt x="1542577" y="0"/>
                </a:lnTo>
                <a:lnTo>
                  <a:pt x="1542577" y="12700"/>
                </a:lnTo>
                <a:lnTo>
                  <a:pt x="1567430" y="12700"/>
                </a:lnTo>
                <a:lnTo>
                  <a:pt x="1567430" y="6350"/>
                </a:lnTo>
                <a:lnTo>
                  <a:pt x="1580130" y="6350"/>
                </a:lnTo>
                <a:lnTo>
                  <a:pt x="1580130" y="0"/>
                </a:lnTo>
                <a:close/>
              </a:path>
              <a:path w="1580515" h="788035">
                <a:moveTo>
                  <a:pt x="1580130" y="6350"/>
                </a:moveTo>
                <a:lnTo>
                  <a:pt x="1567430" y="6350"/>
                </a:lnTo>
                <a:lnTo>
                  <a:pt x="1573780" y="12700"/>
                </a:lnTo>
                <a:lnTo>
                  <a:pt x="1580130" y="12700"/>
                </a:lnTo>
                <a:lnTo>
                  <a:pt x="1580130" y="6350"/>
                </a:lnTo>
                <a:close/>
              </a:path>
              <a:path w="1580515" h="788035">
                <a:moveTo>
                  <a:pt x="1580130" y="64047"/>
                </a:moveTo>
                <a:lnTo>
                  <a:pt x="1567430" y="64047"/>
                </a:lnTo>
                <a:lnTo>
                  <a:pt x="1567430" y="114847"/>
                </a:lnTo>
                <a:lnTo>
                  <a:pt x="1580130" y="114847"/>
                </a:lnTo>
                <a:lnTo>
                  <a:pt x="1580130" y="64047"/>
                </a:lnTo>
                <a:close/>
              </a:path>
              <a:path w="1580515" h="788035">
                <a:moveTo>
                  <a:pt x="1580130" y="152947"/>
                </a:moveTo>
                <a:lnTo>
                  <a:pt x="1567430" y="152947"/>
                </a:lnTo>
                <a:lnTo>
                  <a:pt x="1567430" y="203747"/>
                </a:lnTo>
                <a:lnTo>
                  <a:pt x="1580130" y="203747"/>
                </a:lnTo>
                <a:lnTo>
                  <a:pt x="1580130" y="152947"/>
                </a:lnTo>
                <a:close/>
              </a:path>
              <a:path w="1580515" h="788035">
                <a:moveTo>
                  <a:pt x="1580130" y="241847"/>
                </a:moveTo>
                <a:lnTo>
                  <a:pt x="1567430" y="241847"/>
                </a:lnTo>
                <a:lnTo>
                  <a:pt x="1567430" y="292647"/>
                </a:lnTo>
                <a:lnTo>
                  <a:pt x="1580130" y="292647"/>
                </a:lnTo>
                <a:lnTo>
                  <a:pt x="1580130" y="241847"/>
                </a:lnTo>
                <a:close/>
              </a:path>
              <a:path w="1580515" h="788035">
                <a:moveTo>
                  <a:pt x="1580130" y="330747"/>
                </a:moveTo>
                <a:lnTo>
                  <a:pt x="1567430" y="330747"/>
                </a:lnTo>
                <a:lnTo>
                  <a:pt x="1567430" y="381547"/>
                </a:lnTo>
                <a:lnTo>
                  <a:pt x="1580130" y="381547"/>
                </a:lnTo>
                <a:lnTo>
                  <a:pt x="1580130" y="330747"/>
                </a:lnTo>
                <a:close/>
              </a:path>
              <a:path w="1580515" h="788035">
                <a:moveTo>
                  <a:pt x="1580130" y="419647"/>
                </a:moveTo>
                <a:lnTo>
                  <a:pt x="1567430" y="419647"/>
                </a:lnTo>
                <a:lnTo>
                  <a:pt x="1567430" y="470447"/>
                </a:lnTo>
                <a:lnTo>
                  <a:pt x="1580130" y="470447"/>
                </a:lnTo>
                <a:lnTo>
                  <a:pt x="1580130" y="419647"/>
                </a:lnTo>
                <a:close/>
              </a:path>
              <a:path w="1580515" h="788035">
                <a:moveTo>
                  <a:pt x="1580130" y="508547"/>
                </a:moveTo>
                <a:lnTo>
                  <a:pt x="1567430" y="508547"/>
                </a:lnTo>
                <a:lnTo>
                  <a:pt x="1567430" y="559347"/>
                </a:lnTo>
                <a:lnTo>
                  <a:pt x="1580130" y="559347"/>
                </a:lnTo>
                <a:lnTo>
                  <a:pt x="1580130" y="508547"/>
                </a:lnTo>
                <a:close/>
              </a:path>
              <a:path w="1580515" h="788035">
                <a:moveTo>
                  <a:pt x="1580130" y="597447"/>
                </a:moveTo>
                <a:lnTo>
                  <a:pt x="1567430" y="597447"/>
                </a:lnTo>
                <a:lnTo>
                  <a:pt x="1567430" y="648247"/>
                </a:lnTo>
                <a:lnTo>
                  <a:pt x="1580130" y="648247"/>
                </a:lnTo>
                <a:lnTo>
                  <a:pt x="1580130" y="597447"/>
                </a:lnTo>
                <a:close/>
              </a:path>
              <a:path w="1580515" h="788035">
                <a:moveTo>
                  <a:pt x="1580130" y="686347"/>
                </a:moveTo>
                <a:lnTo>
                  <a:pt x="1567430" y="686347"/>
                </a:lnTo>
                <a:lnTo>
                  <a:pt x="1567430" y="737147"/>
                </a:lnTo>
                <a:lnTo>
                  <a:pt x="1580130" y="737147"/>
                </a:lnTo>
                <a:lnTo>
                  <a:pt x="1580130" y="686347"/>
                </a:lnTo>
                <a:close/>
              </a:path>
              <a:path w="1580515" h="788035">
                <a:moveTo>
                  <a:pt x="1573780" y="775172"/>
                </a:moveTo>
                <a:lnTo>
                  <a:pt x="1529256" y="775172"/>
                </a:lnTo>
                <a:lnTo>
                  <a:pt x="1529256" y="787872"/>
                </a:lnTo>
                <a:lnTo>
                  <a:pt x="1580130" y="787872"/>
                </a:lnTo>
                <a:lnTo>
                  <a:pt x="1580130" y="781522"/>
                </a:lnTo>
                <a:lnTo>
                  <a:pt x="1567430" y="781522"/>
                </a:lnTo>
                <a:lnTo>
                  <a:pt x="1567430" y="775247"/>
                </a:lnTo>
                <a:lnTo>
                  <a:pt x="1573705" y="775247"/>
                </a:lnTo>
                <a:close/>
              </a:path>
              <a:path w="1580515" h="788035">
                <a:moveTo>
                  <a:pt x="1573705" y="775247"/>
                </a:moveTo>
                <a:lnTo>
                  <a:pt x="1567430" y="775247"/>
                </a:lnTo>
                <a:lnTo>
                  <a:pt x="1567430" y="781522"/>
                </a:lnTo>
                <a:lnTo>
                  <a:pt x="1573705" y="775247"/>
                </a:lnTo>
                <a:close/>
              </a:path>
              <a:path w="1580515" h="788035">
                <a:moveTo>
                  <a:pt x="1580130" y="775247"/>
                </a:moveTo>
                <a:lnTo>
                  <a:pt x="1573705" y="775247"/>
                </a:lnTo>
                <a:lnTo>
                  <a:pt x="1567430" y="781522"/>
                </a:lnTo>
                <a:lnTo>
                  <a:pt x="1580130" y="781522"/>
                </a:lnTo>
                <a:lnTo>
                  <a:pt x="1580130" y="775247"/>
                </a:lnTo>
                <a:close/>
              </a:path>
              <a:path w="1580515" h="788035">
                <a:moveTo>
                  <a:pt x="1491156" y="775172"/>
                </a:moveTo>
                <a:lnTo>
                  <a:pt x="1440356" y="775172"/>
                </a:lnTo>
                <a:lnTo>
                  <a:pt x="1440356" y="787872"/>
                </a:lnTo>
                <a:lnTo>
                  <a:pt x="1491156" y="787872"/>
                </a:lnTo>
                <a:lnTo>
                  <a:pt x="1491156" y="775172"/>
                </a:lnTo>
                <a:close/>
              </a:path>
              <a:path w="1580515" h="788035">
                <a:moveTo>
                  <a:pt x="1402256" y="775172"/>
                </a:moveTo>
                <a:lnTo>
                  <a:pt x="1351456" y="775172"/>
                </a:lnTo>
                <a:lnTo>
                  <a:pt x="1351456" y="787872"/>
                </a:lnTo>
                <a:lnTo>
                  <a:pt x="1402256" y="787872"/>
                </a:lnTo>
                <a:lnTo>
                  <a:pt x="1402256" y="775172"/>
                </a:lnTo>
                <a:close/>
              </a:path>
              <a:path w="1580515" h="788035">
                <a:moveTo>
                  <a:pt x="1313356" y="775172"/>
                </a:moveTo>
                <a:lnTo>
                  <a:pt x="1262556" y="775172"/>
                </a:lnTo>
                <a:lnTo>
                  <a:pt x="1262556" y="787872"/>
                </a:lnTo>
                <a:lnTo>
                  <a:pt x="1313356" y="787872"/>
                </a:lnTo>
                <a:lnTo>
                  <a:pt x="1313356" y="775172"/>
                </a:lnTo>
                <a:close/>
              </a:path>
              <a:path w="1580515" h="788035">
                <a:moveTo>
                  <a:pt x="1224456" y="775172"/>
                </a:moveTo>
                <a:lnTo>
                  <a:pt x="1173656" y="775172"/>
                </a:lnTo>
                <a:lnTo>
                  <a:pt x="1173656" y="787872"/>
                </a:lnTo>
                <a:lnTo>
                  <a:pt x="1224456" y="787872"/>
                </a:lnTo>
                <a:lnTo>
                  <a:pt x="1224456" y="775172"/>
                </a:lnTo>
                <a:close/>
              </a:path>
              <a:path w="1580515" h="788035">
                <a:moveTo>
                  <a:pt x="1135556" y="775172"/>
                </a:moveTo>
                <a:lnTo>
                  <a:pt x="1084756" y="775172"/>
                </a:lnTo>
                <a:lnTo>
                  <a:pt x="1084756" y="787872"/>
                </a:lnTo>
                <a:lnTo>
                  <a:pt x="1135556" y="787872"/>
                </a:lnTo>
                <a:lnTo>
                  <a:pt x="1135556" y="775172"/>
                </a:lnTo>
                <a:close/>
              </a:path>
              <a:path w="1580515" h="788035">
                <a:moveTo>
                  <a:pt x="1046656" y="775172"/>
                </a:moveTo>
                <a:lnTo>
                  <a:pt x="995856" y="775172"/>
                </a:lnTo>
                <a:lnTo>
                  <a:pt x="995856" y="787872"/>
                </a:lnTo>
                <a:lnTo>
                  <a:pt x="1046656" y="787872"/>
                </a:lnTo>
                <a:lnTo>
                  <a:pt x="1046656" y="775172"/>
                </a:lnTo>
                <a:close/>
              </a:path>
              <a:path w="1580515" h="788035">
                <a:moveTo>
                  <a:pt x="957756" y="775172"/>
                </a:moveTo>
                <a:lnTo>
                  <a:pt x="906956" y="775172"/>
                </a:lnTo>
                <a:lnTo>
                  <a:pt x="906956" y="787872"/>
                </a:lnTo>
                <a:lnTo>
                  <a:pt x="957756" y="787872"/>
                </a:lnTo>
                <a:lnTo>
                  <a:pt x="957756" y="775172"/>
                </a:lnTo>
                <a:close/>
              </a:path>
              <a:path w="1580515" h="788035">
                <a:moveTo>
                  <a:pt x="868856" y="775172"/>
                </a:moveTo>
                <a:lnTo>
                  <a:pt x="818056" y="775172"/>
                </a:lnTo>
                <a:lnTo>
                  <a:pt x="818056" y="787872"/>
                </a:lnTo>
                <a:lnTo>
                  <a:pt x="868856" y="787872"/>
                </a:lnTo>
                <a:lnTo>
                  <a:pt x="868856" y="775172"/>
                </a:lnTo>
                <a:close/>
              </a:path>
              <a:path w="1580515" h="788035">
                <a:moveTo>
                  <a:pt x="779956" y="775172"/>
                </a:moveTo>
                <a:lnTo>
                  <a:pt x="729156" y="775172"/>
                </a:lnTo>
                <a:lnTo>
                  <a:pt x="729156" y="787872"/>
                </a:lnTo>
                <a:lnTo>
                  <a:pt x="779956" y="787872"/>
                </a:lnTo>
                <a:lnTo>
                  <a:pt x="779956" y="775172"/>
                </a:lnTo>
                <a:close/>
              </a:path>
              <a:path w="1580515" h="788035">
                <a:moveTo>
                  <a:pt x="691056" y="775172"/>
                </a:moveTo>
                <a:lnTo>
                  <a:pt x="640256" y="775172"/>
                </a:lnTo>
                <a:lnTo>
                  <a:pt x="640256" y="787872"/>
                </a:lnTo>
                <a:lnTo>
                  <a:pt x="691056" y="787872"/>
                </a:lnTo>
                <a:lnTo>
                  <a:pt x="691056" y="775172"/>
                </a:lnTo>
                <a:close/>
              </a:path>
              <a:path w="1580515" h="788035">
                <a:moveTo>
                  <a:pt x="602156" y="775172"/>
                </a:moveTo>
                <a:lnTo>
                  <a:pt x="551356" y="775172"/>
                </a:lnTo>
                <a:lnTo>
                  <a:pt x="551356" y="787872"/>
                </a:lnTo>
                <a:lnTo>
                  <a:pt x="602156" y="787872"/>
                </a:lnTo>
                <a:lnTo>
                  <a:pt x="602156" y="775172"/>
                </a:lnTo>
                <a:close/>
              </a:path>
              <a:path w="1580515" h="788035">
                <a:moveTo>
                  <a:pt x="513256" y="775172"/>
                </a:moveTo>
                <a:lnTo>
                  <a:pt x="462456" y="775172"/>
                </a:lnTo>
                <a:lnTo>
                  <a:pt x="462456" y="787872"/>
                </a:lnTo>
                <a:lnTo>
                  <a:pt x="513256" y="787872"/>
                </a:lnTo>
                <a:lnTo>
                  <a:pt x="513256" y="775172"/>
                </a:lnTo>
                <a:close/>
              </a:path>
              <a:path w="1580515" h="788035">
                <a:moveTo>
                  <a:pt x="424356" y="775172"/>
                </a:moveTo>
                <a:lnTo>
                  <a:pt x="373556" y="775172"/>
                </a:lnTo>
                <a:lnTo>
                  <a:pt x="373556" y="787872"/>
                </a:lnTo>
                <a:lnTo>
                  <a:pt x="424356" y="787872"/>
                </a:lnTo>
                <a:lnTo>
                  <a:pt x="424356" y="775172"/>
                </a:lnTo>
                <a:close/>
              </a:path>
              <a:path w="1580515" h="788035">
                <a:moveTo>
                  <a:pt x="335456" y="775172"/>
                </a:moveTo>
                <a:lnTo>
                  <a:pt x="284656" y="775172"/>
                </a:lnTo>
                <a:lnTo>
                  <a:pt x="284656" y="787872"/>
                </a:lnTo>
                <a:lnTo>
                  <a:pt x="335456" y="787872"/>
                </a:lnTo>
                <a:lnTo>
                  <a:pt x="335456" y="775172"/>
                </a:lnTo>
                <a:close/>
              </a:path>
              <a:path w="1580515" h="788035">
                <a:moveTo>
                  <a:pt x="246556" y="775172"/>
                </a:moveTo>
                <a:lnTo>
                  <a:pt x="195756" y="775172"/>
                </a:lnTo>
                <a:lnTo>
                  <a:pt x="195756" y="787872"/>
                </a:lnTo>
                <a:lnTo>
                  <a:pt x="246556" y="787872"/>
                </a:lnTo>
                <a:lnTo>
                  <a:pt x="246556" y="775172"/>
                </a:lnTo>
                <a:close/>
              </a:path>
              <a:path w="1580515" h="788035">
                <a:moveTo>
                  <a:pt x="157656" y="775172"/>
                </a:moveTo>
                <a:lnTo>
                  <a:pt x="106856" y="775172"/>
                </a:lnTo>
                <a:lnTo>
                  <a:pt x="106856" y="787872"/>
                </a:lnTo>
                <a:lnTo>
                  <a:pt x="157656" y="787872"/>
                </a:lnTo>
                <a:lnTo>
                  <a:pt x="157656" y="775172"/>
                </a:lnTo>
                <a:close/>
              </a:path>
              <a:path w="1580515" h="788035">
                <a:moveTo>
                  <a:pt x="68756" y="775172"/>
                </a:moveTo>
                <a:lnTo>
                  <a:pt x="17956" y="775172"/>
                </a:lnTo>
                <a:lnTo>
                  <a:pt x="17956" y="787872"/>
                </a:lnTo>
                <a:lnTo>
                  <a:pt x="68756" y="787872"/>
                </a:lnTo>
                <a:lnTo>
                  <a:pt x="68756" y="775172"/>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794365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65049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40" dirty="0"/>
              <a:t>AWS </a:t>
            </a:r>
            <a:r>
              <a:rPr spc="-5" dirty="0"/>
              <a:t>Managed </a:t>
            </a:r>
            <a:r>
              <a:rPr spc="-10" dirty="0"/>
              <a:t>Microsoft</a:t>
            </a:r>
            <a:r>
              <a:rPr spc="30" dirty="0"/>
              <a:t> </a:t>
            </a:r>
            <a:r>
              <a:rPr spc="-5" dirty="0"/>
              <a:t>AD</a:t>
            </a:r>
          </a:p>
        </p:txBody>
      </p:sp>
      <p:sp>
        <p:nvSpPr>
          <p:cNvPr id="4" name="object 4"/>
          <p:cNvSpPr txBox="1"/>
          <p:nvPr/>
        </p:nvSpPr>
        <p:spPr>
          <a:xfrm>
            <a:off x="238684" y="564388"/>
            <a:ext cx="11505565" cy="6048375"/>
          </a:xfrm>
          <a:prstGeom prst="rect">
            <a:avLst/>
          </a:prstGeom>
        </p:spPr>
        <p:txBody>
          <a:bodyPr vert="horz" wrap="square" lIns="0" tIns="173990" rIns="0" bIns="0" rtlCol="0">
            <a:spAutoFit/>
          </a:bodyPr>
          <a:lstStyle/>
          <a:p>
            <a:pPr marL="298450" indent="-285750">
              <a:spcBef>
                <a:spcPts val="1370"/>
              </a:spcBef>
              <a:buFont typeface="Wingdings"/>
              <a:buChar char=""/>
              <a:tabLst>
                <a:tab pos="298450" algn="l"/>
              </a:tabLst>
            </a:pPr>
            <a:r>
              <a:rPr sz="2200" spc="-5" dirty="0">
                <a:solidFill>
                  <a:srgbClr val="FFFFFF"/>
                </a:solidFill>
                <a:cs typeface="Calibri"/>
              </a:rPr>
              <a:t>Fully managed </a:t>
            </a:r>
            <a:r>
              <a:rPr sz="2200" spc="-35" dirty="0">
                <a:solidFill>
                  <a:srgbClr val="FFFFFF"/>
                </a:solidFill>
                <a:cs typeface="Calibri"/>
              </a:rPr>
              <a:t>AWS </a:t>
            </a:r>
            <a:r>
              <a:rPr sz="2200" spc="-5" dirty="0">
                <a:solidFill>
                  <a:srgbClr val="FFFFFF"/>
                </a:solidFill>
                <a:cs typeface="Calibri"/>
              </a:rPr>
              <a:t>services </a:t>
            </a:r>
            <a:r>
              <a:rPr sz="2200" dirty="0">
                <a:solidFill>
                  <a:srgbClr val="FFFFFF"/>
                </a:solidFill>
                <a:cs typeface="Calibri"/>
              </a:rPr>
              <a:t>on </a:t>
            </a:r>
            <a:r>
              <a:rPr sz="2200" spc="-35" dirty="0">
                <a:solidFill>
                  <a:srgbClr val="FFFFFF"/>
                </a:solidFill>
                <a:cs typeface="Calibri"/>
              </a:rPr>
              <a:t>AWS</a:t>
            </a:r>
            <a:r>
              <a:rPr sz="2200" spc="45" dirty="0">
                <a:solidFill>
                  <a:srgbClr val="FFFFFF"/>
                </a:solidFill>
                <a:cs typeface="Calibri"/>
              </a:rPr>
              <a:t> </a:t>
            </a:r>
            <a:r>
              <a:rPr sz="2200" spc="-15" dirty="0">
                <a:solidFill>
                  <a:srgbClr val="FFFFFF"/>
                </a:solidFill>
                <a:cs typeface="Calibri"/>
              </a:rPr>
              <a:t>infrastructure.</a:t>
            </a:r>
            <a:endParaRPr sz="2200" dirty="0">
              <a:solidFill>
                <a:prstClr val="black"/>
              </a:solidFill>
              <a:cs typeface="Calibri"/>
            </a:endParaRPr>
          </a:p>
          <a:p>
            <a:pPr marL="298450" indent="-285750">
              <a:spcBef>
                <a:spcPts val="1270"/>
              </a:spcBef>
              <a:buFont typeface="Wingdings"/>
              <a:buChar char=""/>
              <a:tabLst>
                <a:tab pos="298450" algn="l"/>
              </a:tabLst>
            </a:pPr>
            <a:r>
              <a:rPr sz="2200" spc="-5" dirty="0">
                <a:solidFill>
                  <a:srgbClr val="FFFFFF"/>
                </a:solidFill>
                <a:cs typeface="Calibri"/>
              </a:rPr>
              <a:t>Best </a:t>
            </a:r>
            <a:r>
              <a:rPr sz="2200" spc="-10" dirty="0">
                <a:solidFill>
                  <a:srgbClr val="FFFFFF"/>
                </a:solidFill>
                <a:cs typeface="Calibri"/>
              </a:rPr>
              <a:t>choice </a:t>
            </a:r>
            <a:r>
              <a:rPr sz="2200" spc="-5" dirty="0">
                <a:solidFill>
                  <a:srgbClr val="FFFFFF"/>
                </a:solidFill>
                <a:cs typeface="Calibri"/>
              </a:rPr>
              <a:t>if </a:t>
            </a:r>
            <a:r>
              <a:rPr sz="2200" spc="-10" dirty="0">
                <a:solidFill>
                  <a:srgbClr val="FFFFFF"/>
                </a:solidFill>
                <a:cs typeface="Calibri"/>
              </a:rPr>
              <a:t>you </a:t>
            </a:r>
            <a:r>
              <a:rPr sz="2200" spc="-25" dirty="0">
                <a:solidFill>
                  <a:srgbClr val="FFFFFF"/>
                </a:solidFill>
                <a:cs typeface="Calibri"/>
              </a:rPr>
              <a:t>have </a:t>
            </a:r>
            <a:r>
              <a:rPr sz="2200" spc="-10" dirty="0">
                <a:solidFill>
                  <a:srgbClr val="FFFFFF"/>
                </a:solidFill>
                <a:cs typeface="Calibri"/>
              </a:rPr>
              <a:t>more </a:t>
            </a:r>
            <a:r>
              <a:rPr sz="2200" spc="-5" dirty="0">
                <a:solidFill>
                  <a:srgbClr val="FFFFFF"/>
                </a:solidFill>
                <a:cs typeface="Calibri"/>
              </a:rPr>
              <a:t>than 5000 </a:t>
            </a:r>
            <a:r>
              <a:rPr sz="2200" spc="-10" dirty="0">
                <a:solidFill>
                  <a:srgbClr val="FFFFFF"/>
                </a:solidFill>
                <a:cs typeface="Calibri"/>
              </a:rPr>
              <a:t>users </a:t>
            </a:r>
            <a:r>
              <a:rPr sz="2200" spc="-15" dirty="0">
                <a:solidFill>
                  <a:srgbClr val="FFFFFF"/>
                </a:solidFill>
                <a:cs typeface="Calibri"/>
              </a:rPr>
              <a:t>and/or </a:t>
            </a:r>
            <a:r>
              <a:rPr sz="2200" dirty="0">
                <a:solidFill>
                  <a:srgbClr val="FFFFFF"/>
                </a:solidFill>
                <a:cs typeface="Calibri"/>
              </a:rPr>
              <a:t>need a </a:t>
            </a:r>
            <a:r>
              <a:rPr sz="2200" spc="-10" dirty="0">
                <a:solidFill>
                  <a:srgbClr val="FFFFFF"/>
                </a:solidFill>
                <a:cs typeface="Calibri"/>
              </a:rPr>
              <a:t>trust relationship </a:t>
            </a:r>
            <a:r>
              <a:rPr sz="2200" spc="-5" dirty="0">
                <a:solidFill>
                  <a:srgbClr val="FFFFFF"/>
                </a:solidFill>
                <a:cs typeface="Calibri"/>
              </a:rPr>
              <a:t>set</a:t>
            </a:r>
            <a:r>
              <a:rPr sz="2200" spc="125" dirty="0">
                <a:solidFill>
                  <a:srgbClr val="FFFFFF"/>
                </a:solidFill>
                <a:cs typeface="Calibri"/>
              </a:rPr>
              <a:t> </a:t>
            </a:r>
            <a:r>
              <a:rPr sz="2200" spc="-10" dirty="0">
                <a:solidFill>
                  <a:srgbClr val="FFFFFF"/>
                </a:solidFill>
                <a:cs typeface="Calibri"/>
              </a:rPr>
              <a:t>up.</a:t>
            </a:r>
            <a:endParaRPr sz="2200" dirty="0">
              <a:solidFill>
                <a:prstClr val="black"/>
              </a:solidFill>
              <a:cs typeface="Calibri"/>
            </a:endParaRPr>
          </a:p>
          <a:p>
            <a:pPr marL="298450" indent="-285750">
              <a:spcBef>
                <a:spcPts val="1345"/>
              </a:spcBef>
              <a:buFont typeface="Wingdings"/>
              <a:buChar char=""/>
              <a:tabLst>
                <a:tab pos="298450" algn="l"/>
              </a:tabLst>
            </a:pPr>
            <a:r>
              <a:rPr sz="2200" spc="-5" dirty="0">
                <a:solidFill>
                  <a:srgbClr val="FFFFFF"/>
                </a:solidFill>
                <a:cs typeface="Calibri"/>
              </a:rPr>
              <a:t>Runs </a:t>
            </a:r>
            <a:r>
              <a:rPr sz="2200" dirty="0">
                <a:solidFill>
                  <a:srgbClr val="FFFFFF"/>
                </a:solidFill>
                <a:cs typeface="Calibri"/>
              </a:rPr>
              <a:t>on a </a:t>
            </a:r>
            <a:r>
              <a:rPr sz="2200" spc="-10" dirty="0">
                <a:solidFill>
                  <a:srgbClr val="FFFFFF"/>
                </a:solidFill>
                <a:cs typeface="Calibri"/>
              </a:rPr>
              <a:t>Windows </a:t>
            </a:r>
            <a:r>
              <a:rPr sz="2200" spc="-35" dirty="0">
                <a:solidFill>
                  <a:srgbClr val="FFFFFF"/>
                </a:solidFill>
                <a:cs typeface="Calibri"/>
              </a:rPr>
              <a:t>Server.</a:t>
            </a:r>
            <a:endParaRPr sz="2200" dirty="0">
              <a:solidFill>
                <a:prstClr val="black"/>
              </a:solidFill>
              <a:cs typeface="Calibri"/>
            </a:endParaRPr>
          </a:p>
          <a:p>
            <a:pPr marL="298450" indent="-285750">
              <a:spcBef>
                <a:spcPts val="1370"/>
              </a:spcBef>
              <a:buFont typeface="Wingdings"/>
              <a:buChar char=""/>
              <a:tabLst>
                <a:tab pos="298450" algn="l"/>
              </a:tabLst>
            </a:pPr>
            <a:r>
              <a:rPr sz="2200" spc="-5" dirty="0">
                <a:solidFill>
                  <a:srgbClr val="FFFFFF"/>
                </a:solidFill>
                <a:cs typeface="Calibri"/>
              </a:rPr>
              <a:t>Can </a:t>
            </a:r>
            <a:r>
              <a:rPr sz="2200" spc="-10" dirty="0">
                <a:solidFill>
                  <a:srgbClr val="FFFFFF"/>
                </a:solidFill>
                <a:cs typeface="Calibri"/>
              </a:rPr>
              <a:t>perform </a:t>
            </a:r>
            <a:r>
              <a:rPr sz="2200" spc="-5" dirty="0">
                <a:solidFill>
                  <a:srgbClr val="FFFFFF"/>
                </a:solidFill>
                <a:cs typeface="Calibri"/>
              </a:rPr>
              <a:t>schema</a:t>
            </a:r>
            <a:r>
              <a:rPr sz="2200" spc="5" dirty="0">
                <a:solidFill>
                  <a:srgbClr val="FFFFFF"/>
                </a:solidFill>
                <a:cs typeface="Calibri"/>
              </a:rPr>
              <a:t> </a:t>
            </a:r>
            <a:r>
              <a:rPr sz="2200" spc="-10" dirty="0">
                <a:solidFill>
                  <a:srgbClr val="FFFFFF"/>
                </a:solidFill>
                <a:cs typeface="Calibri"/>
              </a:rPr>
              <a:t>extensions.</a:t>
            </a:r>
            <a:endParaRPr sz="2200" dirty="0">
              <a:solidFill>
                <a:prstClr val="black"/>
              </a:solidFill>
              <a:cs typeface="Calibri"/>
            </a:endParaRPr>
          </a:p>
          <a:p>
            <a:pPr marL="298450" indent="-285750">
              <a:spcBef>
                <a:spcPts val="1245"/>
              </a:spcBef>
              <a:buFont typeface="Wingdings"/>
              <a:buChar char=""/>
              <a:tabLst>
                <a:tab pos="298450" algn="l"/>
              </a:tabLst>
            </a:pPr>
            <a:r>
              <a:rPr sz="2200" spc="-25" dirty="0">
                <a:solidFill>
                  <a:srgbClr val="FFFFFF"/>
                </a:solidFill>
                <a:cs typeface="Calibri"/>
              </a:rPr>
              <a:t>Works </a:t>
            </a:r>
            <a:r>
              <a:rPr sz="2200" spc="-5" dirty="0">
                <a:solidFill>
                  <a:srgbClr val="FFFFFF"/>
                </a:solidFill>
                <a:cs typeface="Calibri"/>
              </a:rPr>
              <a:t>with </a:t>
            </a:r>
            <a:r>
              <a:rPr sz="2200" spc="-15" dirty="0">
                <a:solidFill>
                  <a:srgbClr val="FFFFFF"/>
                </a:solidFill>
                <a:cs typeface="Calibri"/>
              </a:rPr>
              <a:t>SharePoint, </a:t>
            </a:r>
            <a:r>
              <a:rPr sz="2200" spc="-10" dirty="0">
                <a:solidFill>
                  <a:srgbClr val="FFFFFF"/>
                </a:solidFill>
                <a:cs typeface="Calibri"/>
              </a:rPr>
              <a:t>Microsoft </a:t>
            </a:r>
            <a:r>
              <a:rPr sz="2200" spc="-5" dirty="0">
                <a:solidFill>
                  <a:srgbClr val="FFFFFF"/>
                </a:solidFill>
                <a:cs typeface="Calibri"/>
              </a:rPr>
              <a:t>SQL Server and .Net</a:t>
            </a:r>
            <a:r>
              <a:rPr sz="2200" spc="60" dirty="0">
                <a:solidFill>
                  <a:srgbClr val="FFFFFF"/>
                </a:solidFill>
                <a:cs typeface="Calibri"/>
              </a:rPr>
              <a:t> </a:t>
            </a:r>
            <a:r>
              <a:rPr sz="2200" spc="-10" dirty="0">
                <a:solidFill>
                  <a:srgbClr val="FFFFFF"/>
                </a:solidFill>
                <a:cs typeface="Calibri"/>
              </a:rPr>
              <a:t>apps.</a:t>
            </a:r>
            <a:endParaRPr sz="2200" dirty="0">
              <a:solidFill>
                <a:prstClr val="black"/>
              </a:solidFill>
              <a:cs typeface="Calibri"/>
            </a:endParaRPr>
          </a:p>
          <a:p>
            <a:pPr marL="298450" marR="5080" indent="-285750">
              <a:lnSpc>
                <a:spcPct val="148200"/>
              </a:lnSpc>
              <a:spcBef>
                <a:spcPts val="100"/>
              </a:spcBef>
              <a:buFont typeface="Wingdings"/>
              <a:buChar char=""/>
              <a:tabLst>
                <a:tab pos="298450" algn="l"/>
              </a:tabLst>
            </a:pPr>
            <a:r>
              <a:rPr sz="2200" spc="-55" dirty="0">
                <a:solidFill>
                  <a:srgbClr val="FFFFFF"/>
                </a:solidFill>
                <a:cs typeface="Calibri"/>
              </a:rPr>
              <a:t>You </a:t>
            </a:r>
            <a:r>
              <a:rPr sz="2200" spc="-10" dirty="0">
                <a:solidFill>
                  <a:srgbClr val="FFFFFF"/>
                </a:solidFill>
                <a:cs typeface="Calibri"/>
              </a:rPr>
              <a:t>can </a:t>
            </a:r>
            <a:r>
              <a:rPr sz="2200" spc="-5" dirty="0">
                <a:solidFill>
                  <a:srgbClr val="FFFFFF"/>
                </a:solidFill>
                <a:cs typeface="Calibri"/>
              </a:rPr>
              <a:t>setup </a:t>
            </a:r>
            <a:r>
              <a:rPr sz="2200" spc="-10" dirty="0">
                <a:solidFill>
                  <a:srgbClr val="FFFFFF"/>
                </a:solidFill>
                <a:cs typeface="Calibri"/>
              </a:rPr>
              <a:t>trust relationships to extend authentication from </a:t>
            </a:r>
            <a:r>
              <a:rPr sz="2200" spc="-5" dirty="0">
                <a:solidFill>
                  <a:srgbClr val="FFFFFF"/>
                </a:solidFill>
                <a:cs typeface="Calibri"/>
              </a:rPr>
              <a:t>on-premises </a:t>
            </a:r>
            <a:r>
              <a:rPr sz="2200" spc="-10" dirty="0">
                <a:solidFill>
                  <a:srgbClr val="FFFFFF"/>
                </a:solidFill>
                <a:cs typeface="Calibri"/>
              </a:rPr>
              <a:t>Active Directories </a:t>
            </a:r>
            <a:r>
              <a:rPr sz="2200" spc="-15" dirty="0">
                <a:solidFill>
                  <a:srgbClr val="FFFFFF"/>
                </a:solidFill>
                <a:cs typeface="Calibri"/>
              </a:rPr>
              <a:t>into  </a:t>
            </a:r>
            <a:r>
              <a:rPr sz="2200" spc="-5" dirty="0">
                <a:solidFill>
                  <a:srgbClr val="FFFFFF"/>
                </a:solidFill>
                <a:cs typeface="Calibri"/>
              </a:rPr>
              <a:t>the </a:t>
            </a:r>
            <a:r>
              <a:rPr sz="2200" spc="-35" dirty="0">
                <a:solidFill>
                  <a:srgbClr val="FFFFFF"/>
                </a:solidFill>
                <a:cs typeface="Calibri"/>
              </a:rPr>
              <a:t>AWS</a:t>
            </a:r>
            <a:r>
              <a:rPr sz="2200" spc="5" dirty="0">
                <a:solidFill>
                  <a:srgbClr val="FFFFFF"/>
                </a:solidFill>
                <a:cs typeface="Calibri"/>
              </a:rPr>
              <a:t> </a:t>
            </a:r>
            <a:r>
              <a:rPr sz="2200" spc="-10" dirty="0">
                <a:solidFill>
                  <a:srgbClr val="FFFFFF"/>
                </a:solidFill>
                <a:cs typeface="Calibri"/>
              </a:rPr>
              <a:t>cloud.</a:t>
            </a:r>
            <a:endParaRPr sz="2200" dirty="0">
              <a:solidFill>
                <a:prstClr val="black"/>
              </a:solidFill>
              <a:cs typeface="Calibri"/>
            </a:endParaRPr>
          </a:p>
          <a:p>
            <a:pPr marL="298450" indent="-285750">
              <a:spcBef>
                <a:spcPts val="1340"/>
              </a:spcBef>
              <a:buFont typeface="Wingdings"/>
              <a:buChar char=""/>
              <a:tabLst>
                <a:tab pos="298450" algn="l"/>
              </a:tabLst>
            </a:pPr>
            <a:r>
              <a:rPr sz="2200" spc="-10" dirty="0">
                <a:solidFill>
                  <a:srgbClr val="FFFFFF"/>
                </a:solidFill>
                <a:cs typeface="Calibri"/>
              </a:rPr>
              <a:t>On-premise </a:t>
            </a:r>
            <a:r>
              <a:rPr sz="2200" spc="-15" dirty="0">
                <a:solidFill>
                  <a:srgbClr val="FFFFFF"/>
                </a:solidFill>
                <a:cs typeface="Calibri"/>
              </a:rPr>
              <a:t>users </a:t>
            </a:r>
            <a:r>
              <a:rPr sz="2200" spc="-5" dirty="0">
                <a:solidFill>
                  <a:srgbClr val="FFFFFF"/>
                </a:solidFill>
                <a:cs typeface="Calibri"/>
              </a:rPr>
              <a:t>and </a:t>
            </a:r>
            <a:r>
              <a:rPr sz="2200" spc="-15" dirty="0">
                <a:solidFill>
                  <a:srgbClr val="FFFFFF"/>
                </a:solidFill>
                <a:cs typeface="Calibri"/>
              </a:rPr>
              <a:t>groups </a:t>
            </a:r>
            <a:r>
              <a:rPr sz="2200" spc="-10" dirty="0">
                <a:solidFill>
                  <a:srgbClr val="FFFFFF"/>
                </a:solidFill>
                <a:cs typeface="Calibri"/>
              </a:rPr>
              <a:t>can </a:t>
            </a:r>
            <a:r>
              <a:rPr sz="2200" spc="-5" dirty="0">
                <a:solidFill>
                  <a:srgbClr val="FFFFFF"/>
                </a:solidFill>
                <a:cs typeface="Calibri"/>
              </a:rPr>
              <a:t>access </a:t>
            </a:r>
            <a:r>
              <a:rPr sz="2200" spc="-10" dirty="0">
                <a:solidFill>
                  <a:srgbClr val="FFFFFF"/>
                </a:solidFill>
                <a:cs typeface="Calibri"/>
              </a:rPr>
              <a:t>resources </a:t>
            </a:r>
            <a:r>
              <a:rPr sz="2200" spc="-5" dirty="0">
                <a:solidFill>
                  <a:srgbClr val="FFFFFF"/>
                </a:solidFill>
                <a:cs typeface="Calibri"/>
              </a:rPr>
              <a:t>in either domain using</a:t>
            </a:r>
            <a:r>
              <a:rPr sz="2200" spc="75" dirty="0">
                <a:solidFill>
                  <a:srgbClr val="FFFFFF"/>
                </a:solidFill>
                <a:cs typeface="Calibri"/>
              </a:rPr>
              <a:t> </a:t>
            </a:r>
            <a:r>
              <a:rPr sz="2200" spc="-10" dirty="0">
                <a:solidFill>
                  <a:srgbClr val="FFFFFF"/>
                </a:solidFill>
                <a:cs typeface="Calibri"/>
              </a:rPr>
              <a:t>SSO.</a:t>
            </a:r>
            <a:endParaRPr sz="2200" dirty="0">
              <a:solidFill>
                <a:prstClr val="black"/>
              </a:solidFill>
              <a:cs typeface="Calibri"/>
            </a:endParaRPr>
          </a:p>
          <a:p>
            <a:pPr marL="298450" indent="-285750">
              <a:spcBef>
                <a:spcPts val="1370"/>
              </a:spcBef>
              <a:buFont typeface="Wingdings"/>
              <a:buChar char=""/>
              <a:tabLst>
                <a:tab pos="298450" algn="l"/>
              </a:tabLst>
            </a:pPr>
            <a:r>
              <a:rPr sz="2200" spc="-15" dirty="0">
                <a:solidFill>
                  <a:srgbClr val="FFFFFF"/>
                </a:solidFill>
                <a:cs typeface="Calibri"/>
              </a:rPr>
              <a:t>Requires </a:t>
            </a:r>
            <a:r>
              <a:rPr sz="2200" dirty="0">
                <a:solidFill>
                  <a:srgbClr val="FFFFFF"/>
                </a:solidFill>
                <a:cs typeface="Calibri"/>
              </a:rPr>
              <a:t>a VPN or </a:t>
            </a:r>
            <a:r>
              <a:rPr sz="2200" spc="-10" dirty="0">
                <a:solidFill>
                  <a:srgbClr val="FFFFFF"/>
                </a:solidFill>
                <a:cs typeface="Calibri"/>
              </a:rPr>
              <a:t>Direct </a:t>
            </a:r>
            <a:r>
              <a:rPr sz="2200" spc="-5" dirty="0">
                <a:solidFill>
                  <a:srgbClr val="FFFFFF"/>
                </a:solidFill>
                <a:cs typeface="Calibri"/>
              </a:rPr>
              <a:t>Connect</a:t>
            </a:r>
            <a:r>
              <a:rPr sz="2200" spc="20" dirty="0">
                <a:solidFill>
                  <a:srgbClr val="FFFFFF"/>
                </a:solidFill>
                <a:cs typeface="Calibri"/>
              </a:rPr>
              <a:t> </a:t>
            </a:r>
            <a:r>
              <a:rPr sz="2200" spc="-10" dirty="0">
                <a:solidFill>
                  <a:srgbClr val="FFFFFF"/>
                </a:solidFill>
                <a:cs typeface="Calibri"/>
              </a:rPr>
              <a:t>connection.</a:t>
            </a:r>
            <a:endParaRPr sz="2200" dirty="0">
              <a:solidFill>
                <a:prstClr val="black"/>
              </a:solidFill>
              <a:cs typeface="Calibri"/>
            </a:endParaRPr>
          </a:p>
          <a:p>
            <a:pPr marL="298450" indent="-285750">
              <a:spcBef>
                <a:spcPts val="1250"/>
              </a:spcBef>
              <a:buFont typeface="Wingdings"/>
              <a:buChar char=""/>
              <a:tabLst>
                <a:tab pos="298450" algn="l"/>
              </a:tabLst>
            </a:pPr>
            <a:r>
              <a:rPr sz="2200" spc="-5" dirty="0">
                <a:solidFill>
                  <a:srgbClr val="FFFFFF"/>
                </a:solidFill>
                <a:cs typeface="Calibri"/>
              </a:rPr>
              <a:t>Can be used as </a:t>
            </a:r>
            <a:r>
              <a:rPr sz="2200" dirty="0">
                <a:solidFill>
                  <a:srgbClr val="FFFFFF"/>
                </a:solidFill>
                <a:cs typeface="Calibri"/>
              </a:rPr>
              <a:t>a </a:t>
            </a:r>
            <a:r>
              <a:rPr sz="2200" spc="-10" dirty="0">
                <a:solidFill>
                  <a:srgbClr val="FFFFFF"/>
                </a:solidFill>
                <a:cs typeface="Calibri"/>
              </a:rPr>
              <a:t>standalone </a:t>
            </a:r>
            <a:r>
              <a:rPr sz="2200" dirty="0">
                <a:solidFill>
                  <a:srgbClr val="FFFFFF"/>
                </a:solidFill>
                <a:cs typeface="Calibri"/>
              </a:rPr>
              <a:t>AD </a:t>
            </a:r>
            <a:r>
              <a:rPr sz="2200" spc="-5" dirty="0">
                <a:solidFill>
                  <a:srgbClr val="FFFFFF"/>
                </a:solidFill>
                <a:cs typeface="Calibri"/>
              </a:rPr>
              <a:t>in the </a:t>
            </a:r>
            <a:r>
              <a:rPr sz="2200" spc="-35" dirty="0">
                <a:solidFill>
                  <a:srgbClr val="FFFFFF"/>
                </a:solidFill>
                <a:cs typeface="Calibri"/>
              </a:rPr>
              <a:t>AWS</a:t>
            </a:r>
            <a:r>
              <a:rPr sz="2200" spc="25" dirty="0">
                <a:solidFill>
                  <a:srgbClr val="FFFFFF"/>
                </a:solidFill>
                <a:cs typeface="Calibri"/>
              </a:rPr>
              <a:t> </a:t>
            </a:r>
            <a:r>
              <a:rPr sz="2200" spc="-5" dirty="0">
                <a:solidFill>
                  <a:srgbClr val="FFFFFF"/>
                </a:solidFill>
                <a:cs typeface="Calibri"/>
              </a:rPr>
              <a:t>cloud.</a:t>
            </a:r>
            <a:endParaRPr sz="2200" dirty="0">
              <a:solidFill>
                <a:prstClr val="black"/>
              </a:solidFill>
              <a:cs typeface="Calibri"/>
            </a:endParaRPr>
          </a:p>
          <a:p>
            <a:pPr marL="298450" marR="473075" indent="-285750">
              <a:lnSpc>
                <a:spcPct val="148200"/>
              </a:lnSpc>
              <a:spcBef>
                <a:spcPts val="95"/>
              </a:spcBef>
              <a:buFont typeface="Wingdings"/>
              <a:buChar char=""/>
              <a:tabLst>
                <a:tab pos="298450" algn="l"/>
              </a:tabLst>
            </a:pPr>
            <a:r>
              <a:rPr sz="2200" dirty="0">
                <a:solidFill>
                  <a:srgbClr val="FFFFFF"/>
                </a:solidFill>
                <a:cs typeface="Calibri"/>
              </a:rPr>
              <a:t>When </a:t>
            </a:r>
            <a:r>
              <a:rPr sz="2200" spc="-5" dirty="0">
                <a:solidFill>
                  <a:srgbClr val="FFFFFF"/>
                </a:solidFill>
                <a:cs typeface="Calibri"/>
              </a:rPr>
              <a:t>used </a:t>
            </a:r>
            <a:r>
              <a:rPr sz="2200" spc="-15" dirty="0">
                <a:solidFill>
                  <a:srgbClr val="FFFFFF"/>
                </a:solidFill>
                <a:cs typeface="Calibri"/>
              </a:rPr>
              <a:t>standalone </a:t>
            </a:r>
            <a:r>
              <a:rPr sz="2200" spc="-10" dirty="0">
                <a:solidFill>
                  <a:srgbClr val="FFFFFF"/>
                </a:solidFill>
                <a:cs typeface="Calibri"/>
              </a:rPr>
              <a:t>users can </a:t>
            </a:r>
            <a:r>
              <a:rPr sz="2200" spc="-5" dirty="0">
                <a:solidFill>
                  <a:srgbClr val="FFFFFF"/>
                </a:solidFill>
                <a:cs typeface="Calibri"/>
              </a:rPr>
              <a:t>access </a:t>
            </a:r>
            <a:r>
              <a:rPr sz="2200" spc="-15" dirty="0">
                <a:solidFill>
                  <a:srgbClr val="FFFFFF"/>
                </a:solidFill>
                <a:cs typeface="Calibri"/>
              </a:rPr>
              <a:t>3rd </a:t>
            </a:r>
            <a:r>
              <a:rPr sz="2200" spc="-5" dirty="0">
                <a:solidFill>
                  <a:srgbClr val="FFFFFF"/>
                </a:solidFill>
                <a:cs typeface="Calibri"/>
              </a:rPr>
              <a:t>party </a:t>
            </a:r>
            <a:r>
              <a:rPr sz="2200" spc="-10" dirty="0">
                <a:solidFill>
                  <a:srgbClr val="FFFFFF"/>
                </a:solidFill>
                <a:cs typeface="Calibri"/>
              </a:rPr>
              <a:t>applications </a:t>
            </a:r>
            <a:r>
              <a:rPr sz="2200" spc="-5" dirty="0">
                <a:solidFill>
                  <a:srgbClr val="FFFFFF"/>
                </a:solidFill>
                <a:cs typeface="Calibri"/>
              </a:rPr>
              <a:t>such as </a:t>
            </a:r>
            <a:r>
              <a:rPr sz="2200" spc="-10" dirty="0">
                <a:solidFill>
                  <a:srgbClr val="FFFFFF"/>
                </a:solidFill>
                <a:cs typeface="Calibri"/>
              </a:rPr>
              <a:t>Microsoft </a:t>
            </a:r>
            <a:r>
              <a:rPr sz="2200" spc="-5" dirty="0">
                <a:solidFill>
                  <a:srgbClr val="FFFFFF"/>
                </a:solidFill>
                <a:cs typeface="Calibri"/>
              </a:rPr>
              <a:t>O365 </a:t>
            </a:r>
            <a:r>
              <a:rPr sz="2200" spc="-10" dirty="0">
                <a:solidFill>
                  <a:srgbClr val="FFFFFF"/>
                </a:solidFill>
                <a:cs typeface="Calibri"/>
              </a:rPr>
              <a:t>through  </a:t>
            </a:r>
            <a:r>
              <a:rPr sz="2200" spc="-15" dirty="0">
                <a:solidFill>
                  <a:srgbClr val="FFFFFF"/>
                </a:solidFill>
                <a:cs typeface="Calibri"/>
              </a:rPr>
              <a:t>federation.</a:t>
            </a:r>
            <a:endParaRPr sz="2200" dirty="0">
              <a:solidFill>
                <a:prstClr val="black"/>
              </a:solidFill>
              <a:cs typeface="Calibri"/>
            </a:endParaRPr>
          </a:p>
        </p:txBody>
      </p:sp>
    </p:spTree>
    <p:extLst>
      <p:ext uri="{BB962C8B-B14F-4D97-AF65-F5344CB8AC3E}">
        <p14:creationId xmlns:p14="http://schemas.microsoft.com/office/powerpoint/2010/main" val="2180764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42697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Simple</a:t>
            </a:r>
            <a:r>
              <a:rPr spc="-20" dirty="0"/>
              <a:t> </a:t>
            </a:r>
            <a:r>
              <a:rPr spc="-5" dirty="0"/>
              <a:t>AD</a:t>
            </a:r>
          </a:p>
        </p:txBody>
      </p:sp>
      <p:sp>
        <p:nvSpPr>
          <p:cNvPr id="4" name="object 4"/>
          <p:cNvSpPr txBox="1"/>
          <p:nvPr/>
        </p:nvSpPr>
        <p:spPr>
          <a:xfrm>
            <a:off x="238684" y="564388"/>
            <a:ext cx="9885045" cy="6048375"/>
          </a:xfrm>
          <a:prstGeom prst="rect">
            <a:avLst/>
          </a:prstGeom>
        </p:spPr>
        <p:txBody>
          <a:bodyPr vert="horz" wrap="square" lIns="0" tIns="173990" rIns="0" bIns="0" rtlCol="0">
            <a:spAutoFit/>
          </a:bodyPr>
          <a:lstStyle/>
          <a:p>
            <a:pPr marL="298450" indent="-285750">
              <a:spcBef>
                <a:spcPts val="1370"/>
              </a:spcBef>
              <a:buFont typeface="Wingdings"/>
              <a:buChar char=""/>
              <a:tabLst>
                <a:tab pos="298450" algn="l"/>
              </a:tabLst>
            </a:pPr>
            <a:r>
              <a:rPr sz="2200" dirty="0">
                <a:solidFill>
                  <a:srgbClr val="FFFFFF"/>
                </a:solidFill>
                <a:cs typeface="Calibri"/>
              </a:rPr>
              <a:t>An </a:t>
            </a:r>
            <a:r>
              <a:rPr sz="2200" spc="-10" dirty="0">
                <a:solidFill>
                  <a:srgbClr val="FFFFFF"/>
                </a:solidFill>
                <a:cs typeface="Calibri"/>
              </a:rPr>
              <a:t>inexpensive Active </a:t>
            </a:r>
            <a:r>
              <a:rPr sz="2200" spc="-15" dirty="0">
                <a:solidFill>
                  <a:srgbClr val="FFFFFF"/>
                </a:solidFill>
                <a:cs typeface="Calibri"/>
              </a:rPr>
              <a:t>Directory-compatible </a:t>
            </a:r>
            <a:r>
              <a:rPr sz="2200" spc="-5" dirty="0">
                <a:solidFill>
                  <a:srgbClr val="FFFFFF"/>
                </a:solidFill>
                <a:cs typeface="Calibri"/>
              </a:rPr>
              <a:t>service with common </a:t>
            </a:r>
            <a:r>
              <a:rPr sz="2200" spc="-10" dirty="0">
                <a:solidFill>
                  <a:srgbClr val="FFFFFF"/>
                </a:solidFill>
                <a:cs typeface="Calibri"/>
              </a:rPr>
              <a:t>directory</a:t>
            </a:r>
            <a:r>
              <a:rPr sz="2200" spc="145" dirty="0">
                <a:solidFill>
                  <a:srgbClr val="FFFFFF"/>
                </a:solidFill>
                <a:cs typeface="Calibri"/>
              </a:rPr>
              <a:t> </a:t>
            </a:r>
            <a:r>
              <a:rPr sz="2200" spc="-15" dirty="0">
                <a:solidFill>
                  <a:srgbClr val="FFFFFF"/>
                </a:solidFill>
                <a:cs typeface="Calibri"/>
              </a:rPr>
              <a:t>features.</a:t>
            </a:r>
            <a:endParaRPr sz="2200">
              <a:solidFill>
                <a:prstClr val="black"/>
              </a:solidFill>
              <a:cs typeface="Calibri"/>
            </a:endParaRPr>
          </a:p>
          <a:p>
            <a:pPr marL="298450" indent="-285750">
              <a:spcBef>
                <a:spcPts val="1270"/>
              </a:spcBef>
              <a:buFont typeface="Wingdings"/>
              <a:buChar char=""/>
              <a:tabLst>
                <a:tab pos="298450" algn="l"/>
              </a:tabLst>
            </a:pPr>
            <a:r>
              <a:rPr sz="2200" spc="-10" dirty="0">
                <a:solidFill>
                  <a:srgbClr val="FFFFFF"/>
                </a:solidFill>
                <a:cs typeface="Calibri"/>
              </a:rPr>
              <a:t>Standalone, </a:t>
            </a:r>
            <a:r>
              <a:rPr sz="2200" spc="-5" dirty="0">
                <a:solidFill>
                  <a:srgbClr val="FFFFFF"/>
                </a:solidFill>
                <a:cs typeface="Calibri"/>
              </a:rPr>
              <a:t>fully managed, </a:t>
            </a:r>
            <a:r>
              <a:rPr sz="2200" spc="-10" dirty="0">
                <a:solidFill>
                  <a:srgbClr val="FFFFFF"/>
                </a:solidFill>
                <a:cs typeface="Calibri"/>
              </a:rPr>
              <a:t>directory </a:t>
            </a:r>
            <a:r>
              <a:rPr sz="2200" dirty="0">
                <a:solidFill>
                  <a:srgbClr val="FFFFFF"/>
                </a:solidFill>
                <a:cs typeface="Calibri"/>
              </a:rPr>
              <a:t>on </a:t>
            </a:r>
            <a:r>
              <a:rPr sz="2200" spc="-5" dirty="0">
                <a:solidFill>
                  <a:srgbClr val="FFFFFF"/>
                </a:solidFill>
                <a:cs typeface="Calibri"/>
              </a:rPr>
              <a:t>the </a:t>
            </a:r>
            <a:r>
              <a:rPr sz="2200" spc="-35" dirty="0">
                <a:solidFill>
                  <a:srgbClr val="FFFFFF"/>
                </a:solidFill>
                <a:cs typeface="Calibri"/>
              </a:rPr>
              <a:t>AWS</a:t>
            </a:r>
            <a:r>
              <a:rPr sz="2200" spc="45" dirty="0">
                <a:solidFill>
                  <a:srgbClr val="FFFFFF"/>
                </a:solidFill>
                <a:cs typeface="Calibri"/>
              </a:rPr>
              <a:t> </a:t>
            </a:r>
            <a:r>
              <a:rPr sz="2200" spc="-10" dirty="0">
                <a:solidFill>
                  <a:srgbClr val="FFFFFF"/>
                </a:solidFill>
                <a:cs typeface="Calibri"/>
              </a:rPr>
              <a:t>cloud.</a:t>
            </a:r>
            <a:endParaRPr sz="2200">
              <a:solidFill>
                <a:prstClr val="black"/>
              </a:solidFill>
              <a:cs typeface="Calibri"/>
            </a:endParaRPr>
          </a:p>
          <a:p>
            <a:pPr marL="298450" indent="-285750">
              <a:spcBef>
                <a:spcPts val="1345"/>
              </a:spcBef>
              <a:buFont typeface="Wingdings"/>
              <a:buChar char=""/>
              <a:tabLst>
                <a:tab pos="298450" algn="l"/>
              </a:tabLst>
            </a:pPr>
            <a:r>
              <a:rPr sz="2200" spc="-5" dirty="0">
                <a:solidFill>
                  <a:srgbClr val="FFFFFF"/>
                </a:solidFill>
                <a:cs typeface="Calibri"/>
              </a:rPr>
              <a:t>Simple </a:t>
            </a:r>
            <a:r>
              <a:rPr sz="2200" dirty="0">
                <a:solidFill>
                  <a:srgbClr val="FFFFFF"/>
                </a:solidFill>
                <a:cs typeface="Calibri"/>
              </a:rPr>
              <a:t>AD </a:t>
            </a:r>
            <a:r>
              <a:rPr sz="2200" spc="-5" dirty="0">
                <a:solidFill>
                  <a:srgbClr val="FFFFFF"/>
                </a:solidFill>
                <a:cs typeface="Calibri"/>
              </a:rPr>
              <a:t>is </a:t>
            </a:r>
            <a:r>
              <a:rPr sz="2200" spc="-10" dirty="0">
                <a:solidFill>
                  <a:srgbClr val="FFFFFF"/>
                </a:solidFill>
                <a:cs typeface="Calibri"/>
              </a:rPr>
              <a:t>generally </a:t>
            </a:r>
            <a:r>
              <a:rPr sz="2200" spc="-5" dirty="0">
                <a:solidFill>
                  <a:srgbClr val="FFFFFF"/>
                </a:solidFill>
                <a:cs typeface="Calibri"/>
              </a:rPr>
              <a:t>the </a:t>
            </a:r>
            <a:r>
              <a:rPr sz="2200" spc="-10" dirty="0">
                <a:solidFill>
                  <a:srgbClr val="FFFFFF"/>
                </a:solidFill>
                <a:cs typeface="Calibri"/>
              </a:rPr>
              <a:t>least expensive</a:t>
            </a:r>
            <a:r>
              <a:rPr sz="2200" spc="45" dirty="0">
                <a:solidFill>
                  <a:srgbClr val="FFFFFF"/>
                </a:solidFill>
                <a:cs typeface="Calibri"/>
              </a:rPr>
              <a:t> </a:t>
            </a:r>
            <a:r>
              <a:rPr sz="2200" spc="-5" dirty="0">
                <a:solidFill>
                  <a:srgbClr val="FFFFFF"/>
                </a:solidFill>
                <a:cs typeface="Calibri"/>
              </a:rPr>
              <a:t>option.</a:t>
            </a:r>
            <a:endParaRPr sz="2200">
              <a:solidFill>
                <a:prstClr val="black"/>
              </a:solidFill>
              <a:cs typeface="Calibri"/>
            </a:endParaRPr>
          </a:p>
          <a:p>
            <a:pPr marL="298450" indent="-285750">
              <a:spcBef>
                <a:spcPts val="1370"/>
              </a:spcBef>
              <a:buFont typeface="Wingdings"/>
              <a:buChar char=""/>
              <a:tabLst>
                <a:tab pos="298450" algn="l"/>
              </a:tabLst>
            </a:pPr>
            <a:r>
              <a:rPr sz="2200" spc="-5" dirty="0">
                <a:solidFill>
                  <a:srgbClr val="FFFFFF"/>
                </a:solidFill>
                <a:cs typeface="Calibri"/>
              </a:rPr>
              <a:t>Best </a:t>
            </a:r>
            <a:r>
              <a:rPr sz="2200" spc="-10" dirty="0">
                <a:solidFill>
                  <a:srgbClr val="FFFFFF"/>
                </a:solidFill>
                <a:cs typeface="Calibri"/>
              </a:rPr>
              <a:t>choice </a:t>
            </a:r>
            <a:r>
              <a:rPr sz="2200" spc="-15" dirty="0">
                <a:solidFill>
                  <a:srgbClr val="FFFFFF"/>
                </a:solidFill>
                <a:cs typeface="Calibri"/>
              </a:rPr>
              <a:t>for </a:t>
            </a:r>
            <a:r>
              <a:rPr sz="2200" dirty="0">
                <a:solidFill>
                  <a:srgbClr val="FFFFFF"/>
                </a:solidFill>
                <a:cs typeface="Calibri"/>
              </a:rPr>
              <a:t>less </a:t>
            </a:r>
            <a:r>
              <a:rPr sz="2200" spc="-5" dirty="0">
                <a:solidFill>
                  <a:srgbClr val="FFFFFF"/>
                </a:solidFill>
                <a:cs typeface="Calibri"/>
              </a:rPr>
              <a:t>than 5000 </a:t>
            </a:r>
            <a:r>
              <a:rPr sz="2200" spc="-10" dirty="0">
                <a:solidFill>
                  <a:srgbClr val="FFFFFF"/>
                </a:solidFill>
                <a:cs typeface="Calibri"/>
              </a:rPr>
              <a:t>users </a:t>
            </a:r>
            <a:r>
              <a:rPr sz="2200" spc="-5" dirty="0">
                <a:solidFill>
                  <a:srgbClr val="FFFFFF"/>
                </a:solidFill>
                <a:cs typeface="Calibri"/>
              </a:rPr>
              <a:t>and don’t </a:t>
            </a:r>
            <a:r>
              <a:rPr sz="2200" dirty="0">
                <a:solidFill>
                  <a:srgbClr val="FFFFFF"/>
                </a:solidFill>
                <a:cs typeface="Calibri"/>
              </a:rPr>
              <a:t>need </a:t>
            </a:r>
            <a:r>
              <a:rPr sz="2200" spc="-10" dirty="0">
                <a:solidFill>
                  <a:srgbClr val="FFFFFF"/>
                </a:solidFill>
                <a:cs typeface="Calibri"/>
              </a:rPr>
              <a:t>advanced </a:t>
            </a:r>
            <a:r>
              <a:rPr sz="2200" dirty="0">
                <a:solidFill>
                  <a:srgbClr val="FFFFFF"/>
                </a:solidFill>
                <a:cs typeface="Calibri"/>
              </a:rPr>
              <a:t>AD</a:t>
            </a:r>
            <a:r>
              <a:rPr sz="2200" spc="30" dirty="0">
                <a:solidFill>
                  <a:srgbClr val="FFFFFF"/>
                </a:solidFill>
                <a:cs typeface="Calibri"/>
              </a:rPr>
              <a:t> </a:t>
            </a:r>
            <a:r>
              <a:rPr sz="2200" spc="-15" dirty="0">
                <a:solidFill>
                  <a:srgbClr val="FFFFFF"/>
                </a:solidFill>
                <a:cs typeface="Calibri"/>
              </a:rPr>
              <a:t>features.</a:t>
            </a:r>
            <a:endParaRPr sz="2200">
              <a:solidFill>
                <a:prstClr val="black"/>
              </a:solidFill>
              <a:cs typeface="Calibri"/>
            </a:endParaRPr>
          </a:p>
          <a:p>
            <a:pPr marL="298450" indent="-285750">
              <a:spcBef>
                <a:spcPts val="1245"/>
              </a:spcBef>
              <a:buFont typeface="Wingdings"/>
              <a:buChar char=""/>
              <a:tabLst>
                <a:tab pos="298450" algn="l"/>
              </a:tabLst>
            </a:pPr>
            <a:r>
              <a:rPr sz="2200" spc="-15" dirty="0">
                <a:solidFill>
                  <a:srgbClr val="FFFFFF"/>
                </a:solidFill>
                <a:cs typeface="Calibri"/>
              </a:rPr>
              <a:t>Powered </a:t>
            </a:r>
            <a:r>
              <a:rPr sz="2200" spc="-10" dirty="0">
                <a:solidFill>
                  <a:srgbClr val="FFFFFF"/>
                </a:solidFill>
                <a:cs typeface="Calibri"/>
              </a:rPr>
              <a:t>by SAMBA </a:t>
            </a:r>
            <a:r>
              <a:rPr sz="2200" dirty="0">
                <a:solidFill>
                  <a:srgbClr val="FFFFFF"/>
                </a:solidFill>
                <a:cs typeface="Calibri"/>
              </a:rPr>
              <a:t>4 </a:t>
            </a:r>
            <a:r>
              <a:rPr sz="2200" spc="-10" dirty="0">
                <a:solidFill>
                  <a:srgbClr val="FFFFFF"/>
                </a:solidFill>
                <a:cs typeface="Calibri"/>
              </a:rPr>
              <a:t>Active Directory compatible</a:t>
            </a:r>
            <a:r>
              <a:rPr sz="2200" spc="70" dirty="0">
                <a:solidFill>
                  <a:srgbClr val="FFFFFF"/>
                </a:solidFill>
                <a:cs typeface="Calibri"/>
              </a:rPr>
              <a:t> </a:t>
            </a:r>
            <a:r>
              <a:rPr sz="2200" spc="-35" dirty="0">
                <a:solidFill>
                  <a:srgbClr val="FFFFFF"/>
                </a:solidFill>
                <a:cs typeface="Calibri"/>
              </a:rPr>
              <a:t>server.</a:t>
            </a:r>
            <a:endParaRPr sz="2200">
              <a:solidFill>
                <a:prstClr val="black"/>
              </a:solidFill>
              <a:cs typeface="Calibri"/>
            </a:endParaRPr>
          </a:p>
          <a:p>
            <a:pPr marL="298450" indent="-285750">
              <a:spcBef>
                <a:spcPts val="1370"/>
              </a:spcBef>
              <a:buFont typeface="Wingdings"/>
              <a:buChar char=""/>
              <a:tabLst>
                <a:tab pos="298450" algn="l"/>
              </a:tabLst>
            </a:pPr>
            <a:r>
              <a:rPr sz="2200" spc="-5" dirty="0">
                <a:solidFill>
                  <a:srgbClr val="FFFFFF"/>
                </a:solidFill>
                <a:cs typeface="Calibri"/>
              </a:rPr>
              <a:t>Can </a:t>
            </a:r>
            <a:r>
              <a:rPr sz="2200" spc="-15" dirty="0">
                <a:solidFill>
                  <a:srgbClr val="FFFFFF"/>
                </a:solidFill>
                <a:cs typeface="Calibri"/>
              </a:rPr>
              <a:t>create </a:t>
            </a:r>
            <a:r>
              <a:rPr sz="2200" spc="-10" dirty="0">
                <a:solidFill>
                  <a:srgbClr val="FFFFFF"/>
                </a:solidFill>
                <a:cs typeface="Calibri"/>
              </a:rPr>
              <a:t>users </a:t>
            </a:r>
            <a:r>
              <a:rPr sz="2200" spc="-5" dirty="0">
                <a:solidFill>
                  <a:srgbClr val="FFFFFF"/>
                </a:solidFill>
                <a:cs typeface="Calibri"/>
              </a:rPr>
              <a:t>and </a:t>
            </a:r>
            <a:r>
              <a:rPr sz="2200" spc="-15" dirty="0">
                <a:solidFill>
                  <a:srgbClr val="FFFFFF"/>
                </a:solidFill>
                <a:cs typeface="Calibri"/>
              </a:rPr>
              <a:t>control </a:t>
            </a:r>
            <a:r>
              <a:rPr sz="2200" spc="-5" dirty="0">
                <a:solidFill>
                  <a:srgbClr val="FFFFFF"/>
                </a:solidFill>
                <a:cs typeface="Calibri"/>
              </a:rPr>
              <a:t>access </a:t>
            </a:r>
            <a:r>
              <a:rPr sz="2200" spc="-15" dirty="0">
                <a:solidFill>
                  <a:srgbClr val="FFFFFF"/>
                </a:solidFill>
                <a:cs typeface="Calibri"/>
              </a:rPr>
              <a:t>to </a:t>
            </a:r>
            <a:r>
              <a:rPr sz="2200" spc="-10" dirty="0">
                <a:solidFill>
                  <a:srgbClr val="FFFFFF"/>
                </a:solidFill>
                <a:cs typeface="Calibri"/>
              </a:rPr>
              <a:t>applications </a:t>
            </a:r>
            <a:r>
              <a:rPr sz="2200" dirty="0">
                <a:solidFill>
                  <a:srgbClr val="FFFFFF"/>
                </a:solidFill>
                <a:cs typeface="Calibri"/>
              </a:rPr>
              <a:t>on</a:t>
            </a:r>
            <a:r>
              <a:rPr sz="2200" spc="55" dirty="0">
                <a:solidFill>
                  <a:srgbClr val="FFFFFF"/>
                </a:solidFill>
                <a:cs typeface="Calibri"/>
              </a:rPr>
              <a:t> </a:t>
            </a:r>
            <a:r>
              <a:rPr sz="2200" spc="-25" dirty="0">
                <a:solidFill>
                  <a:srgbClr val="FFFFFF"/>
                </a:solidFill>
                <a:cs typeface="Calibri"/>
              </a:rPr>
              <a:t>AWS.</a:t>
            </a:r>
            <a:endParaRPr sz="2200">
              <a:solidFill>
                <a:prstClr val="black"/>
              </a:solidFill>
              <a:cs typeface="Calibri"/>
            </a:endParaRPr>
          </a:p>
          <a:p>
            <a:pPr marL="298450" indent="-285750">
              <a:spcBef>
                <a:spcPts val="1270"/>
              </a:spcBef>
              <a:buFont typeface="Wingdings"/>
              <a:buChar char=""/>
              <a:tabLst>
                <a:tab pos="298450" algn="l"/>
              </a:tabLst>
            </a:pPr>
            <a:r>
              <a:rPr sz="2200" spc="-10" dirty="0">
                <a:solidFill>
                  <a:srgbClr val="FFFFFF"/>
                </a:solidFill>
                <a:cs typeface="Calibri"/>
              </a:rPr>
              <a:t>Provides </a:t>
            </a:r>
            <a:r>
              <a:rPr sz="2200" dirty="0">
                <a:solidFill>
                  <a:srgbClr val="FFFFFF"/>
                </a:solidFill>
                <a:cs typeface="Calibri"/>
              </a:rPr>
              <a:t>a </a:t>
            </a:r>
            <a:r>
              <a:rPr sz="2200" spc="-10" dirty="0">
                <a:solidFill>
                  <a:srgbClr val="FFFFFF"/>
                </a:solidFill>
                <a:cs typeface="Calibri"/>
              </a:rPr>
              <a:t>subset </a:t>
            </a:r>
            <a:r>
              <a:rPr sz="2200" dirty="0">
                <a:solidFill>
                  <a:srgbClr val="FFFFFF"/>
                </a:solidFill>
                <a:cs typeface="Calibri"/>
              </a:rPr>
              <a:t>of </a:t>
            </a:r>
            <a:r>
              <a:rPr sz="2200" spc="-5" dirty="0">
                <a:solidFill>
                  <a:srgbClr val="FFFFFF"/>
                </a:solidFill>
                <a:cs typeface="Calibri"/>
              </a:rPr>
              <a:t>the </a:t>
            </a:r>
            <a:r>
              <a:rPr sz="2200" spc="-15" dirty="0">
                <a:solidFill>
                  <a:srgbClr val="FFFFFF"/>
                </a:solidFill>
                <a:cs typeface="Calibri"/>
              </a:rPr>
              <a:t>features </a:t>
            </a:r>
            <a:r>
              <a:rPr sz="2200" spc="-10" dirty="0">
                <a:solidFill>
                  <a:srgbClr val="FFFFFF"/>
                </a:solidFill>
                <a:cs typeface="Calibri"/>
              </a:rPr>
              <a:t>provided by </a:t>
            </a:r>
            <a:r>
              <a:rPr sz="2200" spc="-35" dirty="0">
                <a:solidFill>
                  <a:srgbClr val="FFFFFF"/>
                </a:solidFill>
                <a:cs typeface="Calibri"/>
              </a:rPr>
              <a:t>AWS </a:t>
            </a:r>
            <a:r>
              <a:rPr sz="2200" spc="-5" dirty="0">
                <a:solidFill>
                  <a:srgbClr val="FFFFFF"/>
                </a:solidFill>
                <a:cs typeface="Calibri"/>
              </a:rPr>
              <a:t>MS</a:t>
            </a:r>
            <a:r>
              <a:rPr sz="2200" spc="90" dirty="0">
                <a:solidFill>
                  <a:srgbClr val="FFFFFF"/>
                </a:solidFill>
                <a:cs typeface="Calibri"/>
              </a:rPr>
              <a:t> </a:t>
            </a:r>
            <a:r>
              <a:rPr sz="2200" spc="-20" dirty="0">
                <a:solidFill>
                  <a:srgbClr val="FFFFFF"/>
                </a:solidFill>
                <a:cs typeface="Calibri"/>
              </a:rPr>
              <a:t>AD.</a:t>
            </a:r>
            <a:endParaRPr sz="2200">
              <a:solidFill>
                <a:prstClr val="black"/>
              </a:solidFill>
              <a:cs typeface="Calibri"/>
            </a:endParaRPr>
          </a:p>
          <a:p>
            <a:pPr marL="298450" indent="-285750">
              <a:spcBef>
                <a:spcPts val="1345"/>
              </a:spcBef>
              <a:buFont typeface="Wingdings"/>
              <a:buChar char=""/>
              <a:tabLst>
                <a:tab pos="298450" algn="l"/>
              </a:tabLst>
            </a:pPr>
            <a:r>
              <a:rPr sz="2200" spc="-15" dirty="0">
                <a:solidFill>
                  <a:srgbClr val="FFFFFF"/>
                </a:solidFill>
                <a:cs typeface="Calibri"/>
              </a:rPr>
              <a:t>Features</a:t>
            </a:r>
            <a:r>
              <a:rPr sz="2200" spc="-5" dirty="0">
                <a:solidFill>
                  <a:srgbClr val="FFFFFF"/>
                </a:solidFill>
                <a:cs typeface="Calibri"/>
              </a:rPr>
              <a:t> </a:t>
            </a:r>
            <a:r>
              <a:rPr sz="2200" spc="-10" dirty="0">
                <a:solidFill>
                  <a:srgbClr val="FFFFFF"/>
                </a:solidFill>
                <a:cs typeface="Calibri"/>
              </a:rPr>
              <a:t>include:</a:t>
            </a:r>
            <a:endParaRPr sz="2200">
              <a:solidFill>
                <a:prstClr val="black"/>
              </a:solidFill>
              <a:cs typeface="Calibri"/>
            </a:endParaRPr>
          </a:p>
          <a:p>
            <a:pPr marL="755650" lvl="1" indent="-286385">
              <a:spcBef>
                <a:spcPts val="1370"/>
              </a:spcBef>
              <a:buFont typeface="Wingdings"/>
              <a:buChar char=""/>
              <a:tabLst>
                <a:tab pos="755650" algn="l"/>
              </a:tabLst>
            </a:pPr>
            <a:r>
              <a:rPr sz="2200" spc="-10" dirty="0">
                <a:solidFill>
                  <a:srgbClr val="FFFFFF"/>
                </a:solidFill>
                <a:cs typeface="Calibri"/>
              </a:rPr>
              <a:t>Manage </a:t>
            </a:r>
            <a:r>
              <a:rPr sz="2200" spc="-5" dirty="0">
                <a:solidFill>
                  <a:srgbClr val="FFFFFF"/>
                </a:solidFill>
                <a:cs typeface="Calibri"/>
              </a:rPr>
              <a:t>user </a:t>
            </a:r>
            <a:r>
              <a:rPr sz="2200" spc="-10" dirty="0">
                <a:solidFill>
                  <a:srgbClr val="FFFFFF"/>
                </a:solidFill>
                <a:cs typeface="Calibri"/>
              </a:rPr>
              <a:t>accounts </a:t>
            </a:r>
            <a:r>
              <a:rPr sz="2200" dirty="0">
                <a:solidFill>
                  <a:srgbClr val="FFFFFF"/>
                </a:solidFill>
                <a:cs typeface="Calibri"/>
              </a:rPr>
              <a:t>/</a:t>
            </a:r>
            <a:r>
              <a:rPr sz="2200" spc="25" dirty="0">
                <a:solidFill>
                  <a:srgbClr val="FFFFFF"/>
                </a:solidFill>
                <a:cs typeface="Calibri"/>
              </a:rPr>
              <a:t> </a:t>
            </a:r>
            <a:r>
              <a:rPr sz="2200" spc="-15" dirty="0">
                <a:solidFill>
                  <a:srgbClr val="FFFFFF"/>
                </a:solidFill>
                <a:cs typeface="Calibri"/>
              </a:rPr>
              <a:t>groups.</a:t>
            </a:r>
            <a:endParaRPr sz="2200">
              <a:solidFill>
                <a:prstClr val="black"/>
              </a:solidFill>
              <a:cs typeface="Calibri"/>
            </a:endParaRPr>
          </a:p>
          <a:p>
            <a:pPr marL="755650" lvl="1" indent="-286385">
              <a:spcBef>
                <a:spcPts val="1245"/>
              </a:spcBef>
              <a:buFont typeface="Wingdings"/>
              <a:buChar char=""/>
              <a:tabLst>
                <a:tab pos="755650" algn="l"/>
              </a:tabLst>
            </a:pPr>
            <a:r>
              <a:rPr sz="2200" spc="-5" dirty="0">
                <a:solidFill>
                  <a:srgbClr val="FFFFFF"/>
                </a:solidFill>
                <a:cs typeface="Calibri"/>
              </a:rPr>
              <a:t>Apply </a:t>
            </a:r>
            <a:r>
              <a:rPr sz="2200" spc="-10" dirty="0">
                <a:solidFill>
                  <a:srgbClr val="FFFFFF"/>
                </a:solidFill>
                <a:cs typeface="Calibri"/>
              </a:rPr>
              <a:t>group</a:t>
            </a:r>
            <a:r>
              <a:rPr sz="2200" spc="-75" dirty="0">
                <a:solidFill>
                  <a:srgbClr val="FFFFFF"/>
                </a:solidFill>
                <a:cs typeface="Calibri"/>
              </a:rPr>
              <a:t> </a:t>
            </a:r>
            <a:r>
              <a:rPr sz="2200" spc="-5" dirty="0">
                <a:solidFill>
                  <a:srgbClr val="FFFFFF"/>
                </a:solidFill>
                <a:cs typeface="Calibri"/>
              </a:rPr>
              <a:t>policies.</a:t>
            </a:r>
            <a:endParaRPr sz="2200">
              <a:solidFill>
                <a:prstClr val="black"/>
              </a:solidFill>
              <a:cs typeface="Calibri"/>
            </a:endParaRPr>
          </a:p>
          <a:p>
            <a:pPr marL="755650" lvl="1" indent="-286385">
              <a:spcBef>
                <a:spcPts val="1370"/>
              </a:spcBef>
              <a:buFont typeface="Wingdings"/>
              <a:buChar char=""/>
              <a:tabLst>
                <a:tab pos="755650" algn="l"/>
              </a:tabLst>
            </a:pPr>
            <a:r>
              <a:rPr sz="2200" spc="-10" dirty="0">
                <a:solidFill>
                  <a:srgbClr val="FFFFFF"/>
                </a:solidFill>
                <a:cs typeface="Calibri"/>
              </a:rPr>
              <a:t>Kerberos-based</a:t>
            </a:r>
            <a:r>
              <a:rPr sz="2200" spc="-60" dirty="0">
                <a:solidFill>
                  <a:srgbClr val="FFFFFF"/>
                </a:solidFill>
                <a:cs typeface="Calibri"/>
              </a:rPr>
              <a:t> </a:t>
            </a:r>
            <a:r>
              <a:rPr sz="2200" spc="-10" dirty="0">
                <a:solidFill>
                  <a:srgbClr val="FFFFFF"/>
                </a:solidFill>
                <a:cs typeface="Calibri"/>
              </a:rPr>
              <a:t>SSO.</a:t>
            </a:r>
            <a:endParaRPr sz="2200">
              <a:solidFill>
                <a:prstClr val="black"/>
              </a:solidFill>
              <a:cs typeface="Calibri"/>
            </a:endParaRPr>
          </a:p>
          <a:p>
            <a:pPr marL="755650" lvl="1" indent="-286385">
              <a:spcBef>
                <a:spcPts val="1270"/>
              </a:spcBef>
              <a:buFont typeface="Wingdings"/>
              <a:buChar char=""/>
              <a:tabLst>
                <a:tab pos="755650" algn="l"/>
              </a:tabLst>
            </a:pPr>
            <a:r>
              <a:rPr sz="2200" spc="-5" dirty="0">
                <a:solidFill>
                  <a:srgbClr val="FFFFFF"/>
                </a:solidFill>
                <a:cs typeface="Calibri"/>
              </a:rPr>
              <a:t>Supports joining </a:t>
            </a:r>
            <a:r>
              <a:rPr sz="2200" spc="-10" dirty="0">
                <a:solidFill>
                  <a:srgbClr val="FFFFFF"/>
                </a:solidFill>
                <a:cs typeface="Calibri"/>
              </a:rPr>
              <a:t>Linux </a:t>
            </a:r>
            <a:r>
              <a:rPr sz="2200" dirty="0">
                <a:solidFill>
                  <a:srgbClr val="FFFFFF"/>
                </a:solidFill>
                <a:cs typeface="Calibri"/>
              </a:rPr>
              <a:t>or </a:t>
            </a:r>
            <a:r>
              <a:rPr sz="2200" spc="-10" dirty="0">
                <a:solidFill>
                  <a:srgbClr val="FFFFFF"/>
                </a:solidFill>
                <a:cs typeface="Calibri"/>
              </a:rPr>
              <a:t>Windows </a:t>
            </a:r>
            <a:r>
              <a:rPr sz="2200" spc="-5" dirty="0">
                <a:solidFill>
                  <a:srgbClr val="FFFFFF"/>
                </a:solidFill>
                <a:cs typeface="Calibri"/>
              </a:rPr>
              <a:t>based </a:t>
            </a:r>
            <a:r>
              <a:rPr sz="2200" spc="-10" dirty="0">
                <a:solidFill>
                  <a:srgbClr val="FFFFFF"/>
                </a:solidFill>
                <a:cs typeface="Calibri"/>
              </a:rPr>
              <a:t>EC2</a:t>
            </a:r>
            <a:r>
              <a:rPr sz="2200" spc="15" dirty="0">
                <a:solidFill>
                  <a:srgbClr val="FFFFFF"/>
                </a:solidFill>
                <a:cs typeface="Calibri"/>
              </a:rPr>
              <a:t> </a:t>
            </a:r>
            <a:r>
              <a:rPr sz="2200" spc="-10" dirty="0">
                <a:solidFill>
                  <a:srgbClr val="FFFFFF"/>
                </a:solidFill>
                <a:cs typeface="Calibri"/>
              </a:rPr>
              <a:t>instances.</a:t>
            </a:r>
            <a:endParaRPr sz="2200">
              <a:solidFill>
                <a:prstClr val="black"/>
              </a:solidFill>
              <a:cs typeface="Calibri"/>
            </a:endParaRPr>
          </a:p>
        </p:txBody>
      </p:sp>
      <p:sp>
        <p:nvSpPr>
          <p:cNvPr id="5" name="object 5"/>
          <p:cNvSpPr txBox="1"/>
          <p:nvPr/>
        </p:nvSpPr>
        <p:spPr>
          <a:xfrm>
            <a:off x="10445139" y="2051811"/>
            <a:ext cx="1188085" cy="360680"/>
          </a:xfrm>
          <a:prstGeom prst="rect">
            <a:avLst/>
          </a:prstGeom>
        </p:spPr>
        <p:txBody>
          <a:bodyPr vert="horz" wrap="square" lIns="0" tIns="12700" rIns="0" bIns="0" rtlCol="0">
            <a:spAutoFit/>
          </a:bodyPr>
          <a:lstStyle/>
          <a:p>
            <a:pPr marL="12700">
              <a:spcBef>
                <a:spcPts val="100"/>
              </a:spcBef>
            </a:pPr>
            <a:r>
              <a:rPr sz="2200" spc="-5" dirty="0">
                <a:solidFill>
                  <a:srgbClr val="FFFFFF"/>
                </a:solidFill>
                <a:cs typeface="Calibri"/>
              </a:rPr>
              <a:t>Simple</a:t>
            </a:r>
            <a:r>
              <a:rPr sz="2200" spc="-65" dirty="0">
                <a:solidFill>
                  <a:srgbClr val="FFFFFF"/>
                </a:solidFill>
                <a:cs typeface="Calibri"/>
              </a:rPr>
              <a:t> </a:t>
            </a:r>
            <a:r>
              <a:rPr sz="2200" dirty="0">
                <a:solidFill>
                  <a:srgbClr val="FFFFFF"/>
                </a:solidFill>
                <a:cs typeface="Calibri"/>
              </a:rPr>
              <a:t>AD</a:t>
            </a:r>
            <a:endParaRPr sz="2200">
              <a:solidFill>
                <a:prstClr val="black"/>
              </a:solidFill>
              <a:cs typeface="Calibri"/>
            </a:endParaRPr>
          </a:p>
        </p:txBody>
      </p:sp>
      <p:sp>
        <p:nvSpPr>
          <p:cNvPr id="6" name="object 6"/>
          <p:cNvSpPr/>
          <p:nvPr/>
        </p:nvSpPr>
        <p:spPr>
          <a:xfrm>
            <a:off x="10372343" y="670559"/>
            <a:ext cx="1331976" cy="13319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651970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42697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Simple</a:t>
            </a:r>
            <a:r>
              <a:rPr spc="-20" dirty="0"/>
              <a:t> </a:t>
            </a:r>
            <a:r>
              <a:rPr spc="-5" dirty="0"/>
              <a:t>AD</a:t>
            </a:r>
          </a:p>
        </p:txBody>
      </p:sp>
      <p:sp>
        <p:nvSpPr>
          <p:cNvPr id="4" name="object 4"/>
          <p:cNvSpPr txBox="1"/>
          <p:nvPr/>
        </p:nvSpPr>
        <p:spPr>
          <a:xfrm>
            <a:off x="238684" y="564388"/>
            <a:ext cx="9821545" cy="3037205"/>
          </a:xfrm>
          <a:prstGeom prst="rect">
            <a:avLst/>
          </a:prstGeom>
        </p:spPr>
        <p:txBody>
          <a:bodyPr vert="horz" wrap="square" lIns="0" tIns="173990" rIns="0" bIns="0" rtlCol="0">
            <a:spAutoFit/>
          </a:bodyPr>
          <a:lstStyle/>
          <a:p>
            <a:pPr marL="298450" indent="-285750">
              <a:spcBef>
                <a:spcPts val="1370"/>
              </a:spcBef>
              <a:buFont typeface="Wingdings"/>
              <a:buChar char=""/>
              <a:tabLst>
                <a:tab pos="298450" algn="l"/>
              </a:tabLst>
            </a:pPr>
            <a:r>
              <a:rPr sz="2200" spc="-5" dirty="0">
                <a:solidFill>
                  <a:srgbClr val="FFFFFF"/>
                </a:solidFill>
                <a:cs typeface="Calibri"/>
              </a:rPr>
              <a:t>Simple </a:t>
            </a:r>
            <a:r>
              <a:rPr sz="2200" dirty="0">
                <a:solidFill>
                  <a:srgbClr val="FFFFFF"/>
                </a:solidFill>
                <a:cs typeface="Calibri"/>
              </a:rPr>
              <a:t>AD </a:t>
            </a:r>
            <a:r>
              <a:rPr sz="2200" spc="-5" dirty="0">
                <a:solidFill>
                  <a:srgbClr val="FFFFFF"/>
                </a:solidFill>
                <a:cs typeface="Calibri"/>
              </a:rPr>
              <a:t>is </a:t>
            </a:r>
            <a:r>
              <a:rPr sz="2200" spc="-10" dirty="0">
                <a:solidFill>
                  <a:srgbClr val="FFFFFF"/>
                </a:solidFill>
                <a:cs typeface="Calibri"/>
              </a:rPr>
              <a:t>compatible </a:t>
            </a:r>
            <a:r>
              <a:rPr sz="2200" spc="-5" dirty="0">
                <a:solidFill>
                  <a:srgbClr val="FFFFFF"/>
                </a:solidFill>
                <a:cs typeface="Calibri"/>
              </a:rPr>
              <a:t>with </a:t>
            </a:r>
            <a:r>
              <a:rPr sz="2200" spc="-15" dirty="0">
                <a:solidFill>
                  <a:srgbClr val="FFFFFF"/>
                </a:solidFill>
                <a:cs typeface="Calibri"/>
              </a:rPr>
              <a:t>WorkSpaces, WorkDocs, Workmail </a:t>
            </a:r>
            <a:r>
              <a:rPr sz="2200" spc="-5" dirty="0">
                <a:solidFill>
                  <a:srgbClr val="FFFFFF"/>
                </a:solidFill>
                <a:cs typeface="Calibri"/>
              </a:rPr>
              <a:t>and</a:t>
            </a:r>
            <a:r>
              <a:rPr sz="2200" spc="100" dirty="0">
                <a:solidFill>
                  <a:srgbClr val="FFFFFF"/>
                </a:solidFill>
                <a:cs typeface="Calibri"/>
              </a:rPr>
              <a:t> </a:t>
            </a:r>
            <a:r>
              <a:rPr sz="2200" spc="-10" dirty="0">
                <a:solidFill>
                  <a:srgbClr val="FFFFFF"/>
                </a:solidFill>
                <a:cs typeface="Calibri"/>
              </a:rPr>
              <a:t>QuickSight.</a:t>
            </a:r>
            <a:endParaRPr sz="2200">
              <a:solidFill>
                <a:prstClr val="black"/>
              </a:solidFill>
              <a:cs typeface="Calibri"/>
            </a:endParaRPr>
          </a:p>
          <a:p>
            <a:pPr marL="12700" marR="5080">
              <a:lnSpc>
                <a:spcPts val="3979"/>
              </a:lnSpc>
              <a:spcBef>
                <a:spcPts val="290"/>
              </a:spcBef>
              <a:buFont typeface="Wingdings"/>
              <a:buChar char=""/>
              <a:tabLst>
                <a:tab pos="298450" algn="l"/>
              </a:tabLst>
            </a:pPr>
            <a:r>
              <a:rPr sz="2200" spc="-55" dirty="0">
                <a:solidFill>
                  <a:srgbClr val="FFFFFF"/>
                </a:solidFill>
                <a:cs typeface="Calibri"/>
              </a:rPr>
              <a:t>You </a:t>
            </a:r>
            <a:r>
              <a:rPr sz="2200" spc="-10" dirty="0">
                <a:solidFill>
                  <a:srgbClr val="FFFFFF"/>
                </a:solidFill>
                <a:cs typeface="Calibri"/>
              </a:rPr>
              <a:t>can </a:t>
            </a:r>
            <a:r>
              <a:rPr sz="2200" spc="-5" dirty="0">
                <a:solidFill>
                  <a:srgbClr val="FFFFFF"/>
                </a:solidFill>
                <a:cs typeface="Calibri"/>
              </a:rPr>
              <a:t>also sign </a:t>
            </a:r>
            <a:r>
              <a:rPr sz="2200" dirty="0">
                <a:solidFill>
                  <a:srgbClr val="FFFFFF"/>
                </a:solidFill>
                <a:cs typeface="Calibri"/>
              </a:rPr>
              <a:t>on </a:t>
            </a:r>
            <a:r>
              <a:rPr sz="2200" spc="-10" dirty="0">
                <a:solidFill>
                  <a:srgbClr val="FFFFFF"/>
                </a:solidFill>
                <a:cs typeface="Calibri"/>
              </a:rPr>
              <a:t>to </a:t>
            </a:r>
            <a:r>
              <a:rPr sz="2200" spc="-5" dirty="0">
                <a:solidFill>
                  <a:srgbClr val="FFFFFF"/>
                </a:solidFill>
                <a:cs typeface="Calibri"/>
              </a:rPr>
              <a:t>the </a:t>
            </a:r>
            <a:r>
              <a:rPr sz="2200" spc="-35" dirty="0">
                <a:solidFill>
                  <a:srgbClr val="FFFFFF"/>
                </a:solidFill>
                <a:cs typeface="Calibri"/>
              </a:rPr>
              <a:t>AWS </a:t>
            </a:r>
            <a:r>
              <a:rPr sz="2200" spc="-10" dirty="0">
                <a:solidFill>
                  <a:srgbClr val="FFFFFF"/>
                </a:solidFill>
                <a:cs typeface="Calibri"/>
              </a:rPr>
              <a:t>management console </a:t>
            </a:r>
            <a:r>
              <a:rPr sz="2200" spc="-5" dirty="0">
                <a:solidFill>
                  <a:srgbClr val="FFFFFF"/>
                </a:solidFill>
                <a:cs typeface="Calibri"/>
              </a:rPr>
              <a:t>with Simple </a:t>
            </a:r>
            <a:r>
              <a:rPr sz="2200" dirty="0">
                <a:solidFill>
                  <a:srgbClr val="FFFFFF"/>
                </a:solidFill>
                <a:cs typeface="Calibri"/>
              </a:rPr>
              <a:t>AD </a:t>
            </a:r>
            <a:r>
              <a:rPr sz="2200" spc="-5" dirty="0">
                <a:solidFill>
                  <a:srgbClr val="FFFFFF"/>
                </a:solidFill>
                <a:cs typeface="Calibri"/>
              </a:rPr>
              <a:t>user </a:t>
            </a:r>
            <a:r>
              <a:rPr sz="2200" spc="-10" dirty="0">
                <a:solidFill>
                  <a:srgbClr val="FFFFFF"/>
                </a:solidFill>
                <a:cs typeface="Calibri"/>
              </a:rPr>
              <a:t>accounts  </a:t>
            </a:r>
            <a:r>
              <a:rPr sz="2200" spc="-15" dirty="0">
                <a:solidFill>
                  <a:srgbClr val="FFFFFF"/>
                </a:solidFill>
                <a:cs typeface="Calibri"/>
              </a:rPr>
              <a:t>to </a:t>
            </a:r>
            <a:r>
              <a:rPr sz="2200" spc="-10" dirty="0">
                <a:solidFill>
                  <a:srgbClr val="FFFFFF"/>
                </a:solidFill>
                <a:cs typeface="Calibri"/>
              </a:rPr>
              <a:t>manage </a:t>
            </a:r>
            <a:r>
              <a:rPr sz="2200" spc="-30" dirty="0">
                <a:solidFill>
                  <a:srgbClr val="FFFFFF"/>
                </a:solidFill>
                <a:cs typeface="Calibri"/>
              </a:rPr>
              <a:t>AWS</a:t>
            </a:r>
            <a:r>
              <a:rPr sz="2200" spc="35" dirty="0">
                <a:solidFill>
                  <a:srgbClr val="FFFFFF"/>
                </a:solidFill>
                <a:cs typeface="Calibri"/>
              </a:rPr>
              <a:t> </a:t>
            </a:r>
            <a:r>
              <a:rPr sz="2200" spc="-10" dirty="0">
                <a:solidFill>
                  <a:srgbClr val="FFFFFF"/>
                </a:solidFill>
                <a:cs typeface="Calibri"/>
              </a:rPr>
              <a:t>resources.</a:t>
            </a:r>
            <a:endParaRPr sz="2200">
              <a:solidFill>
                <a:prstClr val="black"/>
              </a:solidFill>
              <a:cs typeface="Calibri"/>
            </a:endParaRPr>
          </a:p>
          <a:p>
            <a:pPr marL="298450" indent="-285750">
              <a:spcBef>
                <a:spcPts val="1015"/>
              </a:spcBef>
              <a:buFont typeface="Wingdings"/>
              <a:buChar char=""/>
              <a:tabLst>
                <a:tab pos="298450" algn="l"/>
              </a:tabLst>
            </a:pPr>
            <a:r>
              <a:rPr sz="2200" spc="-15" dirty="0">
                <a:solidFill>
                  <a:srgbClr val="FFFFFF"/>
                </a:solidFill>
                <a:cs typeface="Calibri"/>
              </a:rPr>
              <a:t>Available </a:t>
            </a:r>
            <a:r>
              <a:rPr sz="2200" spc="-5" dirty="0">
                <a:solidFill>
                  <a:srgbClr val="FFFFFF"/>
                </a:solidFill>
                <a:cs typeface="Calibri"/>
              </a:rPr>
              <a:t>in </a:t>
            </a:r>
            <a:r>
              <a:rPr sz="2200" spc="-10" dirty="0">
                <a:solidFill>
                  <a:srgbClr val="FFFFFF"/>
                </a:solidFill>
                <a:cs typeface="Calibri"/>
              </a:rPr>
              <a:t>two</a:t>
            </a:r>
            <a:r>
              <a:rPr sz="2200" spc="20" dirty="0">
                <a:solidFill>
                  <a:srgbClr val="FFFFFF"/>
                </a:solidFill>
                <a:cs typeface="Calibri"/>
              </a:rPr>
              <a:t> </a:t>
            </a:r>
            <a:r>
              <a:rPr sz="2200" spc="-5" dirty="0">
                <a:solidFill>
                  <a:srgbClr val="FFFFFF"/>
                </a:solidFill>
                <a:cs typeface="Calibri"/>
              </a:rPr>
              <a:t>editions:</a:t>
            </a:r>
            <a:endParaRPr sz="2200">
              <a:solidFill>
                <a:prstClr val="black"/>
              </a:solidFill>
              <a:cs typeface="Calibri"/>
            </a:endParaRPr>
          </a:p>
          <a:p>
            <a:pPr marL="755650" lvl="1" indent="-286385">
              <a:spcBef>
                <a:spcPts val="1245"/>
              </a:spcBef>
              <a:buFont typeface="Wingdings"/>
              <a:buChar char=""/>
              <a:tabLst>
                <a:tab pos="755650" algn="l"/>
              </a:tabLst>
            </a:pPr>
            <a:r>
              <a:rPr sz="2200" spc="-5" dirty="0">
                <a:solidFill>
                  <a:srgbClr val="FFFFFF"/>
                </a:solidFill>
                <a:cs typeface="Calibri"/>
              </a:rPr>
              <a:t>Small </a:t>
            </a:r>
            <a:r>
              <a:rPr sz="2200" dirty="0">
                <a:solidFill>
                  <a:srgbClr val="FFFFFF"/>
                </a:solidFill>
                <a:cs typeface="Calibri"/>
              </a:rPr>
              <a:t>– </a:t>
            </a:r>
            <a:r>
              <a:rPr sz="2200" spc="-5" dirty="0">
                <a:solidFill>
                  <a:srgbClr val="FFFFFF"/>
                </a:solidFill>
                <a:cs typeface="Calibri"/>
              </a:rPr>
              <a:t>supports up </a:t>
            </a:r>
            <a:r>
              <a:rPr sz="2200" spc="-15" dirty="0">
                <a:solidFill>
                  <a:srgbClr val="FFFFFF"/>
                </a:solidFill>
                <a:cs typeface="Calibri"/>
              </a:rPr>
              <a:t>to </a:t>
            </a:r>
            <a:r>
              <a:rPr sz="2200" spc="-5" dirty="0">
                <a:solidFill>
                  <a:srgbClr val="FFFFFF"/>
                </a:solidFill>
                <a:cs typeface="Calibri"/>
              </a:rPr>
              <a:t>500 </a:t>
            </a:r>
            <a:r>
              <a:rPr sz="2200" spc="-15" dirty="0">
                <a:solidFill>
                  <a:srgbClr val="FFFFFF"/>
                </a:solidFill>
                <a:cs typeface="Calibri"/>
              </a:rPr>
              <a:t>users (approximately </a:t>
            </a:r>
            <a:r>
              <a:rPr sz="2200" spc="-5" dirty="0">
                <a:solidFill>
                  <a:srgbClr val="FFFFFF"/>
                </a:solidFill>
                <a:cs typeface="Calibri"/>
              </a:rPr>
              <a:t>2000</a:t>
            </a:r>
            <a:r>
              <a:rPr sz="2200" spc="60" dirty="0">
                <a:solidFill>
                  <a:srgbClr val="FFFFFF"/>
                </a:solidFill>
                <a:cs typeface="Calibri"/>
              </a:rPr>
              <a:t> </a:t>
            </a:r>
            <a:r>
              <a:rPr sz="2200" spc="-5" dirty="0">
                <a:solidFill>
                  <a:srgbClr val="FFFFFF"/>
                </a:solidFill>
                <a:cs typeface="Calibri"/>
              </a:rPr>
              <a:t>objects).</a:t>
            </a:r>
            <a:endParaRPr sz="2200">
              <a:solidFill>
                <a:prstClr val="black"/>
              </a:solidFill>
              <a:cs typeface="Calibri"/>
            </a:endParaRPr>
          </a:p>
          <a:p>
            <a:pPr marL="755650" lvl="1" indent="-286385">
              <a:spcBef>
                <a:spcPts val="1370"/>
              </a:spcBef>
              <a:buFont typeface="Wingdings"/>
              <a:buChar char=""/>
              <a:tabLst>
                <a:tab pos="755650" algn="l"/>
              </a:tabLst>
            </a:pPr>
            <a:r>
              <a:rPr sz="2200" spc="-15" dirty="0">
                <a:solidFill>
                  <a:srgbClr val="FFFFFF"/>
                </a:solidFill>
                <a:cs typeface="Calibri"/>
              </a:rPr>
              <a:t>Large </a:t>
            </a:r>
            <a:r>
              <a:rPr sz="2200" dirty="0">
                <a:solidFill>
                  <a:srgbClr val="FFFFFF"/>
                </a:solidFill>
                <a:cs typeface="Calibri"/>
              </a:rPr>
              <a:t>– </a:t>
            </a:r>
            <a:r>
              <a:rPr sz="2200" spc="-5" dirty="0">
                <a:solidFill>
                  <a:srgbClr val="FFFFFF"/>
                </a:solidFill>
                <a:cs typeface="Calibri"/>
              </a:rPr>
              <a:t>supports up </a:t>
            </a:r>
            <a:r>
              <a:rPr sz="2200" spc="-15" dirty="0">
                <a:solidFill>
                  <a:srgbClr val="FFFFFF"/>
                </a:solidFill>
                <a:cs typeface="Calibri"/>
              </a:rPr>
              <a:t>to </a:t>
            </a:r>
            <a:r>
              <a:rPr sz="2200" spc="-5" dirty="0">
                <a:solidFill>
                  <a:srgbClr val="FFFFFF"/>
                </a:solidFill>
                <a:cs typeface="Calibri"/>
              </a:rPr>
              <a:t>5000 </a:t>
            </a:r>
            <a:r>
              <a:rPr sz="2200" spc="-10" dirty="0">
                <a:solidFill>
                  <a:srgbClr val="FFFFFF"/>
                </a:solidFill>
                <a:cs typeface="Calibri"/>
              </a:rPr>
              <a:t>users </a:t>
            </a:r>
            <a:r>
              <a:rPr sz="2200" spc="-15" dirty="0">
                <a:solidFill>
                  <a:srgbClr val="FFFFFF"/>
                </a:solidFill>
                <a:cs typeface="Calibri"/>
              </a:rPr>
              <a:t>(approximately </a:t>
            </a:r>
            <a:r>
              <a:rPr sz="2200" spc="-5" dirty="0">
                <a:solidFill>
                  <a:srgbClr val="FFFFFF"/>
                </a:solidFill>
                <a:cs typeface="Calibri"/>
              </a:rPr>
              <a:t>20,000</a:t>
            </a:r>
            <a:r>
              <a:rPr sz="2200" spc="80" dirty="0">
                <a:solidFill>
                  <a:srgbClr val="FFFFFF"/>
                </a:solidFill>
                <a:cs typeface="Calibri"/>
              </a:rPr>
              <a:t> </a:t>
            </a:r>
            <a:r>
              <a:rPr sz="2200" spc="-5" dirty="0">
                <a:solidFill>
                  <a:srgbClr val="FFFFFF"/>
                </a:solidFill>
                <a:cs typeface="Calibri"/>
              </a:rPr>
              <a:t>objects).</a:t>
            </a:r>
            <a:endParaRPr sz="2200">
              <a:solidFill>
                <a:prstClr val="black"/>
              </a:solidFill>
              <a:cs typeface="Calibri"/>
            </a:endParaRPr>
          </a:p>
        </p:txBody>
      </p:sp>
      <p:sp>
        <p:nvSpPr>
          <p:cNvPr id="5" name="object 5"/>
          <p:cNvSpPr txBox="1"/>
          <p:nvPr/>
        </p:nvSpPr>
        <p:spPr>
          <a:xfrm>
            <a:off x="238684" y="3566667"/>
            <a:ext cx="11574145" cy="3046095"/>
          </a:xfrm>
          <a:prstGeom prst="rect">
            <a:avLst/>
          </a:prstGeom>
        </p:spPr>
        <p:txBody>
          <a:bodyPr vert="horz" wrap="square" lIns="0" tIns="182880" rIns="0" bIns="0" rtlCol="0">
            <a:spAutoFit/>
          </a:bodyPr>
          <a:lstStyle/>
          <a:p>
            <a:pPr marL="298450" indent="-285750">
              <a:spcBef>
                <a:spcPts val="1440"/>
              </a:spcBef>
              <a:buFont typeface="Wingdings"/>
              <a:buChar char=""/>
              <a:tabLst>
                <a:tab pos="298450" algn="l"/>
              </a:tabLst>
            </a:pPr>
            <a:r>
              <a:rPr sz="2200" spc="-30" dirty="0">
                <a:solidFill>
                  <a:srgbClr val="FFFFFF"/>
                </a:solidFill>
                <a:cs typeface="Calibri"/>
              </a:rPr>
              <a:t>AWS </a:t>
            </a:r>
            <a:r>
              <a:rPr sz="2200" spc="-15" dirty="0">
                <a:solidFill>
                  <a:srgbClr val="FFFFFF"/>
                </a:solidFill>
                <a:cs typeface="Calibri"/>
              </a:rPr>
              <a:t>creates </a:t>
            </a:r>
            <a:r>
              <a:rPr sz="2200" spc="-10" dirty="0">
                <a:solidFill>
                  <a:srgbClr val="FFFFFF"/>
                </a:solidFill>
                <a:cs typeface="Calibri"/>
              </a:rPr>
              <a:t>two directory servers </a:t>
            </a:r>
            <a:r>
              <a:rPr sz="2200" spc="-5" dirty="0">
                <a:solidFill>
                  <a:srgbClr val="FFFFFF"/>
                </a:solidFill>
                <a:cs typeface="Calibri"/>
              </a:rPr>
              <a:t>and DNS </a:t>
            </a:r>
            <a:r>
              <a:rPr sz="2200" spc="-10" dirty="0">
                <a:solidFill>
                  <a:srgbClr val="FFFFFF"/>
                </a:solidFill>
                <a:cs typeface="Calibri"/>
              </a:rPr>
              <a:t>servers </a:t>
            </a:r>
            <a:r>
              <a:rPr sz="2200" dirty="0">
                <a:solidFill>
                  <a:srgbClr val="FFFFFF"/>
                </a:solidFill>
                <a:cs typeface="Calibri"/>
              </a:rPr>
              <a:t>on </a:t>
            </a:r>
            <a:r>
              <a:rPr sz="2200" spc="-10" dirty="0">
                <a:solidFill>
                  <a:srgbClr val="FFFFFF"/>
                </a:solidFill>
                <a:cs typeface="Calibri"/>
              </a:rPr>
              <a:t>two </a:t>
            </a:r>
            <a:r>
              <a:rPr sz="2200" spc="-20" dirty="0">
                <a:solidFill>
                  <a:srgbClr val="FFFFFF"/>
                </a:solidFill>
                <a:cs typeface="Calibri"/>
              </a:rPr>
              <a:t>different </a:t>
            </a:r>
            <a:r>
              <a:rPr sz="2200" spc="-10" dirty="0">
                <a:solidFill>
                  <a:srgbClr val="FFFFFF"/>
                </a:solidFill>
                <a:cs typeface="Calibri"/>
              </a:rPr>
              <a:t>subnets </a:t>
            </a:r>
            <a:r>
              <a:rPr sz="2200" spc="-5" dirty="0">
                <a:solidFill>
                  <a:srgbClr val="FFFFFF"/>
                </a:solidFill>
                <a:cs typeface="Calibri"/>
              </a:rPr>
              <a:t>within an</a:t>
            </a:r>
            <a:r>
              <a:rPr sz="2200" spc="204" dirty="0">
                <a:solidFill>
                  <a:srgbClr val="FFFFFF"/>
                </a:solidFill>
                <a:cs typeface="Calibri"/>
              </a:rPr>
              <a:t> </a:t>
            </a:r>
            <a:r>
              <a:rPr sz="2200" spc="-5" dirty="0">
                <a:solidFill>
                  <a:srgbClr val="FFFFFF"/>
                </a:solidFill>
                <a:cs typeface="Calibri"/>
              </a:rPr>
              <a:t>AZ.</a:t>
            </a:r>
            <a:endParaRPr sz="2200">
              <a:solidFill>
                <a:prstClr val="black"/>
              </a:solidFill>
              <a:cs typeface="Calibri"/>
            </a:endParaRPr>
          </a:p>
          <a:p>
            <a:pPr marL="298450" indent="-285750">
              <a:spcBef>
                <a:spcPts val="1345"/>
              </a:spcBef>
              <a:buFont typeface="Wingdings"/>
              <a:buChar char=""/>
              <a:tabLst>
                <a:tab pos="298450" algn="l"/>
              </a:tabLst>
            </a:pPr>
            <a:r>
              <a:rPr sz="2200" spc="-5" dirty="0">
                <a:solidFill>
                  <a:srgbClr val="FFFFFF"/>
                </a:solidFill>
                <a:cs typeface="Calibri"/>
              </a:rPr>
              <a:t>Simple </a:t>
            </a:r>
            <a:r>
              <a:rPr sz="2200" dirty="0">
                <a:solidFill>
                  <a:srgbClr val="FFFFFF"/>
                </a:solidFill>
                <a:cs typeface="Calibri"/>
              </a:rPr>
              <a:t>AD </a:t>
            </a:r>
            <a:r>
              <a:rPr sz="2200" spc="-5" dirty="0">
                <a:solidFill>
                  <a:srgbClr val="FFFFFF"/>
                </a:solidFill>
                <a:cs typeface="Calibri"/>
              </a:rPr>
              <a:t>does not</a:t>
            </a:r>
            <a:r>
              <a:rPr sz="2200" spc="5" dirty="0">
                <a:solidFill>
                  <a:srgbClr val="FFFFFF"/>
                </a:solidFill>
                <a:cs typeface="Calibri"/>
              </a:rPr>
              <a:t> </a:t>
            </a:r>
            <a:r>
              <a:rPr sz="2200" spc="-5" dirty="0">
                <a:solidFill>
                  <a:srgbClr val="FFFFFF"/>
                </a:solidFill>
                <a:cs typeface="Calibri"/>
              </a:rPr>
              <a:t>support:</a:t>
            </a:r>
            <a:endParaRPr sz="2200">
              <a:solidFill>
                <a:prstClr val="black"/>
              </a:solidFill>
              <a:cs typeface="Calibri"/>
            </a:endParaRPr>
          </a:p>
          <a:p>
            <a:pPr marL="298450" marR="5080" indent="-285750">
              <a:lnSpc>
                <a:spcPct val="147300"/>
              </a:lnSpc>
              <a:spcBef>
                <a:spcPts val="120"/>
              </a:spcBef>
              <a:buFont typeface="Wingdings"/>
              <a:buChar char=""/>
              <a:tabLst>
                <a:tab pos="298450" algn="l"/>
              </a:tabLst>
            </a:pPr>
            <a:r>
              <a:rPr sz="2200" spc="-5" dirty="0">
                <a:solidFill>
                  <a:srgbClr val="FFFFFF"/>
                </a:solidFill>
                <a:cs typeface="Calibri"/>
              </a:rPr>
              <a:t>DNS dynamic </a:t>
            </a:r>
            <a:r>
              <a:rPr sz="2200" spc="-10" dirty="0">
                <a:solidFill>
                  <a:srgbClr val="FFFFFF"/>
                </a:solidFill>
                <a:cs typeface="Calibri"/>
              </a:rPr>
              <a:t>updates, </a:t>
            </a:r>
            <a:r>
              <a:rPr sz="2200" spc="-5" dirty="0">
                <a:solidFill>
                  <a:srgbClr val="FFFFFF"/>
                </a:solidFill>
                <a:cs typeface="Calibri"/>
              </a:rPr>
              <a:t>schema </a:t>
            </a:r>
            <a:r>
              <a:rPr sz="2200" spc="-10" dirty="0">
                <a:solidFill>
                  <a:srgbClr val="FFFFFF"/>
                </a:solidFill>
                <a:cs typeface="Calibri"/>
              </a:rPr>
              <a:t>extensions, multi-factor authentication, communication over LDAPS,  PowerShell </a:t>
            </a:r>
            <a:r>
              <a:rPr sz="2200" dirty="0">
                <a:solidFill>
                  <a:srgbClr val="FFFFFF"/>
                </a:solidFill>
                <a:cs typeface="Calibri"/>
              </a:rPr>
              <a:t>AD </a:t>
            </a:r>
            <a:r>
              <a:rPr sz="2200" spc="-5" dirty="0">
                <a:solidFill>
                  <a:srgbClr val="FFFFFF"/>
                </a:solidFill>
                <a:cs typeface="Calibri"/>
              </a:rPr>
              <a:t>cmdlets, </a:t>
            </a:r>
            <a:r>
              <a:rPr sz="2200" spc="-10" dirty="0">
                <a:solidFill>
                  <a:srgbClr val="FFFFFF"/>
                </a:solidFill>
                <a:cs typeface="Calibri"/>
              </a:rPr>
              <a:t>FSMO </a:t>
            </a:r>
            <a:r>
              <a:rPr sz="2200" spc="-15" dirty="0">
                <a:solidFill>
                  <a:srgbClr val="FFFFFF"/>
                </a:solidFill>
                <a:cs typeface="Calibri"/>
              </a:rPr>
              <a:t>role</a:t>
            </a:r>
            <a:r>
              <a:rPr sz="2200" spc="20" dirty="0">
                <a:solidFill>
                  <a:srgbClr val="FFFFFF"/>
                </a:solidFill>
                <a:cs typeface="Calibri"/>
              </a:rPr>
              <a:t> </a:t>
            </a:r>
            <a:r>
              <a:rPr sz="2200" spc="-40" dirty="0">
                <a:solidFill>
                  <a:srgbClr val="FFFFFF"/>
                </a:solidFill>
                <a:cs typeface="Calibri"/>
              </a:rPr>
              <a:t>transfer,</a:t>
            </a:r>
            <a:endParaRPr sz="2200">
              <a:solidFill>
                <a:prstClr val="black"/>
              </a:solidFill>
              <a:cs typeface="Calibri"/>
            </a:endParaRPr>
          </a:p>
          <a:p>
            <a:pPr marL="298450" indent="-285750">
              <a:spcBef>
                <a:spcPts val="1370"/>
              </a:spcBef>
              <a:buFont typeface="Wingdings"/>
              <a:buChar char=""/>
              <a:tabLst>
                <a:tab pos="298450" algn="l"/>
              </a:tabLst>
            </a:pPr>
            <a:r>
              <a:rPr sz="2200" dirty="0">
                <a:solidFill>
                  <a:srgbClr val="FFFFFF"/>
                </a:solidFill>
                <a:cs typeface="Calibri"/>
              </a:rPr>
              <a:t>Not </a:t>
            </a:r>
            <a:r>
              <a:rPr sz="2200" spc="-10" dirty="0">
                <a:solidFill>
                  <a:srgbClr val="FFFFFF"/>
                </a:solidFill>
                <a:cs typeface="Calibri"/>
              </a:rPr>
              <a:t>compatible </a:t>
            </a:r>
            <a:r>
              <a:rPr sz="2200" spc="-5" dirty="0">
                <a:solidFill>
                  <a:srgbClr val="FFFFFF"/>
                </a:solidFill>
                <a:cs typeface="Calibri"/>
              </a:rPr>
              <a:t>with </a:t>
            </a:r>
            <a:r>
              <a:rPr sz="2200" dirty="0">
                <a:solidFill>
                  <a:srgbClr val="FFFFFF"/>
                </a:solidFill>
                <a:cs typeface="Calibri"/>
              </a:rPr>
              <a:t>RDS </a:t>
            </a:r>
            <a:r>
              <a:rPr sz="2200" spc="-5" dirty="0">
                <a:solidFill>
                  <a:srgbClr val="FFFFFF"/>
                </a:solidFill>
                <a:cs typeface="Calibri"/>
              </a:rPr>
              <a:t>SQL</a:t>
            </a:r>
            <a:r>
              <a:rPr sz="2200" spc="10" dirty="0">
                <a:solidFill>
                  <a:srgbClr val="FFFFFF"/>
                </a:solidFill>
                <a:cs typeface="Calibri"/>
              </a:rPr>
              <a:t> </a:t>
            </a:r>
            <a:r>
              <a:rPr sz="2200" spc="-35" dirty="0">
                <a:solidFill>
                  <a:srgbClr val="FFFFFF"/>
                </a:solidFill>
                <a:cs typeface="Calibri"/>
              </a:rPr>
              <a:t>server.</a:t>
            </a:r>
            <a:endParaRPr sz="2200">
              <a:solidFill>
                <a:prstClr val="black"/>
              </a:solidFill>
              <a:cs typeface="Calibri"/>
            </a:endParaRPr>
          </a:p>
          <a:p>
            <a:pPr marL="298450" indent="-285750">
              <a:spcBef>
                <a:spcPts val="1270"/>
              </a:spcBef>
              <a:buFont typeface="Wingdings"/>
              <a:buChar char=""/>
              <a:tabLst>
                <a:tab pos="298450" algn="l"/>
              </a:tabLst>
            </a:pPr>
            <a:r>
              <a:rPr sz="2200" spc="-5" dirty="0">
                <a:solidFill>
                  <a:srgbClr val="FFFFFF"/>
                </a:solidFill>
                <a:cs typeface="Calibri"/>
              </a:rPr>
              <a:t>Does not support </a:t>
            </a:r>
            <a:r>
              <a:rPr sz="2200" spc="-10" dirty="0">
                <a:solidFill>
                  <a:srgbClr val="FFFFFF"/>
                </a:solidFill>
                <a:cs typeface="Calibri"/>
              </a:rPr>
              <a:t>trust relationships </a:t>
            </a:r>
            <a:r>
              <a:rPr sz="2200" spc="-5" dirty="0">
                <a:solidFill>
                  <a:srgbClr val="FFFFFF"/>
                </a:solidFill>
                <a:cs typeface="Calibri"/>
              </a:rPr>
              <a:t>with other domains (use </a:t>
            </a:r>
            <a:r>
              <a:rPr sz="2200" spc="-30" dirty="0">
                <a:solidFill>
                  <a:srgbClr val="FFFFFF"/>
                </a:solidFill>
                <a:cs typeface="Calibri"/>
              </a:rPr>
              <a:t>AWS </a:t>
            </a:r>
            <a:r>
              <a:rPr sz="2200" spc="-5" dirty="0">
                <a:solidFill>
                  <a:srgbClr val="FFFFFF"/>
                </a:solidFill>
                <a:cs typeface="Calibri"/>
              </a:rPr>
              <a:t>MS</a:t>
            </a:r>
            <a:r>
              <a:rPr sz="2200" spc="85" dirty="0">
                <a:solidFill>
                  <a:srgbClr val="FFFFFF"/>
                </a:solidFill>
                <a:cs typeface="Calibri"/>
              </a:rPr>
              <a:t> </a:t>
            </a:r>
            <a:r>
              <a:rPr sz="2200" spc="-5" dirty="0">
                <a:solidFill>
                  <a:srgbClr val="FFFFFF"/>
                </a:solidFill>
                <a:cs typeface="Calibri"/>
              </a:rPr>
              <a:t>AD).</a:t>
            </a:r>
            <a:endParaRPr sz="2200">
              <a:solidFill>
                <a:prstClr val="black"/>
              </a:solidFill>
              <a:cs typeface="Calibri"/>
            </a:endParaRPr>
          </a:p>
        </p:txBody>
      </p:sp>
      <p:sp>
        <p:nvSpPr>
          <p:cNvPr id="6" name="object 6"/>
          <p:cNvSpPr txBox="1"/>
          <p:nvPr/>
        </p:nvSpPr>
        <p:spPr>
          <a:xfrm>
            <a:off x="10445139" y="2051811"/>
            <a:ext cx="1188085" cy="360680"/>
          </a:xfrm>
          <a:prstGeom prst="rect">
            <a:avLst/>
          </a:prstGeom>
        </p:spPr>
        <p:txBody>
          <a:bodyPr vert="horz" wrap="square" lIns="0" tIns="12700" rIns="0" bIns="0" rtlCol="0">
            <a:spAutoFit/>
          </a:bodyPr>
          <a:lstStyle/>
          <a:p>
            <a:pPr marL="12700">
              <a:spcBef>
                <a:spcPts val="100"/>
              </a:spcBef>
            </a:pPr>
            <a:r>
              <a:rPr sz="2200" spc="-5" dirty="0">
                <a:solidFill>
                  <a:srgbClr val="FFFFFF"/>
                </a:solidFill>
                <a:cs typeface="Calibri"/>
              </a:rPr>
              <a:t>Simple</a:t>
            </a:r>
            <a:r>
              <a:rPr sz="2200" spc="-65" dirty="0">
                <a:solidFill>
                  <a:srgbClr val="FFFFFF"/>
                </a:solidFill>
                <a:cs typeface="Calibri"/>
              </a:rPr>
              <a:t> </a:t>
            </a:r>
            <a:r>
              <a:rPr sz="2200" dirty="0">
                <a:solidFill>
                  <a:srgbClr val="FFFFFF"/>
                </a:solidFill>
                <a:cs typeface="Calibri"/>
              </a:rPr>
              <a:t>AD</a:t>
            </a:r>
            <a:endParaRPr sz="2200">
              <a:solidFill>
                <a:prstClr val="black"/>
              </a:solidFill>
              <a:cs typeface="Calibri"/>
            </a:endParaRPr>
          </a:p>
        </p:txBody>
      </p:sp>
      <p:sp>
        <p:nvSpPr>
          <p:cNvPr id="7" name="object 7"/>
          <p:cNvSpPr/>
          <p:nvPr/>
        </p:nvSpPr>
        <p:spPr>
          <a:xfrm>
            <a:off x="10372343" y="670559"/>
            <a:ext cx="1331976" cy="1331976"/>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3640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472313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AD</a:t>
            </a:r>
            <a:r>
              <a:rPr spc="10" dirty="0"/>
              <a:t> </a:t>
            </a:r>
            <a:r>
              <a:rPr spc="-10" dirty="0"/>
              <a:t>Connector</a:t>
            </a:r>
          </a:p>
        </p:txBody>
      </p:sp>
      <p:sp>
        <p:nvSpPr>
          <p:cNvPr id="4" name="object 4"/>
          <p:cNvSpPr txBox="1"/>
          <p:nvPr/>
        </p:nvSpPr>
        <p:spPr>
          <a:xfrm>
            <a:off x="3791820" y="4015740"/>
            <a:ext cx="1031875" cy="238760"/>
          </a:xfrm>
          <a:prstGeom prst="rect">
            <a:avLst/>
          </a:prstGeom>
        </p:spPr>
        <p:txBody>
          <a:bodyPr vert="horz" wrap="square" lIns="0" tIns="12700" rIns="0" bIns="0" rtlCol="0">
            <a:spAutoFit/>
          </a:bodyPr>
          <a:lstStyle/>
          <a:p>
            <a:pPr marL="12700">
              <a:spcBef>
                <a:spcPts val="100"/>
              </a:spcBef>
            </a:pPr>
            <a:r>
              <a:rPr sz="1400" dirty="0">
                <a:solidFill>
                  <a:srgbClr val="FFFFFF"/>
                </a:solidFill>
                <a:cs typeface="Calibri"/>
              </a:rPr>
              <a:t>AD</a:t>
            </a:r>
            <a:r>
              <a:rPr sz="1400" spc="-65" dirty="0">
                <a:solidFill>
                  <a:srgbClr val="FFFFFF"/>
                </a:solidFill>
                <a:cs typeface="Calibri"/>
              </a:rPr>
              <a:t> </a:t>
            </a:r>
            <a:r>
              <a:rPr sz="1400" spc="-5" dirty="0">
                <a:solidFill>
                  <a:srgbClr val="FFFFFF"/>
                </a:solidFill>
                <a:cs typeface="Calibri"/>
              </a:rPr>
              <a:t>Connector</a:t>
            </a:r>
            <a:endParaRPr sz="1400">
              <a:solidFill>
                <a:prstClr val="black"/>
              </a:solidFill>
              <a:cs typeface="Calibri"/>
            </a:endParaRPr>
          </a:p>
        </p:txBody>
      </p:sp>
      <p:sp>
        <p:nvSpPr>
          <p:cNvPr id="5" name="object 5"/>
          <p:cNvSpPr/>
          <p:nvPr/>
        </p:nvSpPr>
        <p:spPr>
          <a:xfrm>
            <a:off x="3843528" y="3112007"/>
            <a:ext cx="868679" cy="87172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806137" y="2962140"/>
            <a:ext cx="1008380" cy="802005"/>
          </a:xfrm>
          <a:custGeom>
            <a:avLst/>
            <a:gdLst/>
            <a:ahLst/>
            <a:cxnLst/>
            <a:rect l="l" t="t" r="r" b="b"/>
            <a:pathLst>
              <a:path w="1008380" h="802004">
                <a:moveTo>
                  <a:pt x="503970" y="0"/>
                </a:moveTo>
                <a:lnTo>
                  <a:pt x="0" y="801837"/>
                </a:lnTo>
                <a:lnTo>
                  <a:pt x="1007942" y="801837"/>
                </a:lnTo>
                <a:lnTo>
                  <a:pt x="503970" y="0"/>
                </a:lnTo>
                <a:close/>
              </a:path>
            </a:pathLst>
          </a:custGeom>
          <a:solidFill>
            <a:srgbClr val="4472C4"/>
          </a:solidFill>
        </p:spPr>
        <p:txBody>
          <a:bodyPr wrap="square" lIns="0" tIns="0" rIns="0" bIns="0" rtlCol="0"/>
          <a:lstStyle/>
          <a:p>
            <a:endParaRPr>
              <a:solidFill>
                <a:prstClr val="black"/>
              </a:solidFill>
            </a:endParaRPr>
          </a:p>
        </p:txBody>
      </p:sp>
      <p:sp>
        <p:nvSpPr>
          <p:cNvPr id="7" name="object 7"/>
          <p:cNvSpPr/>
          <p:nvPr/>
        </p:nvSpPr>
        <p:spPr>
          <a:xfrm>
            <a:off x="806137" y="2962140"/>
            <a:ext cx="1008380" cy="802005"/>
          </a:xfrm>
          <a:custGeom>
            <a:avLst/>
            <a:gdLst/>
            <a:ahLst/>
            <a:cxnLst/>
            <a:rect l="l" t="t" r="r" b="b"/>
            <a:pathLst>
              <a:path w="1008380" h="802004">
                <a:moveTo>
                  <a:pt x="0" y="801837"/>
                </a:moveTo>
                <a:lnTo>
                  <a:pt x="503971" y="0"/>
                </a:lnTo>
                <a:lnTo>
                  <a:pt x="1007942" y="801837"/>
                </a:lnTo>
                <a:lnTo>
                  <a:pt x="0" y="801837"/>
                </a:lnTo>
                <a:close/>
              </a:path>
            </a:pathLst>
          </a:custGeom>
          <a:ln w="12700">
            <a:solidFill>
              <a:srgbClr val="2F528F"/>
            </a:solidFill>
          </a:ln>
        </p:spPr>
        <p:txBody>
          <a:bodyPr wrap="square" lIns="0" tIns="0" rIns="0" bIns="0" rtlCol="0"/>
          <a:lstStyle/>
          <a:p>
            <a:endParaRPr>
              <a:solidFill>
                <a:prstClr val="black"/>
              </a:solidFill>
            </a:endParaRPr>
          </a:p>
        </p:txBody>
      </p:sp>
      <p:sp>
        <p:nvSpPr>
          <p:cNvPr id="8" name="object 8"/>
          <p:cNvSpPr txBox="1"/>
          <p:nvPr/>
        </p:nvSpPr>
        <p:spPr>
          <a:xfrm>
            <a:off x="757562" y="3826764"/>
            <a:ext cx="1182370" cy="455295"/>
          </a:xfrm>
          <a:prstGeom prst="rect">
            <a:avLst/>
          </a:prstGeom>
        </p:spPr>
        <p:txBody>
          <a:bodyPr vert="horz" wrap="square" lIns="0" tIns="9525" rIns="0" bIns="0" rtlCol="0">
            <a:spAutoFit/>
          </a:bodyPr>
          <a:lstStyle/>
          <a:p>
            <a:pPr marL="49530" marR="5080" indent="-37465">
              <a:lnSpc>
                <a:spcPct val="101400"/>
              </a:lnSpc>
              <a:spcBef>
                <a:spcPts val="75"/>
              </a:spcBef>
            </a:pPr>
            <a:r>
              <a:rPr sz="1400" spc="-5" dirty="0">
                <a:solidFill>
                  <a:srgbClr val="FFFFFF"/>
                </a:solidFill>
                <a:cs typeface="Calibri"/>
              </a:rPr>
              <a:t>Active</a:t>
            </a:r>
            <a:r>
              <a:rPr sz="1400" spc="-65" dirty="0">
                <a:solidFill>
                  <a:srgbClr val="FFFFFF"/>
                </a:solidFill>
                <a:cs typeface="Calibri"/>
              </a:rPr>
              <a:t> </a:t>
            </a:r>
            <a:r>
              <a:rPr sz="1400" spc="-5" dirty="0">
                <a:solidFill>
                  <a:srgbClr val="FFFFFF"/>
                </a:solidFill>
                <a:cs typeface="Calibri"/>
              </a:rPr>
              <a:t>Directory  (self-managed)</a:t>
            </a:r>
            <a:endParaRPr sz="1400">
              <a:solidFill>
                <a:prstClr val="black"/>
              </a:solidFill>
              <a:cs typeface="Calibri"/>
            </a:endParaRPr>
          </a:p>
        </p:txBody>
      </p:sp>
      <p:sp>
        <p:nvSpPr>
          <p:cNvPr id="9" name="object 9"/>
          <p:cNvSpPr/>
          <p:nvPr/>
        </p:nvSpPr>
        <p:spPr>
          <a:xfrm>
            <a:off x="1795007" y="3420828"/>
            <a:ext cx="1853564" cy="103505"/>
          </a:xfrm>
          <a:custGeom>
            <a:avLst/>
            <a:gdLst/>
            <a:ahLst/>
            <a:cxnLst/>
            <a:rect l="l" t="t" r="r" b="b"/>
            <a:pathLst>
              <a:path w="1853564" h="103504">
                <a:moveTo>
                  <a:pt x="1794628" y="0"/>
                </a:moveTo>
                <a:lnTo>
                  <a:pt x="1790616" y="266"/>
                </a:lnTo>
                <a:lnTo>
                  <a:pt x="1785998" y="5546"/>
                </a:lnTo>
                <a:lnTo>
                  <a:pt x="1786265" y="9558"/>
                </a:lnTo>
                <a:lnTo>
                  <a:pt x="1826985" y="45187"/>
                </a:lnTo>
                <a:lnTo>
                  <a:pt x="1843891" y="45187"/>
                </a:lnTo>
                <a:lnTo>
                  <a:pt x="1843891" y="57887"/>
                </a:lnTo>
                <a:lnTo>
                  <a:pt x="1826985" y="57887"/>
                </a:lnTo>
                <a:lnTo>
                  <a:pt x="1786265" y="93518"/>
                </a:lnTo>
                <a:lnTo>
                  <a:pt x="1785998" y="97529"/>
                </a:lnTo>
                <a:lnTo>
                  <a:pt x="1790616" y="102809"/>
                </a:lnTo>
                <a:lnTo>
                  <a:pt x="1794628" y="103075"/>
                </a:lnTo>
                <a:lnTo>
                  <a:pt x="1846272" y="57887"/>
                </a:lnTo>
                <a:lnTo>
                  <a:pt x="1843891" y="57887"/>
                </a:lnTo>
                <a:lnTo>
                  <a:pt x="1846273" y="57886"/>
                </a:lnTo>
                <a:lnTo>
                  <a:pt x="1853529" y="51537"/>
                </a:lnTo>
                <a:lnTo>
                  <a:pt x="1794628" y="0"/>
                </a:lnTo>
                <a:close/>
              </a:path>
              <a:path w="1853564" h="103504">
                <a:moveTo>
                  <a:pt x="1834242" y="51537"/>
                </a:moveTo>
                <a:lnTo>
                  <a:pt x="1826985" y="57887"/>
                </a:lnTo>
                <a:lnTo>
                  <a:pt x="1843891" y="57887"/>
                </a:lnTo>
                <a:lnTo>
                  <a:pt x="1843891" y="56316"/>
                </a:lnTo>
                <a:lnTo>
                  <a:pt x="1839704" y="56316"/>
                </a:lnTo>
                <a:lnTo>
                  <a:pt x="1834242" y="51537"/>
                </a:lnTo>
                <a:close/>
              </a:path>
              <a:path w="1853564" h="103504">
                <a:moveTo>
                  <a:pt x="0" y="45186"/>
                </a:moveTo>
                <a:lnTo>
                  <a:pt x="0" y="57886"/>
                </a:lnTo>
                <a:lnTo>
                  <a:pt x="1826987" y="57886"/>
                </a:lnTo>
                <a:lnTo>
                  <a:pt x="1834242" y="51537"/>
                </a:lnTo>
                <a:lnTo>
                  <a:pt x="1826985" y="45187"/>
                </a:lnTo>
                <a:lnTo>
                  <a:pt x="0" y="45186"/>
                </a:lnTo>
                <a:close/>
              </a:path>
              <a:path w="1853564" h="103504">
                <a:moveTo>
                  <a:pt x="1839704" y="46758"/>
                </a:moveTo>
                <a:lnTo>
                  <a:pt x="1834242" y="51537"/>
                </a:lnTo>
                <a:lnTo>
                  <a:pt x="1839704" y="56316"/>
                </a:lnTo>
                <a:lnTo>
                  <a:pt x="1839704" y="46758"/>
                </a:lnTo>
                <a:close/>
              </a:path>
              <a:path w="1853564" h="103504">
                <a:moveTo>
                  <a:pt x="1843891" y="46758"/>
                </a:moveTo>
                <a:lnTo>
                  <a:pt x="1839704" y="46758"/>
                </a:lnTo>
                <a:lnTo>
                  <a:pt x="1839704" y="56316"/>
                </a:lnTo>
                <a:lnTo>
                  <a:pt x="1843891" y="56316"/>
                </a:lnTo>
                <a:lnTo>
                  <a:pt x="1843891" y="46758"/>
                </a:lnTo>
                <a:close/>
              </a:path>
              <a:path w="1853564" h="103504">
                <a:moveTo>
                  <a:pt x="1826985" y="45187"/>
                </a:moveTo>
                <a:lnTo>
                  <a:pt x="1834242" y="51537"/>
                </a:lnTo>
                <a:lnTo>
                  <a:pt x="1839704" y="46758"/>
                </a:lnTo>
                <a:lnTo>
                  <a:pt x="1843891" y="46758"/>
                </a:lnTo>
                <a:lnTo>
                  <a:pt x="1843891" y="45187"/>
                </a:lnTo>
                <a:lnTo>
                  <a:pt x="1826985" y="45187"/>
                </a:lnTo>
                <a:close/>
              </a:path>
            </a:pathLst>
          </a:custGeom>
          <a:solidFill>
            <a:srgbClr val="8FA7C4"/>
          </a:solidFill>
        </p:spPr>
        <p:txBody>
          <a:bodyPr wrap="square" lIns="0" tIns="0" rIns="0" bIns="0" rtlCol="0"/>
          <a:lstStyle/>
          <a:p>
            <a:endParaRPr>
              <a:solidFill>
                <a:prstClr val="black"/>
              </a:solidFill>
            </a:endParaRPr>
          </a:p>
        </p:txBody>
      </p:sp>
      <p:sp>
        <p:nvSpPr>
          <p:cNvPr id="10" name="object 10"/>
          <p:cNvSpPr txBox="1"/>
          <p:nvPr/>
        </p:nvSpPr>
        <p:spPr>
          <a:xfrm>
            <a:off x="8878857" y="3851148"/>
            <a:ext cx="91948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Amazon</a:t>
            </a:r>
            <a:r>
              <a:rPr sz="1400" spc="-70" dirty="0">
                <a:solidFill>
                  <a:srgbClr val="FFFFFF"/>
                </a:solidFill>
                <a:cs typeface="Calibri"/>
              </a:rPr>
              <a:t> </a:t>
            </a:r>
            <a:r>
              <a:rPr sz="1400" spc="-5" dirty="0">
                <a:solidFill>
                  <a:srgbClr val="FFFFFF"/>
                </a:solidFill>
                <a:cs typeface="Calibri"/>
              </a:rPr>
              <a:t>EC2</a:t>
            </a:r>
            <a:endParaRPr sz="1400">
              <a:solidFill>
                <a:prstClr val="black"/>
              </a:solidFill>
              <a:cs typeface="Calibri"/>
            </a:endParaRPr>
          </a:p>
        </p:txBody>
      </p:sp>
      <p:sp>
        <p:nvSpPr>
          <p:cNvPr id="11" name="object 11"/>
          <p:cNvSpPr/>
          <p:nvPr/>
        </p:nvSpPr>
        <p:spPr>
          <a:xfrm>
            <a:off x="8997695" y="3051048"/>
            <a:ext cx="713231" cy="713232"/>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2" name="object 12"/>
          <p:cNvSpPr txBox="1"/>
          <p:nvPr/>
        </p:nvSpPr>
        <p:spPr>
          <a:xfrm>
            <a:off x="6437123" y="5241035"/>
            <a:ext cx="1988185" cy="238760"/>
          </a:xfrm>
          <a:prstGeom prst="rect">
            <a:avLst/>
          </a:prstGeom>
        </p:spPr>
        <p:txBody>
          <a:bodyPr vert="horz" wrap="square" lIns="0" tIns="12700" rIns="0" bIns="0" rtlCol="0">
            <a:spAutoFit/>
          </a:bodyPr>
          <a:lstStyle/>
          <a:p>
            <a:pPr marL="12700">
              <a:spcBef>
                <a:spcPts val="100"/>
              </a:spcBef>
            </a:pPr>
            <a:r>
              <a:rPr sz="1400" spc="-20" dirty="0">
                <a:solidFill>
                  <a:srgbClr val="FFFFFF"/>
                </a:solidFill>
                <a:cs typeface="Calibri"/>
              </a:rPr>
              <a:t>AWS </a:t>
            </a:r>
            <a:r>
              <a:rPr sz="1400" spc="-5" dirty="0">
                <a:solidFill>
                  <a:srgbClr val="FFFFFF"/>
                </a:solidFill>
                <a:cs typeface="Calibri"/>
              </a:rPr>
              <a:t>Management</a:t>
            </a:r>
            <a:r>
              <a:rPr sz="1400" spc="-40" dirty="0">
                <a:solidFill>
                  <a:srgbClr val="FFFFFF"/>
                </a:solidFill>
                <a:cs typeface="Calibri"/>
              </a:rPr>
              <a:t> </a:t>
            </a:r>
            <a:r>
              <a:rPr sz="1400" spc="-5" dirty="0">
                <a:solidFill>
                  <a:srgbClr val="FFFFFF"/>
                </a:solidFill>
                <a:cs typeface="Calibri"/>
              </a:rPr>
              <a:t>Console</a:t>
            </a:r>
            <a:endParaRPr sz="1400">
              <a:solidFill>
                <a:prstClr val="black"/>
              </a:solidFill>
              <a:cs typeface="Calibri"/>
            </a:endParaRPr>
          </a:p>
        </p:txBody>
      </p:sp>
      <p:sp>
        <p:nvSpPr>
          <p:cNvPr id="13" name="object 13"/>
          <p:cNvSpPr/>
          <p:nvPr/>
        </p:nvSpPr>
        <p:spPr>
          <a:xfrm>
            <a:off x="7074407" y="4507991"/>
            <a:ext cx="713231" cy="716280"/>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14" name="object 14"/>
          <p:cNvSpPr txBox="1"/>
          <p:nvPr/>
        </p:nvSpPr>
        <p:spPr>
          <a:xfrm>
            <a:off x="6469209" y="2220467"/>
            <a:ext cx="1530350" cy="238760"/>
          </a:xfrm>
          <a:prstGeom prst="rect">
            <a:avLst/>
          </a:prstGeom>
        </p:spPr>
        <p:txBody>
          <a:bodyPr vert="horz" wrap="square" lIns="0" tIns="12700" rIns="0" bIns="0" rtlCol="0">
            <a:spAutoFit/>
          </a:bodyPr>
          <a:lstStyle/>
          <a:p>
            <a:pPr marL="12700">
              <a:spcBef>
                <a:spcPts val="100"/>
              </a:spcBef>
            </a:pPr>
            <a:r>
              <a:rPr sz="1400" spc="-10" dirty="0">
                <a:solidFill>
                  <a:srgbClr val="FFFFFF"/>
                </a:solidFill>
                <a:cs typeface="Calibri"/>
              </a:rPr>
              <a:t>Amazon</a:t>
            </a:r>
            <a:r>
              <a:rPr sz="1400" spc="-50" dirty="0">
                <a:solidFill>
                  <a:srgbClr val="FFFFFF"/>
                </a:solidFill>
                <a:cs typeface="Calibri"/>
              </a:rPr>
              <a:t> </a:t>
            </a:r>
            <a:r>
              <a:rPr sz="1400" spc="-10" dirty="0">
                <a:solidFill>
                  <a:srgbClr val="FFFFFF"/>
                </a:solidFill>
                <a:cs typeface="Calibri"/>
              </a:rPr>
              <a:t>WorkSpaces</a:t>
            </a:r>
            <a:endParaRPr sz="1400">
              <a:solidFill>
                <a:prstClr val="black"/>
              </a:solidFill>
              <a:cs typeface="Calibri"/>
            </a:endParaRPr>
          </a:p>
        </p:txBody>
      </p:sp>
      <p:sp>
        <p:nvSpPr>
          <p:cNvPr id="15" name="object 15"/>
          <p:cNvSpPr/>
          <p:nvPr/>
        </p:nvSpPr>
        <p:spPr>
          <a:xfrm>
            <a:off x="6848856" y="1432560"/>
            <a:ext cx="713231" cy="716279"/>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16" name="object 16"/>
          <p:cNvSpPr/>
          <p:nvPr/>
        </p:nvSpPr>
        <p:spPr>
          <a:xfrm>
            <a:off x="4551226" y="1855646"/>
            <a:ext cx="2185035" cy="1503045"/>
          </a:xfrm>
          <a:custGeom>
            <a:avLst/>
            <a:gdLst/>
            <a:ahLst/>
            <a:cxnLst/>
            <a:rect l="l" t="t" r="r" b="b"/>
            <a:pathLst>
              <a:path w="2185034" h="1503045">
                <a:moveTo>
                  <a:pt x="2159038" y="19088"/>
                </a:moveTo>
                <a:lnTo>
                  <a:pt x="0" y="1492270"/>
                </a:lnTo>
                <a:lnTo>
                  <a:pt x="7157" y="1502760"/>
                </a:lnTo>
                <a:lnTo>
                  <a:pt x="2166198" y="29577"/>
                </a:lnTo>
                <a:lnTo>
                  <a:pt x="2168613" y="20243"/>
                </a:lnTo>
                <a:lnTo>
                  <a:pt x="2159038" y="19088"/>
                </a:lnTo>
                <a:close/>
              </a:path>
              <a:path w="2185034" h="1503045">
                <a:moveTo>
                  <a:pt x="2184493" y="9566"/>
                </a:moveTo>
                <a:lnTo>
                  <a:pt x="2172992" y="9566"/>
                </a:lnTo>
                <a:lnTo>
                  <a:pt x="2180150" y="20057"/>
                </a:lnTo>
                <a:lnTo>
                  <a:pt x="2166198" y="29577"/>
                </a:lnTo>
                <a:lnTo>
                  <a:pt x="2152643" y="81961"/>
                </a:lnTo>
                <a:lnTo>
                  <a:pt x="2154684" y="85426"/>
                </a:lnTo>
                <a:lnTo>
                  <a:pt x="2161475" y="87182"/>
                </a:lnTo>
                <a:lnTo>
                  <a:pt x="2164938" y="85143"/>
                </a:lnTo>
                <a:lnTo>
                  <a:pt x="2184493" y="9566"/>
                </a:lnTo>
                <a:close/>
              </a:path>
              <a:path w="2185034" h="1503045">
                <a:moveTo>
                  <a:pt x="2168613" y="20243"/>
                </a:moveTo>
                <a:lnTo>
                  <a:pt x="2166198" y="29577"/>
                </a:lnTo>
                <a:lnTo>
                  <a:pt x="2178603" y="21112"/>
                </a:lnTo>
                <a:lnTo>
                  <a:pt x="2175817" y="21112"/>
                </a:lnTo>
                <a:lnTo>
                  <a:pt x="2168613" y="20243"/>
                </a:lnTo>
                <a:close/>
              </a:path>
              <a:path w="2185034" h="1503045">
                <a:moveTo>
                  <a:pt x="2170431" y="13216"/>
                </a:moveTo>
                <a:lnTo>
                  <a:pt x="2168613" y="20243"/>
                </a:lnTo>
                <a:lnTo>
                  <a:pt x="2175817" y="21112"/>
                </a:lnTo>
                <a:lnTo>
                  <a:pt x="2170431" y="13216"/>
                </a:lnTo>
                <a:close/>
              </a:path>
              <a:path w="2185034" h="1503045">
                <a:moveTo>
                  <a:pt x="2175483" y="13216"/>
                </a:moveTo>
                <a:lnTo>
                  <a:pt x="2170431" y="13216"/>
                </a:lnTo>
                <a:lnTo>
                  <a:pt x="2175817" y="21112"/>
                </a:lnTo>
                <a:lnTo>
                  <a:pt x="2178603" y="21112"/>
                </a:lnTo>
                <a:lnTo>
                  <a:pt x="2180150" y="20057"/>
                </a:lnTo>
                <a:lnTo>
                  <a:pt x="2175483" y="13216"/>
                </a:lnTo>
                <a:close/>
              </a:path>
              <a:path w="2185034" h="1503045">
                <a:moveTo>
                  <a:pt x="2172992" y="9566"/>
                </a:moveTo>
                <a:lnTo>
                  <a:pt x="2159038" y="19088"/>
                </a:lnTo>
                <a:lnTo>
                  <a:pt x="2168613" y="20243"/>
                </a:lnTo>
                <a:lnTo>
                  <a:pt x="2170431" y="13216"/>
                </a:lnTo>
                <a:lnTo>
                  <a:pt x="2175483" y="13216"/>
                </a:lnTo>
                <a:lnTo>
                  <a:pt x="2172992" y="9566"/>
                </a:lnTo>
                <a:close/>
              </a:path>
              <a:path w="2185034" h="1503045">
                <a:moveTo>
                  <a:pt x="2106841" y="0"/>
                </a:moveTo>
                <a:lnTo>
                  <a:pt x="2103678" y="2481"/>
                </a:lnTo>
                <a:lnTo>
                  <a:pt x="2102846" y="9372"/>
                </a:lnTo>
                <a:lnTo>
                  <a:pt x="2102933" y="9566"/>
                </a:lnTo>
                <a:lnTo>
                  <a:pt x="2105320" y="12608"/>
                </a:lnTo>
                <a:lnTo>
                  <a:pt x="2159038" y="19088"/>
                </a:lnTo>
                <a:lnTo>
                  <a:pt x="2172992" y="9566"/>
                </a:lnTo>
                <a:lnTo>
                  <a:pt x="2184493" y="9566"/>
                </a:lnTo>
                <a:lnTo>
                  <a:pt x="2184543" y="9372"/>
                </a:lnTo>
                <a:lnTo>
                  <a:pt x="2106841" y="0"/>
                </a:lnTo>
                <a:close/>
              </a:path>
            </a:pathLst>
          </a:custGeom>
          <a:solidFill>
            <a:srgbClr val="8FA7C4"/>
          </a:solidFill>
        </p:spPr>
        <p:txBody>
          <a:bodyPr wrap="square" lIns="0" tIns="0" rIns="0" bIns="0" rtlCol="0"/>
          <a:lstStyle/>
          <a:p>
            <a:endParaRPr>
              <a:solidFill>
                <a:prstClr val="black"/>
              </a:solidFill>
            </a:endParaRPr>
          </a:p>
        </p:txBody>
      </p:sp>
      <p:sp>
        <p:nvSpPr>
          <p:cNvPr id="17" name="object 17"/>
          <p:cNvSpPr/>
          <p:nvPr/>
        </p:nvSpPr>
        <p:spPr>
          <a:xfrm>
            <a:off x="4907268" y="3446417"/>
            <a:ext cx="3883660" cy="103505"/>
          </a:xfrm>
          <a:custGeom>
            <a:avLst/>
            <a:gdLst/>
            <a:ahLst/>
            <a:cxnLst/>
            <a:rect l="l" t="t" r="r" b="b"/>
            <a:pathLst>
              <a:path w="3883659" h="103504">
                <a:moveTo>
                  <a:pt x="58901" y="0"/>
                </a:moveTo>
                <a:lnTo>
                  <a:pt x="0" y="51537"/>
                </a:lnTo>
                <a:lnTo>
                  <a:pt x="58901" y="103075"/>
                </a:lnTo>
                <a:lnTo>
                  <a:pt x="62913" y="102809"/>
                </a:lnTo>
                <a:lnTo>
                  <a:pt x="67532" y="97529"/>
                </a:lnTo>
                <a:lnTo>
                  <a:pt x="67264" y="93518"/>
                </a:lnTo>
                <a:lnTo>
                  <a:pt x="26543" y="57887"/>
                </a:lnTo>
                <a:lnTo>
                  <a:pt x="9652" y="57887"/>
                </a:lnTo>
                <a:lnTo>
                  <a:pt x="9652" y="45187"/>
                </a:lnTo>
                <a:lnTo>
                  <a:pt x="26545" y="45186"/>
                </a:lnTo>
                <a:lnTo>
                  <a:pt x="67264" y="9556"/>
                </a:lnTo>
                <a:lnTo>
                  <a:pt x="67532" y="5546"/>
                </a:lnTo>
                <a:lnTo>
                  <a:pt x="62913" y="266"/>
                </a:lnTo>
                <a:lnTo>
                  <a:pt x="58901" y="0"/>
                </a:lnTo>
                <a:close/>
              </a:path>
              <a:path w="3883659" h="103504">
                <a:moveTo>
                  <a:pt x="26543" y="45187"/>
                </a:moveTo>
                <a:lnTo>
                  <a:pt x="9652" y="45187"/>
                </a:lnTo>
                <a:lnTo>
                  <a:pt x="9652" y="57887"/>
                </a:lnTo>
                <a:lnTo>
                  <a:pt x="26543" y="57887"/>
                </a:lnTo>
                <a:lnTo>
                  <a:pt x="24748" y="56316"/>
                </a:lnTo>
                <a:lnTo>
                  <a:pt x="13825" y="56316"/>
                </a:lnTo>
                <a:lnTo>
                  <a:pt x="13825" y="46758"/>
                </a:lnTo>
                <a:lnTo>
                  <a:pt x="24748" y="46758"/>
                </a:lnTo>
                <a:lnTo>
                  <a:pt x="26543" y="45187"/>
                </a:lnTo>
                <a:close/>
              </a:path>
              <a:path w="3883659" h="103504">
                <a:moveTo>
                  <a:pt x="26543" y="57887"/>
                </a:moveTo>
                <a:lnTo>
                  <a:pt x="9652" y="57887"/>
                </a:lnTo>
                <a:lnTo>
                  <a:pt x="26543" y="57887"/>
                </a:lnTo>
                <a:close/>
              </a:path>
              <a:path w="3883659" h="103504">
                <a:moveTo>
                  <a:pt x="3883646" y="45186"/>
                </a:moveTo>
                <a:lnTo>
                  <a:pt x="26543" y="45187"/>
                </a:lnTo>
                <a:lnTo>
                  <a:pt x="19286" y="51537"/>
                </a:lnTo>
                <a:lnTo>
                  <a:pt x="26543" y="57887"/>
                </a:lnTo>
                <a:lnTo>
                  <a:pt x="3883646" y="57886"/>
                </a:lnTo>
                <a:lnTo>
                  <a:pt x="3883646" y="45186"/>
                </a:lnTo>
                <a:close/>
              </a:path>
              <a:path w="3883659" h="103504">
                <a:moveTo>
                  <a:pt x="13825" y="46758"/>
                </a:moveTo>
                <a:lnTo>
                  <a:pt x="13825" y="56316"/>
                </a:lnTo>
                <a:lnTo>
                  <a:pt x="19286" y="51537"/>
                </a:lnTo>
                <a:lnTo>
                  <a:pt x="13825" y="46758"/>
                </a:lnTo>
                <a:close/>
              </a:path>
              <a:path w="3883659" h="103504">
                <a:moveTo>
                  <a:pt x="19286" y="51537"/>
                </a:moveTo>
                <a:lnTo>
                  <a:pt x="13825" y="56316"/>
                </a:lnTo>
                <a:lnTo>
                  <a:pt x="24748" y="56316"/>
                </a:lnTo>
                <a:lnTo>
                  <a:pt x="19286" y="51537"/>
                </a:lnTo>
                <a:close/>
              </a:path>
              <a:path w="3883659" h="103504">
                <a:moveTo>
                  <a:pt x="24748" y="46758"/>
                </a:moveTo>
                <a:lnTo>
                  <a:pt x="13825" y="46758"/>
                </a:lnTo>
                <a:lnTo>
                  <a:pt x="19286" y="51537"/>
                </a:lnTo>
                <a:lnTo>
                  <a:pt x="24748" y="46758"/>
                </a:lnTo>
                <a:close/>
              </a:path>
            </a:pathLst>
          </a:custGeom>
          <a:solidFill>
            <a:srgbClr val="8FA7C4"/>
          </a:solidFill>
        </p:spPr>
        <p:txBody>
          <a:bodyPr wrap="square" lIns="0" tIns="0" rIns="0" bIns="0" rtlCol="0"/>
          <a:lstStyle/>
          <a:p>
            <a:endParaRPr>
              <a:solidFill>
                <a:prstClr val="black"/>
              </a:solidFill>
            </a:endParaRPr>
          </a:p>
        </p:txBody>
      </p:sp>
      <p:sp>
        <p:nvSpPr>
          <p:cNvPr id="18" name="object 18"/>
          <p:cNvSpPr/>
          <p:nvPr/>
        </p:nvSpPr>
        <p:spPr>
          <a:xfrm>
            <a:off x="4795471" y="3844465"/>
            <a:ext cx="2202180" cy="1136650"/>
          </a:xfrm>
          <a:custGeom>
            <a:avLst/>
            <a:gdLst/>
            <a:ahLst/>
            <a:cxnLst/>
            <a:rect l="l" t="t" r="r" b="b"/>
            <a:pathLst>
              <a:path w="2202179" h="1136650">
                <a:moveTo>
                  <a:pt x="2175199" y="1110525"/>
                </a:moveTo>
                <a:lnTo>
                  <a:pt x="2122787" y="1123960"/>
                </a:lnTo>
                <a:lnTo>
                  <a:pt x="2120738" y="1127420"/>
                </a:lnTo>
                <a:lnTo>
                  <a:pt x="2122481" y="1134214"/>
                </a:lnTo>
                <a:lnTo>
                  <a:pt x="2125940" y="1136262"/>
                </a:lnTo>
                <a:lnTo>
                  <a:pt x="2196577" y="1118156"/>
                </a:lnTo>
                <a:lnTo>
                  <a:pt x="2190300" y="1118156"/>
                </a:lnTo>
                <a:lnTo>
                  <a:pt x="2175199" y="1110525"/>
                </a:lnTo>
                <a:close/>
              </a:path>
              <a:path w="2202179" h="1136650">
                <a:moveTo>
                  <a:pt x="2184542" y="1108130"/>
                </a:moveTo>
                <a:lnTo>
                  <a:pt x="2175199" y="1110525"/>
                </a:lnTo>
                <a:lnTo>
                  <a:pt x="2190300" y="1118156"/>
                </a:lnTo>
                <a:lnTo>
                  <a:pt x="2191966" y="1114859"/>
                </a:lnTo>
                <a:lnTo>
                  <a:pt x="2187261" y="1114859"/>
                </a:lnTo>
                <a:lnTo>
                  <a:pt x="2184542" y="1108130"/>
                </a:lnTo>
                <a:close/>
              </a:path>
              <a:path w="2202179" h="1136650">
                <a:moveTo>
                  <a:pt x="2168728" y="1042695"/>
                </a:moveTo>
                <a:lnTo>
                  <a:pt x="2162225" y="1045323"/>
                </a:lnTo>
                <a:lnTo>
                  <a:pt x="2160654" y="1049023"/>
                </a:lnTo>
                <a:lnTo>
                  <a:pt x="2180929" y="1099190"/>
                </a:lnTo>
                <a:lnTo>
                  <a:pt x="2196029" y="1106821"/>
                </a:lnTo>
                <a:lnTo>
                  <a:pt x="2190300" y="1118156"/>
                </a:lnTo>
                <a:lnTo>
                  <a:pt x="2196577" y="1118156"/>
                </a:lnTo>
                <a:lnTo>
                  <a:pt x="2201754" y="1116829"/>
                </a:lnTo>
                <a:lnTo>
                  <a:pt x="2172430" y="1044265"/>
                </a:lnTo>
                <a:lnTo>
                  <a:pt x="2168728" y="1042695"/>
                </a:lnTo>
                <a:close/>
              </a:path>
              <a:path w="2202179" h="1136650">
                <a:moveTo>
                  <a:pt x="2191571" y="1106328"/>
                </a:moveTo>
                <a:lnTo>
                  <a:pt x="2184542" y="1108130"/>
                </a:lnTo>
                <a:lnTo>
                  <a:pt x="2187261" y="1114859"/>
                </a:lnTo>
                <a:lnTo>
                  <a:pt x="2191571" y="1106328"/>
                </a:lnTo>
                <a:close/>
              </a:path>
              <a:path w="2202179" h="1136650">
                <a:moveTo>
                  <a:pt x="2195054" y="1106328"/>
                </a:moveTo>
                <a:lnTo>
                  <a:pt x="2191571" y="1106328"/>
                </a:lnTo>
                <a:lnTo>
                  <a:pt x="2187261" y="1114859"/>
                </a:lnTo>
                <a:lnTo>
                  <a:pt x="2191966" y="1114859"/>
                </a:lnTo>
                <a:lnTo>
                  <a:pt x="2196029" y="1106821"/>
                </a:lnTo>
                <a:lnTo>
                  <a:pt x="2195054" y="1106328"/>
                </a:lnTo>
                <a:close/>
              </a:path>
              <a:path w="2202179" h="1136650">
                <a:moveTo>
                  <a:pt x="5727" y="0"/>
                </a:moveTo>
                <a:lnTo>
                  <a:pt x="0" y="11334"/>
                </a:lnTo>
                <a:lnTo>
                  <a:pt x="2175199" y="1110525"/>
                </a:lnTo>
                <a:lnTo>
                  <a:pt x="2184542" y="1108130"/>
                </a:lnTo>
                <a:lnTo>
                  <a:pt x="2180929" y="1099190"/>
                </a:lnTo>
                <a:lnTo>
                  <a:pt x="5727" y="0"/>
                </a:lnTo>
                <a:close/>
              </a:path>
              <a:path w="2202179" h="1136650">
                <a:moveTo>
                  <a:pt x="2180929" y="1099190"/>
                </a:moveTo>
                <a:lnTo>
                  <a:pt x="2184542" y="1108130"/>
                </a:lnTo>
                <a:lnTo>
                  <a:pt x="2191571" y="1106328"/>
                </a:lnTo>
                <a:lnTo>
                  <a:pt x="2195054" y="1106328"/>
                </a:lnTo>
                <a:lnTo>
                  <a:pt x="2180929" y="1099190"/>
                </a:lnTo>
                <a:close/>
              </a:path>
            </a:pathLst>
          </a:custGeom>
          <a:solidFill>
            <a:srgbClr val="8FA7C4"/>
          </a:solidFill>
        </p:spPr>
        <p:txBody>
          <a:bodyPr wrap="square" lIns="0" tIns="0" rIns="0" bIns="0" rtlCol="0"/>
          <a:lstStyle/>
          <a:p>
            <a:endParaRPr>
              <a:solidFill>
                <a:prstClr val="black"/>
              </a:solidFill>
            </a:endParaRPr>
          </a:p>
        </p:txBody>
      </p:sp>
      <p:sp>
        <p:nvSpPr>
          <p:cNvPr id="19" name="object 19"/>
          <p:cNvSpPr txBox="1"/>
          <p:nvPr/>
        </p:nvSpPr>
        <p:spPr>
          <a:xfrm>
            <a:off x="2058979" y="5689091"/>
            <a:ext cx="4098290" cy="659765"/>
          </a:xfrm>
          <a:prstGeom prst="rect">
            <a:avLst/>
          </a:prstGeom>
        </p:spPr>
        <p:txBody>
          <a:bodyPr vert="horz" wrap="square" lIns="0" tIns="15240" rIns="0" bIns="0" rtlCol="0">
            <a:spAutoFit/>
          </a:bodyPr>
          <a:lstStyle/>
          <a:p>
            <a:pPr marL="12065" marR="5080" algn="ctr">
              <a:lnSpc>
                <a:spcPct val="98600"/>
              </a:lnSpc>
              <a:spcBef>
                <a:spcPts val="120"/>
              </a:spcBef>
            </a:pPr>
            <a:r>
              <a:rPr sz="1400" spc="-5" dirty="0">
                <a:solidFill>
                  <a:srgbClr val="FFFFFF"/>
                </a:solidFill>
                <a:latin typeface="Arial"/>
                <a:cs typeface="Arial"/>
              </a:rPr>
              <a:t>Provides federated sign-in to the </a:t>
            </a:r>
            <a:r>
              <a:rPr sz="1400" spc="-20" dirty="0">
                <a:solidFill>
                  <a:srgbClr val="FFFFFF"/>
                </a:solidFill>
                <a:latin typeface="Arial"/>
                <a:cs typeface="Arial"/>
              </a:rPr>
              <a:t>AWS</a:t>
            </a:r>
            <a:r>
              <a:rPr sz="1400" spc="-110" dirty="0">
                <a:solidFill>
                  <a:srgbClr val="FFFFFF"/>
                </a:solidFill>
                <a:latin typeface="Arial"/>
                <a:cs typeface="Arial"/>
              </a:rPr>
              <a:t> </a:t>
            </a:r>
            <a:r>
              <a:rPr sz="1400" spc="-5" dirty="0">
                <a:solidFill>
                  <a:srgbClr val="FFFFFF"/>
                </a:solidFill>
                <a:latin typeface="Arial"/>
                <a:cs typeface="Arial"/>
              </a:rPr>
              <a:t>Management  Console by mapping Active Directory identities to  </a:t>
            </a:r>
            <a:r>
              <a:rPr sz="1400" spc="-20" dirty="0">
                <a:solidFill>
                  <a:srgbClr val="FFFFFF"/>
                </a:solidFill>
                <a:latin typeface="Arial"/>
                <a:cs typeface="Arial"/>
              </a:rPr>
              <a:t>AWS </a:t>
            </a:r>
            <a:r>
              <a:rPr sz="1400" spc="-5" dirty="0">
                <a:solidFill>
                  <a:srgbClr val="FFFFFF"/>
                </a:solidFill>
                <a:latin typeface="Arial"/>
                <a:cs typeface="Arial"/>
              </a:rPr>
              <a:t>Identity and Access Management (IAM)</a:t>
            </a:r>
            <a:r>
              <a:rPr sz="1400" spc="-90" dirty="0">
                <a:solidFill>
                  <a:srgbClr val="FFFFFF"/>
                </a:solidFill>
                <a:latin typeface="Arial"/>
                <a:cs typeface="Arial"/>
              </a:rPr>
              <a:t> </a:t>
            </a:r>
            <a:r>
              <a:rPr sz="1400" spc="-5" dirty="0">
                <a:solidFill>
                  <a:srgbClr val="FFFFFF"/>
                </a:solidFill>
                <a:latin typeface="Arial"/>
                <a:cs typeface="Arial"/>
              </a:rPr>
              <a:t>roles.</a:t>
            </a:r>
            <a:endParaRPr sz="1400">
              <a:solidFill>
                <a:prstClr val="black"/>
              </a:solidFill>
              <a:latin typeface="Arial"/>
              <a:cs typeface="Arial"/>
            </a:endParaRPr>
          </a:p>
        </p:txBody>
      </p:sp>
      <p:sp>
        <p:nvSpPr>
          <p:cNvPr id="20" name="object 20"/>
          <p:cNvSpPr/>
          <p:nvPr/>
        </p:nvSpPr>
        <p:spPr>
          <a:xfrm>
            <a:off x="1994466" y="5596713"/>
            <a:ext cx="4222750" cy="898525"/>
          </a:xfrm>
          <a:custGeom>
            <a:avLst/>
            <a:gdLst/>
            <a:ahLst/>
            <a:cxnLst/>
            <a:rect l="l" t="t" r="r" b="b"/>
            <a:pathLst>
              <a:path w="4222750" h="898525">
                <a:moveTo>
                  <a:pt x="12700" y="885584"/>
                </a:moveTo>
                <a:lnTo>
                  <a:pt x="11841" y="885584"/>
                </a:lnTo>
                <a:lnTo>
                  <a:pt x="11841" y="898284"/>
                </a:lnTo>
                <a:lnTo>
                  <a:pt x="62641" y="898284"/>
                </a:lnTo>
                <a:lnTo>
                  <a:pt x="62641" y="891934"/>
                </a:lnTo>
                <a:lnTo>
                  <a:pt x="12700" y="891934"/>
                </a:lnTo>
                <a:lnTo>
                  <a:pt x="12700" y="885584"/>
                </a:lnTo>
                <a:close/>
              </a:path>
              <a:path w="4222750" h="898525">
                <a:moveTo>
                  <a:pt x="12700" y="841134"/>
                </a:moveTo>
                <a:lnTo>
                  <a:pt x="0" y="841134"/>
                </a:lnTo>
                <a:lnTo>
                  <a:pt x="0" y="891934"/>
                </a:lnTo>
                <a:lnTo>
                  <a:pt x="11841" y="891934"/>
                </a:lnTo>
                <a:lnTo>
                  <a:pt x="11841" y="885584"/>
                </a:lnTo>
                <a:lnTo>
                  <a:pt x="12700" y="885584"/>
                </a:lnTo>
                <a:lnTo>
                  <a:pt x="12700" y="841134"/>
                </a:lnTo>
                <a:close/>
              </a:path>
              <a:path w="4222750" h="898525">
                <a:moveTo>
                  <a:pt x="62641" y="885584"/>
                </a:moveTo>
                <a:lnTo>
                  <a:pt x="12700" y="885584"/>
                </a:lnTo>
                <a:lnTo>
                  <a:pt x="12700" y="891934"/>
                </a:lnTo>
                <a:lnTo>
                  <a:pt x="62641" y="891934"/>
                </a:lnTo>
                <a:lnTo>
                  <a:pt x="62641" y="885584"/>
                </a:lnTo>
                <a:close/>
              </a:path>
              <a:path w="4222750" h="898525">
                <a:moveTo>
                  <a:pt x="12700" y="752234"/>
                </a:moveTo>
                <a:lnTo>
                  <a:pt x="0" y="752234"/>
                </a:lnTo>
                <a:lnTo>
                  <a:pt x="0" y="803034"/>
                </a:lnTo>
                <a:lnTo>
                  <a:pt x="12700" y="803034"/>
                </a:lnTo>
                <a:lnTo>
                  <a:pt x="12700" y="752234"/>
                </a:lnTo>
                <a:close/>
              </a:path>
              <a:path w="4222750" h="898525">
                <a:moveTo>
                  <a:pt x="12700" y="663334"/>
                </a:moveTo>
                <a:lnTo>
                  <a:pt x="0" y="663334"/>
                </a:lnTo>
                <a:lnTo>
                  <a:pt x="0" y="714134"/>
                </a:lnTo>
                <a:lnTo>
                  <a:pt x="12700" y="714134"/>
                </a:lnTo>
                <a:lnTo>
                  <a:pt x="12700" y="663334"/>
                </a:lnTo>
                <a:close/>
              </a:path>
              <a:path w="4222750" h="898525">
                <a:moveTo>
                  <a:pt x="12700" y="574434"/>
                </a:moveTo>
                <a:lnTo>
                  <a:pt x="0" y="574434"/>
                </a:lnTo>
                <a:lnTo>
                  <a:pt x="0" y="625234"/>
                </a:lnTo>
                <a:lnTo>
                  <a:pt x="12700" y="625234"/>
                </a:lnTo>
                <a:lnTo>
                  <a:pt x="12700" y="574434"/>
                </a:lnTo>
                <a:close/>
              </a:path>
              <a:path w="4222750" h="898525">
                <a:moveTo>
                  <a:pt x="12700" y="485534"/>
                </a:moveTo>
                <a:lnTo>
                  <a:pt x="0" y="485534"/>
                </a:lnTo>
                <a:lnTo>
                  <a:pt x="0" y="536334"/>
                </a:lnTo>
                <a:lnTo>
                  <a:pt x="12700" y="536334"/>
                </a:lnTo>
                <a:lnTo>
                  <a:pt x="12700" y="485534"/>
                </a:lnTo>
                <a:close/>
              </a:path>
              <a:path w="4222750" h="898525">
                <a:moveTo>
                  <a:pt x="12700" y="396634"/>
                </a:moveTo>
                <a:lnTo>
                  <a:pt x="0" y="396634"/>
                </a:lnTo>
                <a:lnTo>
                  <a:pt x="0" y="447434"/>
                </a:lnTo>
                <a:lnTo>
                  <a:pt x="12700" y="447434"/>
                </a:lnTo>
                <a:lnTo>
                  <a:pt x="12700" y="396634"/>
                </a:lnTo>
                <a:close/>
              </a:path>
              <a:path w="4222750" h="898525">
                <a:moveTo>
                  <a:pt x="12700" y="307734"/>
                </a:moveTo>
                <a:lnTo>
                  <a:pt x="0" y="307734"/>
                </a:lnTo>
                <a:lnTo>
                  <a:pt x="0" y="358534"/>
                </a:lnTo>
                <a:lnTo>
                  <a:pt x="12700" y="358534"/>
                </a:lnTo>
                <a:lnTo>
                  <a:pt x="12700" y="307734"/>
                </a:lnTo>
                <a:close/>
              </a:path>
              <a:path w="4222750" h="898525">
                <a:moveTo>
                  <a:pt x="12700" y="218834"/>
                </a:moveTo>
                <a:lnTo>
                  <a:pt x="0" y="218834"/>
                </a:lnTo>
                <a:lnTo>
                  <a:pt x="0" y="269634"/>
                </a:lnTo>
                <a:lnTo>
                  <a:pt x="12700" y="269634"/>
                </a:lnTo>
                <a:lnTo>
                  <a:pt x="12700" y="218834"/>
                </a:lnTo>
                <a:close/>
              </a:path>
              <a:path w="4222750" h="898525">
                <a:moveTo>
                  <a:pt x="12700" y="129934"/>
                </a:moveTo>
                <a:lnTo>
                  <a:pt x="0" y="129934"/>
                </a:lnTo>
                <a:lnTo>
                  <a:pt x="0" y="180734"/>
                </a:lnTo>
                <a:lnTo>
                  <a:pt x="12700" y="180734"/>
                </a:lnTo>
                <a:lnTo>
                  <a:pt x="12700" y="129934"/>
                </a:lnTo>
                <a:close/>
              </a:path>
              <a:path w="4222750" h="898525">
                <a:moveTo>
                  <a:pt x="12700" y="41034"/>
                </a:moveTo>
                <a:lnTo>
                  <a:pt x="0" y="41034"/>
                </a:lnTo>
                <a:lnTo>
                  <a:pt x="0" y="91834"/>
                </a:lnTo>
                <a:lnTo>
                  <a:pt x="12700" y="91834"/>
                </a:lnTo>
                <a:lnTo>
                  <a:pt x="12700" y="41034"/>
                </a:lnTo>
                <a:close/>
              </a:path>
              <a:path w="4222750" h="898525">
                <a:moveTo>
                  <a:pt x="60565" y="0"/>
                </a:moveTo>
                <a:lnTo>
                  <a:pt x="9765" y="0"/>
                </a:lnTo>
                <a:lnTo>
                  <a:pt x="9765" y="12699"/>
                </a:lnTo>
                <a:lnTo>
                  <a:pt x="60565" y="12699"/>
                </a:lnTo>
                <a:lnTo>
                  <a:pt x="60565" y="0"/>
                </a:lnTo>
                <a:close/>
              </a:path>
              <a:path w="4222750" h="898525">
                <a:moveTo>
                  <a:pt x="149465" y="0"/>
                </a:moveTo>
                <a:lnTo>
                  <a:pt x="98665" y="0"/>
                </a:lnTo>
                <a:lnTo>
                  <a:pt x="98665" y="12699"/>
                </a:lnTo>
                <a:lnTo>
                  <a:pt x="149465" y="12699"/>
                </a:lnTo>
                <a:lnTo>
                  <a:pt x="149465" y="0"/>
                </a:lnTo>
                <a:close/>
              </a:path>
              <a:path w="4222750" h="898525">
                <a:moveTo>
                  <a:pt x="238365" y="0"/>
                </a:moveTo>
                <a:lnTo>
                  <a:pt x="187565" y="0"/>
                </a:lnTo>
                <a:lnTo>
                  <a:pt x="187565" y="12699"/>
                </a:lnTo>
                <a:lnTo>
                  <a:pt x="238365" y="12699"/>
                </a:lnTo>
                <a:lnTo>
                  <a:pt x="238365" y="0"/>
                </a:lnTo>
                <a:close/>
              </a:path>
              <a:path w="4222750" h="898525">
                <a:moveTo>
                  <a:pt x="327265" y="0"/>
                </a:moveTo>
                <a:lnTo>
                  <a:pt x="276465" y="0"/>
                </a:lnTo>
                <a:lnTo>
                  <a:pt x="276465" y="12699"/>
                </a:lnTo>
                <a:lnTo>
                  <a:pt x="327265" y="12699"/>
                </a:lnTo>
                <a:lnTo>
                  <a:pt x="327265" y="0"/>
                </a:lnTo>
                <a:close/>
              </a:path>
              <a:path w="4222750" h="898525">
                <a:moveTo>
                  <a:pt x="416165" y="0"/>
                </a:moveTo>
                <a:lnTo>
                  <a:pt x="365365" y="0"/>
                </a:lnTo>
                <a:lnTo>
                  <a:pt x="365365" y="12699"/>
                </a:lnTo>
                <a:lnTo>
                  <a:pt x="416165" y="12699"/>
                </a:lnTo>
                <a:lnTo>
                  <a:pt x="416165" y="0"/>
                </a:lnTo>
                <a:close/>
              </a:path>
              <a:path w="4222750" h="898525">
                <a:moveTo>
                  <a:pt x="505065" y="0"/>
                </a:moveTo>
                <a:lnTo>
                  <a:pt x="454265" y="0"/>
                </a:lnTo>
                <a:lnTo>
                  <a:pt x="454265" y="12699"/>
                </a:lnTo>
                <a:lnTo>
                  <a:pt x="505065" y="12699"/>
                </a:lnTo>
                <a:lnTo>
                  <a:pt x="505065" y="0"/>
                </a:lnTo>
                <a:close/>
              </a:path>
              <a:path w="4222750" h="898525">
                <a:moveTo>
                  <a:pt x="593965" y="0"/>
                </a:moveTo>
                <a:lnTo>
                  <a:pt x="543165" y="0"/>
                </a:lnTo>
                <a:lnTo>
                  <a:pt x="543165" y="12699"/>
                </a:lnTo>
                <a:lnTo>
                  <a:pt x="593965" y="12699"/>
                </a:lnTo>
                <a:lnTo>
                  <a:pt x="593965" y="0"/>
                </a:lnTo>
                <a:close/>
              </a:path>
              <a:path w="4222750" h="898525">
                <a:moveTo>
                  <a:pt x="682865" y="0"/>
                </a:moveTo>
                <a:lnTo>
                  <a:pt x="632065" y="0"/>
                </a:lnTo>
                <a:lnTo>
                  <a:pt x="632065" y="12699"/>
                </a:lnTo>
                <a:lnTo>
                  <a:pt x="682865" y="12699"/>
                </a:lnTo>
                <a:lnTo>
                  <a:pt x="682865" y="0"/>
                </a:lnTo>
                <a:close/>
              </a:path>
              <a:path w="4222750" h="898525">
                <a:moveTo>
                  <a:pt x="771765" y="0"/>
                </a:moveTo>
                <a:lnTo>
                  <a:pt x="720965" y="0"/>
                </a:lnTo>
                <a:lnTo>
                  <a:pt x="720965" y="12699"/>
                </a:lnTo>
                <a:lnTo>
                  <a:pt x="771765" y="12699"/>
                </a:lnTo>
                <a:lnTo>
                  <a:pt x="771765" y="0"/>
                </a:lnTo>
                <a:close/>
              </a:path>
              <a:path w="4222750" h="898525">
                <a:moveTo>
                  <a:pt x="860665" y="0"/>
                </a:moveTo>
                <a:lnTo>
                  <a:pt x="809865" y="0"/>
                </a:lnTo>
                <a:lnTo>
                  <a:pt x="809865" y="12699"/>
                </a:lnTo>
                <a:lnTo>
                  <a:pt x="860665" y="12699"/>
                </a:lnTo>
                <a:lnTo>
                  <a:pt x="860665" y="0"/>
                </a:lnTo>
                <a:close/>
              </a:path>
              <a:path w="4222750" h="898525">
                <a:moveTo>
                  <a:pt x="949565" y="0"/>
                </a:moveTo>
                <a:lnTo>
                  <a:pt x="898765" y="0"/>
                </a:lnTo>
                <a:lnTo>
                  <a:pt x="898765" y="12699"/>
                </a:lnTo>
                <a:lnTo>
                  <a:pt x="949565" y="12699"/>
                </a:lnTo>
                <a:lnTo>
                  <a:pt x="949565" y="0"/>
                </a:lnTo>
                <a:close/>
              </a:path>
              <a:path w="4222750" h="898525">
                <a:moveTo>
                  <a:pt x="1038465" y="0"/>
                </a:moveTo>
                <a:lnTo>
                  <a:pt x="987665" y="0"/>
                </a:lnTo>
                <a:lnTo>
                  <a:pt x="987665" y="12699"/>
                </a:lnTo>
                <a:lnTo>
                  <a:pt x="1038465" y="12699"/>
                </a:lnTo>
                <a:lnTo>
                  <a:pt x="1038465" y="0"/>
                </a:lnTo>
                <a:close/>
              </a:path>
              <a:path w="4222750" h="898525">
                <a:moveTo>
                  <a:pt x="1127365" y="0"/>
                </a:moveTo>
                <a:lnTo>
                  <a:pt x="1076565" y="0"/>
                </a:lnTo>
                <a:lnTo>
                  <a:pt x="1076565" y="12699"/>
                </a:lnTo>
                <a:lnTo>
                  <a:pt x="1127365" y="12699"/>
                </a:lnTo>
                <a:lnTo>
                  <a:pt x="1127365" y="0"/>
                </a:lnTo>
                <a:close/>
              </a:path>
              <a:path w="4222750" h="898525">
                <a:moveTo>
                  <a:pt x="1216265" y="0"/>
                </a:moveTo>
                <a:lnTo>
                  <a:pt x="1165465" y="0"/>
                </a:lnTo>
                <a:lnTo>
                  <a:pt x="1165465" y="12699"/>
                </a:lnTo>
                <a:lnTo>
                  <a:pt x="1216265" y="12699"/>
                </a:lnTo>
                <a:lnTo>
                  <a:pt x="1216265" y="0"/>
                </a:lnTo>
                <a:close/>
              </a:path>
              <a:path w="4222750" h="898525">
                <a:moveTo>
                  <a:pt x="1305165" y="0"/>
                </a:moveTo>
                <a:lnTo>
                  <a:pt x="1254365" y="0"/>
                </a:lnTo>
                <a:lnTo>
                  <a:pt x="1254365" y="12699"/>
                </a:lnTo>
                <a:lnTo>
                  <a:pt x="1305165" y="12699"/>
                </a:lnTo>
                <a:lnTo>
                  <a:pt x="1305165" y="0"/>
                </a:lnTo>
                <a:close/>
              </a:path>
              <a:path w="4222750" h="898525">
                <a:moveTo>
                  <a:pt x="1394065" y="0"/>
                </a:moveTo>
                <a:lnTo>
                  <a:pt x="1343265" y="0"/>
                </a:lnTo>
                <a:lnTo>
                  <a:pt x="1343265" y="12699"/>
                </a:lnTo>
                <a:lnTo>
                  <a:pt x="1394065" y="12699"/>
                </a:lnTo>
                <a:lnTo>
                  <a:pt x="1394065" y="0"/>
                </a:lnTo>
                <a:close/>
              </a:path>
              <a:path w="4222750" h="898525">
                <a:moveTo>
                  <a:pt x="1482965" y="0"/>
                </a:moveTo>
                <a:lnTo>
                  <a:pt x="1432165" y="0"/>
                </a:lnTo>
                <a:lnTo>
                  <a:pt x="1432165" y="12699"/>
                </a:lnTo>
                <a:lnTo>
                  <a:pt x="1482965" y="12699"/>
                </a:lnTo>
                <a:lnTo>
                  <a:pt x="1482965" y="0"/>
                </a:lnTo>
                <a:close/>
              </a:path>
              <a:path w="4222750" h="898525">
                <a:moveTo>
                  <a:pt x="1571865" y="0"/>
                </a:moveTo>
                <a:lnTo>
                  <a:pt x="1521065" y="0"/>
                </a:lnTo>
                <a:lnTo>
                  <a:pt x="1521065" y="12699"/>
                </a:lnTo>
                <a:lnTo>
                  <a:pt x="1571865" y="12699"/>
                </a:lnTo>
                <a:lnTo>
                  <a:pt x="1571865" y="0"/>
                </a:lnTo>
                <a:close/>
              </a:path>
              <a:path w="4222750" h="898525">
                <a:moveTo>
                  <a:pt x="1660765" y="0"/>
                </a:moveTo>
                <a:lnTo>
                  <a:pt x="1609965" y="0"/>
                </a:lnTo>
                <a:lnTo>
                  <a:pt x="1609965" y="12699"/>
                </a:lnTo>
                <a:lnTo>
                  <a:pt x="1660765" y="12699"/>
                </a:lnTo>
                <a:lnTo>
                  <a:pt x="1660765" y="0"/>
                </a:lnTo>
                <a:close/>
              </a:path>
              <a:path w="4222750" h="898525">
                <a:moveTo>
                  <a:pt x="1749665" y="0"/>
                </a:moveTo>
                <a:lnTo>
                  <a:pt x="1698865" y="0"/>
                </a:lnTo>
                <a:lnTo>
                  <a:pt x="1698865" y="12699"/>
                </a:lnTo>
                <a:lnTo>
                  <a:pt x="1749665" y="12699"/>
                </a:lnTo>
                <a:lnTo>
                  <a:pt x="1749665" y="0"/>
                </a:lnTo>
                <a:close/>
              </a:path>
              <a:path w="4222750" h="898525">
                <a:moveTo>
                  <a:pt x="1838565" y="0"/>
                </a:moveTo>
                <a:lnTo>
                  <a:pt x="1787765" y="0"/>
                </a:lnTo>
                <a:lnTo>
                  <a:pt x="1787765" y="12699"/>
                </a:lnTo>
                <a:lnTo>
                  <a:pt x="1838565" y="12699"/>
                </a:lnTo>
                <a:lnTo>
                  <a:pt x="1838565" y="0"/>
                </a:lnTo>
                <a:close/>
              </a:path>
              <a:path w="4222750" h="898525">
                <a:moveTo>
                  <a:pt x="1927465" y="0"/>
                </a:moveTo>
                <a:lnTo>
                  <a:pt x="1876665" y="0"/>
                </a:lnTo>
                <a:lnTo>
                  <a:pt x="1876665" y="12699"/>
                </a:lnTo>
                <a:lnTo>
                  <a:pt x="1927465" y="12699"/>
                </a:lnTo>
                <a:lnTo>
                  <a:pt x="1927465" y="0"/>
                </a:lnTo>
                <a:close/>
              </a:path>
              <a:path w="4222750" h="898525">
                <a:moveTo>
                  <a:pt x="2016365" y="0"/>
                </a:moveTo>
                <a:lnTo>
                  <a:pt x="1965565" y="0"/>
                </a:lnTo>
                <a:lnTo>
                  <a:pt x="1965565" y="12699"/>
                </a:lnTo>
                <a:lnTo>
                  <a:pt x="2016365" y="12699"/>
                </a:lnTo>
                <a:lnTo>
                  <a:pt x="2016365" y="0"/>
                </a:lnTo>
                <a:close/>
              </a:path>
              <a:path w="4222750" h="898525">
                <a:moveTo>
                  <a:pt x="2105265" y="0"/>
                </a:moveTo>
                <a:lnTo>
                  <a:pt x="2054465" y="0"/>
                </a:lnTo>
                <a:lnTo>
                  <a:pt x="2054465" y="12699"/>
                </a:lnTo>
                <a:lnTo>
                  <a:pt x="2105265" y="12699"/>
                </a:lnTo>
                <a:lnTo>
                  <a:pt x="2105265" y="0"/>
                </a:lnTo>
                <a:close/>
              </a:path>
              <a:path w="4222750" h="898525">
                <a:moveTo>
                  <a:pt x="2194165" y="0"/>
                </a:moveTo>
                <a:lnTo>
                  <a:pt x="2143365" y="0"/>
                </a:lnTo>
                <a:lnTo>
                  <a:pt x="2143365" y="12699"/>
                </a:lnTo>
                <a:lnTo>
                  <a:pt x="2194165" y="12699"/>
                </a:lnTo>
                <a:lnTo>
                  <a:pt x="2194165" y="0"/>
                </a:lnTo>
                <a:close/>
              </a:path>
              <a:path w="4222750" h="898525">
                <a:moveTo>
                  <a:pt x="2283063" y="0"/>
                </a:moveTo>
                <a:lnTo>
                  <a:pt x="2232265" y="0"/>
                </a:lnTo>
                <a:lnTo>
                  <a:pt x="2232265" y="12699"/>
                </a:lnTo>
                <a:lnTo>
                  <a:pt x="2283063" y="12699"/>
                </a:lnTo>
                <a:lnTo>
                  <a:pt x="2283063" y="0"/>
                </a:lnTo>
                <a:close/>
              </a:path>
              <a:path w="4222750" h="898525">
                <a:moveTo>
                  <a:pt x="2371963" y="0"/>
                </a:moveTo>
                <a:lnTo>
                  <a:pt x="2321163" y="0"/>
                </a:lnTo>
                <a:lnTo>
                  <a:pt x="2321163" y="12699"/>
                </a:lnTo>
                <a:lnTo>
                  <a:pt x="2371963" y="12699"/>
                </a:lnTo>
                <a:lnTo>
                  <a:pt x="2371963" y="0"/>
                </a:lnTo>
                <a:close/>
              </a:path>
              <a:path w="4222750" h="898525">
                <a:moveTo>
                  <a:pt x="2460863" y="0"/>
                </a:moveTo>
                <a:lnTo>
                  <a:pt x="2410063" y="0"/>
                </a:lnTo>
                <a:lnTo>
                  <a:pt x="2410063" y="12699"/>
                </a:lnTo>
                <a:lnTo>
                  <a:pt x="2460863" y="12699"/>
                </a:lnTo>
                <a:lnTo>
                  <a:pt x="2460863" y="0"/>
                </a:lnTo>
                <a:close/>
              </a:path>
              <a:path w="4222750" h="898525">
                <a:moveTo>
                  <a:pt x="2549763" y="0"/>
                </a:moveTo>
                <a:lnTo>
                  <a:pt x="2498963" y="0"/>
                </a:lnTo>
                <a:lnTo>
                  <a:pt x="2498963" y="12699"/>
                </a:lnTo>
                <a:lnTo>
                  <a:pt x="2549763" y="12699"/>
                </a:lnTo>
                <a:lnTo>
                  <a:pt x="2549763" y="0"/>
                </a:lnTo>
                <a:close/>
              </a:path>
              <a:path w="4222750" h="898525">
                <a:moveTo>
                  <a:pt x="2638663" y="0"/>
                </a:moveTo>
                <a:lnTo>
                  <a:pt x="2587863" y="0"/>
                </a:lnTo>
                <a:lnTo>
                  <a:pt x="2587863" y="12699"/>
                </a:lnTo>
                <a:lnTo>
                  <a:pt x="2638663" y="12699"/>
                </a:lnTo>
                <a:lnTo>
                  <a:pt x="2638663" y="0"/>
                </a:lnTo>
                <a:close/>
              </a:path>
              <a:path w="4222750" h="898525">
                <a:moveTo>
                  <a:pt x="2727563" y="0"/>
                </a:moveTo>
                <a:lnTo>
                  <a:pt x="2676763" y="0"/>
                </a:lnTo>
                <a:lnTo>
                  <a:pt x="2676763" y="12699"/>
                </a:lnTo>
                <a:lnTo>
                  <a:pt x="2727563" y="12699"/>
                </a:lnTo>
                <a:lnTo>
                  <a:pt x="2727563" y="0"/>
                </a:lnTo>
                <a:close/>
              </a:path>
              <a:path w="4222750" h="898525">
                <a:moveTo>
                  <a:pt x="2816463" y="0"/>
                </a:moveTo>
                <a:lnTo>
                  <a:pt x="2765663" y="0"/>
                </a:lnTo>
                <a:lnTo>
                  <a:pt x="2765663" y="12699"/>
                </a:lnTo>
                <a:lnTo>
                  <a:pt x="2816463" y="12699"/>
                </a:lnTo>
                <a:lnTo>
                  <a:pt x="2816463" y="0"/>
                </a:lnTo>
                <a:close/>
              </a:path>
              <a:path w="4222750" h="898525">
                <a:moveTo>
                  <a:pt x="2905363" y="0"/>
                </a:moveTo>
                <a:lnTo>
                  <a:pt x="2854563" y="0"/>
                </a:lnTo>
                <a:lnTo>
                  <a:pt x="2854563" y="12699"/>
                </a:lnTo>
                <a:lnTo>
                  <a:pt x="2905363" y="12699"/>
                </a:lnTo>
                <a:lnTo>
                  <a:pt x="2905363" y="0"/>
                </a:lnTo>
                <a:close/>
              </a:path>
              <a:path w="4222750" h="898525">
                <a:moveTo>
                  <a:pt x="2994263" y="0"/>
                </a:moveTo>
                <a:lnTo>
                  <a:pt x="2943463" y="0"/>
                </a:lnTo>
                <a:lnTo>
                  <a:pt x="2943463" y="12699"/>
                </a:lnTo>
                <a:lnTo>
                  <a:pt x="2994263" y="12699"/>
                </a:lnTo>
                <a:lnTo>
                  <a:pt x="2994263" y="0"/>
                </a:lnTo>
                <a:close/>
              </a:path>
              <a:path w="4222750" h="898525">
                <a:moveTo>
                  <a:pt x="3083163" y="0"/>
                </a:moveTo>
                <a:lnTo>
                  <a:pt x="3032363" y="0"/>
                </a:lnTo>
                <a:lnTo>
                  <a:pt x="3032363" y="12699"/>
                </a:lnTo>
                <a:lnTo>
                  <a:pt x="3083163" y="12699"/>
                </a:lnTo>
                <a:lnTo>
                  <a:pt x="3083163" y="0"/>
                </a:lnTo>
                <a:close/>
              </a:path>
              <a:path w="4222750" h="898525">
                <a:moveTo>
                  <a:pt x="3172063" y="0"/>
                </a:moveTo>
                <a:lnTo>
                  <a:pt x="3121263" y="0"/>
                </a:lnTo>
                <a:lnTo>
                  <a:pt x="3121263" y="12699"/>
                </a:lnTo>
                <a:lnTo>
                  <a:pt x="3172063" y="12699"/>
                </a:lnTo>
                <a:lnTo>
                  <a:pt x="3172063" y="0"/>
                </a:lnTo>
                <a:close/>
              </a:path>
              <a:path w="4222750" h="898525">
                <a:moveTo>
                  <a:pt x="3260963" y="0"/>
                </a:moveTo>
                <a:lnTo>
                  <a:pt x="3210163" y="0"/>
                </a:lnTo>
                <a:lnTo>
                  <a:pt x="3210163" y="12699"/>
                </a:lnTo>
                <a:lnTo>
                  <a:pt x="3260963" y="12699"/>
                </a:lnTo>
                <a:lnTo>
                  <a:pt x="3260963" y="0"/>
                </a:lnTo>
                <a:close/>
              </a:path>
              <a:path w="4222750" h="898525">
                <a:moveTo>
                  <a:pt x="3349863" y="0"/>
                </a:moveTo>
                <a:lnTo>
                  <a:pt x="3299063" y="0"/>
                </a:lnTo>
                <a:lnTo>
                  <a:pt x="3299063" y="12699"/>
                </a:lnTo>
                <a:lnTo>
                  <a:pt x="3349863" y="12699"/>
                </a:lnTo>
                <a:lnTo>
                  <a:pt x="3349863" y="0"/>
                </a:lnTo>
                <a:close/>
              </a:path>
              <a:path w="4222750" h="898525">
                <a:moveTo>
                  <a:pt x="3438763" y="0"/>
                </a:moveTo>
                <a:lnTo>
                  <a:pt x="3387963" y="0"/>
                </a:lnTo>
                <a:lnTo>
                  <a:pt x="3387963" y="12699"/>
                </a:lnTo>
                <a:lnTo>
                  <a:pt x="3438763" y="12699"/>
                </a:lnTo>
                <a:lnTo>
                  <a:pt x="3438763" y="0"/>
                </a:lnTo>
                <a:close/>
              </a:path>
              <a:path w="4222750" h="898525">
                <a:moveTo>
                  <a:pt x="3527663" y="0"/>
                </a:moveTo>
                <a:lnTo>
                  <a:pt x="3476863" y="0"/>
                </a:lnTo>
                <a:lnTo>
                  <a:pt x="3476863" y="12699"/>
                </a:lnTo>
                <a:lnTo>
                  <a:pt x="3527663" y="12699"/>
                </a:lnTo>
                <a:lnTo>
                  <a:pt x="3527663" y="0"/>
                </a:lnTo>
                <a:close/>
              </a:path>
              <a:path w="4222750" h="898525">
                <a:moveTo>
                  <a:pt x="3616563" y="0"/>
                </a:moveTo>
                <a:lnTo>
                  <a:pt x="3565763" y="0"/>
                </a:lnTo>
                <a:lnTo>
                  <a:pt x="3565763" y="12699"/>
                </a:lnTo>
                <a:lnTo>
                  <a:pt x="3616563" y="12699"/>
                </a:lnTo>
                <a:lnTo>
                  <a:pt x="3616563" y="0"/>
                </a:lnTo>
                <a:close/>
              </a:path>
              <a:path w="4222750" h="898525">
                <a:moveTo>
                  <a:pt x="3705463" y="0"/>
                </a:moveTo>
                <a:lnTo>
                  <a:pt x="3654663" y="0"/>
                </a:lnTo>
                <a:lnTo>
                  <a:pt x="3654663" y="12699"/>
                </a:lnTo>
                <a:lnTo>
                  <a:pt x="3705463" y="12699"/>
                </a:lnTo>
                <a:lnTo>
                  <a:pt x="3705463" y="0"/>
                </a:lnTo>
                <a:close/>
              </a:path>
              <a:path w="4222750" h="898525">
                <a:moveTo>
                  <a:pt x="3794363" y="0"/>
                </a:moveTo>
                <a:lnTo>
                  <a:pt x="3743563" y="0"/>
                </a:lnTo>
                <a:lnTo>
                  <a:pt x="3743563" y="12699"/>
                </a:lnTo>
                <a:lnTo>
                  <a:pt x="3794363" y="12699"/>
                </a:lnTo>
                <a:lnTo>
                  <a:pt x="3794363" y="0"/>
                </a:lnTo>
                <a:close/>
              </a:path>
              <a:path w="4222750" h="898525">
                <a:moveTo>
                  <a:pt x="3883263" y="0"/>
                </a:moveTo>
                <a:lnTo>
                  <a:pt x="3832463" y="0"/>
                </a:lnTo>
                <a:lnTo>
                  <a:pt x="3832463" y="12699"/>
                </a:lnTo>
                <a:lnTo>
                  <a:pt x="3883263" y="12699"/>
                </a:lnTo>
                <a:lnTo>
                  <a:pt x="3883263" y="0"/>
                </a:lnTo>
                <a:close/>
              </a:path>
              <a:path w="4222750" h="898525">
                <a:moveTo>
                  <a:pt x="3972163" y="0"/>
                </a:moveTo>
                <a:lnTo>
                  <a:pt x="3921363" y="0"/>
                </a:lnTo>
                <a:lnTo>
                  <a:pt x="3921363" y="12699"/>
                </a:lnTo>
                <a:lnTo>
                  <a:pt x="3972163" y="12699"/>
                </a:lnTo>
                <a:lnTo>
                  <a:pt x="3972163" y="0"/>
                </a:lnTo>
                <a:close/>
              </a:path>
              <a:path w="4222750" h="898525">
                <a:moveTo>
                  <a:pt x="4061063" y="0"/>
                </a:moveTo>
                <a:lnTo>
                  <a:pt x="4010263" y="0"/>
                </a:lnTo>
                <a:lnTo>
                  <a:pt x="4010263" y="12699"/>
                </a:lnTo>
                <a:lnTo>
                  <a:pt x="4061063" y="12699"/>
                </a:lnTo>
                <a:lnTo>
                  <a:pt x="4061063" y="0"/>
                </a:lnTo>
                <a:close/>
              </a:path>
              <a:path w="4222750" h="898525">
                <a:moveTo>
                  <a:pt x="4149963" y="0"/>
                </a:moveTo>
                <a:lnTo>
                  <a:pt x="4099163" y="0"/>
                </a:lnTo>
                <a:lnTo>
                  <a:pt x="4099163" y="12699"/>
                </a:lnTo>
                <a:lnTo>
                  <a:pt x="4149963" y="12699"/>
                </a:lnTo>
                <a:lnTo>
                  <a:pt x="4149963" y="0"/>
                </a:lnTo>
                <a:close/>
              </a:path>
              <a:path w="4222750" h="898525">
                <a:moveTo>
                  <a:pt x="4209860" y="6349"/>
                </a:moveTo>
                <a:lnTo>
                  <a:pt x="4209860" y="29004"/>
                </a:lnTo>
                <a:lnTo>
                  <a:pt x="4222560" y="29004"/>
                </a:lnTo>
                <a:lnTo>
                  <a:pt x="4222560" y="12699"/>
                </a:lnTo>
                <a:lnTo>
                  <a:pt x="4216210" y="12699"/>
                </a:lnTo>
                <a:lnTo>
                  <a:pt x="4209860" y="6349"/>
                </a:lnTo>
                <a:close/>
              </a:path>
              <a:path w="4222750" h="898525">
                <a:moveTo>
                  <a:pt x="4222560" y="0"/>
                </a:moveTo>
                <a:lnTo>
                  <a:pt x="4188063" y="0"/>
                </a:lnTo>
                <a:lnTo>
                  <a:pt x="4188063" y="12699"/>
                </a:lnTo>
                <a:lnTo>
                  <a:pt x="4209860" y="12699"/>
                </a:lnTo>
                <a:lnTo>
                  <a:pt x="4209860" y="6349"/>
                </a:lnTo>
                <a:lnTo>
                  <a:pt x="4222560" y="6349"/>
                </a:lnTo>
                <a:lnTo>
                  <a:pt x="4222560" y="0"/>
                </a:lnTo>
                <a:close/>
              </a:path>
              <a:path w="4222750" h="898525">
                <a:moveTo>
                  <a:pt x="4222560" y="6349"/>
                </a:moveTo>
                <a:lnTo>
                  <a:pt x="4209860" y="6349"/>
                </a:lnTo>
                <a:lnTo>
                  <a:pt x="4216210" y="12699"/>
                </a:lnTo>
                <a:lnTo>
                  <a:pt x="4222560" y="12699"/>
                </a:lnTo>
                <a:lnTo>
                  <a:pt x="4222560" y="6349"/>
                </a:lnTo>
                <a:close/>
              </a:path>
              <a:path w="4222750" h="898525">
                <a:moveTo>
                  <a:pt x="4222560" y="67104"/>
                </a:moveTo>
                <a:lnTo>
                  <a:pt x="4209860" y="67104"/>
                </a:lnTo>
                <a:lnTo>
                  <a:pt x="4209860" y="117904"/>
                </a:lnTo>
                <a:lnTo>
                  <a:pt x="4222560" y="117904"/>
                </a:lnTo>
                <a:lnTo>
                  <a:pt x="4222560" y="67104"/>
                </a:lnTo>
                <a:close/>
              </a:path>
              <a:path w="4222750" h="898525">
                <a:moveTo>
                  <a:pt x="4222560" y="156004"/>
                </a:moveTo>
                <a:lnTo>
                  <a:pt x="4209860" y="156004"/>
                </a:lnTo>
                <a:lnTo>
                  <a:pt x="4209860" y="206804"/>
                </a:lnTo>
                <a:lnTo>
                  <a:pt x="4222560" y="206804"/>
                </a:lnTo>
                <a:lnTo>
                  <a:pt x="4222560" y="156004"/>
                </a:lnTo>
                <a:close/>
              </a:path>
              <a:path w="4222750" h="898525">
                <a:moveTo>
                  <a:pt x="4222560" y="244904"/>
                </a:moveTo>
                <a:lnTo>
                  <a:pt x="4209860" y="244904"/>
                </a:lnTo>
                <a:lnTo>
                  <a:pt x="4209860" y="295704"/>
                </a:lnTo>
                <a:lnTo>
                  <a:pt x="4222560" y="295704"/>
                </a:lnTo>
                <a:lnTo>
                  <a:pt x="4222560" y="244904"/>
                </a:lnTo>
                <a:close/>
              </a:path>
              <a:path w="4222750" h="898525">
                <a:moveTo>
                  <a:pt x="4222560" y="333804"/>
                </a:moveTo>
                <a:lnTo>
                  <a:pt x="4209860" y="333804"/>
                </a:lnTo>
                <a:lnTo>
                  <a:pt x="4209860" y="384604"/>
                </a:lnTo>
                <a:lnTo>
                  <a:pt x="4222560" y="384604"/>
                </a:lnTo>
                <a:lnTo>
                  <a:pt x="4222560" y="333804"/>
                </a:lnTo>
                <a:close/>
              </a:path>
              <a:path w="4222750" h="898525">
                <a:moveTo>
                  <a:pt x="4222560" y="422704"/>
                </a:moveTo>
                <a:lnTo>
                  <a:pt x="4209860" y="422704"/>
                </a:lnTo>
                <a:lnTo>
                  <a:pt x="4209860" y="473504"/>
                </a:lnTo>
                <a:lnTo>
                  <a:pt x="4222560" y="473504"/>
                </a:lnTo>
                <a:lnTo>
                  <a:pt x="4222560" y="422704"/>
                </a:lnTo>
                <a:close/>
              </a:path>
              <a:path w="4222750" h="898525">
                <a:moveTo>
                  <a:pt x="4222560" y="511604"/>
                </a:moveTo>
                <a:lnTo>
                  <a:pt x="4209860" y="511604"/>
                </a:lnTo>
                <a:lnTo>
                  <a:pt x="4209860" y="562404"/>
                </a:lnTo>
                <a:lnTo>
                  <a:pt x="4222560" y="562404"/>
                </a:lnTo>
                <a:lnTo>
                  <a:pt x="4222560" y="511604"/>
                </a:lnTo>
                <a:close/>
              </a:path>
              <a:path w="4222750" h="898525">
                <a:moveTo>
                  <a:pt x="4222560" y="600504"/>
                </a:moveTo>
                <a:lnTo>
                  <a:pt x="4209860" y="600504"/>
                </a:lnTo>
                <a:lnTo>
                  <a:pt x="4209860" y="651304"/>
                </a:lnTo>
                <a:lnTo>
                  <a:pt x="4222560" y="651304"/>
                </a:lnTo>
                <a:lnTo>
                  <a:pt x="4222560" y="600504"/>
                </a:lnTo>
                <a:close/>
              </a:path>
              <a:path w="4222750" h="898525">
                <a:moveTo>
                  <a:pt x="4222560" y="689404"/>
                </a:moveTo>
                <a:lnTo>
                  <a:pt x="4209860" y="689404"/>
                </a:lnTo>
                <a:lnTo>
                  <a:pt x="4209860" y="740204"/>
                </a:lnTo>
                <a:lnTo>
                  <a:pt x="4222560" y="740204"/>
                </a:lnTo>
                <a:lnTo>
                  <a:pt x="4222560" y="689404"/>
                </a:lnTo>
                <a:close/>
              </a:path>
              <a:path w="4222750" h="898525">
                <a:moveTo>
                  <a:pt x="4222560" y="778304"/>
                </a:moveTo>
                <a:lnTo>
                  <a:pt x="4209860" y="778304"/>
                </a:lnTo>
                <a:lnTo>
                  <a:pt x="4209860" y="829104"/>
                </a:lnTo>
                <a:lnTo>
                  <a:pt x="4222560" y="829104"/>
                </a:lnTo>
                <a:lnTo>
                  <a:pt x="4222560" y="778304"/>
                </a:lnTo>
                <a:close/>
              </a:path>
              <a:path w="4222750" h="898525">
                <a:moveTo>
                  <a:pt x="4209860" y="885584"/>
                </a:moveTo>
                <a:lnTo>
                  <a:pt x="4190141" y="885584"/>
                </a:lnTo>
                <a:lnTo>
                  <a:pt x="4190141" y="898284"/>
                </a:lnTo>
                <a:lnTo>
                  <a:pt x="4222560" y="898284"/>
                </a:lnTo>
                <a:lnTo>
                  <a:pt x="4222560" y="891934"/>
                </a:lnTo>
                <a:lnTo>
                  <a:pt x="4209860" y="891934"/>
                </a:lnTo>
                <a:lnTo>
                  <a:pt x="4209860" y="885584"/>
                </a:lnTo>
                <a:close/>
              </a:path>
              <a:path w="4222750" h="898525">
                <a:moveTo>
                  <a:pt x="4222560" y="867204"/>
                </a:moveTo>
                <a:lnTo>
                  <a:pt x="4209860" y="867204"/>
                </a:lnTo>
                <a:lnTo>
                  <a:pt x="4209860" y="891934"/>
                </a:lnTo>
                <a:lnTo>
                  <a:pt x="4216210" y="885584"/>
                </a:lnTo>
                <a:lnTo>
                  <a:pt x="4222560" y="885584"/>
                </a:lnTo>
                <a:lnTo>
                  <a:pt x="4222560" y="867204"/>
                </a:lnTo>
                <a:close/>
              </a:path>
              <a:path w="4222750" h="898525">
                <a:moveTo>
                  <a:pt x="4222560" y="885584"/>
                </a:moveTo>
                <a:lnTo>
                  <a:pt x="4216210" y="885584"/>
                </a:lnTo>
                <a:lnTo>
                  <a:pt x="4209860" y="891934"/>
                </a:lnTo>
                <a:lnTo>
                  <a:pt x="4222560" y="891934"/>
                </a:lnTo>
                <a:lnTo>
                  <a:pt x="4222560" y="885584"/>
                </a:lnTo>
                <a:close/>
              </a:path>
              <a:path w="4222750" h="898525">
                <a:moveTo>
                  <a:pt x="4152041" y="885584"/>
                </a:moveTo>
                <a:lnTo>
                  <a:pt x="4101241" y="885584"/>
                </a:lnTo>
                <a:lnTo>
                  <a:pt x="4101241" y="898284"/>
                </a:lnTo>
                <a:lnTo>
                  <a:pt x="4152041" y="898284"/>
                </a:lnTo>
                <a:lnTo>
                  <a:pt x="4152041" y="885584"/>
                </a:lnTo>
                <a:close/>
              </a:path>
              <a:path w="4222750" h="898525">
                <a:moveTo>
                  <a:pt x="4063141" y="885584"/>
                </a:moveTo>
                <a:lnTo>
                  <a:pt x="4012341" y="885584"/>
                </a:lnTo>
                <a:lnTo>
                  <a:pt x="4012341" y="898284"/>
                </a:lnTo>
                <a:lnTo>
                  <a:pt x="4063141" y="898284"/>
                </a:lnTo>
                <a:lnTo>
                  <a:pt x="4063141" y="885584"/>
                </a:lnTo>
                <a:close/>
              </a:path>
              <a:path w="4222750" h="898525">
                <a:moveTo>
                  <a:pt x="3974241" y="885584"/>
                </a:moveTo>
                <a:lnTo>
                  <a:pt x="3923441" y="885584"/>
                </a:lnTo>
                <a:lnTo>
                  <a:pt x="3923441" y="898284"/>
                </a:lnTo>
                <a:lnTo>
                  <a:pt x="3974241" y="898284"/>
                </a:lnTo>
                <a:lnTo>
                  <a:pt x="3974241" y="885584"/>
                </a:lnTo>
                <a:close/>
              </a:path>
              <a:path w="4222750" h="898525">
                <a:moveTo>
                  <a:pt x="3885341" y="885584"/>
                </a:moveTo>
                <a:lnTo>
                  <a:pt x="3834541" y="885584"/>
                </a:lnTo>
                <a:lnTo>
                  <a:pt x="3834541" y="898284"/>
                </a:lnTo>
                <a:lnTo>
                  <a:pt x="3885341" y="898284"/>
                </a:lnTo>
                <a:lnTo>
                  <a:pt x="3885341" y="885584"/>
                </a:lnTo>
                <a:close/>
              </a:path>
              <a:path w="4222750" h="898525">
                <a:moveTo>
                  <a:pt x="3796441" y="885584"/>
                </a:moveTo>
                <a:lnTo>
                  <a:pt x="3745641" y="885584"/>
                </a:lnTo>
                <a:lnTo>
                  <a:pt x="3745641" y="898284"/>
                </a:lnTo>
                <a:lnTo>
                  <a:pt x="3796441" y="898284"/>
                </a:lnTo>
                <a:lnTo>
                  <a:pt x="3796441" y="885584"/>
                </a:lnTo>
                <a:close/>
              </a:path>
              <a:path w="4222750" h="898525">
                <a:moveTo>
                  <a:pt x="3707541" y="885584"/>
                </a:moveTo>
                <a:lnTo>
                  <a:pt x="3656741" y="885584"/>
                </a:lnTo>
                <a:lnTo>
                  <a:pt x="3656741" y="898284"/>
                </a:lnTo>
                <a:lnTo>
                  <a:pt x="3707541" y="898284"/>
                </a:lnTo>
                <a:lnTo>
                  <a:pt x="3707541" y="885584"/>
                </a:lnTo>
                <a:close/>
              </a:path>
              <a:path w="4222750" h="898525">
                <a:moveTo>
                  <a:pt x="3618641" y="885584"/>
                </a:moveTo>
                <a:lnTo>
                  <a:pt x="3567841" y="885584"/>
                </a:lnTo>
                <a:lnTo>
                  <a:pt x="3567841" y="898284"/>
                </a:lnTo>
                <a:lnTo>
                  <a:pt x="3618641" y="898284"/>
                </a:lnTo>
                <a:lnTo>
                  <a:pt x="3618641" y="885584"/>
                </a:lnTo>
                <a:close/>
              </a:path>
              <a:path w="4222750" h="898525">
                <a:moveTo>
                  <a:pt x="3529741" y="885584"/>
                </a:moveTo>
                <a:lnTo>
                  <a:pt x="3478941" y="885584"/>
                </a:lnTo>
                <a:lnTo>
                  <a:pt x="3478941" y="898284"/>
                </a:lnTo>
                <a:lnTo>
                  <a:pt x="3529741" y="898284"/>
                </a:lnTo>
                <a:lnTo>
                  <a:pt x="3529741" y="885584"/>
                </a:lnTo>
                <a:close/>
              </a:path>
              <a:path w="4222750" h="898525">
                <a:moveTo>
                  <a:pt x="3440841" y="885584"/>
                </a:moveTo>
                <a:lnTo>
                  <a:pt x="3390041" y="885584"/>
                </a:lnTo>
                <a:lnTo>
                  <a:pt x="3390041" y="898284"/>
                </a:lnTo>
                <a:lnTo>
                  <a:pt x="3440841" y="898284"/>
                </a:lnTo>
                <a:lnTo>
                  <a:pt x="3440841" y="885584"/>
                </a:lnTo>
                <a:close/>
              </a:path>
              <a:path w="4222750" h="898525">
                <a:moveTo>
                  <a:pt x="3351941" y="885584"/>
                </a:moveTo>
                <a:lnTo>
                  <a:pt x="3301141" y="885584"/>
                </a:lnTo>
                <a:lnTo>
                  <a:pt x="3301141" y="898284"/>
                </a:lnTo>
                <a:lnTo>
                  <a:pt x="3351941" y="898284"/>
                </a:lnTo>
                <a:lnTo>
                  <a:pt x="3351941" y="885584"/>
                </a:lnTo>
                <a:close/>
              </a:path>
              <a:path w="4222750" h="898525">
                <a:moveTo>
                  <a:pt x="3263041" y="885584"/>
                </a:moveTo>
                <a:lnTo>
                  <a:pt x="3212241" y="885584"/>
                </a:lnTo>
                <a:lnTo>
                  <a:pt x="3212241" y="898284"/>
                </a:lnTo>
                <a:lnTo>
                  <a:pt x="3263041" y="898284"/>
                </a:lnTo>
                <a:lnTo>
                  <a:pt x="3263041" y="885584"/>
                </a:lnTo>
                <a:close/>
              </a:path>
              <a:path w="4222750" h="898525">
                <a:moveTo>
                  <a:pt x="3174141" y="885584"/>
                </a:moveTo>
                <a:lnTo>
                  <a:pt x="3123341" y="885584"/>
                </a:lnTo>
                <a:lnTo>
                  <a:pt x="3123341" y="898284"/>
                </a:lnTo>
                <a:lnTo>
                  <a:pt x="3174141" y="898284"/>
                </a:lnTo>
                <a:lnTo>
                  <a:pt x="3174141" y="885584"/>
                </a:lnTo>
                <a:close/>
              </a:path>
              <a:path w="4222750" h="898525">
                <a:moveTo>
                  <a:pt x="3085241" y="885584"/>
                </a:moveTo>
                <a:lnTo>
                  <a:pt x="3034441" y="885584"/>
                </a:lnTo>
                <a:lnTo>
                  <a:pt x="3034441" y="898284"/>
                </a:lnTo>
                <a:lnTo>
                  <a:pt x="3085241" y="898284"/>
                </a:lnTo>
                <a:lnTo>
                  <a:pt x="3085241" y="885584"/>
                </a:lnTo>
                <a:close/>
              </a:path>
              <a:path w="4222750" h="898525">
                <a:moveTo>
                  <a:pt x="2996341" y="885584"/>
                </a:moveTo>
                <a:lnTo>
                  <a:pt x="2945541" y="885584"/>
                </a:lnTo>
                <a:lnTo>
                  <a:pt x="2945541" y="898284"/>
                </a:lnTo>
                <a:lnTo>
                  <a:pt x="2996341" y="898284"/>
                </a:lnTo>
                <a:lnTo>
                  <a:pt x="2996341" y="885584"/>
                </a:lnTo>
                <a:close/>
              </a:path>
              <a:path w="4222750" h="898525">
                <a:moveTo>
                  <a:pt x="2907441" y="885584"/>
                </a:moveTo>
                <a:lnTo>
                  <a:pt x="2856641" y="885584"/>
                </a:lnTo>
                <a:lnTo>
                  <a:pt x="2856641" y="898284"/>
                </a:lnTo>
                <a:lnTo>
                  <a:pt x="2907441" y="898284"/>
                </a:lnTo>
                <a:lnTo>
                  <a:pt x="2907441" y="885584"/>
                </a:lnTo>
                <a:close/>
              </a:path>
              <a:path w="4222750" h="898525">
                <a:moveTo>
                  <a:pt x="2818541" y="885584"/>
                </a:moveTo>
                <a:lnTo>
                  <a:pt x="2767741" y="885584"/>
                </a:lnTo>
                <a:lnTo>
                  <a:pt x="2767741" y="898284"/>
                </a:lnTo>
                <a:lnTo>
                  <a:pt x="2818541" y="898284"/>
                </a:lnTo>
                <a:lnTo>
                  <a:pt x="2818541" y="885584"/>
                </a:lnTo>
                <a:close/>
              </a:path>
              <a:path w="4222750" h="898525">
                <a:moveTo>
                  <a:pt x="2729641" y="885584"/>
                </a:moveTo>
                <a:lnTo>
                  <a:pt x="2678841" y="885584"/>
                </a:lnTo>
                <a:lnTo>
                  <a:pt x="2678841" y="898284"/>
                </a:lnTo>
                <a:lnTo>
                  <a:pt x="2729641" y="898284"/>
                </a:lnTo>
                <a:lnTo>
                  <a:pt x="2729641" y="885584"/>
                </a:lnTo>
                <a:close/>
              </a:path>
              <a:path w="4222750" h="898525">
                <a:moveTo>
                  <a:pt x="2640741" y="885584"/>
                </a:moveTo>
                <a:lnTo>
                  <a:pt x="2589941" y="885584"/>
                </a:lnTo>
                <a:lnTo>
                  <a:pt x="2589941" y="898284"/>
                </a:lnTo>
                <a:lnTo>
                  <a:pt x="2640741" y="898284"/>
                </a:lnTo>
                <a:lnTo>
                  <a:pt x="2640741" y="885584"/>
                </a:lnTo>
                <a:close/>
              </a:path>
              <a:path w="4222750" h="898525">
                <a:moveTo>
                  <a:pt x="2551841" y="885584"/>
                </a:moveTo>
                <a:lnTo>
                  <a:pt x="2501041" y="885584"/>
                </a:lnTo>
                <a:lnTo>
                  <a:pt x="2501041" y="898284"/>
                </a:lnTo>
                <a:lnTo>
                  <a:pt x="2551841" y="898284"/>
                </a:lnTo>
                <a:lnTo>
                  <a:pt x="2551841" y="885584"/>
                </a:lnTo>
                <a:close/>
              </a:path>
              <a:path w="4222750" h="898525">
                <a:moveTo>
                  <a:pt x="2462941" y="885584"/>
                </a:moveTo>
                <a:lnTo>
                  <a:pt x="2412141" y="885584"/>
                </a:lnTo>
                <a:lnTo>
                  <a:pt x="2412141" y="898284"/>
                </a:lnTo>
                <a:lnTo>
                  <a:pt x="2462941" y="898284"/>
                </a:lnTo>
                <a:lnTo>
                  <a:pt x="2462941" y="885584"/>
                </a:lnTo>
                <a:close/>
              </a:path>
              <a:path w="4222750" h="898525">
                <a:moveTo>
                  <a:pt x="2374041" y="885584"/>
                </a:moveTo>
                <a:lnTo>
                  <a:pt x="2323241" y="885584"/>
                </a:lnTo>
                <a:lnTo>
                  <a:pt x="2323241" y="898284"/>
                </a:lnTo>
                <a:lnTo>
                  <a:pt x="2374041" y="898284"/>
                </a:lnTo>
                <a:lnTo>
                  <a:pt x="2374041" y="885584"/>
                </a:lnTo>
                <a:close/>
              </a:path>
              <a:path w="4222750" h="898525">
                <a:moveTo>
                  <a:pt x="2285141" y="885584"/>
                </a:moveTo>
                <a:lnTo>
                  <a:pt x="2234341" y="885584"/>
                </a:lnTo>
                <a:lnTo>
                  <a:pt x="2234341" y="898284"/>
                </a:lnTo>
                <a:lnTo>
                  <a:pt x="2285141" y="898284"/>
                </a:lnTo>
                <a:lnTo>
                  <a:pt x="2285141" y="885584"/>
                </a:lnTo>
                <a:close/>
              </a:path>
              <a:path w="4222750" h="898525">
                <a:moveTo>
                  <a:pt x="2196241" y="885584"/>
                </a:moveTo>
                <a:lnTo>
                  <a:pt x="2145441" y="885584"/>
                </a:lnTo>
                <a:lnTo>
                  <a:pt x="2145441" y="898284"/>
                </a:lnTo>
                <a:lnTo>
                  <a:pt x="2196241" y="898284"/>
                </a:lnTo>
                <a:lnTo>
                  <a:pt x="2196241" y="885584"/>
                </a:lnTo>
                <a:close/>
              </a:path>
              <a:path w="4222750" h="898525">
                <a:moveTo>
                  <a:pt x="2107341" y="885584"/>
                </a:moveTo>
                <a:lnTo>
                  <a:pt x="2056541" y="885584"/>
                </a:lnTo>
                <a:lnTo>
                  <a:pt x="2056541" y="898284"/>
                </a:lnTo>
                <a:lnTo>
                  <a:pt x="2107341" y="898284"/>
                </a:lnTo>
                <a:lnTo>
                  <a:pt x="2107341" y="885584"/>
                </a:lnTo>
                <a:close/>
              </a:path>
              <a:path w="4222750" h="898525">
                <a:moveTo>
                  <a:pt x="2018441" y="885584"/>
                </a:moveTo>
                <a:lnTo>
                  <a:pt x="1967641" y="885584"/>
                </a:lnTo>
                <a:lnTo>
                  <a:pt x="1967641" y="898284"/>
                </a:lnTo>
                <a:lnTo>
                  <a:pt x="2018441" y="898284"/>
                </a:lnTo>
                <a:lnTo>
                  <a:pt x="2018441" y="885584"/>
                </a:lnTo>
                <a:close/>
              </a:path>
              <a:path w="4222750" h="898525">
                <a:moveTo>
                  <a:pt x="1929541" y="885584"/>
                </a:moveTo>
                <a:lnTo>
                  <a:pt x="1878741" y="885584"/>
                </a:lnTo>
                <a:lnTo>
                  <a:pt x="1878741" y="898284"/>
                </a:lnTo>
                <a:lnTo>
                  <a:pt x="1929541" y="898284"/>
                </a:lnTo>
                <a:lnTo>
                  <a:pt x="1929541" y="885584"/>
                </a:lnTo>
                <a:close/>
              </a:path>
              <a:path w="4222750" h="898525">
                <a:moveTo>
                  <a:pt x="1840641" y="885584"/>
                </a:moveTo>
                <a:lnTo>
                  <a:pt x="1789841" y="885584"/>
                </a:lnTo>
                <a:lnTo>
                  <a:pt x="1789841" y="898284"/>
                </a:lnTo>
                <a:lnTo>
                  <a:pt x="1840641" y="898284"/>
                </a:lnTo>
                <a:lnTo>
                  <a:pt x="1840641" y="885584"/>
                </a:lnTo>
                <a:close/>
              </a:path>
              <a:path w="4222750" h="898525">
                <a:moveTo>
                  <a:pt x="1751741" y="885584"/>
                </a:moveTo>
                <a:lnTo>
                  <a:pt x="1700941" y="885584"/>
                </a:lnTo>
                <a:lnTo>
                  <a:pt x="1700941" y="898284"/>
                </a:lnTo>
                <a:lnTo>
                  <a:pt x="1751741" y="898284"/>
                </a:lnTo>
                <a:lnTo>
                  <a:pt x="1751741" y="885584"/>
                </a:lnTo>
                <a:close/>
              </a:path>
              <a:path w="4222750" h="898525">
                <a:moveTo>
                  <a:pt x="1662841" y="885584"/>
                </a:moveTo>
                <a:lnTo>
                  <a:pt x="1612041" y="885584"/>
                </a:lnTo>
                <a:lnTo>
                  <a:pt x="1612041" y="898284"/>
                </a:lnTo>
                <a:lnTo>
                  <a:pt x="1662841" y="898284"/>
                </a:lnTo>
                <a:lnTo>
                  <a:pt x="1662841" y="885584"/>
                </a:lnTo>
                <a:close/>
              </a:path>
              <a:path w="4222750" h="898525">
                <a:moveTo>
                  <a:pt x="1573941" y="885584"/>
                </a:moveTo>
                <a:lnTo>
                  <a:pt x="1523141" y="885584"/>
                </a:lnTo>
                <a:lnTo>
                  <a:pt x="1523141" y="898284"/>
                </a:lnTo>
                <a:lnTo>
                  <a:pt x="1573941" y="898284"/>
                </a:lnTo>
                <a:lnTo>
                  <a:pt x="1573941" y="885584"/>
                </a:lnTo>
                <a:close/>
              </a:path>
              <a:path w="4222750" h="898525">
                <a:moveTo>
                  <a:pt x="1485041" y="885584"/>
                </a:moveTo>
                <a:lnTo>
                  <a:pt x="1434241" y="885584"/>
                </a:lnTo>
                <a:lnTo>
                  <a:pt x="1434241" y="898284"/>
                </a:lnTo>
                <a:lnTo>
                  <a:pt x="1485041" y="898284"/>
                </a:lnTo>
                <a:lnTo>
                  <a:pt x="1485041" y="885584"/>
                </a:lnTo>
                <a:close/>
              </a:path>
              <a:path w="4222750" h="898525">
                <a:moveTo>
                  <a:pt x="1396141" y="885584"/>
                </a:moveTo>
                <a:lnTo>
                  <a:pt x="1345341" y="885584"/>
                </a:lnTo>
                <a:lnTo>
                  <a:pt x="1345341" y="898284"/>
                </a:lnTo>
                <a:lnTo>
                  <a:pt x="1396141" y="898284"/>
                </a:lnTo>
                <a:lnTo>
                  <a:pt x="1396141" y="885584"/>
                </a:lnTo>
                <a:close/>
              </a:path>
              <a:path w="4222750" h="898525">
                <a:moveTo>
                  <a:pt x="1307241" y="885584"/>
                </a:moveTo>
                <a:lnTo>
                  <a:pt x="1256441" y="885584"/>
                </a:lnTo>
                <a:lnTo>
                  <a:pt x="1256441" y="898284"/>
                </a:lnTo>
                <a:lnTo>
                  <a:pt x="1307241" y="898284"/>
                </a:lnTo>
                <a:lnTo>
                  <a:pt x="1307241" y="885584"/>
                </a:lnTo>
                <a:close/>
              </a:path>
              <a:path w="4222750" h="898525">
                <a:moveTo>
                  <a:pt x="1218341" y="885584"/>
                </a:moveTo>
                <a:lnTo>
                  <a:pt x="1167541" y="885584"/>
                </a:lnTo>
                <a:lnTo>
                  <a:pt x="1167541" y="898284"/>
                </a:lnTo>
                <a:lnTo>
                  <a:pt x="1218341" y="898284"/>
                </a:lnTo>
                <a:lnTo>
                  <a:pt x="1218341" y="885584"/>
                </a:lnTo>
                <a:close/>
              </a:path>
              <a:path w="4222750" h="898525">
                <a:moveTo>
                  <a:pt x="1129441" y="885584"/>
                </a:moveTo>
                <a:lnTo>
                  <a:pt x="1078641" y="885584"/>
                </a:lnTo>
                <a:lnTo>
                  <a:pt x="1078641" y="898284"/>
                </a:lnTo>
                <a:lnTo>
                  <a:pt x="1129441" y="898284"/>
                </a:lnTo>
                <a:lnTo>
                  <a:pt x="1129441" y="885584"/>
                </a:lnTo>
                <a:close/>
              </a:path>
              <a:path w="4222750" h="898525">
                <a:moveTo>
                  <a:pt x="1040541" y="885584"/>
                </a:moveTo>
                <a:lnTo>
                  <a:pt x="989741" y="885584"/>
                </a:lnTo>
                <a:lnTo>
                  <a:pt x="989741" y="898284"/>
                </a:lnTo>
                <a:lnTo>
                  <a:pt x="1040541" y="898284"/>
                </a:lnTo>
                <a:lnTo>
                  <a:pt x="1040541" y="885584"/>
                </a:lnTo>
                <a:close/>
              </a:path>
              <a:path w="4222750" h="898525">
                <a:moveTo>
                  <a:pt x="951641" y="885584"/>
                </a:moveTo>
                <a:lnTo>
                  <a:pt x="900841" y="885584"/>
                </a:lnTo>
                <a:lnTo>
                  <a:pt x="900841" y="898284"/>
                </a:lnTo>
                <a:lnTo>
                  <a:pt x="951641" y="898284"/>
                </a:lnTo>
                <a:lnTo>
                  <a:pt x="951641" y="885584"/>
                </a:lnTo>
                <a:close/>
              </a:path>
              <a:path w="4222750" h="898525">
                <a:moveTo>
                  <a:pt x="862741" y="885584"/>
                </a:moveTo>
                <a:lnTo>
                  <a:pt x="811941" y="885584"/>
                </a:lnTo>
                <a:lnTo>
                  <a:pt x="811941" y="898284"/>
                </a:lnTo>
                <a:lnTo>
                  <a:pt x="862741" y="898284"/>
                </a:lnTo>
                <a:lnTo>
                  <a:pt x="862741" y="885584"/>
                </a:lnTo>
                <a:close/>
              </a:path>
              <a:path w="4222750" h="898525">
                <a:moveTo>
                  <a:pt x="773841" y="885584"/>
                </a:moveTo>
                <a:lnTo>
                  <a:pt x="723041" y="885584"/>
                </a:lnTo>
                <a:lnTo>
                  <a:pt x="723041" y="898284"/>
                </a:lnTo>
                <a:lnTo>
                  <a:pt x="773841" y="898284"/>
                </a:lnTo>
                <a:lnTo>
                  <a:pt x="773841" y="885584"/>
                </a:lnTo>
                <a:close/>
              </a:path>
              <a:path w="4222750" h="898525">
                <a:moveTo>
                  <a:pt x="684941" y="885584"/>
                </a:moveTo>
                <a:lnTo>
                  <a:pt x="634141" y="885584"/>
                </a:lnTo>
                <a:lnTo>
                  <a:pt x="634141" y="898284"/>
                </a:lnTo>
                <a:lnTo>
                  <a:pt x="684941" y="898284"/>
                </a:lnTo>
                <a:lnTo>
                  <a:pt x="684941" y="885584"/>
                </a:lnTo>
                <a:close/>
              </a:path>
              <a:path w="4222750" h="898525">
                <a:moveTo>
                  <a:pt x="596041" y="885584"/>
                </a:moveTo>
                <a:lnTo>
                  <a:pt x="545241" y="885584"/>
                </a:lnTo>
                <a:lnTo>
                  <a:pt x="545241" y="898284"/>
                </a:lnTo>
                <a:lnTo>
                  <a:pt x="596041" y="898284"/>
                </a:lnTo>
                <a:lnTo>
                  <a:pt x="596041" y="885584"/>
                </a:lnTo>
                <a:close/>
              </a:path>
              <a:path w="4222750" h="898525">
                <a:moveTo>
                  <a:pt x="507141" y="885584"/>
                </a:moveTo>
                <a:lnTo>
                  <a:pt x="456341" y="885584"/>
                </a:lnTo>
                <a:lnTo>
                  <a:pt x="456341" y="898284"/>
                </a:lnTo>
                <a:lnTo>
                  <a:pt x="507141" y="898284"/>
                </a:lnTo>
                <a:lnTo>
                  <a:pt x="507141" y="885584"/>
                </a:lnTo>
                <a:close/>
              </a:path>
              <a:path w="4222750" h="898525">
                <a:moveTo>
                  <a:pt x="418241" y="885584"/>
                </a:moveTo>
                <a:lnTo>
                  <a:pt x="367441" y="885584"/>
                </a:lnTo>
                <a:lnTo>
                  <a:pt x="367441" y="898284"/>
                </a:lnTo>
                <a:lnTo>
                  <a:pt x="418241" y="898284"/>
                </a:lnTo>
                <a:lnTo>
                  <a:pt x="418241" y="885584"/>
                </a:lnTo>
                <a:close/>
              </a:path>
              <a:path w="4222750" h="898525">
                <a:moveTo>
                  <a:pt x="329341" y="885584"/>
                </a:moveTo>
                <a:lnTo>
                  <a:pt x="278541" y="885584"/>
                </a:lnTo>
                <a:lnTo>
                  <a:pt x="278541" y="898284"/>
                </a:lnTo>
                <a:lnTo>
                  <a:pt x="329341" y="898284"/>
                </a:lnTo>
                <a:lnTo>
                  <a:pt x="329341" y="885584"/>
                </a:lnTo>
                <a:close/>
              </a:path>
              <a:path w="4222750" h="898525">
                <a:moveTo>
                  <a:pt x="240441" y="885584"/>
                </a:moveTo>
                <a:lnTo>
                  <a:pt x="189641" y="885584"/>
                </a:lnTo>
                <a:lnTo>
                  <a:pt x="189641" y="898284"/>
                </a:lnTo>
                <a:lnTo>
                  <a:pt x="240441" y="898284"/>
                </a:lnTo>
                <a:lnTo>
                  <a:pt x="240441" y="885584"/>
                </a:lnTo>
                <a:close/>
              </a:path>
              <a:path w="4222750" h="898525">
                <a:moveTo>
                  <a:pt x="151541" y="885584"/>
                </a:moveTo>
                <a:lnTo>
                  <a:pt x="100741" y="885584"/>
                </a:lnTo>
                <a:lnTo>
                  <a:pt x="100741" y="898284"/>
                </a:lnTo>
                <a:lnTo>
                  <a:pt x="151541" y="898284"/>
                </a:lnTo>
                <a:lnTo>
                  <a:pt x="151541" y="885584"/>
                </a:lnTo>
                <a:close/>
              </a:path>
            </a:pathLst>
          </a:custGeom>
          <a:solidFill>
            <a:srgbClr val="8FA7C4"/>
          </a:solidFill>
        </p:spPr>
        <p:txBody>
          <a:bodyPr wrap="square" lIns="0" tIns="0" rIns="0" bIns="0" rtlCol="0"/>
          <a:lstStyle/>
          <a:p>
            <a:endParaRPr>
              <a:solidFill>
                <a:prstClr val="black"/>
              </a:solidFill>
            </a:endParaRPr>
          </a:p>
        </p:txBody>
      </p:sp>
      <p:sp>
        <p:nvSpPr>
          <p:cNvPr id="21" name="object 21"/>
          <p:cNvSpPr/>
          <p:nvPr/>
        </p:nvSpPr>
        <p:spPr>
          <a:xfrm>
            <a:off x="6207790" y="5540709"/>
            <a:ext cx="953769" cy="509905"/>
          </a:xfrm>
          <a:custGeom>
            <a:avLst/>
            <a:gdLst/>
            <a:ahLst/>
            <a:cxnLst/>
            <a:rect l="l" t="t" r="r" b="b"/>
            <a:pathLst>
              <a:path w="953770" h="509904">
                <a:moveTo>
                  <a:pt x="45252" y="475359"/>
                </a:moveTo>
                <a:lnTo>
                  <a:pt x="0" y="498445"/>
                </a:lnTo>
                <a:lnTo>
                  <a:pt x="5772" y="509758"/>
                </a:lnTo>
                <a:lnTo>
                  <a:pt x="51023" y="486672"/>
                </a:lnTo>
                <a:lnTo>
                  <a:pt x="45252" y="475359"/>
                </a:lnTo>
                <a:close/>
              </a:path>
              <a:path w="953770" h="509904">
                <a:moveTo>
                  <a:pt x="124442" y="434960"/>
                </a:moveTo>
                <a:lnTo>
                  <a:pt x="79190" y="458045"/>
                </a:lnTo>
                <a:lnTo>
                  <a:pt x="84961" y="469358"/>
                </a:lnTo>
                <a:lnTo>
                  <a:pt x="130213" y="446273"/>
                </a:lnTo>
                <a:lnTo>
                  <a:pt x="124442" y="434960"/>
                </a:lnTo>
                <a:close/>
              </a:path>
              <a:path w="953770" h="509904">
                <a:moveTo>
                  <a:pt x="203633" y="394560"/>
                </a:moveTo>
                <a:lnTo>
                  <a:pt x="158380" y="417646"/>
                </a:lnTo>
                <a:lnTo>
                  <a:pt x="164152" y="428959"/>
                </a:lnTo>
                <a:lnTo>
                  <a:pt x="209403" y="405873"/>
                </a:lnTo>
                <a:lnTo>
                  <a:pt x="203633" y="394560"/>
                </a:lnTo>
                <a:close/>
              </a:path>
              <a:path w="953770" h="509904">
                <a:moveTo>
                  <a:pt x="282822" y="354161"/>
                </a:moveTo>
                <a:lnTo>
                  <a:pt x="237571" y="377246"/>
                </a:lnTo>
                <a:lnTo>
                  <a:pt x="243342" y="388559"/>
                </a:lnTo>
                <a:lnTo>
                  <a:pt x="288593" y="365474"/>
                </a:lnTo>
                <a:lnTo>
                  <a:pt x="282822" y="354161"/>
                </a:lnTo>
                <a:close/>
              </a:path>
              <a:path w="953770" h="509904">
                <a:moveTo>
                  <a:pt x="362012" y="313761"/>
                </a:moveTo>
                <a:lnTo>
                  <a:pt x="316760" y="336847"/>
                </a:lnTo>
                <a:lnTo>
                  <a:pt x="322533" y="348159"/>
                </a:lnTo>
                <a:lnTo>
                  <a:pt x="367784" y="325074"/>
                </a:lnTo>
                <a:lnTo>
                  <a:pt x="362012" y="313761"/>
                </a:lnTo>
                <a:close/>
              </a:path>
              <a:path w="953770" h="509904">
                <a:moveTo>
                  <a:pt x="441203" y="273362"/>
                </a:moveTo>
                <a:lnTo>
                  <a:pt x="395951" y="296447"/>
                </a:lnTo>
                <a:lnTo>
                  <a:pt x="401722" y="307760"/>
                </a:lnTo>
                <a:lnTo>
                  <a:pt x="446973" y="284674"/>
                </a:lnTo>
                <a:lnTo>
                  <a:pt x="441203" y="273362"/>
                </a:lnTo>
                <a:close/>
              </a:path>
              <a:path w="953770" h="509904">
                <a:moveTo>
                  <a:pt x="520392" y="232962"/>
                </a:moveTo>
                <a:lnTo>
                  <a:pt x="475141" y="256048"/>
                </a:lnTo>
                <a:lnTo>
                  <a:pt x="480913" y="267360"/>
                </a:lnTo>
                <a:lnTo>
                  <a:pt x="526164" y="244275"/>
                </a:lnTo>
                <a:lnTo>
                  <a:pt x="520392" y="232962"/>
                </a:lnTo>
                <a:close/>
              </a:path>
              <a:path w="953770" h="509904">
                <a:moveTo>
                  <a:pt x="599583" y="192562"/>
                </a:moveTo>
                <a:lnTo>
                  <a:pt x="554332" y="215648"/>
                </a:lnTo>
                <a:lnTo>
                  <a:pt x="560103" y="226961"/>
                </a:lnTo>
                <a:lnTo>
                  <a:pt x="605354" y="203875"/>
                </a:lnTo>
                <a:lnTo>
                  <a:pt x="599583" y="192562"/>
                </a:lnTo>
                <a:close/>
              </a:path>
              <a:path w="953770" h="509904">
                <a:moveTo>
                  <a:pt x="678773" y="152163"/>
                </a:moveTo>
                <a:lnTo>
                  <a:pt x="633521" y="175248"/>
                </a:lnTo>
                <a:lnTo>
                  <a:pt x="639293" y="186561"/>
                </a:lnTo>
                <a:lnTo>
                  <a:pt x="684545" y="163476"/>
                </a:lnTo>
                <a:lnTo>
                  <a:pt x="678773" y="152163"/>
                </a:lnTo>
                <a:close/>
              </a:path>
              <a:path w="953770" h="509904">
                <a:moveTo>
                  <a:pt x="757963" y="111763"/>
                </a:moveTo>
                <a:lnTo>
                  <a:pt x="712712" y="134849"/>
                </a:lnTo>
                <a:lnTo>
                  <a:pt x="718483" y="146162"/>
                </a:lnTo>
                <a:lnTo>
                  <a:pt x="763734" y="123076"/>
                </a:lnTo>
                <a:lnTo>
                  <a:pt x="757963" y="111763"/>
                </a:lnTo>
                <a:close/>
              </a:path>
              <a:path w="953770" h="509904">
                <a:moveTo>
                  <a:pt x="837153" y="71364"/>
                </a:moveTo>
                <a:lnTo>
                  <a:pt x="791902" y="94449"/>
                </a:lnTo>
                <a:lnTo>
                  <a:pt x="797674" y="105762"/>
                </a:lnTo>
                <a:lnTo>
                  <a:pt x="842925" y="82677"/>
                </a:lnTo>
                <a:lnTo>
                  <a:pt x="837153" y="71364"/>
                </a:lnTo>
                <a:close/>
              </a:path>
              <a:path w="953770" h="509904">
                <a:moveTo>
                  <a:pt x="936312" y="27906"/>
                </a:moveTo>
                <a:lnTo>
                  <a:pt x="912652" y="87104"/>
                </a:lnTo>
                <a:lnTo>
                  <a:pt x="914237" y="90799"/>
                </a:lnTo>
                <a:lnTo>
                  <a:pt x="920750" y="93402"/>
                </a:lnTo>
                <a:lnTo>
                  <a:pt x="924445" y="91817"/>
                </a:lnTo>
                <a:lnTo>
                  <a:pt x="949279" y="29681"/>
                </a:lnTo>
                <a:lnTo>
                  <a:pt x="943349" y="29681"/>
                </a:lnTo>
                <a:lnTo>
                  <a:pt x="936312" y="27906"/>
                </a:lnTo>
                <a:close/>
              </a:path>
              <a:path w="953770" h="509904">
                <a:moveTo>
                  <a:pt x="916344" y="30965"/>
                </a:moveTo>
                <a:lnTo>
                  <a:pt x="871092" y="54050"/>
                </a:lnTo>
                <a:lnTo>
                  <a:pt x="876863" y="65363"/>
                </a:lnTo>
                <a:lnTo>
                  <a:pt x="922115" y="42277"/>
                </a:lnTo>
                <a:lnTo>
                  <a:pt x="916344" y="30965"/>
                </a:lnTo>
                <a:close/>
              </a:path>
              <a:path w="953770" h="509904">
                <a:moveTo>
                  <a:pt x="939006" y="21167"/>
                </a:moveTo>
                <a:lnTo>
                  <a:pt x="936312" y="27906"/>
                </a:lnTo>
                <a:lnTo>
                  <a:pt x="943349" y="29681"/>
                </a:lnTo>
                <a:lnTo>
                  <a:pt x="939006" y="21167"/>
                </a:lnTo>
                <a:close/>
              </a:path>
              <a:path w="953770" h="509904">
                <a:moveTo>
                  <a:pt x="952682" y="21167"/>
                </a:moveTo>
                <a:lnTo>
                  <a:pt x="939006" y="21167"/>
                </a:lnTo>
                <a:lnTo>
                  <a:pt x="943349" y="29681"/>
                </a:lnTo>
                <a:lnTo>
                  <a:pt x="949279" y="29681"/>
                </a:lnTo>
                <a:lnTo>
                  <a:pt x="952682" y="21167"/>
                </a:lnTo>
                <a:close/>
              </a:path>
              <a:path w="953770" h="509904">
                <a:moveTo>
                  <a:pt x="877604" y="0"/>
                </a:moveTo>
                <a:lnTo>
                  <a:pt x="874151" y="2061"/>
                </a:lnTo>
                <a:lnTo>
                  <a:pt x="872436" y="8862"/>
                </a:lnTo>
                <a:lnTo>
                  <a:pt x="874497" y="12313"/>
                </a:lnTo>
                <a:lnTo>
                  <a:pt x="936312" y="27906"/>
                </a:lnTo>
                <a:lnTo>
                  <a:pt x="939006" y="21167"/>
                </a:lnTo>
                <a:lnTo>
                  <a:pt x="952682" y="21167"/>
                </a:lnTo>
                <a:lnTo>
                  <a:pt x="953491" y="19141"/>
                </a:lnTo>
                <a:lnTo>
                  <a:pt x="877604" y="0"/>
                </a:lnTo>
                <a:close/>
              </a:path>
            </a:pathLst>
          </a:custGeom>
          <a:solidFill>
            <a:srgbClr val="8FA7C4"/>
          </a:solidFill>
        </p:spPr>
        <p:txBody>
          <a:bodyPr wrap="square" lIns="0" tIns="0" rIns="0" bIns="0" rtlCol="0"/>
          <a:lstStyle/>
          <a:p>
            <a:endParaRPr>
              <a:solidFill>
                <a:prstClr val="black"/>
              </a:solidFill>
            </a:endParaRPr>
          </a:p>
        </p:txBody>
      </p:sp>
      <p:sp>
        <p:nvSpPr>
          <p:cNvPr id="22" name="object 22"/>
          <p:cNvSpPr txBox="1"/>
          <p:nvPr/>
        </p:nvSpPr>
        <p:spPr>
          <a:xfrm>
            <a:off x="9657675" y="1653540"/>
            <a:ext cx="1940560" cy="873125"/>
          </a:xfrm>
          <a:prstGeom prst="rect">
            <a:avLst/>
          </a:prstGeom>
        </p:spPr>
        <p:txBody>
          <a:bodyPr vert="horz" wrap="square" lIns="0" tIns="14604" rIns="0" bIns="0" rtlCol="0">
            <a:spAutoFit/>
          </a:bodyPr>
          <a:lstStyle/>
          <a:p>
            <a:pPr marL="12700" marR="5080">
              <a:lnSpc>
                <a:spcPct val="99000"/>
              </a:lnSpc>
              <a:spcBef>
                <a:spcPts val="114"/>
              </a:spcBef>
            </a:pPr>
            <a:r>
              <a:rPr sz="1400" spc="-5" dirty="0">
                <a:solidFill>
                  <a:srgbClr val="FFFFFF"/>
                </a:solidFill>
                <a:latin typeface="Arial"/>
                <a:cs typeface="Arial"/>
              </a:rPr>
              <a:t>Seamlessly join  Windows </a:t>
            </a:r>
            <a:r>
              <a:rPr sz="1400" dirty="0">
                <a:solidFill>
                  <a:srgbClr val="FFFFFF"/>
                </a:solidFill>
                <a:latin typeface="Arial"/>
                <a:cs typeface="Arial"/>
              </a:rPr>
              <a:t>EC2</a:t>
            </a:r>
            <a:r>
              <a:rPr sz="1400" spc="-65" dirty="0">
                <a:solidFill>
                  <a:srgbClr val="FFFFFF"/>
                </a:solidFill>
                <a:latin typeface="Arial"/>
                <a:cs typeface="Arial"/>
              </a:rPr>
              <a:t> </a:t>
            </a:r>
            <a:r>
              <a:rPr sz="1400" spc="-5" dirty="0">
                <a:solidFill>
                  <a:srgbClr val="FFFFFF"/>
                </a:solidFill>
                <a:latin typeface="Arial"/>
                <a:cs typeface="Arial"/>
              </a:rPr>
              <a:t>instances  to on-premise </a:t>
            </a:r>
            <a:r>
              <a:rPr sz="1400" dirty="0">
                <a:solidFill>
                  <a:srgbClr val="FFFFFF"/>
                </a:solidFill>
                <a:latin typeface="Arial"/>
                <a:cs typeface="Arial"/>
              </a:rPr>
              <a:t>AD  </a:t>
            </a:r>
            <a:r>
              <a:rPr sz="1400" spc="-5" dirty="0">
                <a:solidFill>
                  <a:srgbClr val="FFFFFF"/>
                </a:solidFill>
                <a:latin typeface="Arial"/>
                <a:cs typeface="Arial"/>
              </a:rPr>
              <a:t>domain</a:t>
            </a:r>
            <a:endParaRPr sz="1400">
              <a:solidFill>
                <a:prstClr val="black"/>
              </a:solidFill>
              <a:latin typeface="Arial"/>
              <a:cs typeface="Arial"/>
            </a:endParaRPr>
          </a:p>
        </p:txBody>
      </p:sp>
      <p:sp>
        <p:nvSpPr>
          <p:cNvPr id="23" name="object 23"/>
          <p:cNvSpPr/>
          <p:nvPr/>
        </p:nvSpPr>
        <p:spPr>
          <a:xfrm>
            <a:off x="9544048" y="1600824"/>
            <a:ext cx="2193925" cy="979169"/>
          </a:xfrm>
          <a:custGeom>
            <a:avLst/>
            <a:gdLst/>
            <a:ahLst/>
            <a:cxnLst/>
            <a:rect l="l" t="t" r="r" b="b"/>
            <a:pathLst>
              <a:path w="2193925" h="979169">
                <a:moveTo>
                  <a:pt x="12700" y="921698"/>
                </a:moveTo>
                <a:lnTo>
                  <a:pt x="0" y="921698"/>
                </a:lnTo>
                <a:lnTo>
                  <a:pt x="0" y="972498"/>
                </a:lnTo>
                <a:lnTo>
                  <a:pt x="12700" y="972498"/>
                </a:lnTo>
                <a:lnTo>
                  <a:pt x="12700" y="921698"/>
                </a:lnTo>
                <a:close/>
              </a:path>
              <a:path w="2193925" h="979169">
                <a:moveTo>
                  <a:pt x="12700" y="832798"/>
                </a:moveTo>
                <a:lnTo>
                  <a:pt x="0" y="832798"/>
                </a:lnTo>
                <a:lnTo>
                  <a:pt x="0" y="883598"/>
                </a:lnTo>
                <a:lnTo>
                  <a:pt x="12700" y="883598"/>
                </a:lnTo>
                <a:lnTo>
                  <a:pt x="12700" y="832798"/>
                </a:lnTo>
                <a:close/>
              </a:path>
              <a:path w="2193925" h="979169">
                <a:moveTo>
                  <a:pt x="12700" y="743898"/>
                </a:moveTo>
                <a:lnTo>
                  <a:pt x="0" y="743898"/>
                </a:lnTo>
                <a:lnTo>
                  <a:pt x="0" y="794698"/>
                </a:lnTo>
                <a:lnTo>
                  <a:pt x="12700" y="794698"/>
                </a:lnTo>
                <a:lnTo>
                  <a:pt x="12700" y="743898"/>
                </a:lnTo>
                <a:close/>
              </a:path>
              <a:path w="2193925" h="979169">
                <a:moveTo>
                  <a:pt x="12700" y="654998"/>
                </a:moveTo>
                <a:lnTo>
                  <a:pt x="0" y="654998"/>
                </a:lnTo>
                <a:lnTo>
                  <a:pt x="0" y="705798"/>
                </a:lnTo>
                <a:lnTo>
                  <a:pt x="12700" y="705798"/>
                </a:lnTo>
                <a:lnTo>
                  <a:pt x="12700" y="654998"/>
                </a:lnTo>
                <a:close/>
              </a:path>
              <a:path w="2193925" h="979169">
                <a:moveTo>
                  <a:pt x="12700" y="566098"/>
                </a:moveTo>
                <a:lnTo>
                  <a:pt x="0" y="566098"/>
                </a:lnTo>
                <a:lnTo>
                  <a:pt x="0" y="616898"/>
                </a:lnTo>
                <a:lnTo>
                  <a:pt x="12700" y="616898"/>
                </a:lnTo>
                <a:lnTo>
                  <a:pt x="12700" y="566098"/>
                </a:lnTo>
                <a:close/>
              </a:path>
              <a:path w="2193925" h="979169">
                <a:moveTo>
                  <a:pt x="12700" y="477198"/>
                </a:moveTo>
                <a:lnTo>
                  <a:pt x="0" y="477198"/>
                </a:lnTo>
                <a:lnTo>
                  <a:pt x="0" y="527998"/>
                </a:lnTo>
                <a:lnTo>
                  <a:pt x="12700" y="527998"/>
                </a:lnTo>
                <a:lnTo>
                  <a:pt x="12700" y="477198"/>
                </a:lnTo>
                <a:close/>
              </a:path>
              <a:path w="2193925" h="979169">
                <a:moveTo>
                  <a:pt x="12700" y="388298"/>
                </a:moveTo>
                <a:lnTo>
                  <a:pt x="0" y="388298"/>
                </a:lnTo>
                <a:lnTo>
                  <a:pt x="0" y="439098"/>
                </a:lnTo>
                <a:lnTo>
                  <a:pt x="12700" y="439098"/>
                </a:lnTo>
                <a:lnTo>
                  <a:pt x="12700" y="388298"/>
                </a:lnTo>
                <a:close/>
              </a:path>
              <a:path w="2193925" h="979169">
                <a:moveTo>
                  <a:pt x="12700" y="299398"/>
                </a:moveTo>
                <a:lnTo>
                  <a:pt x="0" y="299398"/>
                </a:lnTo>
                <a:lnTo>
                  <a:pt x="0" y="350198"/>
                </a:lnTo>
                <a:lnTo>
                  <a:pt x="12700" y="350198"/>
                </a:lnTo>
                <a:lnTo>
                  <a:pt x="12700" y="299398"/>
                </a:lnTo>
                <a:close/>
              </a:path>
              <a:path w="2193925" h="979169">
                <a:moveTo>
                  <a:pt x="12700" y="210498"/>
                </a:moveTo>
                <a:lnTo>
                  <a:pt x="0" y="210498"/>
                </a:lnTo>
                <a:lnTo>
                  <a:pt x="0" y="261298"/>
                </a:lnTo>
                <a:lnTo>
                  <a:pt x="12700" y="261298"/>
                </a:lnTo>
                <a:lnTo>
                  <a:pt x="12700" y="210498"/>
                </a:lnTo>
                <a:close/>
              </a:path>
              <a:path w="2193925" h="979169">
                <a:moveTo>
                  <a:pt x="12700" y="121598"/>
                </a:moveTo>
                <a:lnTo>
                  <a:pt x="0" y="121598"/>
                </a:lnTo>
                <a:lnTo>
                  <a:pt x="0" y="172398"/>
                </a:lnTo>
                <a:lnTo>
                  <a:pt x="12700" y="172398"/>
                </a:lnTo>
                <a:lnTo>
                  <a:pt x="12700" y="121598"/>
                </a:lnTo>
                <a:close/>
              </a:path>
              <a:path w="2193925" h="979169">
                <a:moveTo>
                  <a:pt x="12700" y="32698"/>
                </a:moveTo>
                <a:lnTo>
                  <a:pt x="0" y="32698"/>
                </a:lnTo>
                <a:lnTo>
                  <a:pt x="0" y="83498"/>
                </a:lnTo>
                <a:lnTo>
                  <a:pt x="12700" y="83498"/>
                </a:lnTo>
                <a:lnTo>
                  <a:pt x="12700" y="32698"/>
                </a:lnTo>
                <a:close/>
              </a:path>
              <a:path w="2193925" h="979169">
                <a:moveTo>
                  <a:pt x="68901" y="0"/>
                </a:moveTo>
                <a:lnTo>
                  <a:pt x="18101" y="0"/>
                </a:lnTo>
                <a:lnTo>
                  <a:pt x="18101" y="12700"/>
                </a:lnTo>
                <a:lnTo>
                  <a:pt x="68901" y="12700"/>
                </a:lnTo>
                <a:lnTo>
                  <a:pt x="68901" y="0"/>
                </a:lnTo>
                <a:close/>
              </a:path>
              <a:path w="2193925" h="979169">
                <a:moveTo>
                  <a:pt x="157801" y="0"/>
                </a:moveTo>
                <a:lnTo>
                  <a:pt x="107001" y="0"/>
                </a:lnTo>
                <a:lnTo>
                  <a:pt x="107001" y="12700"/>
                </a:lnTo>
                <a:lnTo>
                  <a:pt x="157801" y="12700"/>
                </a:lnTo>
                <a:lnTo>
                  <a:pt x="157801" y="0"/>
                </a:lnTo>
                <a:close/>
              </a:path>
              <a:path w="2193925" h="979169">
                <a:moveTo>
                  <a:pt x="246701" y="0"/>
                </a:moveTo>
                <a:lnTo>
                  <a:pt x="195901" y="0"/>
                </a:lnTo>
                <a:lnTo>
                  <a:pt x="195901" y="12700"/>
                </a:lnTo>
                <a:lnTo>
                  <a:pt x="246701" y="12700"/>
                </a:lnTo>
                <a:lnTo>
                  <a:pt x="246701" y="0"/>
                </a:lnTo>
                <a:close/>
              </a:path>
              <a:path w="2193925" h="979169">
                <a:moveTo>
                  <a:pt x="335601" y="0"/>
                </a:moveTo>
                <a:lnTo>
                  <a:pt x="284801" y="0"/>
                </a:lnTo>
                <a:lnTo>
                  <a:pt x="284801" y="12700"/>
                </a:lnTo>
                <a:lnTo>
                  <a:pt x="335601" y="12700"/>
                </a:lnTo>
                <a:lnTo>
                  <a:pt x="335601" y="0"/>
                </a:lnTo>
                <a:close/>
              </a:path>
              <a:path w="2193925" h="979169">
                <a:moveTo>
                  <a:pt x="424501" y="0"/>
                </a:moveTo>
                <a:lnTo>
                  <a:pt x="373701" y="0"/>
                </a:lnTo>
                <a:lnTo>
                  <a:pt x="373701" y="12700"/>
                </a:lnTo>
                <a:lnTo>
                  <a:pt x="424501" y="12700"/>
                </a:lnTo>
                <a:lnTo>
                  <a:pt x="424501" y="0"/>
                </a:lnTo>
                <a:close/>
              </a:path>
              <a:path w="2193925" h="979169">
                <a:moveTo>
                  <a:pt x="513401" y="0"/>
                </a:moveTo>
                <a:lnTo>
                  <a:pt x="462601" y="0"/>
                </a:lnTo>
                <a:lnTo>
                  <a:pt x="462601" y="12700"/>
                </a:lnTo>
                <a:lnTo>
                  <a:pt x="513401" y="12700"/>
                </a:lnTo>
                <a:lnTo>
                  <a:pt x="513401" y="0"/>
                </a:lnTo>
                <a:close/>
              </a:path>
              <a:path w="2193925" h="979169">
                <a:moveTo>
                  <a:pt x="602301" y="0"/>
                </a:moveTo>
                <a:lnTo>
                  <a:pt x="551501" y="0"/>
                </a:lnTo>
                <a:lnTo>
                  <a:pt x="551501" y="12700"/>
                </a:lnTo>
                <a:lnTo>
                  <a:pt x="602301" y="12700"/>
                </a:lnTo>
                <a:lnTo>
                  <a:pt x="602301" y="0"/>
                </a:lnTo>
                <a:close/>
              </a:path>
              <a:path w="2193925" h="979169">
                <a:moveTo>
                  <a:pt x="691201" y="0"/>
                </a:moveTo>
                <a:lnTo>
                  <a:pt x="640401" y="0"/>
                </a:lnTo>
                <a:lnTo>
                  <a:pt x="640401" y="12700"/>
                </a:lnTo>
                <a:lnTo>
                  <a:pt x="691201" y="12700"/>
                </a:lnTo>
                <a:lnTo>
                  <a:pt x="691201" y="0"/>
                </a:lnTo>
                <a:close/>
              </a:path>
              <a:path w="2193925" h="979169">
                <a:moveTo>
                  <a:pt x="780101" y="0"/>
                </a:moveTo>
                <a:lnTo>
                  <a:pt x="729301" y="0"/>
                </a:lnTo>
                <a:lnTo>
                  <a:pt x="729301" y="12700"/>
                </a:lnTo>
                <a:lnTo>
                  <a:pt x="780101" y="12700"/>
                </a:lnTo>
                <a:lnTo>
                  <a:pt x="780101" y="0"/>
                </a:lnTo>
                <a:close/>
              </a:path>
              <a:path w="2193925" h="979169">
                <a:moveTo>
                  <a:pt x="869001" y="0"/>
                </a:moveTo>
                <a:lnTo>
                  <a:pt x="818201" y="0"/>
                </a:lnTo>
                <a:lnTo>
                  <a:pt x="818201" y="12700"/>
                </a:lnTo>
                <a:lnTo>
                  <a:pt x="869001" y="12700"/>
                </a:lnTo>
                <a:lnTo>
                  <a:pt x="869001" y="0"/>
                </a:lnTo>
                <a:close/>
              </a:path>
              <a:path w="2193925" h="979169">
                <a:moveTo>
                  <a:pt x="957901" y="0"/>
                </a:moveTo>
                <a:lnTo>
                  <a:pt x="907101" y="0"/>
                </a:lnTo>
                <a:lnTo>
                  <a:pt x="907101" y="12700"/>
                </a:lnTo>
                <a:lnTo>
                  <a:pt x="957901" y="12700"/>
                </a:lnTo>
                <a:lnTo>
                  <a:pt x="957901" y="0"/>
                </a:lnTo>
                <a:close/>
              </a:path>
              <a:path w="2193925" h="979169">
                <a:moveTo>
                  <a:pt x="1046801" y="0"/>
                </a:moveTo>
                <a:lnTo>
                  <a:pt x="996001" y="0"/>
                </a:lnTo>
                <a:lnTo>
                  <a:pt x="996001" y="12700"/>
                </a:lnTo>
                <a:lnTo>
                  <a:pt x="1046801" y="12700"/>
                </a:lnTo>
                <a:lnTo>
                  <a:pt x="1046801" y="0"/>
                </a:lnTo>
                <a:close/>
              </a:path>
              <a:path w="2193925" h="979169">
                <a:moveTo>
                  <a:pt x="1135701" y="0"/>
                </a:moveTo>
                <a:lnTo>
                  <a:pt x="1084901" y="0"/>
                </a:lnTo>
                <a:lnTo>
                  <a:pt x="1084901" y="12700"/>
                </a:lnTo>
                <a:lnTo>
                  <a:pt x="1135701" y="12700"/>
                </a:lnTo>
                <a:lnTo>
                  <a:pt x="1135701" y="0"/>
                </a:lnTo>
                <a:close/>
              </a:path>
              <a:path w="2193925" h="979169">
                <a:moveTo>
                  <a:pt x="1224601" y="0"/>
                </a:moveTo>
                <a:lnTo>
                  <a:pt x="1173801" y="0"/>
                </a:lnTo>
                <a:lnTo>
                  <a:pt x="1173801" y="12700"/>
                </a:lnTo>
                <a:lnTo>
                  <a:pt x="1224601" y="12700"/>
                </a:lnTo>
                <a:lnTo>
                  <a:pt x="1224601" y="0"/>
                </a:lnTo>
                <a:close/>
              </a:path>
              <a:path w="2193925" h="979169">
                <a:moveTo>
                  <a:pt x="1313501" y="0"/>
                </a:moveTo>
                <a:lnTo>
                  <a:pt x="1262701" y="0"/>
                </a:lnTo>
                <a:lnTo>
                  <a:pt x="1262701" y="12700"/>
                </a:lnTo>
                <a:lnTo>
                  <a:pt x="1313501" y="12700"/>
                </a:lnTo>
                <a:lnTo>
                  <a:pt x="1313501" y="0"/>
                </a:lnTo>
                <a:close/>
              </a:path>
              <a:path w="2193925" h="979169">
                <a:moveTo>
                  <a:pt x="1402401" y="0"/>
                </a:moveTo>
                <a:lnTo>
                  <a:pt x="1351601" y="0"/>
                </a:lnTo>
                <a:lnTo>
                  <a:pt x="1351601" y="12700"/>
                </a:lnTo>
                <a:lnTo>
                  <a:pt x="1402401" y="12700"/>
                </a:lnTo>
                <a:lnTo>
                  <a:pt x="1402401" y="0"/>
                </a:lnTo>
                <a:close/>
              </a:path>
              <a:path w="2193925" h="979169">
                <a:moveTo>
                  <a:pt x="1491301" y="0"/>
                </a:moveTo>
                <a:lnTo>
                  <a:pt x="1440501" y="0"/>
                </a:lnTo>
                <a:lnTo>
                  <a:pt x="1440501" y="12700"/>
                </a:lnTo>
                <a:lnTo>
                  <a:pt x="1491301" y="12700"/>
                </a:lnTo>
                <a:lnTo>
                  <a:pt x="1491301" y="0"/>
                </a:lnTo>
                <a:close/>
              </a:path>
              <a:path w="2193925" h="979169">
                <a:moveTo>
                  <a:pt x="1580201" y="0"/>
                </a:moveTo>
                <a:lnTo>
                  <a:pt x="1529401" y="0"/>
                </a:lnTo>
                <a:lnTo>
                  <a:pt x="1529401" y="12700"/>
                </a:lnTo>
                <a:lnTo>
                  <a:pt x="1580201" y="12700"/>
                </a:lnTo>
                <a:lnTo>
                  <a:pt x="1580201" y="0"/>
                </a:lnTo>
                <a:close/>
              </a:path>
              <a:path w="2193925" h="979169">
                <a:moveTo>
                  <a:pt x="1669101" y="0"/>
                </a:moveTo>
                <a:lnTo>
                  <a:pt x="1618301" y="0"/>
                </a:lnTo>
                <a:lnTo>
                  <a:pt x="1618301" y="12700"/>
                </a:lnTo>
                <a:lnTo>
                  <a:pt x="1669101" y="12700"/>
                </a:lnTo>
                <a:lnTo>
                  <a:pt x="1669101" y="0"/>
                </a:lnTo>
                <a:close/>
              </a:path>
              <a:path w="2193925" h="979169">
                <a:moveTo>
                  <a:pt x="1758001" y="0"/>
                </a:moveTo>
                <a:lnTo>
                  <a:pt x="1707201" y="0"/>
                </a:lnTo>
                <a:lnTo>
                  <a:pt x="1707201" y="12700"/>
                </a:lnTo>
                <a:lnTo>
                  <a:pt x="1758001" y="12700"/>
                </a:lnTo>
                <a:lnTo>
                  <a:pt x="1758001" y="0"/>
                </a:lnTo>
                <a:close/>
              </a:path>
              <a:path w="2193925" h="979169">
                <a:moveTo>
                  <a:pt x="1846901" y="0"/>
                </a:moveTo>
                <a:lnTo>
                  <a:pt x="1796101" y="0"/>
                </a:lnTo>
                <a:lnTo>
                  <a:pt x="1796101" y="12700"/>
                </a:lnTo>
                <a:lnTo>
                  <a:pt x="1846901" y="12700"/>
                </a:lnTo>
                <a:lnTo>
                  <a:pt x="1846901" y="0"/>
                </a:lnTo>
                <a:close/>
              </a:path>
              <a:path w="2193925" h="979169">
                <a:moveTo>
                  <a:pt x="1935801" y="0"/>
                </a:moveTo>
                <a:lnTo>
                  <a:pt x="1885001" y="0"/>
                </a:lnTo>
                <a:lnTo>
                  <a:pt x="1885001" y="12700"/>
                </a:lnTo>
                <a:lnTo>
                  <a:pt x="1935801" y="12700"/>
                </a:lnTo>
                <a:lnTo>
                  <a:pt x="1935801" y="0"/>
                </a:lnTo>
                <a:close/>
              </a:path>
              <a:path w="2193925" h="979169">
                <a:moveTo>
                  <a:pt x="2024701" y="0"/>
                </a:moveTo>
                <a:lnTo>
                  <a:pt x="1973901" y="0"/>
                </a:lnTo>
                <a:lnTo>
                  <a:pt x="1973901" y="12700"/>
                </a:lnTo>
                <a:lnTo>
                  <a:pt x="2024701" y="12700"/>
                </a:lnTo>
                <a:lnTo>
                  <a:pt x="2024701" y="0"/>
                </a:lnTo>
                <a:close/>
              </a:path>
              <a:path w="2193925" h="979169">
                <a:moveTo>
                  <a:pt x="2113601" y="0"/>
                </a:moveTo>
                <a:lnTo>
                  <a:pt x="2062801" y="0"/>
                </a:lnTo>
                <a:lnTo>
                  <a:pt x="2062801" y="12700"/>
                </a:lnTo>
                <a:lnTo>
                  <a:pt x="2113601" y="12700"/>
                </a:lnTo>
                <a:lnTo>
                  <a:pt x="2113601" y="0"/>
                </a:lnTo>
                <a:close/>
              </a:path>
              <a:path w="2193925" h="979169">
                <a:moveTo>
                  <a:pt x="2180972" y="6350"/>
                </a:moveTo>
                <a:lnTo>
                  <a:pt x="2180972" y="21529"/>
                </a:lnTo>
                <a:lnTo>
                  <a:pt x="2193672" y="21529"/>
                </a:lnTo>
                <a:lnTo>
                  <a:pt x="2193672" y="12700"/>
                </a:lnTo>
                <a:lnTo>
                  <a:pt x="2187322" y="12700"/>
                </a:lnTo>
                <a:lnTo>
                  <a:pt x="2180972" y="6350"/>
                </a:lnTo>
                <a:close/>
              </a:path>
              <a:path w="2193925" h="979169">
                <a:moveTo>
                  <a:pt x="2193672" y="0"/>
                </a:moveTo>
                <a:lnTo>
                  <a:pt x="2151701" y="0"/>
                </a:lnTo>
                <a:lnTo>
                  <a:pt x="2151701" y="12700"/>
                </a:lnTo>
                <a:lnTo>
                  <a:pt x="2180972" y="12700"/>
                </a:lnTo>
                <a:lnTo>
                  <a:pt x="2180972" y="6350"/>
                </a:lnTo>
                <a:lnTo>
                  <a:pt x="2193672" y="6350"/>
                </a:lnTo>
                <a:lnTo>
                  <a:pt x="2193672" y="0"/>
                </a:lnTo>
                <a:close/>
              </a:path>
              <a:path w="2193925" h="979169">
                <a:moveTo>
                  <a:pt x="2193672" y="6350"/>
                </a:moveTo>
                <a:lnTo>
                  <a:pt x="2180972" y="6350"/>
                </a:lnTo>
                <a:lnTo>
                  <a:pt x="2187322" y="12700"/>
                </a:lnTo>
                <a:lnTo>
                  <a:pt x="2193672" y="12700"/>
                </a:lnTo>
                <a:lnTo>
                  <a:pt x="2193672" y="6350"/>
                </a:lnTo>
                <a:close/>
              </a:path>
              <a:path w="2193925" h="979169">
                <a:moveTo>
                  <a:pt x="2193672" y="59629"/>
                </a:moveTo>
                <a:lnTo>
                  <a:pt x="2180972" y="59629"/>
                </a:lnTo>
                <a:lnTo>
                  <a:pt x="2180972" y="110429"/>
                </a:lnTo>
                <a:lnTo>
                  <a:pt x="2193672" y="110429"/>
                </a:lnTo>
                <a:lnTo>
                  <a:pt x="2193672" y="59629"/>
                </a:lnTo>
                <a:close/>
              </a:path>
              <a:path w="2193925" h="979169">
                <a:moveTo>
                  <a:pt x="2193672" y="148529"/>
                </a:moveTo>
                <a:lnTo>
                  <a:pt x="2180972" y="148529"/>
                </a:lnTo>
                <a:lnTo>
                  <a:pt x="2180972" y="199329"/>
                </a:lnTo>
                <a:lnTo>
                  <a:pt x="2193672" y="199329"/>
                </a:lnTo>
                <a:lnTo>
                  <a:pt x="2193672" y="148529"/>
                </a:lnTo>
                <a:close/>
              </a:path>
              <a:path w="2193925" h="979169">
                <a:moveTo>
                  <a:pt x="2193672" y="237429"/>
                </a:moveTo>
                <a:lnTo>
                  <a:pt x="2180972" y="237429"/>
                </a:lnTo>
                <a:lnTo>
                  <a:pt x="2180972" y="288229"/>
                </a:lnTo>
                <a:lnTo>
                  <a:pt x="2193672" y="288229"/>
                </a:lnTo>
                <a:lnTo>
                  <a:pt x="2193672" y="237429"/>
                </a:lnTo>
                <a:close/>
              </a:path>
              <a:path w="2193925" h="979169">
                <a:moveTo>
                  <a:pt x="2193672" y="326329"/>
                </a:moveTo>
                <a:lnTo>
                  <a:pt x="2180972" y="326329"/>
                </a:lnTo>
                <a:lnTo>
                  <a:pt x="2180972" y="377129"/>
                </a:lnTo>
                <a:lnTo>
                  <a:pt x="2193672" y="377129"/>
                </a:lnTo>
                <a:lnTo>
                  <a:pt x="2193672" y="326329"/>
                </a:lnTo>
                <a:close/>
              </a:path>
              <a:path w="2193925" h="979169">
                <a:moveTo>
                  <a:pt x="2193672" y="415229"/>
                </a:moveTo>
                <a:lnTo>
                  <a:pt x="2180972" y="415229"/>
                </a:lnTo>
                <a:lnTo>
                  <a:pt x="2180972" y="466029"/>
                </a:lnTo>
                <a:lnTo>
                  <a:pt x="2193672" y="466029"/>
                </a:lnTo>
                <a:lnTo>
                  <a:pt x="2193672" y="415229"/>
                </a:lnTo>
                <a:close/>
              </a:path>
              <a:path w="2193925" h="979169">
                <a:moveTo>
                  <a:pt x="2193672" y="504129"/>
                </a:moveTo>
                <a:lnTo>
                  <a:pt x="2180972" y="504129"/>
                </a:lnTo>
                <a:lnTo>
                  <a:pt x="2180972" y="554929"/>
                </a:lnTo>
                <a:lnTo>
                  <a:pt x="2193672" y="554929"/>
                </a:lnTo>
                <a:lnTo>
                  <a:pt x="2193672" y="504129"/>
                </a:lnTo>
                <a:close/>
              </a:path>
              <a:path w="2193925" h="979169">
                <a:moveTo>
                  <a:pt x="2193672" y="593029"/>
                </a:moveTo>
                <a:lnTo>
                  <a:pt x="2180972" y="593029"/>
                </a:lnTo>
                <a:lnTo>
                  <a:pt x="2180972" y="643829"/>
                </a:lnTo>
                <a:lnTo>
                  <a:pt x="2193672" y="643829"/>
                </a:lnTo>
                <a:lnTo>
                  <a:pt x="2193672" y="593029"/>
                </a:lnTo>
                <a:close/>
              </a:path>
              <a:path w="2193925" h="979169">
                <a:moveTo>
                  <a:pt x="2193672" y="681929"/>
                </a:moveTo>
                <a:lnTo>
                  <a:pt x="2180972" y="681929"/>
                </a:lnTo>
                <a:lnTo>
                  <a:pt x="2180972" y="732729"/>
                </a:lnTo>
                <a:lnTo>
                  <a:pt x="2193672" y="732729"/>
                </a:lnTo>
                <a:lnTo>
                  <a:pt x="2193672" y="681929"/>
                </a:lnTo>
                <a:close/>
              </a:path>
              <a:path w="2193925" h="979169">
                <a:moveTo>
                  <a:pt x="2193672" y="770829"/>
                </a:moveTo>
                <a:lnTo>
                  <a:pt x="2180972" y="770829"/>
                </a:lnTo>
                <a:lnTo>
                  <a:pt x="2180972" y="821629"/>
                </a:lnTo>
                <a:lnTo>
                  <a:pt x="2193672" y="821629"/>
                </a:lnTo>
                <a:lnTo>
                  <a:pt x="2193672" y="770829"/>
                </a:lnTo>
                <a:close/>
              </a:path>
              <a:path w="2193925" h="979169">
                <a:moveTo>
                  <a:pt x="2193672" y="859729"/>
                </a:moveTo>
                <a:lnTo>
                  <a:pt x="2180972" y="859729"/>
                </a:lnTo>
                <a:lnTo>
                  <a:pt x="2180972" y="910529"/>
                </a:lnTo>
                <a:lnTo>
                  <a:pt x="2193672" y="910529"/>
                </a:lnTo>
                <a:lnTo>
                  <a:pt x="2193672" y="859729"/>
                </a:lnTo>
                <a:close/>
              </a:path>
              <a:path w="2193925" h="979169">
                <a:moveTo>
                  <a:pt x="2180972" y="966148"/>
                </a:moveTo>
                <a:lnTo>
                  <a:pt x="2160391" y="966148"/>
                </a:lnTo>
                <a:lnTo>
                  <a:pt x="2160391" y="978848"/>
                </a:lnTo>
                <a:lnTo>
                  <a:pt x="2193672" y="978848"/>
                </a:lnTo>
                <a:lnTo>
                  <a:pt x="2193672" y="972498"/>
                </a:lnTo>
                <a:lnTo>
                  <a:pt x="2180972" y="972498"/>
                </a:lnTo>
                <a:lnTo>
                  <a:pt x="2180972" y="966148"/>
                </a:lnTo>
                <a:close/>
              </a:path>
              <a:path w="2193925" h="979169">
                <a:moveTo>
                  <a:pt x="2193672" y="948629"/>
                </a:moveTo>
                <a:lnTo>
                  <a:pt x="2180972" y="948629"/>
                </a:lnTo>
                <a:lnTo>
                  <a:pt x="2180972" y="972498"/>
                </a:lnTo>
                <a:lnTo>
                  <a:pt x="2187322" y="966148"/>
                </a:lnTo>
                <a:lnTo>
                  <a:pt x="2193672" y="966148"/>
                </a:lnTo>
                <a:lnTo>
                  <a:pt x="2193672" y="948629"/>
                </a:lnTo>
                <a:close/>
              </a:path>
              <a:path w="2193925" h="979169">
                <a:moveTo>
                  <a:pt x="2193672" y="966148"/>
                </a:moveTo>
                <a:lnTo>
                  <a:pt x="2187322" y="966148"/>
                </a:lnTo>
                <a:lnTo>
                  <a:pt x="2180972" y="972498"/>
                </a:lnTo>
                <a:lnTo>
                  <a:pt x="2193672" y="972498"/>
                </a:lnTo>
                <a:lnTo>
                  <a:pt x="2193672" y="966148"/>
                </a:lnTo>
                <a:close/>
              </a:path>
              <a:path w="2193925" h="979169">
                <a:moveTo>
                  <a:pt x="2122291" y="966148"/>
                </a:moveTo>
                <a:lnTo>
                  <a:pt x="2071491" y="966148"/>
                </a:lnTo>
                <a:lnTo>
                  <a:pt x="2071491" y="978848"/>
                </a:lnTo>
                <a:lnTo>
                  <a:pt x="2122291" y="978848"/>
                </a:lnTo>
                <a:lnTo>
                  <a:pt x="2122291" y="966148"/>
                </a:lnTo>
                <a:close/>
              </a:path>
              <a:path w="2193925" h="979169">
                <a:moveTo>
                  <a:pt x="2033391" y="966148"/>
                </a:moveTo>
                <a:lnTo>
                  <a:pt x="1982591" y="966148"/>
                </a:lnTo>
                <a:lnTo>
                  <a:pt x="1982591" y="978848"/>
                </a:lnTo>
                <a:lnTo>
                  <a:pt x="2033391" y="978848"/>
                </a:lnTo>
                <a:lnTo>
                  <a:pt x="2033391" y="966148"/>
                </a:lnTo>
                <a:close/>
              </a:path>
              <a:path w="2193925" h="979169">
                <a:moveTo>
                  <a:pt x="1944491" y="966148"/>
                </a:moveTo>
                <a:lnTo>
                  <a:pt x="1893691" y="966148"/>
                </a:lnTo>
                <a:lnTo>
                  <a:pt x="1893691" y="978848"/>
                </a:lnTo>
                <a:lnTo>
                  <a:pt x="1944491" y="978848"/>
                </a:lnTo>
                <a:lnTo>
                  <a:pt x="1944491" y="966148"/>
                </a:lnTo>
                <a:close/>
              </a:path>
              <a:path w="2193925" h="979169">
                <a:moveTo>
                  <a:pt x="1855591" y="966148"/>
                </a:moveTo>
                <a:lnTo>
                  <a:pt x="1804791" y="966148"/>
                </a:lnTo>
                <a:lnTo>
                  <a:pt x="1804791" y="978848"/>
                </a:lnTo>
                <a:lnTo>
                  <a:pt x="1855591" y="978848"/>
                </a:lnTo>
                <a:lnTo>
                  <a:pt x="1855591" y="966148"/>
                </a:lnTo>
                <a:close/>
              </a:path>
              <a:path w="2193925" h="979169">
                <a:moveTo>
                  <a:pt x="1766691" y="966148"/>
                </a:moveTo>
                <a:lnTo>
                  <a:pt x="1715891" y="966148"/>
                </a:lnTo>
                <a:lnTo>
                  <a:pt x="1715891" y="978848"/>
                </a:lnTo>
                <a:lnTo>
                  <a:pt x="1766691" y="978848"/>
                </a:lnTo>
                <a:lnTo>
                  <a:pt x="1766691" y="966148"/>
                </a:lnTo>
                <a:close/>
              </a:path>
              <a:path w="2193925" h="979169">
                <a:moveTo>
                  <a:pt x="1677791" y="966148"/>
                </a:moveTo>
                <a:lnTo>
                  <a:pt x="1626991" y="966148"/>
                </a:lnTo>
                <a:lnTo>
                  <a:pt x="1626991" y="978848"/>
                </a:lnTo>
                <a:lnTo>
                  <a:pt x="1677791" y="978848"/>
                </a:lnTo>
                <a:lnTo>
                  <a:pt x="1677791" y="966148"/>
                </a:lnTo>
                <a:close/>
              </a:path>
              <a:path w="2193925" h="979169">
                <a:moveTo>
                  <a:pt x="1588891" y="966148"/>
                </a:moveTo>
                <a:lnTo>
                  <a:pt x="1538091" y="966148"/>
                </a:lnTo>
                <a:lnTo>
                  <a:pt x="1538091" y="978848"/>
                </a:lnTo>
                <a:lnTo>
                  <a:pt x="1588891" y="978848"/>
                </a:lnTo>
                <a:lnTo>
                  <a:pt x="1588891" y="966148"/>
                </a:lnTo>
                <a:close/>
              </a:path>
              <a:path w="2193925" h="979169">
                <a:moveTo>
                  <a:pt x="1499991" y="966148"/>
                </a:moveTo>
                <a:lnTo>
                  <a:pt x="1449191" y="966148"/>
                </a:lnTo>
                <a:lnTo>
                  <a:pt x="1449191" y="978848"/>
                </a:lnTo>
                <a:lnTo>
                  <a:pt x="1499991" y="978848"/>
                </a:lnTo>
                <a:lnTo>
                  <a:pt x="1499991" y="966148"/>
                </a:lnTo>
                <a:close/>
              </a:path>
              <a:path w="2193925" h="979169">
                <a:moveTo>
                  <a:pt x="1411091" y="966148"/>
                </a:moveTo>
                <a:lnTo>
                  <a:pt x="1360291" y="966148"/>
                </a:lnTo>
                <a:lnTo>
                  <a:pt x="1360291" y="978848"/>
                </a:lnTo>
                <a:lnTo>
                  <a:pt x="1411091" y="978848"/>
                </a:lnTo>
                <a:lnTo>
                  <a:pt x="1411091" y="966148"/>
                </a:lnTo>
                <a:close/>
              </a:path>
              <a:path w="2193925" h="979169">
                <a:moveTo>
                  <a:pt x="1322191" y="966148"/>
                </a:moveTo>
                <a:lnTo>
                  <a:pt x="1271391" y="966148"/>
                </a:lnTo>
                <a:lnTo>
                  <a:pt x="1271391" y="978848"/>
                </a:lnTo>
                <a:lnTo>
                  <a:pt x="1322191" y="978848"/>
                </a:lnTo>
                <a:lnTo>
                  <a:pt x="1322191" y="966148"/>
                </a:lnTo>
                <a:close/>
              </a:path>
              <a:path w="2193925" h="979169">
                <a:moveTo>
                  <a:pt x="1233291" y="966148"/>
                </a:moveTo>
                <a:lnTo>
                  <a:pt x="1182491" y="966148"/>
                </a:lnTo>
                <a:lnTo>
                  <a:pt x="1182491" y="978848"/>
                </a:lnTo>
                <a:lnTo>
                  <a:pt x="1233291" y="978848"/>
                </a:lnTo>
                <a:lnTo>
                  <a:pt x="1233291" y="966148"/>
                </a:lnTo>
                <a:close/>
              </a:path>
              <a:path w="2193925" h="979169">
                <a:moveTo>
                  <a:pt x="1144391" y="966148"/>
                </a:moveTo>
                <a:lnTo>
                  <a:pt x="1093591" y="966148"/>
                </a:lnTo>
                <a:lnTo>
                  <a:pt x="1093591" y="978848"/>
                </a:lnTo>
                <a:lnTo>
                  <a:pt x="1144391" y="978848"/>
                </a:lnTo>
                <a:lnTo>
                  <a:pt x="1144391" y="966148"/>
                </a:lnTo>
                <a:close/>
              </a:path>
              <a:path w="2193925" h="979169">
                <a:moveTo>
                  <a:pt x="1055491" y="966148"/>
                </a:moveTo>
                <a:lnTo>
                  <a:pt x="1004691" y="966148"/>
                </a:lnTo>
                <a:lnTo>
                  <a:pt x="1004691" y="978848"/>
                </a:lnTo>
                <a:lnTo>
                  <a:pt x="1055491" y="978848"/>
                </a:lnTo>
                <a:lnTo>
                  <a:pt x="1055491" y="966148"/>
                </a:lnTo>
                <a:close/>
              </a:path>
              <a:path w="2193925" h="979169">
                <a:moveTo>
                  <a:pt x="966591" y="966148"/>
                </a:moveTo>
                <a:lnTo>
                  <a:pt x="915791" y="966148"/>
                </a:lnTo>
                <a:lnTo>
                  <a:pt x="915791" y="978848"/>
                </a:lnTo>
                <a:lnTo>
                  <a:pt x="966591" y="978848"/>
                </a:lnTo>
                <a:lnTo>
                  <a:pt x="966591" y="966148"/>
                </a:lnTo>
                <a:close/>
              </a:path>
              <a:path w="2193925" h="979169">
                <a:moveTo>
                  <a:pt x="877691" y="966148"/>
                </a:moveTo>
                <a:lnTo>
                  <a:pt x="826891" y="966148"/>
                </a:lnTo>
                <a:lnTo>
                  <a:pt x="826891" y="978848"/>
                </a:lnTo>
                <a:lnTo>
                  <a:pt x="877691" y="978848"/>
                </a:lnTo>
                <a:lnTo>
                  <a:pt x="877691" y="966148"/>
                </a:lnTo>
                <a:close/>
              </a:path>
              <a:path w="2193925" h="979169">
                <a:moveTo>
                  <a:pt x="788791" y="966148"/>
                </a:moveTo>
                <a:lnTo>
                  <a:pt x="737991" y="966148"/>
                </a:lnTo>
                <a:lnTo>
                  <a:pt x="737991" y="978848"/>
                </a:lnTo>
                <a:lnTo>
                  <a:pt x="788791" y="978848"/>
                </a:lnTo>
                <a:lnTo>
                  <a:pt x="788791" y="966148"/>
                </a:lnTo>
                <a:close/>
              </a:path>
              <a:path w="2193925" h="979169">
                <a:moveTo>
                  <a:pt x="699891" y="966148"/>
                </a:moveTo>
                <a:lnTo>
                  <a:pt x="649091" y="966148"/>
                </a:lnTo>
                <a:lnTo>
                  <a:pt x="649091" y="978848"/>
                </a:lnTo>
                <a:lnTo>
                  <a:pt x="699891" y="978848"/>
                </a:lnTo>
                <a:lnTo>
                  <a:pt x="699891" y="966148"/>
                </a:lnTo>
                <a:close/>
              </a:path>
              <a:path w="2193925" h="979169">
                <a:moveTo>
                  <a:pt x="610991" y="966148"/>
                </a:moveTo>
                <a:lnTo>
                  <a:pt x="560191" y="966148"/>
                </a:lnTo>
                <a:lnTo>
                  <a:pt x="560191" y="978848"/>
                </a:lnTo>
                <a:lnTo>
                  <a:pt x="610991" y="978848"/>
                </a:lnTo>
                <a:lnTo>
                  <a:pt x="610991" y="966148"/>
                </a:lnTo>
                <a:close/>
              </a:path>
              <a:path w="2193925" h="979169">
                <a:moveTo>
                  <a:pt x="522091" y="966148"/>
                </a:moveTo>
                <a:lnTo>
                  <a:pt x="471291" y="966148"/>
                </a:lnTo>
                <a:lnTo>
                  <a:pt x="471291" y="978848"/>
                </a:lnTo>
                <a:lnTo>
                  <a:pt x="522091" y="978848"/>
                </a:lnTo>
                <a:lnTo>
                  <a:pt x="522091" y="966148"/>
                </a:lnTo>
                <a:close/>
              </a:path>
              <a:path w="2193925" h="979169">
                <a:moveTo>
                  <a:pt x="433191" y="966148"/>
                </a:moveTo>
                <a:lnTo>
                  <a:pt x="382391" y="966148"/>
                </a:lnTo>
                <a:lnTo>
                  <a:pt x="382391" y="978848"/>
                </a:lnTo>
                <a:lnTo>
                  <a:pt x="433191" y="978848"/>
                </a:lnTo>
                <a:lnTo>
                  <a:pt x="433191" y="966148"/>
                </a:lnTo>
                <a:close/>
              </a:path>
              <a:path w="2193925" h="979169">
                <a:moveTo>
                  <a:pt x="344291" y="966148"/>
                </a:moveTo>
                <a:lnTo>
                  <a:pt x="293491" y="966148"/>
                </a:lnTo>
                <a:lnTo>
                  <a:pt x="293491" y="978848"/>
                </a:lnTo>
                <a:lnTo>
                  <a:pt x="344291" y="978848"/>
                </a:lnTo>
                <a:lnTo>
                  <a:pt x="344291" y="966148"/>
                </a:lnTo>
                <a:close/>
              </a:path>
              <a:path w="2193925" h="979169">
                <a:moveTo>
                  <a:pt x="255391" y="966148"/>
                </a:moveTo>
                <a:lnTo>
                  <a:pt x="204591" y="966148"/>
                </a:lnTo>
                <a:lnTo>
                  <a:pt x="204591" y="978848"/>
                </a:lnTo>
                <a:lnTo>
                  <a:pt x="255391" y="978848"/>
                </a:lnTo>
                <a:lnTo>
                  <a:pt x="255391" y="966148"/>
                </a:lnTo>
                <a:close/>
              </a:path>
              <a:path w="2193925" h="979169">
                <a:moveTo>
                  <a:pt x="166491" y="966148"/>
                </a:moveTo>
                <a:lnTo>
                  <a:pt x="115691" y="966148"/>
                </a:lnTo>
                <a:lnTo>
                  <a:pt x="115691" y="978848"/>
                </a:lnTo>
                <a:lnTo>
                  <a:pt x="166491" y="978848"/>
                </a:lnTo>
                <a:lnTo>
                  <a:pt x="166491" y="966148"/>
                </a:lnTo>
                <a:close/>
              </a:path>
              <a:path w="2193925" h="979169">
                <a:moveTo>
                  <a:pt x="77591" y="966148"/>
                </a:moveTo>
                <a:lnTo>
                  <a:pt x="26791" y="966148"/>
                </a:lnTo>
                <a:lnTo>
                  <a:pt x="26791" y="978848"/>
                </a:lnTo>
                <a:lnTo>
                  <a:pt x="77591" y="978848"/>
                </a:lnTo>
                <a:lnTo>
                  <a:pt x="77591" y="966148"/>
                </a:lnTo>
                <a:close/>
              </a:path>
            </a:pathLst>
          </a:custGeom>
          <a:solidFill>
            <a:srgbClr val="8FA7C4"/>
          </a:solidFill>
        </p:spPr>
        <p:txBody>
          <a:bodyPr wrap="square" lIns="0" tIns="0" rIns="0" bIns="0" rtlCol="0"/>
          <a:lstStyle/>
          <a:p>
            <a:endParaRPr>
              <a:solidFill>
                <a:prstClr val="black"/>
              </a:solidFill>
            </a:endParaRPr>
          </a:p>
        </p:txBody>
      </p:sp>
      <p:sp>
        <p:nvSpPr>
          <p:cNvPr id="24" name="object 24"/>
          <p:cNvSpPr/>
          <p:nvPr/>
        </p:nvSpPr>
        <p:spPr>
          <a:xfrm>
            <a:off x="9832070" y="2568906"/>
            <a:ext cx="813435" cy="839469"/>
          </a:xfrm>
          <a:custGeom>
            <a:avLst/>
            <a:gdLst/>
            <a:ahLst/>
            <a:cxnLst/>
            <a:rect l="l" t="t" r="r" b="b"/>
            <a:pathLst>
              <a:path w="813434" h="839470">
                <a:moveTo>
                  <a:pt x="804252" y="0"/>
                </a:moveTo>
                <a:lnTo>
                  <a:pt x="768910" y="36489"/>
                </a:lnTo>
                <a:lnTo>
                  <a:pt x="778032" y="45325"/>
                </a:lnTo>
                <a:lnTo>
                  <a:pt x="813375" y="8835"/>
                </a:lnTo>
                <a:lnTo>
                  <a:pt x="804252" y="0"/>
                </a:lnTo>
                <a:close/>
              </a:path>
              <a:path w="813434" h="839470">
                <a:moveTo>
                  <a:pt x="742402" y="63856"/>
                </a:moveTo>
                <a:lnTo>
                  <a:pt x="707058" y="100346"/>
                </a:lnTo>
                <a:lnTo>
                  <a:pt x="716180" y="109181"/>
                </a:lnTo>
                <a:lnTo>
                  <a:pt x="751525" y="72692"/>
                </a:lnTo>
                <a:lnTo>
                  <a:pt x="742402" y="63856"/>
                </a:lnTo>
                <a:close/>
              </a:path>
              <a:path w="813434" h="839470">
                <a:moveTo>
                  <a:pt x="680551" y="127713"/>
                </a:moveTo>
                <a:lnTo>
                  <a:pt x="645208" y="164203"/>
                </a:lnTo>
                <a:lnTo>
                  <a:pt x="654330" y="173038"/>
                </a:lnTo>
                <a:lnTo>
                  <a:pt x="689673" y="136549"/>
                </a:lnTo>
                <a:lnTo>
                  <a:pt x="680551" y="127713"/>
                </a:lnTo>
                <a:close/>
              </a:path>
              <a:path w="813434" h="839470">
                <a:moveTo>
                  <a:pt x="618700" y="191570"/>
                </a:moveTo>
                <a:lnTo>
                  <a:pt x="583357" y="228060"/>
                </a:lnTo>
                <a:lnTo>
                  <a:pt x="592480" y="236895"/>
                </a:lnTo>
                <a:lnTo>
                  <a:pt x="627823" y="200406"/>
                </a:lnTo>
                <a:lnTo>
                  <a:pt x="618700" y="191570"/>
                </a:lnTo>
                <a:close/>
              </a:path>
              <a:path w="813434" h="839470">
                <a:moveTo>
                  <a:pt x="556850" y="255427"/>
                </a:moveTo>
                <a:lnTo>
                  <a:pt x="521506" y="291917"/>
                </a:lnTo>
                <a:lnTo>
                  <a:pt x="530628" y="300752"/>
                </a:lnTo>
                <a:lnTo>
                  <a:pt x="565971" y="264262"/>
                </a:lnTo>
                <a:lnTo>
                  <a:pt x="556850" y="255427"/>
                </a:lnTo>
                <a:close/>
              </a:path>
              <a:path w="813434" h="839470">
                <a:moveTo>
                  <a:pt x="494999" y="319284"/>
                </a:moveTo>
                <a:lnTo>
                  <a:pt x="459656" y="355773"/>
                </a:lnTo>
                <a:lnTo>
                  <a:pt x="468778" y="364609"/>
                </a:lnTo>
                <a:lnTo>
                  <a:pt x="504121" y="328119"/>
                </a:lnTo>
                <a:lnTo>
                  <a:pt x="494999" y="319284"/>
                </a:lnTo>
                <a:close/>
              </a:path>
              <a:path w="813434" h="839470">
                <a:moveTo>
                  <a:pt x="433148" y="383141"/>
                </a:moveTo>
                <a:lnTo>
                  <a:pt x="397804" y="419630"/>
                </a:lnTo>
                <a:lnTo>
                  <a:pt x="406927" y="428466"/>
                </a:lnTo>
                <a:lnTo>
                  <a:pt x="442271" y="391976"/>
                </a:lnTo>
                <a:lnTo>
                  <a:pt x="433148" y="383141"/>
                </a:lnTo>
                <a:close/>
              </a:path>
              <a:path w="813434" h="839470">
                <a:moveTo>
                  <a:pt x="371297" y="446998"/>
                </a:moveTo>
                <a:lnTo>
                  <a:pt x="335954" y="483487"/>
                </a:lnTo>
                <a:lnTo>
                  <a:pt x="345076" y="492323"/>
                </a:lnTo>
                <a:lnTo>
                  <a:pt x="380419" y="455833"/>
                </a:lnTo>
                <a:lnTo>
                  <a:pt x="371297" y="446998"/>
                </a:lnTo>
                <a:close/>
              </a:path>
              <a:path w="813434" h="839470">
                <a:moveTo>
                  <a:pt x="309446" y="510854"/>
                </a:moveTo>
                <a:lnTo>
                  <a:pt x="274104" y="547344"/>
                </a:lnTo>
                <a:lnTo>
                  <a:pt x="283226" y="556179"/>
                </a:lnTo>
                <a:lnTo>
                  <a:pt x="318569" y="519690"/>
                </a:lnTo>
                <a:lnTo>
                  <a:pt x="309446" y="510854"/>
                </a:lnTo>
                <a:close/>
              </a:path>
              <a:path w="813434" h="839470">
                <a:moveTo>
                  <a:pt x="247596" y="574711"/>
                </a:moveTo>
                <a:lnTo>
                  <a:pt x="212252" y="611201"/>
                </a:lnTo>
                <a:lnTo>
                  <a:pt x="221374" y="620036"/>
                </a:lnTo>
                <a:lnTo>
                  <a:pt x="256719" y="583547"/>
                </a:lnTo>
                <a:lnTo>
                  <a:pt x="247596" y="574711"/>
                </a:lnTo>
                <a:close/>
              </a:path>
              <a:path w="813434" h="839470">
                <a:moveTo>
                  <a:pt x="185745" y="638567"/>
                </a:moveTo>
                <a:lnTo>
                  <a:pt x="150402" y="675057"/>
                </a:lnTo>
                <a:lnTo>
                  <a:pt x="159524" y="683893"/>
                </a:lnTo>
                <a:lnTo>
                  <a:pt x="194867" y="647404"/>
                </a:lnTo>
                <a:lnTo>
                  <a:pt x="185745" y="638567"/>
                </a:lnTo>
                <a:close/>
              </a:path>
              <a:path w="813434" h="839470">
                <a:moveTo>
                  <a:pt x="123894" y="702425"/>
                </a:moveTo>
                <a:lnTo>
                  <a:pt x="88552" y="738913"/>
                </a:lnTo>
                <a:lnTo>
                  <a:pt x="97674" y="747750"/>
                </a:lnTo>
                <a:lnTo>
                  <a:pt x="133017" y="711260"/>
                </a:lnTo>
                <a:lnTo>
                  <a:pt x="123894" y="702425"/>
                </a:lnTo>
                <a:close/>
              </a:path>
              <a:path w="813434" h="839470">
                <a:moveTo>
                  <a:pt x="6943" y="758604"/>
                </a:moveTo>
                <a:lnTo>
                  <a:pt x="3959" y="761300"/>
                </a:lnTo>
                <a:lnTo>
                  <a:pt x="0" y="839464"/>
                </a:lnTo>
                <a:lnTo>
                  <a:pt x="77999" y="833013"/>
                </a:lnTo>
                <a:lnTo>
                  <a:pt x="78129" y="832859"/>
                </a:lnTo>
                <a:lnTo>
                  <a:pt x="13050" y="832859"/>
                </a:lnTo>
                <a:lnTo>
                  <a:pt x="6186" y="826209"/>
                </a:lnTo>
                <a:lnTo>
                  <a:pt x="13417" y="825611"/>
                </a:lnTo>
                <a:lnTo>
                  <a:pt x="16643" y="761942"/>
                </a:lnTo>
                <a:lnTo>
                  <a:pt x="13948" y="758959"/>
                </a:lnTo>
                <a:lnTo>
                  <a:pt x="6943" y="758604"/>
                </a:lnTo>
                <a:close/>
              </a:path>
              <a:path w="813434" h="839470">
                <a:moveTo>
                  <a:pt x="13417" y="825611"/>
                </a:moveTo>
                <a:lnTo>
                  <a:pt x="6186" y="826209"/>
                </a:lnTo>
                <a:lnTo>
                  <a:pt x="13050" y="832859"/>
                </a:lnTo>
                <a:lnTo>
                  <a:pt x="13417" y="825611"/>
                </a:lnTo>
                <a:close/>
              </a:path>
              <a:path w="813434" h="839470">
                <a:moveTo>
                  <a:pt x="76953" y="820356"/>
                </a:moveTo>
                <a:lnTo>
                  <a:pt x="13417" y="825611"/>
                </a:lnTo>
                <a:lnTo>
                  <a:pt x="13050" y="832859"/>
                </a:lnTo>
                <a:lnTo>
                  <a:pt x="78129" y="832859"/>
                </a:lnTo>
                <a:lnTo>
                  <a:pt x="80598" y="829946"/>
                </a:lnTo>
                <a:lnTo>
                  <a:pt x="80020" y="822956"/>
                </a:lnTo>
                <a:lnTo>
                  <a:pt x="76953" y="820356"/>
                </a:lnTo>
                <a:close/>
              </a:path>
              <a:path w="813434" h="839470">
                <a:moveTo>
                  <a:pt x="62044" y="766281"/>
                </a:moveTo>
                <a:lnTo>
                  <a:pt x="26700" y="802770"/>
                </a:lnTo>
                <a:lnTo>
                  <a:pt x="35822" y="811607"/>
                </a:lnTo>
                <a:lnTo>
                  <a:pt x="71166" y="775117"/>
                </a:lnTo>
                <a:lnTo>
                  <a:pt x="62044" y="766281"/>
                </a:lnTo>
                <a:close/>
              </a:path>
            </a:pathLst>
          </a:custGeom>
          <a:solidFill>
            <a:srgbClr val="8FA7C4"/>
          </a:solidFill>
        </p:spPr>
        <p:txBody>
          <a:bodyPr wrap="square" lIns="0" tIns="0" rIns="0" bIns="0" rtlCol="0"/>
          <a:lstStyle/>
          <a:p>
            <a:endParaRPr>
              <a:solidFill>
                <a:prstClr val="black"/>
              </a:solidFill>
            </a:endParaRPr>
          </a:p>
        </p:txBody>
      </p:sp>
      <p:sp>
        <p:nvSpPr>
          <p:cNvPr id="25" name="object 25"/>
          <p:cNvSpPr txBox="1"/>
          <p:nvPr/>
        </p:nvSpPr>
        <p:spPr>
          <a:xfrm>
            <a:off x="6927827" y="321563"/>
            <a:ext cx="4104004" cy="656590"/>
          </a:xfrm>
          <a:prstGeom prst="rect">
            <a:avLst/>
          </a:prstGeom>
        </p:spPr>
        <p:txBody>
          <a:bodyPr vert="horz" wrap="square" lIns="0" tIns="17145" rIns="0" bIns="0" rtlCol="0">
            <a:spAutoFit/>
          </a:bodyPr>
          <a:lstStyle/>
          <a:p>
            <a:pPr marL="12700" marR="5080">
              <a:lnSpc>
                <a:spcPct val="97900"/>
              </a:lnSpc>
              <a:spcBef>
                <a:spcPts val="135"/>
              </a:spcBef>
            </a:pPr>
            <a:r>
              <a:rPr sz="1400" spc="-5" dirty="0">
                <a:solidFill>
                  <a:srgbClr val="FFFFFF"/>
                </a:solidFill>
                <a:latin typeface="Arial"/>
                <a:cs typeface="Arial"/>
              </a:rPr>
              <a:t>Sign </a:t>
            </a:r>
            <a:r>
              <a:rPr sz="1400" dirty="0">
                <a:solidFill>
                  <a:srgbClr val="FFFFFF"/>
                </a:solidFill>
                <a:latin typeface="Arial"/>
                <a:cs typeface="Arial"/>
              </a:rPr>
              <a:t>in </a:t>
            </a:r>
            <a:r>
              <a:rPr sz="1400" spc="-5" dirty="0">
                <a:solidFill>
                  <a:srgbClr val="FFFFFF"/>
                </a:solidFill>
                <a:latin typeface="Arial"/>
                <a:cs typeface="Arial"/>
              </a:rPr>
              <a:t>to </a:t>
            </a:r>
            <a:r>
              <a:rPr sz="1400" spc="-20" dirty="0">
                <a:solidFill>
                  <a:srgbClr val="FFFFFF"/>
                </a:solidFill>
                <a:latin typeface="Arial"/>
                <a:cs typeface="Arial"/>
              </a:rPr>
              <a:t>AWS </a:t>
            </a:r>
            <a:r>
              <a:rPr sz="1400" spc="-5" dirty="0">
                <a:solidFill>
                  <a:srgbClr val="FFFFFF"/>
                </a:solidFill>
                <a:latin typeface="Arial"/>
                <a:cs typeface="Arial"/>
              </a:rPr>
              <a:t>applications such as Amazon  WorkSpaces, Amazon WorkDocs, and Amazon  </a:t>
            </a:r>
            <a:r>
              <a:rPr sz="1400" spc="-10" dirty="0">
                <a:solidFill>
                  <a:srgbClr val="FFFFFF"/>
                </a:solidFill>
                <a:latin typeface="Arial"/>
                <a:cs typeface="Arial"/>
              </a:rPr>
              <a:t>WorkMail </a:t>
            </a:r>
            <a:r>
              <a:rPr sz="1400" spc="-5" dirty="0">
                <a:solidFill>
                  <a:srgbClr val="FFFFFF"/>
                </a:solidFill>
                <a:latin typeface="Arial"/>
                <a:cs typeface="Arial"/>
              </a:rPr>
              <a:t>by using your Active Directory</a:t>
            </a:r>
            <a:r>
              <a:rPr sz="1400" spc="-50" dirty="0">
                <a:solidFill>
                  <a:srgbClr val="FFFFFF"/>
                </a:solidFill>
                <a:latin typeface="Arial"/>
                <a:cs typeface="Arial"/>
              </a:rPr>
              <a:t> </a:t>
            </a:r>
            <a:r>
              <a:rPr sz="1400" spc="-5" dirty="0">
                <a:solidFill>
                  <a:srgbClr val="FFFFFF"/>
                </a:solidFill>
                <a:latin typeface="Arial"/>
                <a:cs typeface="Arial"/>
              </a:rPr>
              <a:t>credentials.</a:t>
            </a:r>
            <a:endParaRPr sz="1400">
              <a:solidFill>
                <a:prstClr val="black"/>
              </a:solidFill>
              <a:latin typeface="Arial"/>
              <a:cs typeface="Arial"/>
            </a:endParaRPr>
          </a:p>
        </p:txBody>
      </p:sp>
      <p:sp>
        <p:nvSpPr>
          <p:cNvPr id="26" name="object 26"/>
          <p:cNvSpPr/>
          <p:nvPr/>
        </p:nvSpPr>
        <p:spPr>
          <a:xfrm>
            <a:off x="6729428" y="189533"/>
            <a:ext cx="4639310" cy="898525"/>
          </a:xfrm>
          <a:custGeom>
            <a:avLst/>
            <a:gdLst/>
            <a:ahLst/>
            <a:cxnLst/>
            <a:rect l="l" t="t" r="r" b="b"/>
            <a:pathLst>
              <a:path w="4639309" h="898525">
                <a:moveTo>
                  <a:pt x="6562" y="885584"/>
                </a:moveTo>
                <a:lnTo>
                  <a:pt x="6350" y="885584"/>
                </a:lnTo>
                <a:lnTo>
                  <a:pt x="6350" y="898284"/>
                </a:lnTo>
                <a:lnTo>
                  <a:pt x="6562" y="898284"/>
                </a:lnTo>
                <a:lnTo>
                  <a:pt x="6562" y="885584"/>
                </a:lnTo>
                <a:close/>
              </a:path>
              <a:path w="4639309" h="898525">
                <a:moveTo>
                  <a:pt x="12700" y="841134"/>
                </a:moveTo>
                <a:lnTo>
                  <a:pt x="0" y="841134"/>
                </a:lnTo>
                <a:lnTo>
                  <a:pt x="0" y="891934"/>
                </a:lnTo>
                <a:lnTo>
                  <a:pt x="6350" y="891934"/>
                </a:lnTo>
                <a:lnTo>
                  <a:pt x="6350" y="885584"/>
                </a:lnTo>
                <a:lnTo>
                  <a:pt x="12700" y="885584"/>
                </a:lnTo>
                <a:lnTo>
                  <a:pt x="12700" y="841134"/>
                </a:lnTo>
                <a:close/>
              </a:path>
              <a:path w="4639309" h="898525">
                <a:moveTo>
                  <a:pt x="12700" y="885584"/>
                </a:moveTo>
                <a:lnTo>
                  <a:pt x="6562" y="885584"/>
                </a:lnTo>
                <a:lnTo>
                  <a:pt x="6562" y="891934"/>
                </a:lnTo>
                <a:lnTo>
                  <a:pt x="12700" y="891934"/>
                </a:lnTo>
                <a:lnTo>
                  <a:pt x="12700" y="885584"/>
                </a:lnTo>
                <a:close/>
              </a:path>
              <a:path w="4639309" h="898525">
                <a:moveTo>
                  <a:pt x="12700" y="752234"/>
                </a:moveTo>
                <a:lnTo>
                  <a:pt x="0" y="752234"/>
                </a:lnTo>
                <a:lnTo>
                  <a:pt x="0" y="803034"/>
                </a:lnTo>
                <a:lnTo>
                  <a:pt x="12700" y="803034"/>
                </a:lnTo>
                <a:lnTo>
                  <a:pt x="12700" y="752234"/>
                </a:lnTo>
                <a:close/>
              </a:path>
              <a:path w="4639309" h="898525">
                <a:moveTo>
                  <a:pt x="12700" y="663334"/>
                </a:moveTo>
                <a:lnTo>
                  <a:pt x="0" y="663334"/>
                </a:lnTo>
                <a:lnTo>
                  <a:pt x="0" y="714134"/>
                </a:lnTo>
                <a:lnTo>
                  <a:pt x="12700" y="714134"/>
                </a:lnTo>
                <a:lnTo>
                  <a:pt x="12700" y="663334"/>
                </a:lnTo>
                <a:close/>
              </a:path>
              <a:path w="4639309" h="898525">
                <a:moveTo>
                  <a:pt x="12700" y="574434"/>
                </a:moveTo>
                <a:lnTo>
                  <a:pt x="0" y="574434"/>
                </a:lnTo>
                <a:lnTo>
                  <a:pt x="0" y="625234"/>
                </a:lnTo>
                <a:lnTo>
                  <a:pt x="12700" y="625234"/>
                </a:lnTo>
                <a:lnTo>
                  <a:pt x="12700" y="574434"/>
                </a:lnTo>
                <a:close/>
              </a:path>
              <a:path w="4639309" h="898525">
                <a:moveTo>
                  <a:pt x="12700" y="485534"/>
                </a:moveTo>
                <a:lnTo>
                  <a:pt x="0" y="485534"/>
                </a:lnTo>
                <a:lnTo>
                  <a:pt x="0" y="536334"/>
                </a:lnTo>
                <a:lnTo>
                  <a:pt x="12700" y="536334"/>
                </a:lnTo>
                <a:lnTo>
                  <a:pt x="12700" y="485534"/>
                </a:lnTo>
                <a:close/>
              </a:path>
              <a:path w="4639309" h="898525">
                <a:moveTo>
                  <a:pt x="12700" y="396634"/>
                </a:moveTo>
                <a:lnTo>
                  <a:pt x="0" y="396634"/>
                </a:lnTo>
                <a:lnTo>
                  <a:pt x="0" y="447434"/>
                </a:lnTo>
                <a:lnTo>
                  <a:pt x="12700" y="447434"/>
                </a:lnTo>
                <a:lnTo>
                  <a:pt x="12700" y="396634"/>
                </a:lnTo>
                <a:close/>
              </a:path>
              <a:path w="4639309" h="898525">
                <a:moveTo>
                  <a:pt x="12700" y="307734"/>
                </a:moveTo>
                <a:lnTo>
                  <a:pt x="0" y="307734"/>
                </a:lnTo>
                <a:lnTo>
                  <a:pt x="0" y="358534"/>
                </a:lnTo>
                <a:lnTo>
                  <a:pt x="12700" y="358534"/>
                </a:lnTo>
                <a:lnTo>
                  <a:pt x="12700" y="307734"/>
                </a:lnTo>
                <a:close/>
              </a:path>
              <a:path w="4639309" h="898525">
                <a:moveTo>
                  <a:pt x="12700" y="218834"/>
                </a:moveTo>
                <a:lnTo>
                  <a:pt x="0" y="218834"/>
                </a:lnTo>
                <a:lnTo>
                  <a:pt x="0" y="269634"/>
                </a:lnTo>
                <a:lnTo>
                  <a:pt x="12700" y="269634"/>
                </a:lnTo>
                <a:lnTo>
                  <a:pt x="12700" y="218834"/>
                </a:lnTo>
                <a:close/>
              </a:path>
              <a:path w="4639309" h="898525">
                <a:moveTo>
                  <a:pt x="12700" y="129934"/>
                </a:moveTo>
                <a:lnTo>
                  <a:pt x="0" y="129934"/>
                </a:lnTo>
                <a:lnTo>
                  <a:pt x="0" y="180734"/>
                </a:lnTo>
                <a:lnTo>
                  <a:pt x="12700" y="180734"/>
                </a:lnTo>
                <a:lnTo>
                  <a:pt x="12700" y="129934"/>
                </a:lnTo>
                <a:close/>
              </a:path>
              <a:path w="4639309" h="898525">
                <a:moveTo>
                  <a:pt x="12700" y="41034"/>
                </a:moveTo>
                <a:lnTo>
                  <a:pt x="0" y="41034"/>
                </a:lnTo>
                <a:lnTo>
                  <a:pt x="0" y="91834"/>
                </a:lnTo>
                <a:lnTo>
                  <a:pt x="12700" y="91834"/>
                </a:lnTo>
                <a:lnTo>
                  <a:pt x="12700" y="41034"/>
                </a:lnTo>
                <a:close/>
              </a:path>
              <a:path w="4639309" h="898525">
                <a:moveTo>
                  <a:pt x="60565" y="0"/>
                </a:moveTo>
                <a:lnTo>
                  <a:pt x="9765" y="0"/>
                </a:lnTo>
                <a:lnTo>
                  <a:pt x="9765" y="12700"/>
                </a:lnTo>
                <a:lnTo>
                  <a:pt x="60565" y="12700"/>
                </a:lnTo>
                <a:lnTo>
                  <a:pt x="60565" y="0"/>
                </a:lnTo>
                <a:close/>
              </a:path>
              <a:path w="4639309" h="898525">
                <a:moveTo>
                  <a:pt x="149465" y="0"/>
                </a:moveTo>
                <a:lnTo>
                  <a:pt x="98665" y="0"/>
                </a:lnTo>
                <a:lnTo>
                  <a:pt x="98665" y="12700"/>
                </a:lnTo>
                <a:lnTo>
                  <a:pt x="149465" y="12700"/>
                </a:lnTo>
                <a:lnTo>
                  <a:pt x="149465" y="0"/>
                </a:lnTo>
                <a:close/>
              </a:path>
              <a:path w="4639309" h="898525">
                <a:moveTo>
                  <a:pt x="238365" y="0"/>
                </a:moveTo>
                <a:lnTo>
                  <a:pt x="187565" y="0"/>
                </a:lnTo>
                <a:lnTo>
                  <a:pt x="187565" y="12700"/>
                </a:lnTo>
                <a:lnTo>
                  <a:pt x="238365" y="12700"/>
                </a:lnTo>
                <a:lnTo>
                  <a:pt x="238365" y="0"/>
                </a:lnTo>
                <a:close/>
              </a:path>
              <a:path w="4639309" h="898525">
                <a:moveTo>
                  <a:pt x="327265" y="0"/>
                </a:moveTo>
                <a:lnTo>
                  <a:pt x="276465" y="0"/>
                </a:lnTo>
                <a:lnTo>
                  <a:pt x="276465" y="12700"/>
                </a:lnTo>
                <a:lnTo>
                  <a:pt x="327265" y="12700"/>
                </a:lnTo>
                <a:lnTo>
                  <a:pt x="327265" y="0"/>
                </a:lnTo>
                <a:close/>
              </a:path>
              <a:path w="4639309" h="898525">
                <a:moveTo>
                  <a:pt x="416165" y="0"/>
                </a:moveTo>
                <a:lnTo>
                  <a:pt x="365365" y="0"/>
                </a:lnTo>
                <a:lnTo>
                  <a:pt x="365365" y="12700"/>
                </a:lnTo>
                <a:lnTo>
                  <a:pt x="416165" y="12700"/>
                </a:lnTo>
                <a:lnTo>
                  <a:pt x="416165" y="0"/>
                </a:lnTo>
                <a:close/>
              </a:path>
              <a:path w="4639309" h="898525">
                <a:moveTo>
                  <a:pt x="505065" y="0"/>
                </a:moveTo>
                <a:lnTo>
                  <a:pt x="454265" y="0"/>
                </a:lnTo>
                <a:lnTo>
                  <a:pt x="454265" y="12700"/>
                </a:lnTo>
                <a:lnTo>
                  <a:pt x="505065" y="12700"/>
                </a:lnTo>
                <a:lnTo>
                  <a:pt x="505065" y="0"/>
                </a:lnTo>
                <a:close/>
              </a:path>
              <a:path w="4639309" h="898525">
                <a:moveTo>
                  <a:pt x="593965" y="0"/>
                </a:moveTo>
                <a:lnTo>
                  <a:pt x="543165" y="0"/>
                </a:lnTo>
                <a:lnTo>
                  <a:pt x="543165" y="12700"/>
                </a:lnTo>
                <a:lnTo>
                  <a:pt x="593965" y="12700"/>
                </a:lnTo>
                <a:lnTo>
                  <a:pt x="593965" y="0"/>
                </a:lnTo>
                <a:close/>
              </a:path>
              <a:path w="4639309" h="898525">
                <a:moveTo>
                  <a:pt x="682865" y="0"/>
                </a:moveTo>
                <a:lnTo>
                  <a:pt x="632065" y="0"/>
                </a:lnTo>
                <a:lnTo>
                  <a:pt x="632065" y="12700"/>
                </a:lnTo>
                <a:lnTo>
                  <a:pt x="682865" y="12700"/>
                </a:lnTo>
                <a:lnTo>
                  <a:pt x="682865" y="0"/>
                </a:lnTo>
                <a:close/>
              </a:path>
              <a:path w="4639309" h="898525">
                <a:moveTo>
                  <a:pt x="771765" y="0"/>
                </a:moveTo>
                <a:lnTo>
                  <a:pt x="720965" y="0"/>
                </a:lnTo>
                <a:lnTo>
                  <a:pt x="720965" y="12700"/>
                </a:lnTo>
                <a:lnTo>
                  <a:pt x="771765" y="12700"/>
                </a:lnTo>
                <a:lnTo>
                  <a:pt x="771765" y="0"/>
                </a:lnTo>
                <a:close/>
              </a:path>
              <a:path w="4639309" h="898525">
                <a:moveTo>
                  <a:pt x="860665" y="0"/>
                </a:moveTo>
                <a:lnTo>
                  <a:pt x="809865" y="0"/>
                </a:lnTo>
                <a:lnTo>
                  <a:pt x="809865" y="12700"/>
                </a:lnTo>
                <a:lnTo>
                  <a:pt x="860665" y="12700"/>
                </a:lnTo>
                <a:lnTo>
                  <a:pt x="860665" y="0"/>
                </a:lnTo>
                <a:close/>
              </a:path>
              <a:path w="4639309" h="898525">
                <a:moveTo>
                  <a:pt x="949565" y="0"/>
                </a:moveTo>
                <a:lnTo>
                  <a:pt x="898765" y="0"/>
                </a:lnTo>
                <a:lnTo>
                  <a:pt x="898765" y="12700"/>
                </a:lnTo>
                <a:lnTo>
                  <a:pt x="949565" y="12700"/>
                </a:lnTo>
                <a:lnTo>
                  <a:pt x="949565" y="0"/>
                </a:lnTo>
                <a:close/>
              </a:path>
              <a:path w="4639309" h="898525">
                <a:moveTo>
                  <a:pt x="1038465" y="0"/>
                </a:moveTo>
                <a:lnTo>
                  <a:pt x="987665" y="0"/>
                </a:lnTo>
                <a:lnTo>
                  <a:pt x="987665" y="12700"/>
                </a:lnTo>
                <a:lnTo>
                  <a:pt x="1038465" y="12700"/>
                </a:lnTo>
                <a:lnTo>
                  <a:pt x="1038465" y="0"/>
                </a:lnTo>
                <a:close/>
              </a:path>
              <a:path w="4639309" h="898525">
                <a:moveTo>
                  <a:pt x="1127365" y="0"/>
                </a:moveTo>
                <a:lnTo>
                  <a:pt x="1076565" y="0"/>
                </a:lnTo>
                <a:lnTo>
                  <a:pt x="1076565" y="12700"/>
                </a:lnTo>
                <a:lnTo>
                  <a:pt x="1127365" y="12700"/>
                </a:lnTo>
                <a:lnTo>
                  <a:pt x="1127365" y="0"/>
                </a:lnTo>
                <a:close/>
              </a:path>
              <a:path w="4639309" h="898525">
                <a:moveTo>
                  <a:pt x="1216265" y="0"/>
                </a:moveTo>
                <a:lnTo>
                  <a:pt x="1165465" y="0"/>
                </a:lnTo>
                <a:lnTo>
                  <a:pt x="1165465" y="12700"/>
                </a:lnTo>
                <a:lnTo>
                  <a:pt x="1216265" y="12700"/>
                </a:lnTo>
                <a:lnTo>
                  <a:pt x="1216265" y="0"/>
                </a:lnTo>
                <a:close/>
              </a:path>
              <a:path w="4639309" h="898525">
                <a:moveTo>
                  <a:pt x="1305165" y="0"/>
                </a:moveTo>
                <a:lnTo>
                  <a:pt x="1254365" y="0"/>
                </a:lnTo>
                <a:lnTo>
                  <a:pt x="1254365" y="12700"/>
                </a:lnTo>
                <a:lnTo>
                  <a:pt x="1305165" y="12700"/>
                </a:lnTo>
                <a:lnTo>
                  <a:pt x="1305165" y="0"/>
                </a:lnTo>
                <a:close/>
              </a:path>
              <a:path w="4639309" h="898525">
                <a:moveTo>
                  <a:pt x="1394065" y="0"/>
                </a:moveTo>
                <a:lnTo>
                  <a:pt x="1343265" y="0"/>
                </a:lnTo>
                <a:lnTo>
                  <a:pt x="1343265" y="12700"/>
                </a:lnTo>
                <a:lnTo>
                  <a:pt x="1394065" y="12700"/>
                </a:lnTo>
                <a:lnTo>
                  <a:pt x="1394065" y="0"/>
                </a:lnTo>
                <a:close/>
              </a:path>
              <a:path w="4639309" h="898525">
                <a:moveTo>
                  <a:pt x="1482965" y="0"/>
                </a:moveTo>
                <a:lnTo>
                  <a:pt x="1432165" y="0"/>
                </a:lnTo>
                <a:lnTo>
                  <a:pt x="1432165" y="12700"/>
                </a:lnTo>
                <a:lnTo>
                  <a:pt x="1482965" y="12700"/>
                </a:lnTo>
                <a:lnTo>
                  <a:pt x="1482965" y="0"/>
                </a:lnTo>
                <a:close/>
              </a:path>
              <a:path w="4639309" h="898525">
                <a:moveTo>
                  <a:pt x="1571865" y="0"/>
                </a:moveTo>
                <a:lnTo>
                  <a:pt x="1521065" y="0"/>
                </a:lnTo>
                <a:lnTo>
                  <a:pt x="1521065" y="12700"/>
                </a:lnTo>
                <a:lnTo>
                  <a:pt x="1571865" y="12700"/>
                </a:lnTo>
                <a:lnTo>
                  <a:pt x="1571865" y="0"/>
                </a:lnTo>
                <a:close/>
              </a:path>
              <a:path w="4639309" h="898525">
                <a:moveTo>
                  <a:pt x="1660765" y="0"/>
                </a:moveTo>
                <a:lnTo>
                  <a:pt x="1609965" y="0"/>
                </a:lnTo>
                <a:lnTo>
                  <a:pt x="1609965" y="12700"/>
                </a:lnTo>
                <a:lnTo>
                  <a:pt x="1660765" y="12700"/>
                </a:lnTo>
                <a:lnTo>
                  <a:pt x="1660765" y="0"/>
                </a:lnTo>
                <a:close/>
              </a:path>
              <a:path w="4639309" h="898525">
                <a:moveTo>
                  <a:pt x="1749665" y="0"/>
                </a:moveTo>
                <a:lnTo>
                  <a:pt x="1698865" y="0"/>
                </a:lnTo>
                <a:lnTo>
                  <a:pt x="1698865" y="12700"/>
                </a:lnTo>
                <a:lnTo>
                  <a:pt x="1749665" y="12700"/>
                </a:lnTo>
                <a:lnTo>
                  <a:pt x="1749665" y="0"/>
                </a:lnTo>
                <a:close/>
              </a:path>
              <a:path w="4639309" h="898525">
                <a:moveTo>
                  <a:pt x="1838565" y="0"/>
                </a:moveTo>
                <a:lnTo>
                  <a:pt x="1787765" y="0"/>
                </a:lnTo>
                <a:lnTo>
                  <a:pt x="1787765" y="12700"/>
                </a:lnTo>
                <a:lnTo>
                  <a:pt x="1838565" y="12700"/>
                </a:lnTo>
                <a:lnTo>
                  <a:pt x="1838565" y="0"/>
                </a:lnTo>
                <a:close/>
              </a:path>
              <a:path w="4639309" h="898525">
                <a:moveTo>
                  <a:pt x="1927465" y="0"/>
                </a:moveTo>
                <a:lnTo>
                  <a:pt x="1876665" y="0"/>
                </a:lnTo>
                <a:lnTo>
                  <a:pt x="1876665" y="12700"/>
                </a:lnTo>
                <a:lnTo>
                  <a:pt x="1927465" y="12700"/>
                </a:lnTo>
                <a:lnTo>
                  <a:pt x="1927465" y="0"/>
                </a:lnTo>
                <a:close/>
              </a:path>
              <a:path w="4639309" h="898525">
                <a:moveTo>
                  <a:pt x="2016365" y="0"/>
                </a:moveTo>
                <a:lnTo>
                  <a:pt x="1965565" y="0"/>
                </a:lnTo>
                <a:lnTo>
                  <a:pt x="1965565" y="12700"/>
                </a:lnTo>
                <a:lnTo>
                  <a:pt x="2016365" y="12700"/>
                </a:lnTo>
                <a:lnTo>
                  <a:pt x="2016365" y="0"/>
                </a:lnTo>
                <a:close/>
              </a:path>
              <a:path w="4639309" h="898525">
                <a:moveTo>
                  <a:pt x="2105265" y="0"/>
                </a:moveTo>
                <a:lnTo>
                  <a:pt x="2054465" y="0"/>
                </a:lnTo>
                <a:lnTo>
                  <a:pt x="2054465" y="12700"/>
                </a:lnTo>
                <a:lnTo>
                  <a:pt x="2105265" y="12700"/>
                </a:lnTo>
                <a:lnTo>
                  <a:pt x="2105265" y="0"/>
                </a:lnTo>
                <a:close/>
              </a:path>
              <a:path w="4639309" h="898525">
                <a:moveTo>
                  <a:pt x="2194165" y="0"/>
                </a:moveTo>
                <a:lnTo>
                  <a:pt x="2143365" y="0"/>
                </a:lnTo>
                <a:lnTo>
                  <a:pt x="2143365" y="12700"/>
                </a:lnTo>
                <a:lnTo>
                  <a:pt x="2194165" y="12700"/>
                </a:lnTo>
                <a:lnTo>
                  <a:pt x="2194165" y="0"/>
                </a:lnTo>
                <a:close/>
              </a:path>
              <a:path w="4639309" h="898525">
                <a:moveTo>
                  <a:pt x="2283065" y="0"/>
                </a:moveTo>
                <a:lnTo>
                  <a:pt x="2232265" y="0"/>
                </a:lnTo>
                <a:lnTo>
                  <a:pt x="2232265" y="12700"/>
                </a:lnTo>
                <a:lnTo>
                  <a:pt x="2283065" y="12700"/>
                </a:lnTo>
                <a:lnTo>
                  <a:pt x="2283065" y="0"/>
                </a:lnTo>
                <a:close/>
              </a:path>
              <a:path w="4639309" h="898525">
                <a:moveTo>
                  <a:pt x="2371965" y="0"/>
                </a:moveTo>
                <a:lnTo>
                  <a:pt x="2321165" y="0"/>
                </a:lnTo>
                <a:lnTo>
                  <a:pt x="2321165" y="12700"/>
                </a:lnTo>
                <a:lnTo>
                  <a:pt x="2371965" y="12700"/>
                </a:lnTo>
                <a:lnTo>
                  <a:pt x="2371965" y="0"/>
                </a:lnTo>
                <a:close/>
              </a:path>
              <a:path w="4639309" h="898525">
                <a:moveTo>
                  <a:pt x="2460865" y="0"/>
                </a:moveTo>
                <a:lnTo>
                  <a:pt x="2410065" y="0"/>
                </a:lnTo>
                <a:lnTo>
                  <a:pt x="2410065" y="12700"/>
                </a:lnTo>
                <a:lnTo>
                  <a:pt x="2460865" y="12700"/>
                </a:lnTo>
                <a:lnTo>
                  <a:pt x="2460865" y="0"/>
                </a:lnTo>
                <a:close/>
              </a:path>
              <a:path w="4639309" h="898525">
                <a:moveTo>
                  <a:pt x="2549765" y="0"/>
                </a:moveTo>
                <a:lnTo>
                  <a:pt x="2498965" y="0"/>
                </a:lnTo>
                <a:lnTo>
                  <a:pt x="2498965" y="12700"/>
                </a:lnTo>
                <a:lnTo>
                  <a:pt x="2549765" y="12700"/>
                </a:lnTo>
                <a:lnTo>
                  <a:pt x="2549765" y="0"/>
                </a:lnTo>
                <a:close/>
              </a:path>
              <a:path w="4639309" h="898525">
                <a:moveTo>
                  <a:pt x="2638665" y="0"/>
                </a:moveTo>
                <a:lnTo>
                  <a:pt x="2587865" y="0"/>
                </a:lnTo>
                <a:lnTo>
                  <a:pt x="2587865" y="12700"/>
                </a:lnTo>
                <a:lnTo>
                  <a:pt x="2638665" y="12700"/>
                </a:lnTo>
                <a:lnTo>
                  <a:pt x="2638665" y="0"/>
                </a:lnTo>
                <a:close/>
              </a:path>
              <a:path w="4639309" h="898525">
                <a:moveTo>
                  <a:pt x="2727565" y="0"/>
                </a:moveTo>
                <a:lnTo>
                  <a:pt x="2676765" y="0"/>
                </a:lnTo>
                <a:lnTo>
                  <a:pt x="2676765" y="12700"/>
                </a:lnTo>
                <a:lnTo>
                  <a:pt x="2727565" y="12700"/>
                </a:lnTo>
                <a:lnTo>
                  <a:pt x="2727565" y="0"/>
                </a:lnTo>
                <a:close/>
              </a:path>
              <a:path w="4639309" h="898525">
                <a:moveTo>
                  <a:pt x="2816465" y="0"/>
                </a:moveTo>
                <a:lnTo>
                  <a:pt x="2765665" y="0"/>
                </a:lnTo>
                <a:lnTo>
                  <a:pt x="2765665" y="12700"/>
                </a:lnTo>
                <a:lnTo>
                  <a:pt x="2816465" y="12700"/>
                </a:lnTo>
                <a:lnTo>
                  <a:pt x="2816465" y="0"/>
                </a:lnTo>
                <a:close/>
              </a:path>
              <a:path w="4639309" h="898525">
                <a:moveTo>
                  <a:pt x="2905365" y="0"/>
                </a:moveTo>
                <a:lnTo>
                  <a:pt x="2854565" y="0"/>
                </a:lnTo>
                <a:lnTo>
                  <a:pt x="2854565" y="12700"/>
                </a:lnTo>
                <a:lnTo>
                  <a:pt x="2905365" y="12700"/>
                </a:lnTo>
                <a:lnTo>
                  <a:pt x="2905365" y="0"/>
                </a:lnTo>
                <a:close/>
              </a:path>
              <a:path w="4639309" h="898525">
                <a:moveTo>
                  <a:pt x="2994265" y="0"/>
                </a:moveTo>
                <a:lnTo>
                  <a:pt x="2943465" y="0"/>
                </a:lnTo>
                <a:lnTo>
                  <a:pt x="2943465" y="12700"/>
                </a:lnTo>
                <a:lnTo>
                  <a:pt x="2994265" y="12700"/>
                </a:lnTo>
                <a:lnTo>
                  <a:pt x="2994265" y="0"/>
                </a:lnTo>
                <a:close/>
              </a:path>
              <a:path w="4639309" h="898525">
                <a:moveTo>
                  <a:pt x="3083165" y="0"/>
                </a:moveTo>
                <a:lnTo>
                  <a:pt x="3032365" y="0"/>
                </a:lnTo>
                <a:lnTo>
                  <a:pt x="3032365" y="12700"/>
                </a:lnTo>
                <a:lnTo>
                  <a:pt x="3083165" y="12700"/>
                </a:lnTo>
                <a:lnTo>
                  <a:pt x="3083165" y="0"/>
                </a:lnTo>
                <a:close/>
              </a:path>
              <a:path w="4639309" h="898525">
                <a:moveTo>
                  <a:pt x="3172065" y="0"/>
                </a:moveTo>
                <a:lnTo>
                  <a:pt x="3121265" y="0"/>
                </a:lnTo>
                <a:lnTo>
                  <a:pt x="3121265" y="12700"/>
                </a:lnTo>
                <a:lnTo>
                  <a:pt x="3172065" y="12700"/>
                </a:lnTo>
                <a:lnTo>
                  <a:pt x="3172065" y="0"/>
                </a:lnTo>
                <a:close/>
              </a:path>
              <a:path w="4639309" h="898525">
                <a:moveTo>
                  <a:pt x="3260965" y="0"/>
                </a:moveTo>
                <a:lnTo>
                  <a:pt x="3210165" y="0"/>
                </a:lnTo>
                <a:lnTo>
                  <a:pt x="3210165" y="12700"/>
                </a:lnTo>
                <a:lnTo>
                  <a:pt x="3260965" y="12700"/>
                </a:lnTo>
                <a:lnTo>
                  <a:pt x="3260965" y="0"/>
                </a:lnTo>
                <a:close/>
              </a:path>
              <a:path w="4639309" h="898525">
                <a:moveTo>
                  <a:pt x="3349865" y="0"/>
                </a:moveTo>
                <a:lnTo>
                  <a:pt x="3299065" y="0"/>
                </a:lnTo>
                <a:lnTo>
                  <a:pt x="3299065" y="12700"/>
                </a:lnTo>
                <a:lnTo>
                  <a:pt x="3349865" y="12700"/>
                </a:lnTo>
                <a:lnTo>
                  <a:pt x="3349865" y="0"/>
                </a:lnTo>
                <a:close/>
              </a:path>
              <a:path w="4639309" h="898525">
                <a:moveTo>
                  <a:pt x="3438765" y="0"/>
                </a:moveTo>
                <a:lnTo>
                  <a:pt x="3387965" y="0"/>
                </a:lnTo>
                <a:lnTo>
                  <a:pt x="3387965" y="12700"/>
                </a:lnTo>
                <a:lnTo>
                  <a:pt x="3438765" y="12700"/>
                </a:lnTo>
                <a:lnTo>
                  <a:pt x="3438765" y="0"/>
                </a:lnTo>
                <a:close/>
              </a:path>
              <a:path w="4639309" h="898525">
                <a:moveTo>
                  <a:pt x="3527665" y="0"/>
                </a:moveTo>
                <a:lnTo>
                  <a:pt x="3476865" y="0"/>
                </a:lnTo>
                <a:lnTo>
                  <a:pt x="3476865" y="12700"/>
                </a:lnTo>
                <a:lnTo>
                  <a:pt x="3527665" y="12700"/>
                </a:lnTo>
                <a:lnTo>
                  <a:pt x="3527665" y="0"/>
                </a:lnTo>
                <a:close/>
              </a:path>
              <a:path w="4639309" h="898525">
                <a:moveTo>
                  <a:pt x="3616565" y="0"/>
                </a:moveTo>
                <a:lnTo>
                  <a:pt x="3565765" y="0"/>
                </a:lnTo>
                <a:lnTo>
                  <a:pt x="3565765" y="12700"/>
                </a:lnTo>
                <a:lnTo>
                  <a:pt x="3616565" y="12700"/>
                </a:lnTo>
                <a:lnTo>
                  <a:pt x="3616565" y="0"/>
                </a:lnTo>
                <a:close/>
              </a:path>
              <a:path w="4639309" h="898525">
                <a:moveTo>
                  <a:pt x="3705465" y="0"/>
                </a:moveTo>
                <a:lnTo>
                  <a:pt x="3654665" y="0"/>
                </a:lnTo>
                <a:lnTo>
                  <a:pt x="3654665" y="12700"/>
                </a:lnTo>
                <a:lnTo>
                  <a:pt x="3705465" y="12700"/>
                </a:lnTo>
                <a:lnTo>
                  <a:pt x="3705465" y="0"/>
                </a:lnTo>
                <a:close/>
              </a:path>
              <a:path w="4639309" h="898525">
                <a:moveTo>
                  <a:pt x="3794365" y="0"/>
                </a:moveTo>
                <a:lnTo>
                  <a:pt x="3743565" y="0"/>
                </a:lnTo>
                <a:lnTo>
                  <a:pt x="3743565" y="12700"/>
                </a:lnTo>
                <a:lnTo>
                  <a:pt x="3794365" y="12700"/>
                </a:lnTo>
                <a:lnTo>
                  <a:pt x="3794365" y="0"/>
                </a:lnTo>
                <a:close/>
              </a:path>
              <a:path w="4639309" h="898525">
                <a:moveTo>
                  <a:pt x="3883265" y="0"/>
                </a:moveTo>
                <a:lnTo>
                  <a:pt x="3832465" y="0"/>
                </a:lnTo>
                <a:lnTo>
                  <a:pt x="3832465" y="12700"/>
                </a:lnTo>
                <a:lnTo>
                  <a:pt x="3883265" y="12700"/>
                </a:lnTo>
                <a:lnTo>
                  <a:pt x="3883265" y="0"/>
                </a:lnTo>
                <a:close/>
              </a:path>
              <a:path w="4639309" h="898525">
                <a:moveTo>
                  <a:pt x="3972165" y="0"/>
                </a:moveTo>
                <a:lnTo>
                  <a:pt x="3921365" y="0"/>
                </a:lnTo>
                <a:lnTo>
                  <a:pt x="3921365" y="12700"/>
                </a:lnTo>
                <a:lnTo>
                  <a:pt x="3972165" y="12700"/>
                </a:lnTo>
                <a:lnTo>
                  <a:pt x="3972165" y="0"/>
                </a:lnTo>
                <a:close/>
              </a:path>
              <a:path w="4639309" h="898525">
                <a:moveTo>
                  <a:pt x="4061065" y="0"/>
                </a:moveTo>
                <a:lnTo>
                  <a:pt x="4010265" y="0"/>
                </a:lnTo>
                <a:lnTo>
                  <a:pt x="4010265" y="12700"/>
                </a:lnTo>
                <a:lnTo>
                  <a:pt x="4061065" y="12700"/>
                </a:lnTo>
                <a:lnTo>
                  <a:pt x="4061065" y="0"/>
                </a:lnTo>
                <a:close/>
              </a:path>
              <a:path w="4639309" h="898525">
                <a:moveTo>
                  <a:pt x="4149965" y="0"/>
                </a:moveTo>
                <a:lnTo>
                  <a:pt x="4099165" y="0"/>
                </a:lnTo>
                <a:lnTo>
                  <a:pt x="4099165" y="12700"/>
                </a:lnTo>
                <a:lnTo>
                  <a:pt x="4149965" y="12700"/>
                </a:lnTo>
                <a:lnTo>
                  <a:pt x="4149965" y="0"/>
                </a:lnTo>
                <a:close/>
              </a:path>
              <a:path w="4639309" h="898525">
                <a:moveTo>
                  <a:pt x="4238865" y="0"/>
                </a:moveTo>
                <a:lnTo>
                  <a:pt x="4188065" y="0"/>
                </a:lnTo>
                <a:lnTo>
                  <a:pt x="4188065" y="12700"/>
                </a:lnTo>
                <a:lnTo>
                  <a:pt x="4238865" y="12700"/>
                </a:lnTo>
                <a:lnTo>
                  <a:pt x="4238865" y="0"/>
                </a:lnTo>
                <a:close/>
              </a:path>
              <a:path w="4639309" h="898525">
                <a:moveTo>
                  <a:pt x="4327765" y="0"/>
                </a:moveTo>
                <a:lnTo>
                  <a:pt x="4276965" y="0"/>
                </a:lnTo>
                <a:lnTo>
                  <a:pt x="4276965" y="12700"/>
                </a:lnTo>
                <a:lnTo>
                  <a:pt x="4327765" y="12700"/>
                </a:lnTo>
                <a:lnTo>
                  <a:pt x="4327765" y="0"/>
                </a:lnTo>
                <a:close/>
              </a:path>
              <a:path w="4639309" h="898525">
                <a:moveTo>
                  <a:pt x="4416665" y="0"/>
                </a:moveTo>
                <a:lnTo>
                  <a:pt x="4365865" y="0"/>
                </a:lnTo>
                <a:lnTo>
                  <a:pt x="4365865" y="12700"/>
                </a:lnTo>
                <a:lnTo>
                  <a:pt x="4416665" y="12700"/>
                </a:lnTo>
                <a:lnTo>
                  <a:pt x="4416665" y="0"/>
                </a:lnTo>
                <a:close/>
              </a:path>
              <a:path w="4639309" h="898525">
                <a:moveTo>
                  <a:pt x="4505565" y="0"/>
                </a:moveTo>
                <a:lnTo>
                  <a:pt x="4454765" y="0"/>
                </a:lnTo>
                <a:lnTo>
                  <a:pt x="4454765" y="12700"/>
                </a:lnTo>
                <a:lnTo>
                  <a:pt x="4505565" y="12700"/>
                </a:lnTo>
                <a:lnTo>
                  <a:pt x="4505565" y="0"/>
                </a:lnTo>
                <a:close/>
              </a:path>
              <a:path w="4639309" h="898525">
                <a:moveTo>
                  <a:pt x="4594465" y="0"/>
                </a:moveTo>
                <a:lnTo>
                  <a:pt x="4543665" y="0"/>
                </a:lnTo>
                <a:lnTo>
                  <a:pt x="4543665" y="12700"/>
                </a:lnTo>
                <a:lnTo>
                  <a:pt x="4594465" y="12700"/>
                </a:lnTo>
                <a:lnTo>
                  <a:pt x="4594465" y="0"/>
                </a:lnTo>
                <a:close/>
              </a:path>
              <a:path w="4639309" h="898525">
                <a:moveTo>
                  <a:pt x="4626320" y="6350"/>
                </a:moveTo>
                <a:lnTo>
                  <a:pt x="4626320" y="57043"/>
                </a:lnTo>
                <a:lnTo>
                  <a:pt x="4639020" y="57043"/>
                </a:lnTo>
                <a:lnTo>
                  <a:pt x="4639020" y="12700"/>
                </a:lnTo>
                <a:lnTo>
                  <a:pt x="4632565" y="12700"/>
                </a:lnTo>
                <a:lnTo>
                  <a:pt x="4626320" y="6350"/>
                </a:lnTo>
                <a:close/>
              </a:path>
              <a:path w="4639309" h="898525">
                <a:moveTo>
                  <a:pt x="4632565" y="12594"/>
                </a:moveTo>
                <a:close/>
              </a:path>
              <a:path w="4639309" h="898525">
                <a:moveTo>
                  <a:pt x="4639020" y="0"/>
                </a:moveTo>
                <a:lnTo>
                  <a:pt x="4632565" y="0"/>
                </a:lnTo>
                <a:lnTo>
                  <a:pt x="4632670" y="12700"/>
                </a:lnTo>
                <a:lnTo>
                  <a:pt x="4639020" y="12700"/>
                </a:lnTo>
                <a:lnTo>
                  <a:pt x="4639020" y="0"/>
                </a:lnTo>
                <a:close/>
              </a:path>
              <a:path w="4639309" h="898525">
                <a:moveTo>
                  <a:pt x="4639020" y="95143"/>
                </a:moveTo>
                <a:lnTo>
                  <a:pt x="4626320" y="95143"/>
                </a:lnTo>
                <a:lnTo>
                  <a:pt x="4626320" y="145943"/>
                </a:lnTo>
                <a:lnTo>
                  <a:pt x="4639020" y="145943"/>
                </a:lnTo>
                <a:lnTo>
                  <a:pt x="4639020" y="95143"/>
                </a:lnTo>
                <a:close/>
              </a:path>
              <a:path w="4639309" h="898525">
                <a:moveTo>
                  <a:pt x="4639020" y="184043"/>
                </a:moveTo>
                <a:lnTo>
                  <a:pt x="4626320" y="184043"/>
                </a:lnTo>
                <a:lnTo>
                  <a:pt x="4626320" y="234843"/>
                </a:lnTo>
                <a:lnTo>
                  <a:pt x="4639020" y="234843"/>
                </a:lnTo>
                <a:lnTo>
                  <a:pt x="4639020" y="184043"/>
                </a:lnTo>
                <a:close/>
              </a:path>
              <a:path w="4639309" h="898525">
                <a:moveTo>
                  <a:pt x="4639020" y="272943"/>
                </a:moveTo>
                <a:lnTo>
                  <a:pt x="4626320" y="272943"/>
                </a:lnTo>
                <a:lnTo>
                  <a:pt x="4626320" y="323743"/>
                </a:lnTo>
                <a:lnTo>
                  <a:pt x="4639020" y="323743"/>
                </a:lnTo>
                <a:lnTo>
                  <a:pt x="4639020" y="272943"/>
                </a:lnTo>
                <a:close/>
              </a:path>
              <a:path w="4639309" h="898525">
                <a:moveTo>
                  <a:pt x="4639020" y="361843"/>
                </a:moveTo>
                <a:lnTo>
                  <a:pt x="4626320" y="361843"/>
                </a:lnTo>
                <a:lnTo>
                  <a:pt x="4626320" y="412643"/>
                </a:lnTo>
                <a:lnTo>
                  <a:pt x="4639020" y="412643"/>
                </a:lnTo>
                <a:lnTo>
                  <a:pt x="4639020" y="361843"/>
                </a:lnTo>
                <a:close/>
              </a:path>
              <a:path w="4639309" h="898525">
                <a:moveTo>
                  <a:pt x="4639020" y="450743"/>
                </a:moveTo>
                <a:lnTo>
                  <a:pt x="4626320" y="450743"/>
                </a:lnTo>
                <a:lnTo>
                  <a:pt x="4626320" y="501543"/>
                </a:lnTo>
                <a:lnTo>
                  <a:pt x="4639020" y="501543"/>
                </a:lnTo>
                <a:lnTo>
                  <a:pt x="4639020" y="450743"/>
                </a:lnTo>
                <a:close/>
              </a:path>
              <a:path w="4639309" h="898525">
                <a:moveTo>
                  <a:pt x="4639020" y="539643"/>
                </a:moveTo>
                <a:lnTo>
                  <a:pt x="4626320" y="539643"/>
                </a:lnTo>
                <a:lnTo>
                  <a:pt x="4626320" y="590443"/>
                </a:lnTo>
                <a:lnTo>
                  <a:pt x="4639020" y="590443"/>
                </a:lnTo>
                <a:lnTo>
                  <a:pt x="4639020" y="539643"/>
                </a:lnTo>
                <a:close/>
              </a:path>
              <a:path w="4639309" h="898525">
                <a:moveTo>
                  <a:pt x="4639020" y="628543"/>
                </a:moveTo>
                <a:lnTo>
                  <a:pt x="4626320" y="628543"/>
                </a:lnTo>
                <a:lnTo>
                  <a:pt x="4626320" y="679343"/>
                </a:lnTo>
                <a:lnTo>
                  <a:pt x="4639020" y="679343"/>
                </a:lnTo>
                <a:lnTo>
                  <a:pt x="4639020" y="628543"/>
                </a:lnTo>
                <a:close/>
              </a:path>
              <a:path w="4639309" h="898525">
                <a:moveTo>
                  <a:pt x="4639020" y="717443"/>
                </a:moveTo>
                <a:lnTo>
                  <a:pt x="4626320" y="717443"/>
                </a:lnTo>
                <a:lnTo>
                  <a:pt x="4626320" y="768243"/>
                </a:lnTo>
                <a:lnTo>
                  <a:pt x="4639020" y="768243"/>
                </a:lnTo>
                <a:lnTo>
                  <a:pt x="4639020" y="717443"/>
                </a:lnTo>
                <a:close/>
              </a:path>
              <a:path w="4639309" h="898525">
                <a:moveTo>
                  <a:pt x="4639020" y="806343"/>
                </a:moveTo>
                <a:lnTo>
                  <a:pt x="4626320" y="806343"/>
                </a:lnTo>
                <a:lnTo>
                  <a:pt x="4626320" y="857143"/>
                </a:lnTo>
                <a:lnTo>
                  <a:pt x="4639020" y="857143"/>
                </a:lnTo>
                <a:lnTo>
                  <a:pt x="4639020" y="806343"/>
                </a:lnTo>
                <a:close/>
              </a:path>
              <a:path w="4639309" h="898525">
                <a:moveTo>
                  <a:pt x="4629362" y="885584"/>
                </a:moveTo>
                <a:lnTo>
                  <a:pt x="4578562" y="885584"/>
                </a:lnTo>
                <a:lnTo>
                  <a:pt x="4578562" y="898284"/>
                </a:lnTo>
                <a:lnTo>
                  <a:pt x="4629362" y="898284"/>
                </a:lnTo>
                <a:lnTo>
                  <a:pt x="4629362" y="885584"/>
                </a:lnTo>
                <a:close/>
              </a:path>
              <a:path w="4639309" h="898525">
                <a:moveTo>
                  <a:pt x="4540462" y="885584"/>
                </a:moveTo>
                <a:lnTo>
                  <a:pt x="4489662" y="885584"/>
                </a:lnTo>
                <a:lnTo>
                  <a:pt x="4489662" y="898284"/>
                </a:lnTo>
                <a:lnTo>
                  <a:pt x="4540462" y="898284"/>
                </a:lnTo>
                <a:lnTo>
                  <a:pt x="4540462" y="885584"/>
                </a:lnTo>
                <a:close/>
              </a:path>
              <a:path w="4639309" h="898525">
                <a:moveTo>
                  <a:pt x="4451562" y="885584"/>
                </a:moveTo>
                <a:lnTo>
                  <a:pt x="4400762" y="885584"/>
                </a:lnTo>
                <a:lnTo>
                  <a:pt x="4400762" y="898284"/>
                </a:lnTo>
                <a:lnTo>
                  <a:pt x="4451562" y="898284"/>
                </a:lnTo>
                <a:lnTo>
                  <a:pt x="4451562" y="885584"/>
                </a:lnTo>
                <a:close/>
              </a:path>
              <a:path w="4639309" h="898525">
                <a:moveTo>
                  <a:pt x="4362662" y="885584"/>
                </a:moveTo>
                <a:lnTo>
                  <a:pt x="4311862" y="885584"/>
                </a:lnTo>
                <a:lnTo>
                  <a:pt x="4311862" y="898284"/>
                </a:lnTo>
                <a:lnTo>
                  <a:pt x="4362662" y="898284"/>
                </a:lnTo>
                <a:lnTo>
                  <a:pt x="4362662" y="885584"/>
                </a:lnTo>
                <a:close/>
              </a:path>
              <a:path w="4639309" h="898525">
                <a:moveTo>
                  <a:pt x="4273762" y="885584"/>
                </a:moveTo>
                <a:lnTo>
                  <a:pt x="4222962" y="885584"/>
                </a:lnTo>
                <a:lnTo>
                  <a:pt x="4222962" y="898284"/>
                </a:lnTo>
                <a:lnTo>
                  <a:pt x="4273762" y="898284"/>
                </a:lnTo>
                <a:lnTo>
                  <a:pt x="4273762" y="885584"/>
                </a:lnTo>
                <a:close/>
              </a:path>
              <a:path w="4639309" h="898525">
                <a:moveTo>
                  <a:pt x="4184862" y="885584"/>
                </a:moveTo>
                <a:lnTo>
                  <a:pt x="4134062" y="885584"/>
                </a:lnTo>
                <a:lnTo>
                  <a:pt x="4134062" y="898284"/>
                </a:lnTo>
                <a:lnTo>
                  <a:pt x="4184862" y="898284"/>
                </a:lnTo>
                <a:lnTo>
                  <a:pt x="4184862" y="885584"/>
                </a:lnTo>
                <a:close/>
              </a:path>
              <a:path w="4639309" h="898525">
                <a:moveTo>
                  <a:pt x="4095962" y="885584"/>
                </a:moveTo>
                <a:lnTo>
                  <a:pt x="4045162" y="885584"/>
                </a:lnTo>
                <a:lnTo>
                  <a:pt x="4045162" y="898284"/>
                </a:lnTo>
                <a:lnTo>
                  <a:pt x="4095962" y="898284"/>
                </a:lnTo>
                <a:lnTo>
                  <a:pt x="4095962" y="885584"/>
                </a:lnTo>
                <a:close/>
              </a:path>
              <a:path w="4639309" h="898525">
                <a:moveTo>
                  <a:pt x="4007062" y="885584"/>
                </a:moveTo>
                <a:lnTo>
                  <a:pt x="3956262" y="885584"/>
                </a:lnTo>
                <a:lnTo>
                  <a:pt x="3956262" y="898284"/>
                </a:lnTo>
                <a:lnTo>
                  <a:pt x="4007062" y="898284"/>
                </a:lnTo>
                <a:lnTo>
                  <a:pt x="4007062" y="885584"/>
                </a:lnTo>
                <a:close/>
              </a:path>
              <a:path w="4639309" h="898525">
                <a:moveTo>
                  <a:pt x="3918162" y="885584"/>
                </a:moveTo>
                <a:lnTo>
                  <a:pt x="3867362" y="885584"/>
                </a:lnTo>
                <a:lnTo>
                  <a:pt x="3867362" y="898284"/>
                </a:lnTo>
                <a:lnTo>
                  <a:pt x="3918162" y="898284"/>
                </a:lnTo>
                <a:lnTo>
                  <a:pt x="3918162" y="885584"/>
                </a:lnTo>
                <a:close/>
              </a:path>
              <a:path w="4639309" h="898525">
                <a:moveTo>
                  <a:pt x="3829262" y="885584"/>
                </a:moveTo>
                <a:lnTo>
                  <a:pt x="3778462" y="885584"/>
                </a:lnTo>
                <a:lnTo>
                  <a:pt x="3778462" y="898284"/>
                </a:lnTo>
                <a:lnTo>
                  <a:pt x="3829262" y="898284"/>
                </a:lnTo>
                <a:lnTo>
                  <a:pt x="3829262" y="885584"/>
                </a:lnTo>
                <a:close/>
              </a:path>
              <a:path w="4639309" h="898525">
                <a:moveTo>
                  <a:pt x="3740362" y="885584"/>
                </a:moveTo>
                <a:lnTo>
                  <a:pt x="3689562" y="885584"/>
                </a:lnTo>
                <a:lnTo>
                  <a:pt x="3689562" y="898284"/>
                </a:lnTo>
                <a:lnTo>
                  <a:pt x="3740362" y="898284"/>
                </a:lnTo>
                <a:lnTo>
                  <a:pt x="3740362" y="885584"/>
                </a:lnTo>
                <a:close/>
              </a:path>
              <a:path w="4639309" h="898525">
                <a:moveTo>
                  <a:pt x="3651462" y="885584"/>
                </a:moveTo>
                <a:lnTo>
                  <a:pt x="3600662" y="885584"/>
                </a:lnTo>
                <a:lnTo>
                  <a:pt x="3600662" y="898284"/>
                </a:lnTo>
                <a:lnTo>
                  <a:pt x="3651462" y="898284"/>
                </a:lnTo>
                <a:lnTo>
                  <a:pt x="3651462" y="885584"/>
                </a:lnTo>
                <a:close/>
              </a:path>
              <a:path w="4639309" h="898525">
                <a:moveTo>
                  <a:pt x="3562562" y="885584"/>
                </a:moveTo>
                <a:lnTo>
                  <a:pt x="3511762" y="885584"/>
                </a:lnTo>
                <a:lnTo>
                  <a:pt x="3511762" y="898284"/>
                </a:lnTo>
                <a:lnTo>
                  <a:pt x="3562562" y="898284"/>
                </a:lnTo>
                <a:lnTo>
                  <a:pt x="3562562" y="885584"/>
                </a:lnTo>
                <a:close/>
              </a:path>
              <a:path w="4639309" h="898525">
                <a:moveTo>
                  <a:pt x="3473662" y="885584"/>
                </a:moveTo>
                <a:lnTo>
                  <a:pt x="3422862" y="885584"/>
                </a:lnTo>
                <a:lnTo>
                  <a:pt x="3422862" y="898284"/>
                </a:lnTo>
                <a:lnTo>
                  <a:pt x="3473662" y="898284"/>
                </a:lnTo>
                <a:lnTo>
                  <a:pt x="3473662" y="885584"/>
                </a:lnTo>
                <a:close/>
              </a:path>
              <a:path w="4639309" h="898525">
                <a:moveTo>
                  <a:pt x="3384762" y="885584"/>
                </a:moveTo>
                <a:lnTo>
                  <a:pt x="3333962" y="885584"/>
                </a:lnTo>
                <a:lnTo>
                  <a:pt x="3333962" y="898284"/>
                </a:lnTo>
                <a:lnTo>
                  <a:pt x="3384762" y="898284"/>
                </a:lnTo>
                <a:lnTo>
                  <a:pt x="3384762" y="885584"/>
                </a:lnTo>
                <a:close/>
              </a:path>
              <a:path w="4639309" h="898525">
                <a:moveTo>
                  <a:pt x="3295862" y="885584"/>
                </a:moveTo>
                <a:lnTo>
                  <a:pt x="3245062" y="885584"/>
                </a:lnTo>
                <a:lnTo>
                  <a:pt x="3245062" y="898284"/>
                </a:lnTo>
                <a:lnTo>
                  <a:pt x="3295862" y="898284"/>
                </a:lnTo>
                <a:lnTo>
                  <a:pt x="3295862" y="885584"/>
                </a:lnTo>
                <a:close/>
              </a:path>
              <a:path w="4639309" h="898525">
                <a:moveTo>
                  <a:pt x="3206962" y="885584"/>
                </a:moveTo>
                <a:lnTo>
                  <a:pt x="3156162" y="885584"/>
                </a:lnTo>
                <a:lnTo>
                  <a:pt x="3156162" y="898284"/>
                </a:lnTo>
                <a:lnTo>
                  <a:pt x="3206962" y="898284"/>
                </a:lnTo>
                <a:lnTo>
                  <a:pt x="3206962" y="885584"/>
                </a:lnTo>
                <a:close/>
              </a:path>
              <a:path w="4639309" h="898525">
                <a:moveTo>
                  <a:pt x="3118062" y="885584"/>
                </a:moveTo>
                <a:lnTo>
                  <a:pt x="3067262" y="885584"/>
                </a:lnTo>
                <a:lnTo>
                  <a:pt x="3067262" y="898284"/>
                </a:lnTo>
                <a:lnTo>
                  <a:pt x="3118062" y="898284"/>
                </a:lnTo>
                <a:lnTo>
                  <a:pt x="3118062" y="885584"/>
                </a:lnTo>
                <a:close/>
              </a:path>
              <a:path w="4639309" h="898525">
                <a:moveTo>
                  <a:pt x="3029162" y="885584"/>
                </a:moveTo>
                <a:lnTo>
                  <a:pt x="2978362" y="885584"/>
                </a:lnTo>
                <a:lnTo>
                  <a:pt x="2978362" y="898284"/>
                </a:lnTo>
                <a:lnTo>
                  <a:pt x="3029162" y="898284"/>
                </a:lnTo>
                <a:lnTo>
                  <a:pt x="3029162" y="885584"/>
                </a:lnTo>
                <a:close/>
              </a:path>
              <a:path w="4639309" h="898525">
                <a:moveTo>
                  <a:pt x="2940262" y="885584"/>
                </a:moveTo>
                <a:lnTo>
                  <a:pt x="2889462" y="885584"/>
                </a:lnTo>
                <a:lnTo>
                  <a:pt x="2889462" y="898284"/>
                </a:lnTo>
                <a:lnTo>
                  <a:pt x="2940262" y="898284"/>
                </a:lnTo>
                <a:lnTo>
                  <a:pt x="2940262" y="885584"/>
                </a:lnTo>
                <a:close/>
              </a:path>
              <a:path w="4639309" h="898525">
                <a:moveTo>
                  <a:pt x="2851362" y="885584"/>
                </a:moveTo>
                <a:lnTo>
                  <a:pt x="2800562" y="885584"/>
                </a:lnTo>
                <a:lnTo>
                  <a:pt x="2800562" y="898284"/>
                </a:lnTo>
                <a:lnTo>
                  <a:pt x="2851362" y="898284"/>
                </a:lnTo>
                <a:lnTo>
                  <a:pt x="2851362" y="885584"/>
                </a:lnTo>
                <a:close/>
              </a:path>
              <a:path w="4639309" h="898525">
                <a:moveTo>
                  <a:pt x="2762462" y="885584"/>
                </a:moveTo>
                <a:lnTo>
                  <a:pt x="2711662" y="885584"/>
                </a:lnTo>
                <a:lnTo>
                  <a:pt x="2711662" y="898284"/>
                </a:lnTo>
                <a:lnTo>
                  <a:pt x="2762462" y="898284"/>
                </a:lnTo>
                <a:lnTo>
                  <a:pt x="2762462" y="885584"/>
                </a:lnTo>
                <a:close/>
              </a:path>
              <a:path w="4639309" h="898525">
                <a:moveTo>
                  <a:pt x="2673562" y="885584"/>
                </a:moveTo>
                <a:lnTo>
                  <a:pt x="2622762" y="885584"/>
                </a:lnTo>
                <a:lnTo>
                  <a:pt x="2622762" y="898284"/>
                </a:lnTo>
                <a:lnTo>
                  <a:pt x="2673562" y="898284"/>
                </a:lnTo>
                <a:lnTo>
                  <a:pt x="2673562" y="885584"/>
                </a:lnTo>
                <a:close/>
              </a:path>
              <a:path w="4639309" h="898525">
                <a:moveTo>
                  <a:pt x="2584662" y="885584"/>
                </a:moveTo>
                <a:lnTo>
                  <a:pt x="2533862" y="885584"/>
                </a:lnTo>
                <a:lnTo>
                  <a:pt x="2533862" y="898284"/>
                </a:lnTo>
                <a:lnTo>
                  <a:pt x="2584662" y="898284"/>
                </a:lnTo>
                <a:lnTo>
                  <a:pt x="2584662" y="885584"/>
                </a:lnTo>
                <a:close/>
              </a:path>
              <a:path w="4639309" h="898525">
                <a:moveTo>
                  <a:pt x="2495762" y="885584"/>
                </a:moveTo>
                <a:lnTo>
                  <a:pt x="2444962" y="885584"/>
                </a:lnTo>
                <a:lnTo>
                  <a:pt x="2444962" y="898284"/>
                </a:lnTo>
                <a:lnTo>
                  <a:pt x="2495762" y="898284"/>
                </a:lnTo>
                <a:lnTo>
                  <a:pt x="2495762" y="885584"/>
                </a:lnTo>
                <a:close/>
              </a:path>
              <a:path w="4639309" h="898525">
                <a:moveTo>
                  <a:pt x="2406862" y="885584"/>
                </a:moveTo>
                <a:lnTo>
                  <a:pt x="2356062" y="885584"/>
                </a:lnTo>
                <a:lnTo>
                  <a:pt x="2356062" y="898284"/>
                </a:lnTo>
                <a:lnTo>
                  <a:pt x="2406862" y="898284"/>
                </a:lnTo>
                <a:lnTo>
                  <a:pt x="2406862" y="885584"/>
                </a:lnTo>
                <a:close/>
              </a:path>
              <a:path w="4639309" h="898525">
                <a:moveTo>
                  <a:pt x="2317962" y="885584"/>
                </a:moveTo>
                <a:lnTo>
                  <a:pt x="2267162" y="885584"/>
                </a:lnTo>
                <a:lnTo>
                  <a:pt x="2267162" y="898284"/>
                </a:lnTo>
                <a:lnTo>
                  <a:pt x="2317962" y="898284"/>
                </a:lnTo>
                <a:lnTo>
                  <a:pt x="2317962" y="885584"/>
                </a:lnTo>
                <a:close/>
              </a:path>
              <a:path w="4639309" h="898525">
                <a:moveTo>
                  <a:pt x="2229062" y="885584"/>
                </a:moveTo>
                <a:lnTo>
                  <a:pt x="2178262" y="885584"/>
                </a:lnTo>
                <a:lnTo>
                  <a:pt x="2178262" y="898284"/>
                </a:lnTo>
                <a:lnTo>
                  <a:pt x="2229062" y="898284"/>
                </a:lnTo>
                <a:lnTo>
                  <a:pt x="2229062" y="885584"/>
                </a:lnTo>
                <a:close/>
              </a:path>
              <a:path w="4639309" h="898525">
                <a:moveTo>
                  <a:pt x="2140162" y="885584"/>
                </a:moveTo>
                <a:lnTo>
                  <a:pt x="2089362" y="885584"/>
                </a:lnTo>
                <a:lnTo>
                  <a:pt x="2089362" y="898284"/>
                </a:lnTo>
                <a:lnTo>
                  <a:pt x="2140162" y="898284"/>
                </a:lnTo>
                <a:lnTo>
                  <a:pt x="2140162" y="885584"/>
                </a:lnTo>
                <a:close/>
              </a:path>
              <a:path w="4639309" h="898525">
                <a:moveTo>
                  <a:pt x="2051262" y="885584"/>
                </a:moveTo>
                <a:lnTo>
                  <a:pt x="2000462" y="885584"/>
                </a:lnTo>
                <a:lnTo>
                  <a:pt x="2000462" y="898284"/>
                </a:lnTo>
                <a:lnTo>
                  <a:pt x="2051262" y="898284"/>
                </a:lnTo>
                <a:lnTo>
                  <a:pt x="2051262" y="885584"/>
                </a:lnTo>
                <a:close/>
              </a:path>
              <a:path w="4639309" h="898525">
                <a:moveTo>
                  <a:pt x="1962362" y="885584"/>
                </a:moveTo>
                <a:lnTo>
                  <a:pt x="1911562" y="885584"/>
                </a:lnTo>
                <a:lnTo>
                  <a:pt x="1911562" y="898284"/>
                </a:lnTo>
                <a:lnTo>
                  <a:pt x="1962362" y="898284"/>
                </a:lnTo>
                <a:lnTo>
                  <a:pt x="1962362" y="885584"/>
                </a:lnTo>
                <a:close/>
              </a:path>
              <a:path w="4639309" h="898525">
                <a:moveTo>
                  <a:pt x="1873462" y="885584"/>
                </a:moveTo>
                <a:lnTo>
                  <a:pt x="1822662" y="885584"/>
                </a:lnTo>
                <a:lnTo>
                  <a:pt x="1822662" y="898284"/>
                </a:lnTo>
                <a:lnTo>
                  <a:pt x="1873462" y="898284"/>
                </a:lnTo>
                <a:lnTo>
                  <a:pt x="1873462" y="885584"/>
                </a:lnTo>
                <a:close/>
              </a:path>
              <a:path w="4639309" h="898525">
                <a:moveTo>
                  <a:pt x="1784562" y="885584"/>
                </a:moveTo>
                <a:lnTo>
                  <a:pt x="1733762" y="885584"/>
                </a:lnTo>
                <a:lnTo>
                  <a:pt x="1733762" y="898284"/>
                </a:lnTo>
                <a:lnTo>
                  <a:pt x="1784562" y="898284"/>
                </a:lnTo>
                <a:lnTo>
                  <a:pt x="1784562" y="885584"/>
                </a:lnTo>
                <a:close/>
              </a:path>
              <a:path w="4639309" h="898525">
                <a:moveTo>
                  <a:pt x="1695662" y="885584"/>
                </a:moveTo>
                <a:lnTo>
                  <a:pt x="1644862" y="885584"/>
                </a:lnTo>
                <a:lnTo>
                  <a:pt x="1644862" y="898284"/>
                </a:lnTo>
                <a:lnTo>
                  <a:pt x="1695662" y="898284"/>
                </a:lnTo>
                <a:lnTo>
                  <a:pt x="1695662" y="885584"/>
                </a:lnTo>
                <a:close/>
              </a:path>
              <a:path w="4639309" h="898525">
                <a:moveTo>
                  <a:pt x="1606762" y="885584"/>
                </a:moveTo>
                <a:lnTo>
                  <a:pt x="1555962" y="885584"/>
                </a:lnTo>
                <a:lnTo>
                  <a:pt x="1555962" y="898284"/>
                </a:lnTo>
                <a:lnTo>
                  <a:pt x="1606762" y="898284"/>
                </a:lnTo>
                <a:lnTo>
                  <a:pt x="1606762" y="885584"/>
                </a:lnTo>
                <a:close/>
              </a:path>
              <a:path w="4639309" h="898525">
                <a:moveTo>
                  <a:pt x="1517862" y="885584"/>
                </a:moveTo>
                <a:lnTo>
                  <a:pt x="1467062" y="885584"/>
                </a:lnTo>
                <a:lnTo>
                  <a:pt x="1467062" y="898284"/>
                </a:lnTo>
                <a:lnTo>
                  <a:pt x="1517862" y="898284"/>
                </a:lnTo>
                <a:lnTo>
                  <a:pt x="1517862" y="885584"/>
                </a:lnTo>
                <a:close/>
              </a:path>
              <a:path w="4639309" h="898525">
                <a:moveTo>
                  <a:pt x="1428962" y="885584"/>
                </a:moveTo>
                <a:lnTo>
                  <a:pt x="1378162" y="885584"/>
                </a:lnTo>
                <a:lnTo>
                  <a:pt x="1378162" y="898284"/>
                </a:lnTo>
                <a:lnTo>
                  <a:pt x="1428962" y="898284"/>
                </a:lnTo>
                <a:lnTo>
                  <a:pt x="1428962" y="885584"/>
                </a:lnTo>
                <a:close/>
              </a:path>
              <a:path w="4639309" h="898525">
                <a:moveTo>
                  <a:pt x="1340062" y="885584"/>
                </a:moveTo>
                <a:lnTo>
                  <a:pt x="1289262" y="885584"/>
                </a:lnTo>
                <a:lnTo>
                  <a:pt x="1289262" y="898284"/>
                </a:lnTo>
                <a:lnTo>
                  <a:pt x="1340062" y="898284"/>
                </a:lnTo>
                <a:lnTo>
                  <a:pt x="1340062" y="885584"/>
                </a:lnTo>
                <a:close/>
              </a:path>
              <a:path w="4639309" h="898525">
                <a:moveTo>
                  <a:pt x="1251162" y="885584"/>
                </a:moveTo>
                <a:lnTo>
                  <a:pt x="1200362" y="885584"/>
                </a:lnTo>
                <a:lnTo>
                  <a:pt x="1200362" y="898284"/>
                </a:lnTo>
                <a:lnTo>
                  <a:pt x="1251162" y="898284"/>
                </a:lnTo>
                <a:lnTo>
                  <a:pt x="1251162" y="885584"/>
                </a:lnTo>
                <a:close/>
              </a:path>
              <a:path w="4639309" h="898525">
                <a:moveTo>
                  <a:pt x="1162262" y="885584"/>
                </a:moveTo>
                <a:lnTo>
                  <a:pt x="1111462" y="885584"/>
                </a:lnTo>
                <a:lnTo>
                  <a:pt x="1111462" y="898284"/>
                </a:lnTo>
                <a:lnTo>
                  <a:pt x="1162262" y="898284"/>
                </a:lnTo>
                <a:lnTo>
                  <a:pt x="1162262" y="885584"/>
                </a:lnTo>
                <a:close/>
              </a:path>
              <a:path w="4639309" h="898525">
                <a:moveTo>
                  <a:pt x="1073362" y="885584"/>
                </a:moveTo>
                <a:lnTo>
                  <a:pt x="1022562" y="885584"/>
                </a:lnTo>
                <a:lnTo>
                  <a:pt x="1022562" y="898284"/>
                </a:lnTo>
                <a:lnTo>
                  <a:pt x="1073362" y="898284"/>
                </a:lnTo>
                <a:lnTo>
                  <a:pt x="1073362" y="885584"/>
                </a:lnTo>
                <a:close/>
              </a:path>
              <a:path w="4639309" h="898525">
                <a:moveTo>
                  <a:pt x="984462" y="885584"/>
                </a:moveTo>
                <a:lnTo>
                  <a:pt x="933662" y="885584"/>
                </a:lnTo>
                <a:lnTo>
                  <a:pt x="933662" y="898284"/>
                </a:lnTo>
                <a:lnTo>
                  <a:pt x="984462" y="898284"/>
                </a:lnTo>
                <a:lnTo>
                  <a:pt x="984462" y="885584"/>
                </a:lnTo>
                <a:close/>
              </a:path>
              <a:path w="4639309" h="898525">
                <a:moveTo>
                  <a:pt x="895562" y="885584"/>
                </a:moveTo>
                <a:lnTo>
                  <a:pt x="844762" y="885584"/>
                </a:lnTo>
                <a:lnTo>
                  <a:pt x="844762" y="898284"/>
                </a:lnTo>
                <a:lnTo>
                  <a:pt x="895562" y="898284"/>
                </a:lnTo>
                <a:lnTo>
                  <a:pt x="895562" y="885584"/>
                </a:lnTo>
                <a:close/>
              </a:path>
              <a:path w="4639309" h="898525">
                <a:moveTo>
                  <a:pt x="806662" y="885584"/>
                </a:moveTo>
                <a:lnTo>
                  <a:pt x="755862" y="885584"/>
                </a:lnTo>
                <a:lnTo>
                  <a:pt x="755862" y="898284"/>
                </a:lnTo>
                <a:lnTo>
                  <a:pt x="806662" y="898284"/>
                </a:lnTo>
                <a:lnTo>
                  <a:pt x="806662" y="885584"/>
                </a:lnTo>
                <a:close/>
              </a:path>
              <a:path w="4639309" h="898525">
                <a:moveTo>
                  <a:pt x="717762" y="885584"/>
                </a:moveTo>
                <a:lnTo>
                  <a:pt x="666962" y="885584"/>
                </a:lnTo>
                <a:lnTo>
                  <a:pt x="666962" y="898284"/>
                </a:lnTo>
                <a:lnTo>
                  <a:pt x="717762" y="898284"/>
                </a:lnTo>
                <a:lnTo>
                  <a:pt x="717762" y="885584"/>
                </a:lnTo>
                <a:close/>
              </a:path>
              <a:path w="4639309" h="898525">
                <a:moveTo>
                  <a:pt x="628862" y="885584"/>
                </a:moveTo>
                <a:lnTo>
                  <a:pt x="578062" y="885584"/>
                </a:lnTo>
                <a:lnTo>
                  <a:pt x="578062" y="898284"/>
                </a:lnTo>
                <a:lnTo>
                  <a:pt x="628862" y="898284"/>
                </a:lnTo>
                <a:lnTo>
                  <a:pt x="628862" y="885584"/>
                </a:lnTo>
                <a:close/>
              </a:path>
              <a:path w="4639309" h="898525">
                <a:moveTo>
                  <a:pt x="539962" y="885584"/>
                </a:moveTo>
                <a:lnTo>
                  <a:pt x="489162" y="885584"/>
                </a:lnTo>
                <a:lnTo>
                  <a:pt x="489162" y="898284"/>
                </a:lnTo>
                <a:lnTo>
                  <a:pt x="539962" y="898284"/>
                </a:lnTo>
                <a:lnTo>
                  <a:pt x="539962" y="885584"/>
                </a:lnTo>
                <a:close/>
              </a:path>
              <a:path w="4639309" h="898525">
                <a:moveTo>
                  <a:pt x="451062" y="885584"/>
                </a:moveTo>
                <a:lnTo>
                  <a:pt x="400262" y="885584"/>
                </a:lnTo>
                <a:lnTo>
                  <a:pt x="400262" y="898284"/>
                </a:lnTo>
                <a:lnTo>
                  <a:pt x="451062" y="898284"/>
                </a:lnTo>
                <a:lnTo>
                  <a:pt x="451062" y="885584"/>
                </a:lnTo>
                <a:close/>
              </a:path>
              <a:path w="4639309" h="898525">
                <a:moveTo>
                  <a:pt x="362162" y="885584"/>
                </a:moveTo>
                <a:lnTo>
                  <a:pt x="311362" y="885584"/>
                </a:lnTo>
                <a:lnTo>
                  <a:pt x="311362" y="898284"/>
                </a:lnTo>
                <a:lnTo>
                  <a:pt x="362162" y="898284"/>
                </a:lnTo>
                <a:lnTo>
                  <a:pt x="362162" y="885584"/>
                </a:lnTo>
                <a:close/>
              </a:path>
              <a:path w="4639309" h="898525">
                <a:moveTo>
                  <a:pt x="273262" y="885584"/>
                </a:moveTo>
                <a:lnTo>
                  <a:pt x="222462" y="885584"/>
                </a:lnTo>
                <a:lnTo>
                  <a:pt x="222462" y="898284"/>
                </a:lnTo>
                <a:lnTo>
                  <a:pt x="273262" y="898284"/>
                </a:lnTo>
                <a:lnTo>
                  <a:pt x="273262" y="885584"/>
                </a:lnTo>
                <a:close/>
              </a:path>
              <a:path w="4639309" h="898525">
                <a:moveTo>
                  <a:pt x="184362" y="885584"/>
                </a:moveTo>
                <a:lnTo>
                  <a:pt x="133562" y="885584"/>
                </a:lnTo>
                <a:lnTo>
                  <a:pt x="133562" y="898284"/>
                </a:lnTo>
                <a:lnTo>
                  <a:pt x="184362" y="898284"/>
                </a:lnTo>
                <a:lnTo>
                  <a:pt x="184362" y="885584"/>
                </a:lnTo>
                <a:close/>
              </a:path>
              <a:path w="4639309" h="898525">
                <a:moveTo>
                  <a:pt x="95462" y="885584"/>
                </a:moveTo>
                <a:lnTo>
                  <a:pt x="44662" y="885584"/>
                </a:lnTo>
                <a:lnTo>
                  <a:pt x="44662" y="898284"/>
                </a:lnTo>
                <a:lnTo>
                  <a:pt x="95462" y="898284"/>
                </a:lnTo>
                <a:lnTo>
                  <a:pt x="95462" y="885584"/>
                </a:lnTo>
                <a:close/>
              </a:path>
            </a:pathLst>
          </a:custGeom>
          <a:solidFill>
            <a:srgbClr val="8FA7C4"/>
          </a:solidFill>
        </p:spPr>
        <p:txBody>
          <a:bodyPr wrap="square" lIns="0" tIns="0" rIns="0" bIns="0" rtlCol="0"/>
          <a:lstStyle/>
          <a:p>
            <a:endParaRPr>
              <a:solidFill>
                <a:prstClr val="black"/>
              </a:solidFill>
            </a:endParaRPr>
          </a:p>
        </p:txBody>
      </p:sp>
      <p:sp>
        <p:nvSpPr>
          <p:cNvPr id="27" name="object 27"/>
          <p:cNvSpPr/>
          <p:nvPr/>
        </p:nvSpPr>
        <p:spPr>
          <a:xfrm>
            <a:off x="7673602" y="1087668"/>
            <a:ext cx="885825" cy="692150"/>
          </a:xfrm>
          <a:custGeom>
            <a:avLst/>
            <a:gdLst/>
            <a:ahLst/>
            <a:cxnLst/>
            <a:rect l="l" t="t" r="r" b="b"/>
            <a:pathLst>
              <a:path w="885825" h="692150">
                <a:moveTo>
                  <a:pt x="877855" y="0"/>
                </a:moveTo>
                <a:lnTo>
                  <a:pt x="837670" y="31078"/>
                </a:lnTo>
                <a:lnTo>
                  <a:pt x="845440" y="41123"/>
                </a:lnTo>
                <a:lnTo>
                  <a:pt x="885624" y="10046"/>
                </a:lnTo>
                <a:lnTo>
                  <a:pt x="877855" y="0"/>
                </a:lnTo>
                <a:close/>
              </a:path>
              <a:path w="885825" h="692150">
                <a:moveTo>
                  <a:pt x="807532" y="54386"/>
                </a:moveTo>
                <a:lnTo>
                  <a:pt x="767347" y="85464"/>
                </a:lnTo>
                <a:lnTo>
                  <a:pt x="775116" y="95510"/>
                </a:lnTo>
                <a:lnTo>
                  <a:pt x="815301" y="64433"/>
                </a:lnTo>
                <a:lnTo>
                  <a:pt x="807532" y="54386"/>
                </a:lnTo>
                <a:close/>
              </a:path>
              <a:path w="885825" h="692150">
                <a:moveTo>
                  <a:pt x="737209" y="108772"/>
                </a:moveTo>
                <a:lnTo>
                  <a:pt x="697024" y="139851"/>
                </a:lnTo>
                <a:lnTo>
                  <a:pt x="704794" y="149896"/>
                </a:lnTo>
                <a:lnTo>
                  <a:pt x="744978" y="118818"/>
                </a:lnTo>
                <a:lnTo>
                  <a:pt x="737209" y="108772"/>
                </a:lnTo>
                <a:close/>
              </a:path>
              <a:path w="885825" h="692150">
                <a:moveTo>
                  <a:pt x="666885" y="163159"/>
                </a:moveTo>
                <a:lnTo>
                  <a:pt x="626701" y="194237"/>
                </a:lnTo>
                <a:lnTo>
                  <a:pt x="634471" y="204283"/>
                </a:lnTo>
                <a:lnTo>
                  <a:pt x="674655" y="173205"/>
                </a:lnTo>
                <a:lnTo>
                  <a:pt x="666885" y="163159"/>
                </a:lnTo>
                <a:close/>
              </a:path>
              <a:path w="885825" h="692150">
                <a:moveTo>
                  <a:pt x="596563" y="217545"/>
                </a:moveTo>
                <a:lnTo>
                  <a:pt x="556378" y="248624"/>
                </a:lnTo>
                <a:lnTo>
                  <a:pt x="564147" y="258669"/>
                </a:lnTo>
                <a:lnTo>
                  <a:pt x="604333" y="227591"/>
                </a:lnTo>
                <a:lnTo>
                  <a:pt x="596563" y="217545"/>
                </a:lnTo>
                <a:close/>
              </a:path>
              <a:path w="885825" h="692150">
                <a:moveTo>
                  <a:pt x="526239" y="271932"/>
                </a:moveTo>
                <a:lnTo>
                  <a:pt x="486055" y="303010"/>
                </a:lnTo>
                <a:lnTo>
                  <a:pt x="493825" y="313056"/>
                </a:lnTo>
                <a:lnTo>
                  <a:pt x="534009" y="281978"/>
                </a:lnTo>
                <a:lnTo>
                  <a:pt x="526239" y="271932"/>
                </a:lnTo>
                <a:close/>
              </a:path>
              <a:path w="885825" h="692150">
                <a:moveTo>
                  <a:pt x="455917" y="326318"/>
                </a:moveTo>
                <a:lnTo>
                  <a:pt x="415733" y="357397"/>
                </a:lnTo>
                <a:lnTo>
                  <a:pt x="423501" y="367442"/>
                </a:lnTo>
                <a:lnTo>
                  <a:pt x="463687" y="336364"/>
                </a:lnTo>
                <a:lnTo>
                  <a:pt x="455917" y="326318"/>
                </a:lnTo>
                <a:close/>
              </a:path>
              <a:path w="885825" h="692150">
                <a:moveTo>
                  <a:pt x="385594" y="380705"/>
                </a:moveTo>
                <a:lnTo>
                  <a:pt x="345409" y="411783"/>
                </a:lnTo>
                <a:lnTo>
                  <a:pt x="353179" y="421829"/>
                </a:lnTo>
                <a:lnTo>
                  <a:pt x="393363" y="390751"/>
                </a:lnTo>
                <a:lnTo>
                  <a:pt x="385594" y="380705"/>
                </a:lnTo>
                <a:close/>
              </a:path>
              <a:path w="885825" h="692150">
                <a:moveTo>
                  <a:pt x="315271" y="435091"/>
                </a:moveTo>
                <a:lnTo>
                  <a:pt x="275087" y="466170"/>
                </a:lnTo>
                <a:lnTo>
                  <a:pt x="282855" y="476215"/>
                </a:lnTo>
                <a:lnTo>
                  <a:pt x="323041" y="445137"/>
                </a:lnTo>
                <a:lnTo>
                  <a:pt x="315271" y="435091"/>
                </a:lnTo>
                <a:close/>
              </a:path>
              <a:path w="885825" h="692150">
                <a:moveTo>
                  <a:pt x="244948" y="489478"/>
                </a:moveTo>
                <a:lnTo>
                  <a:pt x="204763" y="520556"/>
                </a:lnTo>
                <a:lnTo>
                  <a:pt x="212533" y="530602"/>
                </a:lnTo>
                <a:lnTo>
                  <a:pt x="252717" y="499524"/>
                </a:lnTo>
                <a:lnTo>
                  <a:pt x="244948" y="489478"/>
                </a:lnTo>
                <a:close/>
              </a:path>
              <a:path w="885825" h="692150">
                <a:moveTo>
                  <a:pt x="174625" y="543864"/>
                </a:moveTo>
                <a:lnTo>
                  <a:pt x="134440" y="574942"/>
                </a:lnTo>
                <a:lnTo>
                  <a:pt x="142210" y="584988"/>
                </a:lnTo>
                <a:lnTo>
                  <a:pt x="182394" y="553910"/>
                </a:lnTo>
                <a:lnTo>
                  <a:pt x="174625" y="543864"/>
                </a:lnTo>
                <a:close/>
              </a:path>
              <a:path w="885825" h="692150">
                <a:moveTo>
                  <a:pt x="18399" y="607898"/>
                </a:moveTo>
                <a:lnTo>
                  <a:pt x="15063" y="610141"/>
                </a:lnTo>
                <a:lnTo>
                  <a:pt x="0" y="686944"/>
                </a:lnTo>
                <a:lnTo>
                  <a:pt x="78122" y="691678"/>
                </a:lnTo>
                <a:lnTo>
                  <a:pt x="81132" y="689013"/>
                </a:lnTo>
                <a:lnTo>
                  <a:pt x="81310" y="686070"/>
                </a:lnTo>
                <a:lnTo>
                  <a:pt x="11508" y="686070"/>
                </a:lnTo>
                <a:lnTo>
                  <a:pt x="3738" y="676024"/>
                </a:lnTo>
                <a:lnTo>
                  <a:pt x="17112" y="665682"/>
                </a:lnTo>
                <a:lnTo>
                  <a:pt x="27525" y="612585"/>
                </a:lnTo>
                <a:lnTo>
                  <a:pt x="25283" y="609248"/>
                </a:lnTo>
                <a:lnTo>
                  <a:pt x="18399" y="607898"/>
                </a:lnTo>
                <a:close/>
              </a:path>
              <a:path w="885825" h="692150">
                <a:moveTo>
                  <a:pt x="17112" y="665682"/>
                </a:moveTo>
                <a:lnTo>
                  <a:pt x="3738" y="676024"/>
                </a:lnTo>
                <a:lnTo>
                  <a:pt x="11508" y="686070"/>
                </a:lnTo>
                <a:lnTo>
                  <a:pt x="16426" y="682266"/>
                </a:lnTo>
                <a:lnTo>
                  <a:pt x="13859" y="682266"/>
                </a:lnTo>
                <a:lnTo>
                  <a:pt x="8012" y="674706"/>
                </a:lnTo>
                <a:lnTo>
                  <a:pt x="15342" y="674706"/>
                </a:lnTo>
                <a:lnTo>
                  <a:pt x="17112" y="665682"/>
                </a:lnTo>
                <a:close/>
              </a:path>
              <a:path w="885825" h="692150">
                <a:moveTo>
                  <a:pt x="24880" y="675728"/>
                </a:moveTo>
                <a:lnTo>
                  <a:pt x="11508" y="686070"/>
                </a:lnTo>
                <a:lnTo>
                  <a:pt x="81310" y="686070"/>
                </a:lnTo>
                <a:lnTo>
                  <a:pt x="81556" y="682011"/>
                </a:lnTo>
                <a:lnTo>
                  <a:pt x="78891" y="679001"/>
                </a:lnTo>
                <a:lnTo>
                  <a:pt x="24880" y="675728"/>
                </a:lnTo>
                <a:close/>
              </a:path>
              <a:path w="885825" h="692150">
                <a:moveTo>
                  <a:pt x="8012" y="674706"/>
                </a:moveTo>
                <a:lnTo>
                  <a:pt x="13859" y="682266"/>
                </a:lnTo>
                <a:lnTo>
                  <a:pt x="15256" y="675145"/>
                </a:lnTo>
                <a:lnTo>
                  <a:pt x="8012" y="674706"/>
                </a:lnTo>
                <a:close/>
              </a:path>
              <a:path w="885825" h="692150">
                <a:moveTo>
                  <a:pt x="15256" y="675145"/>
                </a:moveTo>
                <a:lnTo>
                  <a:pt x="13859" y="682266"/>
                </a:lnTo>
                <a:lnTo>
                  <a:pt x="16426" y="682266"/>
                </a:lnTo>
                <a:lnTo>
                  <a:pt x="24880" y="675728"/>
                </a:lnTo>
                <a:lnTo>
                  <a:pt x="15256" y="675145"/>
                </a:lnTo>
                <a:close/>
              </a:path>
              <a:path w="885825" h="692150">
                <a:moveTo>
                  <a:pt x="33978" y="652637"/>
                </a:moveTo>
                <a:lnTo>
                  <a:pt x="17112" y="665682"/>
                </a:lnTo>
                <a:lnTo>
                  <a:pt x="15256" y="675145"/>
                </a:lnTo>
                <a:lnTo>
                  <a:pt x="24880" y="675728"/>
                </a:lnTo>
                <a:lnTo>
                  <a:pt x="41748" y="662683"/>
                </a:lnTo>
                <a:lnTo>
                  <a:pt x="33978" y="652637"/>
                </a:lnTo>
                <a:close/>
              </a:path>
              <a:path w="885825" h="692150">
                <a:moveTo>
                  <a:pt x="15342" y="674706"/>
                </a:moveTo>
                <a:lnTo>
                  <a:pt x="8012" y="674706"/>
                </a:lnTo>
                <a:lnTo>
                  <a:pt x="15256" y="675145"/>
                </a:lnTo>
                <a:lnTo>
                  <a:pt x="15342" y="674706"/>
                </a:lnTo>
                <a:close/>
              </a:path>
              <a:path w="885825" h="692150">
                <a:moveTo>
                  <a:pt x="104302" y="598251"/>
                </a:moveTo>
                <a:lnTo>
                  <a:pt x="64117" y="629329"/>
                </a:lnTo>
                <a:lnTo>
                  <a:pt x="71887" y="639375"/>
                </a:lnTo>
                <a:lnTo>
                  <a:pt x="112071" y="608296"/>
                </a:lnTo>
                <a:lnTo>
                  <a:pt x="104302" y="598251"/>
                </a:lnTo>
                <a:close/>
              </a:path>
            </a:pathLst>
          </a:custGeom>
          <a:solidFill>
            <a:srgbClr val="8FA7C4"/>
          </a:solidFill>
        </p:spPr>
        <p:txBody>
          <a:bodyPr wrap="square" lIns="0" tIns="0" rIns="0" bIns="0" rtlCol="0"/>
          <a:lstStyle/>
          <a:p>
            <a:endParaRPr>
              <a:solidFill>
                <a:prstClr val="black"/>
              </a:solidFill>
            </a:endParaRPr>
          </a:p>
        </p:txBody>
      </p:sp>
      <p:sp>
        <p:nvSpPr>
          <p:cNvPr id="28" name="object 28"/>
          <p:cNvSpPr txBox="1"/>
          <p:nvPr/>
        </p:nvSpPr>
        <p:spPr>
          <a:xfrm>
            <a:off x="1824713" y="1876044"/>
            <a:ext cx="1732280" cy="443230"/>
          </a:xfrm>
          <a:prstGeom prst="rect">
            <a:avLst/>
          </a:prstGeom>
        </p:spPr>
        <p:txBody>
          <a:bodyPr vert="horz" wrap="square" lIns="0" tIns="26670" rIns="0" bIns="0" rtlCol="0">
            <a:spAutoFit/>
          </a:bodyPr>
          <a:lstStyle/>
          <a:p>
            <a:pPr marL="151130" marR="5080" indent="-139065">
              <a:lnSpc>
                <a:spcPts val="1610"/>
              </a:lnSpc>
              <a:spcBef>
                <a:spcPts val="210"/>
              </a:spcBef>
            </a:pPr>
            <a:r>
              <a:rPr sz="1400" spc="-5" dirty="0">
                <a:solidFill>
                  <a:srgbClr val="FFFFFF"/>
                </a:solidFill>
                <a:latin typeface="Arial"/>
                <a:cs typeface="Arial"/>
              </a:rPr>
              <a:t>Connection over</a:t>
            </a:r>
            <a:r>
              <a:rPr sz="1400" spc="-80" dirty="0">
                <a:solidFill>
                  <a:srgbClr val="FFFFFF"/>
                </a:solidFill>
                <a:latin typeface="Arial"/>
                <a:cs typeface="Arial"/>
              </a:rPr>
              <a:t> </a:t>
            </a:r>
            <a:r>
              <a:rPr sz="1400" dirty="0">
                <a:solidFill>
                  <a:srgbClr val="FFFFFF"/>
                </a:solidFill>
                <a:latin typeface="Arial"/>
                <a:cs typeface="Arial"/>
              </a:rPr>
              <a:t>VPN  </a:t>
            </a:r>
            <a:r>
              <a:rPr sz="1400" spc="-5" dirty="0">
                <a:solidFill>
                  <a:srgbClr val="FFFFFF"/>
                </a:solidFill>
                <a:latin typeface="Arial"/>
                <a:cs typeface="Arial"/>
              </a:rPr>
              <a:t>or Direct</a:t>
            </a:r>
            <a:r>
              <a:rPr sz="1400" spc="-35" dirty="0">
                <a:solidFill>
                  <a:srgbClr val="FFFFFF"/>
                </a:solidFill>
                <a:latin typeface="Arial"/>
                <a:cs typeface="Arial"/>
              </a:rPr>
              <a:t> </a:t>
            </a:r>
            <a:r>
              <a:rPr sz="1400" spc="-5" dirty="0">
                <a:solidFill>
                  <a:srgbClr val="FFFFFF"/>
                </a:solidFill>
                <a:latin typeface="Arial"/>
                <a:cs typeface="Arial"/>
              </a:rPr>
              <a:t>Connect.</a:t>
            </a:r>
            <a:endParaRPr sz="1400">
              <a:solidFill>
                <a:prstClr val="black"/>
              </a:solidFill>
              <a:latin typeface="Arial"/>
              <a:cs typeface="Arial"/>
            </a:endParaRPr>
          </a:p>
        </p:txBody>
      </p:sp>
      <p:sp>
        <p:nvSpPr>
          <p:cNvPr id="29" name="object 29"/>
          <p:cNvSpPr/>
          <p:nvPr/>
        </p:nvSpPr>
        <p:spPr>
          <a:xfrm>
            <a:off x="1676971" y="1776445"/>
            <a:ext cx="1978025" cy="669925"/>
          </a:xfrm>
          <a:custGeom>
            <a:avLst/>
            <a:gdLst/>
            <a:ahLst/>
            <a:cxnLst/>
            <a:rect l="l" t="t" r="r" b="b"/>
            <a:pathLst>
              <a:path w="1978025" h="669925">
                <a:moveTo>
                  <a:pt x="12700" y="612336"/>
                </a:moveTo>
                <a:lnTo>
                  <a:pt x="0" y="612336"/>
                </a:lnTo>
                <a:lnTo>
                  <a:pt x="0" y="663136"/>
                </a:lnTo>
                <a:lnTo>
                  <a:pt x="12700" y="663136"/>
                </a:lnTo>
                <a:lnTo>
                  <a:pt x="12700" y="612336"/>
                </a:lnTo>
                <a:close/>
              </a:path>
              <a:path w="1978025" h="669925">
                <a:moveTo>
                  <a:pt x="12700" y="523436"/>
                </a:moveTo>
                <a:lnTo>
                  <a:pt x="0" y="523436"/>
                </a:lnTo>
                <a:lnTo>
                  <a:pt x="0" y="574236"/>
                </a:lnTo>
                <a:lnTo>
                  <a:pt x="12700" y="574236"/>
                </a:lnTo>
                <a:lnTo>
                  <a:pt x="12700" y="523436"/>
                </a:lnTo>
                <a:close/>
              </a:path>
              <a:path w="1978025" h="669925">
                <a:moveTo>
                  <a:pt x="12700" y="434536"/>
                </a:moveTo>
                <a:lnTo>
                  <a:pt x="0" y="434536"/>
                </a:lnTo>
                <a:lnTo>
                  <a:pt x="0" y="485336"/>
                </a:lnTo>
                <a:lnTo>
                  <a:pt x="12700" y="485336"/>
                </a:lnTo>
                <a:lnTo>
                  <a:pt x="12700" y="434536"/>
                </a:lnTo>
                <a:close/>
              </a:path>
              <a:path w="1978025" h="669925">
                <a:moveTo>
                  <a:pt x="12700" y="345636"/>
                </a:moveTo>
                <a:lnTo>
                  <a:pt x="0" y="345636"/>
                </a:lnTo>
                <a:lnTo>
                  <a:pt x="0" y="396436"/>
                </a:lnTo>
                <a:lnTo>
                  <a:pt x="12700" y="396436"/>
                </a:lnTo>
                <a:lnTo>
                  <a:pt x="12700" y="345636"/>
                </a:lnTo>
                <a:close/>
              </a:path>
              <a:path w="1978025" h="669925">
                <a:moveTo>
                  <a:pt x="12700" y="256736"/>
                </a:moveTo>
                <a:lnTo>
                  <a:pt x="0" y="256736"/>
                </a:lnTo>
                <a:lnTo>
                  <a:pt x="0" y="307536"/>
                </a:lnTo>
                <a:lnTo>
                  <a:pt x="12700" y="307536"/>
                </a:lnTo>
                <a:lnTo>
                  <a:pt x="12700" y="256736"/>
                </a:lnTo>
                <a:close/>
              </a:path>
              <a:path w="1978025" h="669925">
                <a:moveTo>
                  <a:pt x="12700" y="167836"/>
                </a:moveTo>
                <a:lnTo>
                  <a:pt x="0" y="167836"/>
                </a:lnTo>
                <a:lnTo>
                  <a:pt x="0" y="218636"/>
                </a:lnTo>
                <a:lnTo>
                  <a:pt x="12700" y="218636"/>
                </a:lnTo>
                <a:lnTo>
                  <a:pt x="12700" y="167836"/>
                </a:lnTo>
                <a:close/>
              </a:path>
              <a:path w="1978025" h="669925">
                <a:moveTo>
                  <a:pt x="12700" y="78936"/>
                </a:moveTo>
                <a:lnTo>
                  <a:pt x="0" y="78936"/>
                </a:lnTo>
                <a:lnTo>
                  <a:pt x="0" y="129736"/>
                </a:lnTo>
                <a:lnTo>
                  <a:pt x="12700" y="129736"/>
                </a:lnTo>
                <a:lnTo>
                  <a:pt x="12700" y="78936"/>
                </a:lnTo>
                <a:close/>
              </a:path>
              <a:path w="1978025" h="669925">
                <a:moveTo>
                  <a:pt x="22663" y="0"/>
                </a:moveTo>
                <a:lnTo>
                  <a:pt x="0" y="0"/>
                </a:lnTo>
                <a:lnTo>
                  <a:pt x="0" y="40836"/>
                </a:lnTo>
                <a:lnTo>
                  <a:pt x="12700" y="40836"/>
                </a:lnTo>
                <a:lnTo>
                  <a:pt x="12700" y="12700"/>
                </a:lnTo>
                <a:lnTo>
                  <a:pt x="6350" y="12700"/>
                </a:lnTo>
                <a:lnTo>
                  <a:pt x="12700" y="6350"/>
                </a:lnTo>
                <a:lnTo>
                  <a:pt x="22663" y="6350"/>
                </a:lnTo>
                <a:lnTo>
                  <a:pt x="22663" y="0"/>
                </a:lnTo>
                <a:close/>
              </a:path>
              <a:path w="1978025" h="669925">
                <a:moveTo>
                  <a:pt x="12700" y="6350"/>
                </a:moveTo>
                <a:lnTo>
                  <a:pt x="6350" y="12700"/>
                </a:lnTo>
                <a:lnTo>
                  <a:pt x="12700" y="12700"/>
                </a:lnTo>
                <a:lnTo>
                  <a:pt x="12700" y="6350"/>
                </a:lnTo>
                <a:close/>
              </a:path>
              <a:path w="1978025" h="669925">
                <a:moveTo>
                  <a:pt x="22663" y="6350"/>
                </a:moveTo>
                <a:lnTo>
                  <a:pt x="12700" y="6350"/>
                </a:lnTo>
                <a:lnTo>
                  <a:pt x="12700" y="12700"/>
                </a:lnTo>
                <a:lnTo>
                  <a:pt x="22663" y="12700"/>
                </a:lnTo>
                <a:lnTo>
                  <a:pt x="22663" y="6350"/>
                </a:lnTo>
                <a:close/>
              </a:path>
              <a:path w="1978025" h="669925">
                <a:moveTo>
                  <a:pt x="111563" y="0"/>
                </a:moveTo>
                <a:lnTo>
                  <a:pt x="60763" y="0"/>
                </a:lnTo>
                <a:lnTo>
                  <a:pt x="60763" y="12700"/>
                </a:lnTo>
                <a:lnTo>
                  <a:pt x="111563" y="12700"/>
                </a:lnTo>
                <a:lnTo>
                  <a:pt x="111563" y="0"/>
                </a:lnTo>
                <a:close/>
              </a:path>
              <a:path w="1978025" h="669925">
                <a:moveTo>
                  <a:pt x="200463" y="0"/>
                </a:moveTo>
                <a:lnTo>
                  <a:pt x="149663" y="0"/>
                </a:lnTo>
                <a:lnTo>
                  <a:pt x="149663" y="12700"/>
                </a:lnTo>
                <a:lnTo>
                  <a:pt x="200463" y="12700"/>
                </a:lnTo>
                <a:lnTo>
                  <a:pt x="200463" y="0"/>
                </a:lnTo>
                <a:close/>
              </a:path>
              <a:path w="1978025" h="669925">
                <a:moveTo>
                  <a:pt x="289363" y="0"/>
                </a:moveTo>
                <a:lnTo>
                  <a:pt x="238563" y="0"/>
                </a:lnTo>
                <a:lnTo>
                  <a:pt x="238563" y="12700"/>
                </a:lnTo>
                <a:lnTo>
                  <a:pt x="289363" y="12700"/>
                </a:lnTo>
                <a:lnTo>
                  <a:pt x="289363" y="0"/>
                </a:lnTo>
                <a:close/>
              </a:path>
              <a:path w="1978025" h="669925">
                <a:moveTo>
                  <a:pt x="378263" y="0"/>
                </a:moveTo>
                <a:lnTo>
                  <a:pt x="327463" y="0"/>
                </a:lnTo>
                <a:lnTo>
                  <a:pt x="327463" y="12700"/>
                </a:lnTo>
                <a:lnTo>
                  <a:pt x="378263" y="12700"/>
                </a:lnTo>
                <a:lnTo>
                  <a:pt x="378263" y="0"/>
                </a:lnTo>
                <a:close/>
              </a:path>
              <a:path w="1978025" h="669925">
                <a:moveTo>
                  <a:pt x="467163" y="0"/>
                </a:moveTo>
                <a:lnTo>
                  <a:pt x="416363" y="0"/>
                </a:lnTo>
                <a:lnTo>
                  <a:pt x="416363" y="12700"/>
                </a:lnTo>
                <a:lnTo>
                  <a:pt x="467163" y="12700"/>
                </a:lnTo>
                <a:lnTo>
                  <a:pt x="467163" y="0"/>
                </a:lnTo>
                <a:close/>
              </a:path>
              <a:path w="1978025" h="669925">
                <a:moveTo>
                  <a:pt x="556063" y="0"/>
                </a:moveTo>
                <a:lnTo>
                  <a:pt x="505263" y="0"/>
                </a:lnTo>
                <a:lnTo>
                  <a:pt x="505263" y="12700"/>
                </a:lnTo>
                <a:lnTo>
                  <a:pt x="556063" y="12700"/>
                </a:lnTo>
                <a:lnTo>
                  <a:pt x="556063" y="0"/>
                </a:lnTo>
                <a:close/>
              </a:path>
              <a:path w="1978025" h="669925">
                <a:moveTo>
                  <a:pt x="644963" y="0"/>
                </a:moveTo>
                <a:lnTo>
                  <a:pt x="594163" y="0"/>
                </a:lnTo>
                <a:lnTo>
                  <a:pt x="594163" y="12700"/>
                </a:lnTo>
                <a:lnTo>
                  <a:pt x="644963" y="12700"/>
                </a:lnTo>
                <a:lnTo>
                  <a:pt x="644963" y="0"/>
                </a:lnTo>
                <a:close/>
              </a:path>
              <a:path w="1978025" h="669925">
                <a:moveTo>
                  <a:pt x="733863" y="0"/>
                </a:moveTo>
                <a:lnTo>
                  <a:pt x="683063" y="0"/>
                </a:lnTo>
                <a:lnTo>
                  <a:pt x="683063" y="12700"/>
                </a:lnTo>
                <a:lnTo>
                  <a:pt x="733863" y="12700"/>
                </a:lnTo>
                <a:lnTo>
                  <a:pt x="733863" y="0"/>
                </a:lnTo>
                <a:close/>
              </a:path>
              <a:path w="1978025" h="669925">
                <a:moveTo>
                  <a:pt x="822763" y="0"/>
                </a:moveTo>
                <a:lnTo>
                  <a:pt x="771963" y="0"/>
                </a:lnTo>
                <a:lnTo>
                  <a:pt x="771963" y="12700"/>
                </a:lnTo>
                <a:lnTo>
                  <a:pt x="822763" y="12700"/>
                </a:lnTo>
                <a:lnTo>
                  <a:pt x="822763" y="0"/>
                </a:lnTo>
                <a:close/>
              </a:path>
              <a:path w="1978025" h="669925">
                <a:moveTo>
                  <a:pt x="911663" y="0"/>
                </a:moveTo>
                <a:lnTo>
                  <a:pt x="860863" y="0"/>
                </a:lnTo>
                <a:lnTo>
                  <a:pt x="860863" y="12700"/>
                </a:lnTo>
                <a:lnTo>
                  <a:pt x="911663" y="12700"/>
                </a:lnTo>
                <a:lnTo>
                  <a:pt x="911663" y="0"/>
                </a:lnTo>
                <a:close/>
              </a:path>
              <a:path w="1978025" h="669925">
                <a:moveTo>
                  <a:pt x="1000563" y="0"/>
                </a:moveTo>
                <a:lnTo>
                  <a:pt x="949763" y="0"/>
                </a:lnTo>
                <a:lnTo>
                  <a:pt x="949763" y="12700"/>
                </a:lnTo>
                <a:lnTo>
                  <a:pt x="1000563" y="12700"/>
                </a:lnTo>
                <a:lnTo>
                  <a:pt x="1000563" y="0"/>
                </a:lnTo>
                <a:close/>
              </a:path>
              <a:path w="1978025" h="669925">
                <a:moveTo>
                  <a:pt x="1089463" y="0"/>
                </a:moveTo>
                <a:lnTo>
                  <a:pt x="1038663" y="0"/>
                </a:lnTo>
                <a:lnTo>
                  <a:pt x="1038663" y="12700"/>
                </a:lnTo>
                <a:lnTo>
                  <a:pt x="1089463" y="12700"/>
                </a:lnTo>
                <a:lnTo>
                  <a:pt x="1089463" y="0"/>
                </a:lnTo>
                <a:close/>
              </a:path>
              <a:path w="1978025" h="669925">
                <a:moveTo>
                  <a:pt x="1178363" y="0"/>
                </a:moveTo>
                <a:lnTo>
                  <a:pt x="1127563" y="0"/>
                </a:lnTo>
                <a:lnTo>
                  <a:pt x="1127563" y="12700"/>
                </a:lnTo>
                <a:lnTo>
                  <a:pt x="1178363" y="12700"/>
                </a:lnTo>
                <a:lnTo>
                  <a:pt x="1178363" y="0"/>
                </a:lnTo>
                <a:close/>
              </a:path>
              <a:path w="1978025" h="669925">
                <a:moveTo>
                  <a:pt x="1267263" y="0"/>
                </a:moveTo>
                <a:lnTo>
                  <a:pt x="1216463" y="0"/>
                </a:lnTo>
                <a:lnTo>
                  <a:pt x="1216463" y="12700"/>
                </a:lnTo>
                <a:lnTo>
                  <a:pt x="1267263" y="12700"/>
                </a:lnTo>
                <a:lnTo>
                  <a:pt x="1267263" y="0"/>
                </a:lnTo>
                <a:close/>
              </a:path>
              <a:path w="1978025" h="669925">
                <a:moveTo>
                  <a:pt x="1356163" y="0"/>
                </a:moveTo>
                <a:lnTo>
                  <a:pt x="1305363" y="0"/>
                </a:lnTo>
                <a:lnTo>
                  <a:pt x="1305363" y="12700"/>
                </a:lnTo>
                <a:lnTo>
                  <a:pt x="1356163" y="12700"/>
                </a:lnTo>
                <a:lnTo>
                  <a:pt x="1356163" y="0"/>
                </a:lnTo>
                <a:close/>
              </a:path>
              <a:path w="1978025" h="669925">
                <a:moveTo>
                  <a:pt x="1445063" y="0"/>
                </a:moveTo>
                <a:lnTo>
                  <a:pt x="1394263" y="0"/>
                </a:lnTo>
                <a:lnTo>
                  <a:pt x="1394263" y="12700"/>
                </a:lnTo>
                <a:lnTo>
                  <a:pt x="1445063" y="12700"/>
                </a:lnTo>
                <a:lnTo>
                  <a:pt x="1445063" y="0"/>
                </a:lnTo>
                <a:close/>
              </a:path>
              <a:path w="1978025" h="669925">
                <a:moveTo>
                  <a:pt x="1533963" y="0"/>
                </a:moveTo>
                <a:lnTo>
                  <a:pt x="1483163" y="0"/>
                </a:lnTo>
                <a:lnTo>
                  <a:pt x="1483163" y="12700"/>
                </a:lnTo>
                <a:lnTo>
                  <a:pt x="1533963" y="12700"/>
                </a:lnTo>
                <a:lnTo>
                  <a:pt x="1533963" y="0"/>
                </a:lnTo>
                <a:close/>
              </a:path>
              <a:path w="1978025" h="669925">
                <a:moveTo>
                  <a:pt x="1622863" y="0"/>
                </a:moveTo>
                <a:lnTo>
                  <a:pt x="1572063" y="0"/>
                </a:lnTo>
                <a:lnTo>
                  <a:pt x="1572063" y="12700"/>
                </a:lnTo>
                <a:lnTo>
                  <a:pt x="1622863" y="12700"/>
                </a:lnTo>
                <a:lnTo>
                  <a:pt x="1622863" y="0"/>
                </a:lnTo>
                <a:close/>
              </a:path>
              <a:path w="1978025" h="669925">
                <a:moveTo>
                  <a:pt x="1711763" y="0"/>
                </a:moveTo>
                <a:lnTo>
                  <a:pt x="1660963" y="0"/>
                </a:lnTo>
                <a:lnTo>
                  <a:pt x="1660963" y="12700"/>
                </a:lnTo>
                <a:lnTo>
                  <a:pt x="1711763" y="12700"/>
                </a:lnTo>
                <a:lnTo>
                  <a:pt x="1711763" y="0"/>
                </a:lnTo>
                <a:close/>
              </a:path>
              <a:path w="1978025" h="669925">
                <a:moveTo>
                  <a:pt x="1800663" y="0"/>
                </a:moveTo>
                <a:lnTo>
                  <a:pt x="1749863" y="0"/>
                </a:lnTo>
                <a:lnTo>
                  <a:pt x="1749863" y="12700"/>
                </a:lnTo>
                <a:lnTo>
                  <a:pt x="1800663" y="12700"/>
                </a:lnTo>
                <a:lnTo>
                  <a:pt x="1800663" y="0"/>
                </a:lnTo>
                <a:close/>
              </a:path>
              <a:path w="1978025" h="669925">
                <a:moveTo>
                  <a:pt x="1889563" y="0"/>
                </a:moveTo>
                <a:lnTo>
                  <a:pt x="1838763" y="0"/>
                </a:lnTo>
                <a:lnTo>
                  <a:pt x="1838763" y="12700"/>
                </a:lnTo>
                <a:lnTo>
                  <a:pt x="1889563" y="12700"/>
                </a:lnTo>
                <a:lnTo>
                  <a:pt x="1889563" y="0"/>
                </a:lnTo>
                <a:close/>
              </a:path>
              <a:path w="1978025" h="669925">
                <a:moveTo>
                  <a:pt x="1965225" y="6350"/>
                </a:moveTo>
                <a:lnTo>
                  <a:pt x="1965225" y="13238"/>
                </a:lnTo>
                <a:lnTo>
                  <a:pt x="1977925" y="13238"/>
                </a:lnTo>
                <a:lnTo>
                  <a:pt x="1977925" y="12700"/>
                </a:lnTo>
                <a:lnTo>
                  <a:pt x="1971575" y="12700"/>
                </a:lnTo>
                <a:lnTo>
                  <a:pt x="1965225" y="6350"/>
                </a:lnTo>
                <a:close/>
              </a:path>
              <a:path w="1978025" h="669925">
                <a:moveTo>
                  <a:pt x="1977925" y="0"/>
                </a:moveTo>
                <a:lnTo>
                  <a:pt x="1927663" y="0"/>
                </a:lnTo>
                <a:lnTo>
                  <a:pt x="1927663" y="12700"/>
                </a:lnTo>
                <a:lnTo>
                  <a:pt x="1965225" y="12700"/>
                </a:lnTo>
                <a:lnTo>
                  <a:pt x="1965225" y="6350"/>
                </a:lnTo>
                <a:lnTo>
                  <a:pt x="1977925" y="6350"/>
                </a:lnTo>
                <a:lnTo>
                  <a:pt x="1977925" y="0"/>
                </a:lnTo>
                <a:close/>
              </a:path>
              <a:path w="1978025" h="669925">
                <a:moveTo>
                  <a:pt x="1977925" y="6350"/>
                </a:moveTo>
                <a:lnTo>
                  <a:pt x="1965225" y="6350"/>
                </a:lnTo>
                <a:lnTo>
                  <a:pt x="1971575" y="12700"/>
                </a:lnTo>
                <a:lnTo>
                  <a:pt x="1977925" y="12700"/>
                </a:lnTo>
                <a:lnTo>
                  <a:pt x="1977925" y="6350"/>
                </a:lnTo>
                <a:close/>
              </a:path>
              <a:path w="1978025" h="669925">
                <a:moveTo>
                  <a:pt x="1977925" y="51338"/>
                </a:moveTo>
                <a:lnTo>
                  <a:pt x="1965225" y="51338"/>
                </a:lnTo>
                <a:lnTo>
                  <a:pt x="1965225" y="102138"/>
                </a:lnTo>
                <a:lnTo>
                  <a:pt x="1977925" y="102138"/>
                </a:lnTo>
                <a:lnTo>
                  <a:pt x="1977925" y="51338"/>
                </a:lnTo>
                <a:close/>
              </a:path>
              <a:path w="1978025" h="669925">
                <a:moveTo>
                  <a:pt x="1977925" y="140238"/>
                </a:moveTo>
                <a:lnTo>
                  <a:pt x="1965225" y="140238"/>
                </a:lnTo>
                <a:lnTo>
                  <a:pt x="1965225" y="191038"/>
                </a:lnTo>
                <a:lnTo>
                  <a:pt x="1977925" y="191038"/>
                </a:lnTo>
                <a:lnTo>
                  <a:pt x="1977925" y="140238"/>
                </a:lnTo>
                <a:close/>
              </a:path>
              <a:path w="1978025" h="669925">
                <a:moveTo>
                  <a:pt x="1977925" y="229138"/>
                </a:moveTo>
                <a:lnTo>
                  <a:pt x="1965225" y="229138"/>
                </a:lnTo>
                <a:lnTo>
                  <a:pt x="1965225" y="279938"/>
                </a:lnTo>
                <a:lnTo>
                  <a:pt x="1977925" y="279938"/>
                </a:lnTo>
                <a:lnTo>
                  <a:pt x="1977925" y="229138"/>
                </a:lnTo>
                <a:close/>
              </a:path>
              <a:path w="1978025" h="669925">
                <a:moveTo>
                  <a:pt x="1977925" y="318038"/>
                </a:moveTo>
                <a:lnTo>
                  <a:pt x="1965225" y="318038"/>
                </a:lnTo>
                <a:lnTo>
                  <a:pt x="1965225" y="368838"/>
                </a:lnTo>
                <a:lnTo>
                  <a:pt x="1977925" y="368838"/>
                </a:lnTo>
                <a:lnTo>
                  <a:pt x="1977925" y="318038"/>
                </a:lnTo>
                <a:close/>
              </a:path>
              <a:path w="1978025" h="669925">
                <a:moveTo>
                  <a:pt x="1977925" y="406938"/>
                </a:moveTo>
                <a:lnTo>
                  <a:pt x="1965225" y="406938"/>
                </a:lnTo>
                <a:lnTo>
                  <a:pt x="1965225" y="457738"/>
                </a:lnTo>
                <a:lnTo>
                  <a:pt x="1977925" y="457738"/>
                </a:lnTo>
                <a:lnTo>
                  <a:pt x="1977925" y="406938"/>
                </a:lnTo>
                <a:close/>
              </a:path>
              <a:path w="1978025" h="669925">
                <a:moveTo>
                  <a:pt x="1977925" y="495838"/>
                </a:moveTo>
                <a:lnTo>
                  <a:pt x="1965225" y="495838"/>
                </a:lnTo>
                <a:lnTo>
                  <a:pt x="1965225" y="546638"/>
                </a:lnTo>
                <a:lnTo>
                  <a:pt x="1977925" y="546638"/>
                </a:lnTo>
                <a:lnTo>
                  <a:pt x="1977925" y="495838"/>
                </a:lnTo>
                <a:close/>
              </a:path>
              <a:path w="1978025" h="669925">
                <a:moveTo>
                  <a:pt x="1977925" y="584738"/>
                </a:moveTo>
                <a:lnTo>
                  <a:pt x="1965225" y="584738"/>
                </a:lnTo>
                <a:lnTo>
                  <a:pt x="1965225" y="635538"/>
                </a:lnTo>
                <a:lnTo>
                  <a:pt x="1977925" y="635538"/>
                </a:lnTo>
                <a:lnTo>
                  <a:pt x="1977925" y="584738"/>
                </a:lnTo>
                <a:close/>
              </a:path>
              <a:path w="1978025" h="669925">
                <a:moveTo>
                  <a:pt x="1961073" y="656786"/>
                </a:moveTo>
                <a:lnTo>
                  <a:pt x="1910273" y="656786"/>
                </a:lnTo>
                <a:lnTo>
                  <a:pt x="1910273" y="669486"/>
                </a:lnTo>
                <a:lnTo>
                  <a:pt x="1961073" y="669486"/>
                </a:lnTo>
                <a:lnTo>
                  <a:pt x="1961073" y="656786"/>
                </a:lnTo>
                <a:close/>
              </a:path>
              <a:path w="1978025" h="669925">
                <a:moveTo>
                  <a:pt x="1872173" y="656786"/>
                </a:moveTo>
                <a:lnTo>
                  <a:pt x="1821373" y="656786"/>
                </a:lnTo>
                <a:lnTo>
                  <a:pt x="1821373" y="669486"/>
                </a:lnTo>
                <a:lnTo>
                  <a:pt x="1872173" y="669486"/>
                </a:lnTo>
                <a:lnTo>
                  <a:pt x="1872173" y="656786"/>
                </a:lnTo>
                <a:close/>
              </a:path>
              <a:path w="1978025" h="669925">
                <a:moveTo>
                  <a:pt x="1783273" y="656786"/>
                </a:moveTo>
                <a:lnTo>
                  <a:pt x="1732473" y="656786"/>
                </a:lnTo>
                <a:lnTo>
                  <a:pt x="1732473" y="669486"/>
                </a:lnTo>
                <a:lnTo>
                  <a:pt x="1783273" y="669486"/>
                </a:lnTo>
                <a:lnTo>
                  <a:pt x="1783273" y="656786"/>
                </a:lnTo>
                <a:close/>
              </a:path>
              <a:path w="1978025" h="669925">
                <a:moveTo>
                  <a:pt x="1694373" y="656786"/>
                </a:moveTo>
                <a:lnTo>
                  <a:pt x="1643573" y="656786"/>
                </a:lnTo>
                <a:lnTo>
                  <a:pt x="1643573" y="669486"/>
                </a:lnTo>
                <a:lnTo>
                  <a:pt x="1694373" y="669486"/>
                </a:lnTo>
                <a:lnTo>
                  <a:pt x="1694373" y="656786"/>
                </a:lnTo>
                <a:close/>
              </a:path>
              <a:path w="1978025" h="669925">
                <a:moveTo>
                  <a:pt x="1605473" y="656786"/>
                </a:moveTo>
                <a:lnTo>
                  <a:pt x="1554673" y="656786"/>
                </a:lnTo>
                <a:lnTo>
                  <a:pt x="1554673" y="669486"/>
                </a:lnTo>
                <a:lnTo>
                  <a:pt x="1605473" y="669486"/>
                </a:lnTo>
                <a:lnTo>
                  <a:pt x="1605473" y="656786"/>
                </a:lnTo>
                <a:close/>
              </a:path>
              <a:path w="1978025" h="669925">
                <a:moveTo>
                  <a:pt x="1516573" y="656786"/>
                </a:moveTo>
                <a:lnTo>
                  <a:pt x="1465773" y="656786"/>
                </a:lnTo>
                <a:lnTo>
                  <a:pt x="1465773" y="669486"/>
                </a:lnTo>
                <a:lnTo>
                  <a:pt x="1516573" y="669486"/>
                </a:lnTo>
                <a:lnTo>
                  <a:pt x="1516573" y="656786"/>
                </a:lnTo>
                <a:close/>
              </a:path>
              <a:path w="1978025" h="669925">
                <a:moveTo>
                  <a:pt x="1427673" y="656786"/>
                </a:moveTo>
                <a:lnTo>
                  <a:pt x="1376873" y="656786"/>
                </a:lnTo>
                <a:lnTo>
                  <a:pt x="1376873" y="669486"/>
                </a:lnTo>
                <a:lnTo>
                  <a:pt x="1427673" y="669486"/>
                </a:lnTo>
                <a:lnTo>
                  <a:pt x="1427673" y="656786"/>
                </a:lnTo>
                <a:close/>
              </a:path>
              <a:path w="1978025" h="669925">
                <a:moveTo>
                  <a:pt x="1338773" y="656786"/>
                </a:moveTo>
                <a:lnTo>
                  <a:pt x="1287973" y="656786"/>
                </a:lnTo>
                <a:lnTo>
                  <a:pt x="1287973" y="669486"/>
                </a:lnTo>
                <a:lnTo>
                  <a:pt x="1338773" y="669486"/>
                </a:lnTo>
                <a:lnTo>
                  <a:pt x="1338773" y="656786"/>
                </a:lnTo>
                <a:close/>
              </a:path>
              <a:path w="1978025" h="669925">
                <a:moveTo>
                  <a:pt x="1249873" y="656786"/>
                </a:moveTo>
                <a:lnTo>
                  <a:pt x="1199073" y="656786"/>
                </a:lnTo>
                <a:lnTo>
                  <a:pt x="1199073" y="669486"/>
                </a:lnTo>
                <a:lnTo>
                  <a:pt x="1249873" y="669486"/>
                </a:lnTo>
                <a:lnTo>
                  <a:pt x="1249873" y="656786"/>
                </a:lnTo>
                <a:close/>
              </a:path>
              <a:path w="1978025" h="669925">
                <a:moveTo>
                  <a:pt x="1160973" y="656786"/>
                </a:moveTo>
                <a:lnTo>
                  <a:pt x="1110173" y="656786"/>
                </a:lnTo>
                <a:lnTo>
                  <a:pt x="1110173" y="669486"/>
                </a:lnTo>
                <a:lnTo>
                  <a:pt x="1160973" y="669486"/>
                </a:lnTo>
                <a:lnTo>
                  <a:pt x="1160973" y="656786"/>
                </a:lnTo>
                <a:close/>
              </a:path>
              <a:path w="1978025" h="669925">
                <a:moveTo>
                  <a:pt x="1072073" y="656786"/>
                </a:moveTo>
                <a:lnTo>
                  <a:pt x="1021273" y="656786"/>
                </a:lnTo>
                <a:lnTo>
                  <a:pt x="1021273" y="669486"/>
                </a:lnTo>
                <a:lnTo>
                  <a:pt x="1072073" y="669486"/>
                </a:lnTo>
                <a:lnTo>
                  <a:pt x="1072073" y="656786"/>
                </a:lnTo>
                <a:close/>
              </a:path>
              <a:path w="1978025" h="669925">
                <a:moveTo>
                  <a:pt x="983173" y="656786"/>
                </a:moveTo>
                <a:lnTo>
                  <a:pt x="932373" y="656786"/>
                </a:lnTo>
                <a:lnTo>
                  <a:pt x="932373" y="669486"/>
                </a:lnTo>
                <a:lnTo>
                  <a:pt x="983173" y="669486"/>
                </a:lnTo>
                <a:lnTo>
                  <a:pt x="983173" y="656786"/>
                </a:lnTo>
                <a:close/>
              </a:path>
              <a:path w="1978025" h="669925">
                <a:moveTo>
                  <a:pt x="894273" y="656786"/>
                </a:moveTo>
                <a:lnTo>
                  <a:pt x="843473" y="656786"/>
                </a:lnTo>
                <a:lnTo>
                  <a:pt x="843473" y="669486"/>
                </a:lnTo>
                <a:lnTo>
                  <a:pt x="894273" y="669486"/>
                </a:lnTo>
                <a:lnTo>
                  <a:pt x="894273" y="656786"/>
                </a:lnTo>
                <a:close/>
              </a:path>
              <a:path w="1978025" h="669925">
                <a:moveTo>
                  <a:pt x="805373" y="656786"/>
                </a:moveTo>
                <a:lnTo>
                  <a:pt x="754573" y="656786"/>
                </a:lnTo>
                <a:lnTo>
                  <a:pt x="754573" y="669486"/>
                </a:lnTo>
                <a:lnTo>
                  <a:pt x="805373" y="669486"/>
                </a:lnTo>
                <a:lnTo>
                  <a:pt x="805373" y="656786"/>
                </a:lnTo>
                <a:close/>
              </a:path>
              <a:path w="1978025" h="669925">
                <a:moveTo>
                  <a:pt x="716473" y="656786"/>
                </a:moveTo>
                <a:lnTo>
                  <a:pt x="665673" y="656786"/>
                </a:lnTo>
                <a:lnTo>
                  <a:pt x="665673" y="669486"/>
                </a:lnTo>
                <a:lnTo>
                  <a:pt x="716473" y="669486"/>
                </a:lnTo>
                <a:lnTo>
                  <a:pt x="716473" y="656786"/>
                </a:lnTo>
                <a:close/>
              </a:path>
              <a:path w="1978025" h="669925">
                <a:moveTo>
                  <a:pt x="627573" y="656786"/>
                </a:moveTo>
                <a:lnTo>
                  <a:pt x="576773" y="656786"/>
                </a:lnTo>
                <a:lnTo>
                  <a:pt x="576773" y="669486"/>
                </a:lnTo>
                <a:lnTo>
                  <a:pt x="627573" y="669486"/>
                </a:lnTo>
                <a:lnTo>
                  <a:pt x="627573" y="656786"/>
                </a:lnTo>
                <a:close/>
              </a:path>
              <a:path w="1978025" h="669925">
                <a:moveTo>
                  <a:pt x="538673" y="656786"/>
                </a:moveTo>
                <a:lnTo>
                  <a:pt x="487873" y="656786"/>
                </a:lnTo>
                <a:lnTo>
                  <a:pt x="487873" y="669486"/>
                </a:lnTo>
                <a:lnTo>
                  <a:pt x="538673" y="669486"/>
                </a:lnTo>
                <a:lnTo>
                  <a:pt x="538673" y="656786"/>
                </a:lnTo>
                <a:close/>
              </a:path>
              <a:path w="1978025" h="669925">
                <a:moveTo>
                  <a:pt x="449773" y="656786"/>
                </a:moveTo>
                <a:lnTo>
                  <a:pt x="398973" y="656786"/>
                </a:lnTo>
                <a:lnTo>
                  <a:pt x="398973" y="669486"/>
                </a:lnTo>
                <a:lnTo>
                  <a:pt x="449773" y="669486"/>
                </a:lnTo>
                <a:lnTo>
                  <a:pt x="449773" y="656786"/>
                </a:lnTo>
                <a:close/>
              </a:path>
              <a:path w="1978025" h="669925">
                <a:moveTo>
                  <a:pt x="360873" y="656786"/>
                </a:moveTo>
                <a:lnTo>
                  <a:pt x="310073" y="656786"/>
                </a:lnTo>
                <a:lnTo>
                  <a:pt x="310073" y="669486"/>
                </a:lnTo>
                <a:lnTo>
                  <a:pt x="360873" y="669486"/>
                </a:lnTo>
                <a:lnTo>
                  <a:pt x="360873" y="656786"/>
                </a:lnTo>
                <a:close/>
              </a:path>
              <a:path w="1978025" h="669925">
                <a:moveTo>
                  <a:pt x="271973" y="656786"/>
                </a:moveTo>
                <a:lnTo>
                  <a:pt x="221173" y="656786"/>
                </a:lnTo>
                <a:lnTo>
                  <a:pt x="221173" y="669486"/>
                </a:lnTo>
                <a:lnTo>
                  <a:pt x="271973" y="669486"/>
                </a:lnTo>
                <a:lnTo>
                  <a:pt x="271973" y="656786"/>
                </a:lnTo>
                <a:close/>
              </a:path>
              <a:path w="1978025" h="669925">
                <a:moveTo>
                  <a:pt x="183073" y="656786"/>
                </a:moveTo>
                <a:lnTo>
                  <a:pt x="132273" y="656786"/>
                </a:lnTo>
                <a:lnTo>
                  <a:pt x="132273" y="669486"/>
                </a:lnTo>
                <a:lnTo>
                  <a:pt x="183073" y="669486"/>
                </a:lnTo>
                <a:lnTo>
                  <a:pt x="183073" y="656786"/>
                </a:lnTo>
                <a:close/>
              </a:path>
              <a:path w="1978025" h="669925">
                <a:moveTo>
                  <a:pt x="94173" y="656786"/>
                </a:moveTo>
                <a:lnTo>
                  <a:pt x="43373" y="656786"/>
                </a:lnTo>
                <a:lnTo>
                  <a:pt x="43373" y="669486"/>
                </a:lnTo>
                <a:lnTo>
                  <a:pt x="94173" y="669486"/>
                </a:lnTo>
                <a:lnTo>
                  <a:pt x="94173" y="656786"/>
                </a:lnTo>
                <a:close/>
              </a:path>
            </a:pathLst>
          </a:custGeom>
          <a:solidFill>
            <a:srgbClr val="8FA7C4"/>
          </a:solidFill>
        </p:spPr>
        <p:txBody>
          <a:bodyPr wrap="square" lIns="0" tIns="0" rIns="0" bIns="0" rtlCol="0"/>
          <a:lstStyle/>
          <a:p>
            <a:endParaRPr>
              <a:solidFill>
                <a:prstClr val="black"/>
              </a:solidFill>
            </a:endParaRPr>
          </a:p>
        </p:txBody>
      </p:sp>
      <p:sp>
        <p:nvSpPr>
          <p:cNvPr id="30" name="object 30"/>
          <p:cNvSpPr/>
          <p:nvPr/>
        </p:nvSpPr>
        <p:spPr>
          <a:xfrm>
            <a:off x="2614396" y="2439582"/>
            <a:ext cx="103505" cy="911860"/>
          </a:xfrm>
          <a:custGeom>
            <a:avLst/>
            <a:gdLst/>
            <a:ahLst/>
            <a:cxnLst/>
            <a:rect l="l" t="t" r="r" b="b"/>
            <a:pathLst>
              <a:path w="103505" h="911860">
                <a:moveTo>
                  <a:pt x="57887" y="0"/>
                </a:moveTo>
                <a:lnTo>
                  <a:pt x="45187" y="0"/>
                </a:lnTo>
                <a:lnTo>
                  <a:pt x="45187" y="50800"/>
                </a:lnTo>
                <a:lnTo>
                  <a:pt x="57887" y="50800"/>
                </a:lnTo>
                <a:lnTo>
                  <a:pt x="57887" y="0"/>
                </a:lnTo>
                <a:close/>
              </a:path>
              <a:path w="103505" h="911860">
                <a:moveTo>
                  <a:pt x="57887" y="88900"/>
                </a:moveTo>
                <a:lnTo>
                  <a:pt x="45187" y="88900"/>
                </a:lnTo>
                <a:lnTo>
                  <a:pt x="45187" y="139700"/>
                </a:lnTo>
                <a:lnTo>
                  <a:pt x="57887" y="139700"/>
                </a:lnTo>
                <a:lnTo>
                  <a:pt x="57887" y="88900"/>
                </a:lnTo>
                <a:close/>
              </a:path>
              <a:path w="103505" h="911860">
                <a:moveTo>
                  <a:pt x="57887" y="177800"/>
                </a:moveTo>
                <a:lnTo>
                  <a:pt x="45187" y="177800"/>
                </a:lnTo>
                <a:lnTo>
                  <a:pt x="45187" y="228600"/>
                </a:lnTo>
                <a:lnTo>
                  <a:pt x="57887" y="228600"/>
                </a:lnTo>
                <a:lnTo>
                  <a:pt x="57887" y="177800"/>
                </a:lnTo>
                <a:close/>
              </a:path>
              <a:path w="103505" h="911860">
                <a:moveTo>
                  <a:pt x="57887" y="266700"/>
                </a:moveTo>
                <a:lnTo>
                  <a:pt x="45187" y="266700"/>
                </a:lnTo>
                <a:lnTo>
                  <a:pt x="45187" y="317500"/>
                </a:lnTo>
                <a:lnTo>
                  <a:pt x="57887" y="317500"/>
                </a:lnTo>
                <a:lnTo>
                  <a:pt x="57887" y="266700"/>
                </a:lnTo>
                <a:close/>
              </a:path>
              <a:path w="103505" h="911860">
                <a:moveTo>
                  <a:pt x="57887" y="355600"/>
                </a:moveTo>
                <a:lnTo>
                  <a:pt x="45187" y="355600"/>
                </a:lnTo>
                <a:lnTo>
                  <a:pt x="45187" y="406400"/>
                </a:lnTo>
                <a:lnTo>
                  <a:pt x="57887" y="406400"/>
                </a:lnTo>
                <a:lnTo>
                  <a:pt x="57887" y="355600"/>
                </a:lnTo>
                <a:close/>
              </a:path>
              <a:path w="103505" h="911860">
                <a:moveTo>
                  <a:pt x="57887" y="444500"/>
                </a:moveTo>
                <a:lnTo>
                  <a:pt x="45187" y="444500"/>
                </a:lnTo>
                <a:lnTo>
                  <a:pt x="45187" y="495300"/>
                </a:lnTo>
                <a:lnTo>
                  <a:pt x="57887" y="495300"/>
                </a:lnTo>
                <a:lnTo>
                  <a:pt x="57887" y="444500"/>
                </a:lnTo>
                <a:close/>
              </a:path>
              <a:path w="103505" h="911860">
                <a:moveTo>
                  <a:pt x="57887" y="533400"/>
                </a:moveTo>
                <a:lnTo>
                  <a:pt x="45187" y="533400"/>
                </a:lnTo>
                <a:lnTo>
                  <a:pt x="45187" y="584200"/>
                </a:lnTo>
                <a:lnTo>
                  <a:pt x="57887" y="584200"/>
                </a:lnTo>
                <a:lnTo>
                  <a:pt x="57887" y="533400"/>
                </a:lnTo>
                <a:close/>
              </a:path>
              <a:path w="103505" h="911860">
                <a:moveTo>
                  <a:pt x="57887" y="622300"/>
                </a:moveTo>
                <a:lnTo>
                  <a:pt x="45187" y="622300"/>
                </a:lnTo>
                <a:lnTo>
                  <a:pt x="45187" y="673100"/>
                </a:lnTo>
                <a:lnTo>
                  <a:pt x="57887" y="673100"/>
                </a:lnTo>
                <a:lnTo>
                  <a:pt x="57887" y="622300"/>
                </a:lnTo>
                <a:close/>
              </a:path>
              <a:path w="103505" h="911860">
                <a:moveTo>
                  <a:pt x="57887" y="711200"/>
                </a:moveTo>
                <a:lnTo>
                  <a:pt x="45187" y="711200"/>
                </a:lnTo>
                <a:lnTo>
                  <a:pt x="45187" y="762000"/>
                </a:lnTo>
                <a:lnTo>
                  <a:pt x="57887" y="762000"/>
                </a:lnTo>
                <a:lnTo>
                  <a:pt x="57887" y="711200"/>
                </a:lnTo>
                <a:close/>
              </a:path>
              <a:path w="103505" h="911860">
                <a:moveTo>
                  <a:pt x="5546" y="843730"/>
                </a:moveTo>
                <a:lnTo>
                  <a:pt x="267" y="848348"/>
                </a:lnTo>
                <a:lnTo>
                  <a:pt x="0" y="852360"/>
                </a:lnTo>
                <a:lnTo>
                  <a:pt x="51537" y="911261"/>
                </a:lnTo>
                <a:lnTo>
                  <a:pt x="59976" y="901617"/>
                </a:lnTo>
                <a:lnTo>
                  <a:pt x="45187" y="901617"/>
                </a:lnTo>
                <a:lnTo>
                  <a:pt x="45187" y="889000"/>
                </a:lnTo>
                <a:lnTo>
                  <a:pt x="48934" y="889000"/>
                </a:lnTo>
                <a:lnTo>
                  <a:pt x="9558" y="843997"/>
                </a:lnTo>
                <a:lnTo>
                  <a:pt x="5546" y="843730"/>
                </a:lnTo>
                <a:close/>
              </a:path>
              <a:path w="103505" h="911860">
                <a:moveTo>
                  <a:pt x="48934" y="889000"/>
                </a:moveTo>
                <a:lnTo>
                  <a:pt x="45187" y="889000"/>
                </a:lnTo>
                <a:lnTo>
                  <a:pt x="45187" y="901617"/>
                </a:lnTo>
                <a:lnTo>
                  <a:pt x="57887" y="901617"/>
                </a:lnTo>
                <a:lnTo>
                  <a:pt x="57887" y="897436"/>
                </a:lnTo>
                <a:lnTo>
                  <a:pt x="46758" y="897436"/>
                </a:lnTo>
                <a:lnTo>
                  <a:pt x="51537" y="891974"/>
                </a:lnTo>
                <a:lnTo>
                  <a:pt x="48934" y="889000"/>
                </a:lnTo>
                <a:close/>
              </a:path>
              <a:path w="103505" h="911860">
                <a:moveTo>
                  <a:pt x="71016" y="889000"/>
                </a:moveTo>
                <a:lnTo>
                  <a:pt x="57887" y="889000"/>
                </a:lnTo>
                <a:lnTo>
                  <a:pt x="57887" y="901617"/>
                </a:lnTo>
                <a:lnTo>
                  <a:pt x="59976" y="901617"/>
                </a:lnTo>
                <a:lnTo>
                  <a:pt x="71016" y="889000"/>
                </a:lnTo>
                <a:close/>
              </a:path>
              <a:path w="103505" h="911860">
                <a:moveTo>
                  <a:pt x="51537" y="891974"/>
                </a:moveTo>
                <a:lnTo>
                  <a:pt x="46758" y="897436"/>
                </a:lnTo>
                <a:lnTo>
                  <a:pt x="56316" y="897436"/>
                </a:lnTo>
                <a:lnTo>
                  <a:pt x="51537" y="891974"/>
                </a:lnTo>
                <a:close/>
              </a:path>
              <a:path w="103505" h="911860">
                <a:moveTo>
                  <a:pt x="97530" y="843730"/>
                </a:moveTo>
                <a:lnTo>
                  <a:pt x="93518" y="843997"/>
                </a:lnTo>
                <a:lnTo>
                  <a:pt x="51537" y="891974"/>
                </a:lnTo>
                <a:lnTo>
                  <a:pt x="56316" y="897436"/>
                </a:lnTo>
                <a:lnTo>
                  <a:pt x="57887" y="897436"/>
                </a:lnTo>
                <a:lnTo>
                  <a:pt x="57887" y="889000"/>
                </a:lnTo>
                <a:lnTo>
                  <a:pt x="71016" y="889000"/>
                </a:lnTo>
                <a:lnTo>
                  <a:pt x="103077" y="852360"/>
                </a:lnTo>
                <a:lnTo>
                  <a:pt x="102809" y="848348"/>
                </a:lnTo>
                <a:lnTo>
                  <a:pt x="97530" y="843730"/>
                </a:lnTo>
                <a:close/>
              </a:path>
              <a:path w="103505" h="911860">
                <a:moveTo>
                  <a:pt x="54141" y="889000"/>
                </a:moveTo>
                <a:lnTo>
                  <a:pt x="48934" y="889000"/>
                </a:lnTo>
                <a:lnTo>
                  <a:pt x="51537" y="891974"/>
                </a:lnTo>
                <a:lnTo>
                  <a:pt x="54141" y="889000"/>
                </a:lnTo>
                <a:close/>
              </a:path>
              <a:path w="103505" h="911860">
                <a:moveTo>
                  <a:pt x="57887" y="800100"/>
                </a:moveTo>
                <a:lnTo>
                  <a:pt x="45187" y="800100"/>
                </a:lnTo>
                <a:lnTo>
                  <a:pt x="45187" y="850900"/>
                </a:lnTo>
                <a:lnTo>
                  <a:pt x="57887" y="850900"/>
                </a:lnTo>
                <a:lnTo>
                  <a:pt x="57887" y="800100"/>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681046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42697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Simple</a:t>
            </a:r>
            <a:r>
              <a:rPr spc="-20" dirty="0"/>
              <a:t> </a:t>
            </a:r>
            <a:r>
              <a:rPr spc="-5" dirty="0"/>
              <a:t>AD</a:t>
            </a:r>
          </a:p>
        </p:txBody>
      </p:sp>
      <p:sp>
        <p:nvSpPr>
          <p:cNvPr id="4" name="object 4"/>
          <p:cNvSpPr txBox="1"/>
          <p:nvPr/>
        </p:nvSpPr>
        <p:spPr>
          <a:xfrm>
            <a:off x="366731" y="735075"/>
            <a:ext cx="11408410" cy="6042660"/>
          </a:xfrm>
          <a:prstGeom prst="rect">
            <a:avLst/>
          </a:prstGeom>
        </p:spPr>
        <p:txBody>
          <a:bodyPr vert="horz" wrap="square" lIns="0" tIns="12700" rIns="0" bIns="0" rtlCol="0">
            <a:spAutoFit/>
          </a:bodyPr>
          <a:lstStyle/>
          <a:p>
            <a:pPr marL="298450" marR="196850" indent="-285750">
              <a:lnSpc>
                <a:spcPct val="147300"/>
              </a:lnSpc>
              <a:spcBef>
                <a:spcPts val="100"/>
              </a:spcBef>
              <a:buFont typeface="Wingdings"/>
              <a:buChar char=""/>
              <a:tabLst>
                <a:tab pos="298450" algn="l"/>
              </a:tabLst>
            </a:pPr>
            <a:r>
              <a:rPr sz="2200" dirty="0">
                <a:solidFill>
                  <a:srgbClr val="FFFFFF"/>
                </a:solidFill>
                <a:cs typeface="Calibri"/>
              </a:rPr>
              <a:t>AD </a:t>
            </a:r>
            <a:r>
              <a:rPr sz="2200" spc="-10" dirty="0">
                <a:solidFill>
                  <a:srgbClr val="FFFFFF"/>
                </a:solidFill>
                <a:cs typeface="Calibri"/>
              </a:rPr>
              <a:t>Connector </a:t>
            </a:r>
            <a:r>
              <a:rPr sz="2200" spc="-5" dirty="0">
                <a:solidFill>
                  <a:srgbClr val="FFFFFF"/>
                </a:solidFill>
                <a:cs typeface="Calibri"/>
              </a:rPr>
              <a:t>is </a:t>
            </a:r>
            <a:r>
              <a:rPr sz="2200" dirty="0">
                <a:solidFill>
                  <a:srgbClr val="FFFFFF"/>
                </a:solidFill>
                <a:cs typeface="Calibri"/>
              </a:rPr>
              <a:t>a </a:t>
            </a:r>
            <a:r>
              <a:rPr sz="2200" spc="-10" dirty="0">
                <a:solidFill>
                  <a:srgbClr val="FFFFFF"/>
                </a:solidFill>
                <a:cs typeface="Calibri"/>
              </a:rPr>
              <a:t>directory </a:t>
            </a:r>
            <a:r>
              <a:rPr sz="2200" spc="-25" dirty="0">
                <a:solidFill>
                  <a:srgbClr val="FFFFFF"/>
                </a:solidFill>
                <a:cs typeface="Calibri"/>
              </a:rPr>
              <a:t>gateway </a:t>
            </a:r>
            <a:r>
              <a:rPr sz="2200" spc="-15" dirty="0">
                <a:solidFill>
                  <a:srgbClr val="FFFFFF"/>
                </a:solidFill>
                <a:cs typeface="Calibri"/>
              </a:rPr>
              <a:t>for </a:t>
            </a:r>
            <a:r>
              <a:rPr sz="2200" spc="-10" dirty="0">
                <a:solidFill>
                  <a:srgbClr val="FFFFFF"/>
                </a:solidFill>
                <a:cs typeface="Calibri"/>
              </a:rPr>
              <a:t>redirecting directory requests </a:t>
            </a:r>
            <a:r>
              <a:rPr sz="2200" spc="-15" dirty="0">
                <a:solidFill>
                  <a:srgbClr val="FFFFFF"/>
                </a:solidFill>
                <a:cs typeface="Calibri"/>
              </a:rPr>
              <a:t>to </a:t>
            </a:r>
            <a:r>
              <a:rPr sz="2200" spc="-10" dirty="0">
                <a:solidFill>
                  <a:srgbClr val="FFFFFF"/>
                </a:solidFill>
                <a:cs typeface="Calibri"/>
              </a:rPr>
              <a:t>your on-premise Active  </a:t>
            </a:r>
            <a:r>
              <a:rPr sz="2200" spc="-25" dirty="0">
                <a:solidFill>
                  <a:srgbClr val="FFFFFF"/>
                </a:solidFill>
                <a:cs typeface="Calibri"/>
              </a:rPr>
              <a:t>Directory.</a:t>
            </a:r>
            <a:endParaRPr sz="2200" dirty="0">
              <a:solidFill>
                <a:prstClr val="black"/>
              </a:solidFill>
              <a:cs typeface="Calibri"/>
            </a:endParaRPr>
          </a:p>
          <a:p>
            <a:pPr marL="298450" marR="347980" indent="-285750">
              <a:lnSpc>
                <a:spcPct val="151800"/>
              </a:lnSpc>
              <a:buFont typeface="Wingdings"/>
              <a:buChar char=""/>
              <a:tabLst>
                <a:tab pos="298450" algn="l"/>
              </a:tabLst>
            </a:pPr>
            <a:r>
              <a:rPr sz="2200" dirty="0">
                <a:solidFill>
                  <a:srgbClr val="FFFFFF"/>
                </a:solidFill>
                <a:cs typeface="Calibri"/>
              </a:rPr>
              <a:t>AD </a:t>
            </a:r>
            <a:r>
              <a:rPr sz="2200" spc="-10" dirty="0">
                <a:solidFill>
                  <a:srgbClr val="FFFFFF"/>
                </a:solidFill>
                <a:cs typeface="Calibri"/>
              </a:rPr>
              <a:t>Connector eliminates </a:t>
            </a:r>
            <a:r>
              <a:rPr sz="2200" spc="-5" dirty="0">
                <a:solidFill>
                  <a:srgbClr val="FFFFFF"/>
                </a:solidFill>
                <a:cs typeface="Calibri"/>
              </a:rPr>
              <a:t>the </a:t>
            </a:r>
            <a:r>
              <a:rPr sz="2200" dirty="0">
                <a:solidFill>
                  <a:srgbClr val="FFFFFF"/>
                </a:solidFill>
                <a:cs typeface="Calibri"/>
              </a:rPr>
              <a:t>need </a:t>
            </a:r>
            <a:r>
              <a:rPr sz="2200" spc="-15" dirty="0">
                <a:solidFill>
                  <a:srgbClr val="FFFFFF"/>
                </a:solidFill>
                <a:cs typeface="Calibri"/>
              </a:rPr>
              <a:t>for </a:t>
            </a:r>
            <a:r>
              <a:rPr sz="2200" spc="-10" dirty="0">
                <a:solidFill>
                  <a:srgbClr val="FFFFFF"/>
                </a:solidFill>
                <a:cs typeface="Calibri"/>
              </a:rPr>
              <a:t>directory </a:t>
            </a:r>
            <a:r>
              <a:rPr sz="2200" spc="-15" dirty="0">
                <a:solidFill>
                  <a:srgbClr val="FFFFFF"/>
                </a:solidFill>
                <a:cs typeface="Calibri"/>
              </a:rPr>
              <a:t>synchronization </a:t>
            </a:r>
            <a:r>
              <a:rPr sz="2200" spc="-5" dirty="0">
                <a:solidFill>
                  <a:srgbClr val="FFFFFF"/>
                </a:solidFill>
                <a:cs typeface="Calibri"/>
              </a:rPr>
              <a:t>and the </a:t>
            </a:r>
            <a:r>
              <a:rPr sz="2200" spc="-15" dirty="0">
                <a:solidFill>
                  <a:srgbClr val="FFFFFF"/>
                </a:solidFill>
                <a:cs typeface="Calibri"/>
              </a:rPr>
              <a:t>cost </a:t>
            </a:r>
            <a:r>
              <a:rPr sz="2200" spc="-5" dirty="0">
                <a:solidFill>
                  <a:srgbClr val="FFFFFF"/>
                </a:solidFill>
                <a:cs typeface="Calibri"/>
              </a:rPr>
              <a:t>and </a:t>
            </a:r>
            <a:r>
              <a:rPr sz="2200" spc="-10" dirty="0">
                <a:solidFill>
                  <a:srgbClr val="FFFFFF"/>
                </a:solidFill>
                <a:cs typeface="Calibri"/>
              </a:rPr>
              <a:t>complexity </a:t>
            </a:r>
            <a:r>
              <a:rPr sz="2200" dirty="0">
                <a:solidFill>
                  <a:srgbClr val="FFFFFF"/>
                </a:solidFill>
                <a:cs typeface="Calibri"/>
              </a:rPr>
              <a:t>of  </a:t>
            </a:r>
            <a:r>
              <a:rPr sz="2200" spc="-10" dirty="0">
                <a:solidFill>
                  <a:srgbClr val="FFFFFF"/>
                </a:solidFill>
                <a:cs typeface="Calibri"/>
              </a:rPr>
              <a:t>hosting </a:t>
            </a:r>
            <a:r>
              <a:rPr sz="2200" dirty="0">
                <a:solidFill>
                  <a:srgbClr val="FFFFFF"/>
                </a:solidFill>
                <a:cs typeface="Calibri"/>
              </a:rPr>
              <a:t>a </a:t>
            </a:r>
            <a:r>
              <a:rPr sz="2200" spc="-15" dirty="0">
                <a:solidFill>
                  <a:srgbClr val="FFFFFF"/>
                </a:solidFill>
                <a:cs typeface="Calibri"/>
              </a:rPr>
              <a:t>federation</a:t>
            </a:r>
            <a:r>
              <a:rPr sz="2200" dirty="0">
                <a:solidFill>
                  <a:srgbClr val="FFFFFF"/>
                </a:solidFill>
                <a:cs typeface="Calibri"/>
              </a:rPr>
              <a:t> </a:t>
            </a:r>
            <a:r>
              <a:rPr sz="2200" spc="-15" dirty="0">
                <a:solidFill>
                  <a:srgbClr val="FFFFFF"/>
                </a:solidFill>
                <a:cs typeface="Calibri"/>
              </a:rPr>
              <a:t>infrastructure.</a:t>
            </a:r>
            <a:endParaRPr sz="2200" dirty="0">
              <a:solidFill>
                <a:prstClr val="black"/>
              </a:solidFill>
              <a:cs typeface="Calibri"/>
            </a:endParaRPr>
          </a:p>
          <a:p>
            <a:pPr marL="298450" indent="-285750">
              <a:spcBef>
                <a:spcPts val="1245"/>
              </a:spcBef>
              <a:buFont typeface="Wingdings"/>
              <a:buChar char=""/>
              <a:tabLst>
                <a:tab pos="298450" algn="l"/>
              </a:tabLst>
            </a:pPr>
            <a:r>
              <a:rPr sz="2200" spc="-5" dirty="0">
                <a:solidFill>
                  <a:srgbClr val="FFFFFF"/>
                </a:solidFill>
                <a:cs typeface="Calibri"/>
              </a:rPr>
              <a:t>Connects </a:t>
            </a:r>
            <a:r>
              <a:rPr sz="2200" spc="-10" dirty="0">
                <a:solidFill>
                  <a:srgbClr val="FFFFFF"/>
                </a:solidFill>
                <a:cs typeface="Calibri"/>
              </a:rPr>
              <a:t>your </a:t>
            </a:r>
            <a:r>
              <a:rPr sz="2200" spc="-15" dirty="0">
                <a:solidFill>
                  <a:srgbClr val="FFFFFF"/>
                </a:solidFill>
                <a:cs typeface="Calibri"/>
              </a:rPr>
              <a:t>existing </a:t>
            </a:r>
            <a:r>
              <a:rPr sz="2200" spc="-10" dirty="0">
                <a:solidFill>
                  <a:srgbClr val="FFFFFF"/>
                </a:solidFill>
                <a:cs typeface="Calibri"/>
              </a:rPr>
              <a:t>on-premise </a:t>
            </a:r>
            <a:r>
              <a:rPr sz="2200" dirty="0">
                <a:solidFill>
                  <a:srgbClr val="FFFFFF"/>
                </a:solidFill>
                <a:cs typeface="Calibri"/>
              </a:rPr>
              <a:t>AD </a:t>
            </a:r>
            <a:r>
              <a:rPr sz="2200" spc="-15" dirty="0">
                <a:solidFill>
                  <a:srgbClr val="FFFFFF"/>
                </a:solidFill>
                <a:cs typeface="Calibri"/>
              </a:rPr>
              <a:t>to</a:t>
            </a:r>
            <a:r>
              <a:rPr sz="2200" spc="45" dirty="0">
                <a:solidFill>
                  <a:srgbClr val="FFFFFF"/>
                </a:solidFill>
                <a:cs typeface="Calibri"/>
              </a:rPr>
              <a:t> </a:t>
            </a:r>
            <a:r>
              <a:rPr sz="2200" spc="-25" dirty="0">
                <a:solidFill>
                  <a:srgbClr val="FFFFFF"/>
                </a:solidFill>
                <a:cs typeface="Calibri"/>
              </a:rPr>
              <a:t>AWS.</a:t>
            </a:r>
            <a:endParaRPr sz="2200" dirty="0">
              <a:solidFill>
                <a:prstClr val="black"/>
              </a:solidFill>
              <a:cs typeface="Calibri"/>
            </a:endParaRPr>
          </a:p>
          <a:p>
            <a:pPr marL="298450" indent="-285750">
              <a:spcBef>
                <a:spcPts val="1370"/>
              </a:spcBef>
              <a:buFont typeface="Wingdings"/>
              <a:buChar char=""/>
              <a:tabLst>
                <a:tab pos="298450" algn="l"/>
              </a:tabLst>
            </a:pPr>
            <a:r>
              <a:rPr sz="2200" spc="-5" dirty="0">
                <a:solidFill>
                  <a:srgbClr val="FFFFFF"/>
                </a:solidFill>
                <a:cs typeface="Calibri"/>
              </a:rPr>
              <a:t>Best </a:t>
            </a:r>
            <a:r>
              <a:rPr sz="2200" spc="-10" dirty="0">
                <a:solidFill>
                  <a:srgbClr val="FFFFFF"/>
                </a:solidFill>
                <a:cs typeface="Calibri"/>
              </a:rPr>
              <a:t>choice </a:t>
            </a:r>
            <a:r>
              <a:rPr sz="2200" spc="-5" dirty="0">
                <a:solidFill>
                  <a:srgbClr val="FFFFFF"/>
                </a:solidFill>
                <a:cs typeface="Calibri"/>
              </a:rPr>
              <a:t>when </a:t>
            </a:r>
            <a:r>
              <a:rPr sz="2200" spc="-10" dirty="0">
                <a:solidFill>
                  <a:srgbClr val="FFFFFF"/>
                </a:solidFill>
                <a:cs typeface="Calibri"/>
              </a:rPr>
              <a:t>you </a:t>
            </a:r>
            <a:r>
              <a:rPr sz="2200" spc="-15" dirty="0">
                <a:solidFill>
                  <a:srgbClr val="FFFFFF"/>
                </a:solidFill>
                <a:cs typeface="Calibri"/>
              </a:rPr>
              <a:t>want to </a:t>
            </a:r>
            <a:r>
              <a:rPr sz="2200" spc="-5" dirty="0">
                <a:solidFill>
                  <a:srgbClr val="FFFFFF"/>
                </a:solidFill>
                <a:cs typeface="Calibri"/>
              </a:rPr>
              <a:t>use an </a:t>
            </a:r>
            <a:r>
              <a:rPr sz="2200" spc="-10" dirty="0">
                <a:solidFill>
                  <a:srgbClr val="FFFFFF"/>
                </a:solidFill>
                <a:cs typeface="Calibri"/>
              </a:rPr>
              <a:t>existing Active Directory </a:t>
            </a:r>
            <a:r>
              <a:rPr sz="2200" spc="-5" dirty="0">
                <a:solidFill>
                  <a:srgbClr val="FFFFFF"/>
                </a:solidFill>
                <a:cs typeface="Calibri"/>
              </a:rPr>
              <a:t>with </a:t>
            </a:r>
            <a:r>
              <a:rPr sz="2200" spc="-30" dirty="0">
                <a:solidFill>
                  <a:srgbClr val="FFFFFF"/>
                </a:solidFill>
                <a:cs typeface="Calibri"/>
              </a:rPr>
              <a:t>AWS</a:t>
            </a:r>
            <a:r>
              <a:rPr sz="2200" spc="105" dirty="0">
                <a:solidFill>
                  <a:srgbClr val="FFFFFF"/>
                </a:solidFill>
                <a:cs typeface="Calibri"/>
              </a:rPr>
              <a:t> </a:t>
            </a:r>
            <a:r>
              <a:rPr sz="2200" dirty="0">
                <a:solidFill>
                  <a:srgbClr val="FFFFFF"/>
                </a:solidFill>
                <a:cs typeface="Calibri"/>
              </a:rPr>
              <a:t>services.</a:t>
            </a:r>
            <a:endParaRPr sz="2200" dirty="0">
              <a:solidFill>
                <a:prstClr val="black"/>
              </a:solidFill>
              <a:cs typeface="Calibri"/>
            </a:endParaRPr>
          </a:p>
          <a:p>
            <a:pPr marL="298450" indent="-285750">
              <a:spcBef>
                <a:spcPts val="1245"/>
              </a:spcBef>
              <a:buFont typeface="Wingdings"/>
              <a:buChar char=""/>
              <a:tabLst>
                <a:tab pos="298450" algn="l"/>
              </a:tabLst>
            </a:pPr>
            <a:r>
              <a:rPr sz="2200" dirty="0">
                <a:solidFill>
                  <a:srgbClr val="FFFFFF"/>
                </a:solidFill>
                <a:cs typeface="Calibri"/>
              </a:rPr>
              <a:t>AD </a:t>
            </a:r>
            <a:r>
              <a:rPr sz="2200" spc="-10" dirty="0">
                <a:solidFill>
                  <a:srgbClr val="FFFFFF"/>
                </a:solidFill>
                <a:cs typeface="Calibri"/>
              </a:rPr>
              <a:t>Connector </a:t>
            </a:r>
            <a:r>
              <a:rPr sz="2200" spc="-5" dirty="0">
                <a:solidFill>
                  <a:srgbClr val="FFFFFF"/>
                </a:solidFill>
                <a:cs typeface="Calibri"/>
              </a:rPr>
              <a:t>comes in </a:t>
            </a:r>
            <a:r>
              <a:rPr sz="2200" spc="-10" dirty="0">
                <a:solidFill>
                  <a:srgbClr val="FFFFFF"/>
                </a:solidFill>
                <a:cs typeface="Calibri"/>
              </a:rPr>
              <a:t>two</a:t>
            </a:r>
            <a:r>
              <a:rPr sz="2200" spc="15" dirty="0">
                <a:solidFill>
                  <a:srgbClr val="FFFFFF"/>
                </a:solidFill>
                <a:cs typeface="Calibri"/>
              </a:rPr>
              <a:t> </a:t>
            </a:r>
            <a:r>
              <a:rPr sz="2200" spc="-10" dirty="0">
                <a:solidFill>
                  <a:srgbClr val="FFFFFF"/>
                </a:solidFill>
                <a:cs typeface="Calibri"/>
              </a:rPr>
              <a:t>sizes:</a:t>
            </a:r>
            <a:endParaRPr sz="2200" dirty="0">
              <a:solidFill>
                <a:prstClr val="black"/>
              </a:solidFill>
              <a:cs typeface="Calibri"/>
            </a:endParaRPr>
          </a:p>
          <a:p>
            <a:pPr marL="755650" lvl="1" indent="-285750">
              <a:spcBef>
                <a:spcPts val="1370"/>
              </a:spcBef>
              <a:buFont typeface="Wingdings"/>
              <a:buChar char=""/>
              <a:tabLst>
                <a:tab pos="755650" algn="l"/>
              </a:tabLst>
            </a:pPr>
            <a:r>
              <a:rPr sz="2200" spc="-5" dirty="0">
                <a:solidFill>
                  <a:srgbClr val="FFFFFF"/>
                </a:solidFill>
                <a:cs typeface="Calibri"/>
              </a:rPr>
              <a:t>Small </a:t>
            </a:r>
            <a:r>
              <a:rPr sz="2200" dirty="0">
                <a:solidFill>
                  <a:srgbClr val="FFFFFF"/>
                </a:solidFill>
                <a:cs typeface="Calibri"/>
              </a:rPr>
              <a:t>– </a:t>
            </a:r>
            <a:r>
              <a:rPr sz="2200" spc="-5" dirty="0">
                <a:solidFill>
                  <a:srgbClr val="FFFFFF"/>
                </a:solidFill>
                <a:cs typeface="Calibri"/>
              </a:rPr>
              <a:t>designed </a:t>
            </a:r>
            <a:r>
              <a:rPr sz="2200" spc="-15" dirty="0">
                <a:solidFill>
                  <a:srgbClr val="FFFFFF"/>
                </a:solidFill>
                <a:cs typeface="Calibri"/>
              </a:rPr>
              <a:t>for organizations </a:t>
            </a:r>
            <a:r>
              <a:rPr sz="2200" spc="-5" dirty="0">
                <a:solidFill>
                  <a:srgbClr val="FFFFFF"/>
                </a:solidFill>
                <a:cs typeface="Calibri"/>
              </a:rPr>
              <a:t>up </a:t>
            </a:r>
            <a:r>
              <a:rPr sz="2200" spc="-15" dirty="0">
                <a:solidFill>
                  <a:srgbClr val="FFFFFF"/>
                </a:solidFill>
                <a:cs typeface="Calibri"/>
              </a:rPr>
              <a:t>to </a:t>
            </a:r>
            <a:r>
              <a:rPr sz="2200" spc="-5" dirty="0">
                <a:solidFill>
                  <a:srgbClr val="FFFFFF"/>
                </a:solidFill>
                <a:cs typeface="Calibri"/>
              </a:rPr>
              <a:t>500</a:t>
            </a:r>
            <a:r>
              <a:rPr sz="2200" spc="50" dirty="0">
                <a:solidFill>
                  <a:srgbClr val="FFFFFF"/>
                </a:solidFill>
                <a:cs typeface="Calibri"/>
              </a:rPr>
              <a:t> </a:t>
            </a:r>
            <a:r>
              <a:rPr sz="2200" spc="-10" dirty="0">
                <a:solidFill>
                  <a:srgbClr val="FFFFFF"/>
                </a:solidFill>
                <a:cs typeface="Calibri"/>
              </a:rPr>
              <a:t>users.</a:t>
            </a:r>
            <a:endParaRPr sz="2200" dirty="0">
              <a:solidFill>
                <a:prstClr val="black"/>
              </a:solidFill>
              <a:cs typeface="Calibri"/>
            </a:endParaRPr>
          </a:p>
          <a:p>
            <a:pPr marL="755650" lvl="1" indent="-285750">
              <a:spcBef>
                <a:spcPts val="1370"/>
              </a:spcBef>
              <a:buFont typeface="Wingdings"/>
              <a:buChar char=""/>
              <a:tabLst>
                <a:tab pos="755650" algn="l"/>
              </a:tabLst>
            </a:pPr>
            <a:r>
              <a:rPr sz="2200" spc="-15" dirty="0">
                <a:solidFill>
                  <a:srgbClr val="FFFFFF"/>
                </a:solidFill>
                <a:cs typeface="Calibri"/>
              </a:rPr>
              <a:t>Large </a:t>
            </a:r>
            <a:r>
              <a:rPr sz="2200" dirty="0">
                <a:solidFill>
                  <a:srgbClr val="FFFFFF"/>
                </a:solidFill>
                <a:cs typeface="Calibri"/>
              </a:rPr>
              <a:t>– </a:t>
            </a:r>
            <a:r>
              <a:rPr sz="2200" spc="-5" dirty="0">
                <a:solidFill>
                  <a:srgbClr val="FFFFFF"/>
                </a:solidFill>
                <a:cs typeface="Calibri"/>
              </a:rPr>
              <a:t>designed </a:t>
            </a:r>
            <a:r>
              <a:rPr sz="2200" spc="-15" dirty="0">
                <a:solidFill>
                  <a:srgbClr val="FFFFFF"/>
                </a:solidFill>
                <a:cs typeface="Calibri"/>
              </a:rPr>
              <a:t>for organizations </a:t>
            </a:r>
            <a:r>
              <a:rPr sz="2200" spc="-5" dirty="0">
                <a:solidFill>
                  <a:srgbClr val="FFFFFF"/>
                </a:solidFill>
                <a:cs typeface="Calibri"/>
              </a:rPr>
              <a:t>up </a:t>
            </a:r>
            <a:r>
              <a:rPr sz="2200" spc="-15" dirty="0">
                <a:solidFill>
                  <a:srgbClr val="FFFFFF"/>
                </a:solidFill>
                <a:cs typeface="Calibri"/>
              </a:rPr>
              <a:t>to </a:t>
            </a:r>
            <a:r>
              <a:rPr sz="2200" spc="-5" dirty="0">
                <a:solidFill>
                  <a:srgbClr val="FFFFFF"/>
                </a:solidFill>
                <a:cs typeface="Calibri"/>
              </a:rPr>
              <a:t>5000</a:t>
            </a:r>
            <a:r>
              <a:rPr sz="2200" spc="70" dirty="0">
                <a:solidFill>
                  <a:srgbClr val="FFFFFF"/>
                </a:solidFill>
                <a:cs typeface="Calibri"/>
              </a:rPr>
              <a:t> </a:t>
            </a:r>
            <a:r>
              <a:rPr sz="2200" spc="-10" dirty="0">
                <a:solidFill>
                  <a:srgbClr val="FFFFFF"/>
                </a:solidFill>
                <a:cs typeface="Calibri"/>
              </a:rPr>
              <a:t>users.</a:t>
            </a:r>
            <a:endParaRPr sz="2200" dirty="0">
              <a:solidFill>
                <a:prstClr val="black"/>
              </a:solidFill>
              <a:cs typeface="Calibri"/>
            </a:endParaRPr>
          </a:p>
          <a:p>
            <a:pPr marL="298450" indent="-285750">
              <a:spcBef>
                <a:spcPts val="1245"/>
              </a:spcBef>
              <a:buFont typeface="Wingdings"/>
              <a:buChar char=""/>
              <a:tabLst>
                <a:tab pos="298450" algn="l"/>
              </a:tabLst>
            </a:pPr>
            <a:r>
              <a:rPr sz="2200" spc="-5" dirty="0">
                <a:solidFill>
                  <a:srgbClr val="FFFFFF"/>
                </a:solidFill>
                <a:cs typeface="Calibri"/>
              </a:rPr>
              <a:t>The </a:t>
            </a:r>
            <a:r>
              <a:rPr sz="2200" dirty="0">
                <a:solidFill>
                  <a:srgbClr val="FFFFFF"/>
                </a:solidFill>
                <a:cs typeface="Calibri"/>
              </a:rPr>
              <a:t>VPC </a:t>
            </a:r>
            <a:r>
              <a:rPr sz="2200" spc="-10" dirty="0">
                <a:solidFill>
                  <a:srgbClr val="FFFFFF"/>
                </a:solidFill>
                <a:cs typeface="Calibri"/>
              </a:rPr>
              <a:t>must </a:t>
            </a:r>
            <a:r>
              <a:rPr sz="2200" spc="-5" dirty="0">
                <a:solidFill>
                  <a:srgbClr val="FFFFFF"/>
                </a:solidFill>
                <a:cs typeface="Calibri"/>
              </a:rPr>
              <a:t>be </a:t>
            </a:r>
            <a:r>
              <a:rPr sz="2200" spc="-10" dirty="0">
                <a:solidFill>
                  <a:srgbClr val="FFFFFF"/>
                </a:solidFill>
                <a:cs typeface="Calibri"/>
              </a:rPr>
              <a:t>connected </a:t>
            </a:r>
            <a:r>
              <a:rPr sz="2200" spc="-15" dirty="0">
                <a:solidFill>
                  <a:srgbClr val="FFFFFF"/>
                </a:solidFill>
                <a:cs typeface="Calibri"/>
              </a:rPr>
              <a:t>to </a:t>
            </a:r>
            <a:r>
              <a:rPr sz="2200" spc="-10" dirty="0">
                <a:solidFill>
                  <a:srgbClr val="FFFFFF"/>
                </a:solidFill>
                <a:cs typeface="Calibri"/>
              </a:rPr>
              <a:t>your </a:t>
            </a:r>
            <a:r>
              <a:rPr sz="2200" spc="-5" dirty="0">
                <a:solidFill>
                  <a:srgbClr val="FFFFFF"/>
                </a:solidFill>
                <a:cs typeface="Calibri"/>
              </a:rPr>
              <a:t>on-premise </a:t>
            </a:r>
            <a:r>
              <a:rPr sz="2200" spc="-10" dirty="0">
                <a:solidFill>
                  <a:srgbClr val="FFFFFF"/>
                </a:solidFill>
                <a:cs typeface="Calibri"/>
              </a:rPr>
              <a:t>network </a:t>
            </a:r>
            <a:r>
              <a:rPr sz="2200" spc="-5" dirty="0">
                <a:solidFill>
                  <a:srgbClr val="FFFFFF"/>
                </a:solidFill>
                <a:cs typeface="Calibri"/>
              </a:rPr>
              <a:t>via </a:t>
            </a:r>
            <a:r>
              <a:rPr sz="2200" dirty="0">
                <a:solidFill>
                  <a:srgbClr val="FFFFFF"/>
                </a:solidFill>
                <a:cs typeface="Calibri"/>
              </a:rPr>
              <a:t>VPN or </a:t>
            </a:r>
            <a:r>
              <a:rPr sz="2200" spc="-10" dirty="0">
                <a:solidFill>
                  <a:srgbClr val="FFFFFF"/>
                </a:solidFill>
                <a:cs typeface="Calibri"/>
              </a:rPr>
              <a:t>Direct</a:t>
            </a:r>
            <a:r>
              <a:rPr sz="2200" spc="80" dirty="0">
                <a:solidFill>
                  <a:srgbClr val="FFFFFF"/>
                </a:solidFill>
                <a:cs typeface="Calibri"/>
              </a:rPr>
              <a:t> </a:t>
            </a:r>
            <a:r>
              <a:rPr sz="2200" spc="-5" dirty="0">
                <a:solidFill>
                  <a:srgbClr val="FFFFFF"/>
                </a:solidFill>
                <a:cs typeface="Calibri"/>
              </a:rPr>
              <a:t>Connect.</a:t>
            </a:r>
            <a:endParaRPr sz="2200" dirty="0">
              <a:solidFill>
                <a:prstClr val="black"/>
              </a:solidFill>
              <a:cs typeface="Calibri"/>
            </a:endParaRPr>
          </a:p>
          <a:p>
            <a:pPr marL="298450" marR="5080" indent="-285750">
              <a:lnSpc>
                <a:spcPct val="147300"/>
              </a:lnSpc>
              <a:spcBef>
                <a:spcPts val="120"/>
              </a:spcBef>
              <a:buFont typeface="Wingdings"/>
              <a:buChar char=""/>
              <a:tabLst>
                <a:tab pos="298450" algn="l"/>
              </a:tabLst>
            </a:pPr>
            <a:r>
              <a:rPr sz="2200" dirty="0">
                <a:solidFill>
                  <a:srgbClr val="FFFFFF"/>
                </a:solidFill>
                <a:cs typeface="Calibri"/>
              </a:rPr>
              <a:t>When </a:t>
            </a:r>
            <a:r>
              <a:rPr sz="2200" spc="-10" dirty="0">
                <a:solidFill>
                  <a:srgbClr val="FFFFFF"/>
                </a:solidFill>
                <a:cs typeface="Calibri"/>
              </a:rPr>
              <a:t>users </a:t>
            </a:r>
            <a:r>
              <a:rPr sz="2200" spc="-5" dirty="0">
                <a:solidFill>
                  <a:srgbClr val="FFFFFF"/>
                </a:solidFill>
                <a:cs typeface="Calibri"/>
              </a:rPr>
              <a:t>log in </a:t>
            </a:r>
            <a:r>
              <a:rPr sz="2200" spc="-15" dirty="0">
                <a:solidFill>
                  <a:srgbClr val="FFFFFF"/>
                </a:solidFill>
                <a:cs typeface="Calibri"/>
              </a:rPr>
              <a:t>to </a:t>
            </a:r>
            <a:r>
              <a:rPr sz="2200" spc="-35" dirty="0">
                <a:solidFill>
                  <a:srgbClr val="FFFFFF"/>
                </a:solidFill>
                <a:cs typeface="Calibri"/>
              </a:rPr>
              <a:t>AWS </a:t>
            </a:r>
            <a:r>
              <a:rPr sz="2200" spc="-10" dirty="0">
                <a:solidFill>
                  <a:srgbClr val="FFFFFF"/>
                </a:solidFill>
                <a:cs typeface="Calibri"/>
              </a:rPr>
              <a:t>applications </a:t>
            </a:r>
            <a:r>
              <a:rPr sz="2200" dirty="0">
                <a:solidFill>
                  <a:srgbClr val="FFFFFF"/>
                </a:solidFill>
                <a:cs typeface="Calibri"/>
              </a:rPr>
              <a:t>AD </a:t>
            </a:r>
            <a:r>
              <a:rPr sz="2200" spc="-10" dirty="0">
                <a:solidFill>
                  <a:srgbClr val="FFFFFF"/>
                </a:solidFill>
                <a:cs typeface="Calibri"/>
              </a:rPr>
              <a:t>connector </a:t>
            </a:r>
            <a:r>
              <a:rPr sz="2200" spc="-15" dirty="0">
                <a:solidFill>
                  <a:srgbClr val="FFFFFF"/>
                </a:solidFill>
                <a:cs typeface="Calibri"/>
              </a:rPr>
              <a:t>forwards </a:t>
            </a:r>
            <a:r>
              <a:rPr sz="2200" spc="-5" dirty="0">
                <a:solidFill>
                  <a:srgbClr val="FFFFFF"/>
                </a:solidFill>
                <a:cs typeface="Calibri"/>
              </a:rPr>
              <a:t>sign-in </a:t>
            </a:r>
            <a:r>
              <a:rPr sz="2200" spc="-10" dirty="0">
                <a:solidFill>
                  <a:srgbClr val="FFFFFF"/>
                </a:solidFill>
                <a:cs typeface="Calibri"/>
              </a:rPr>
              <a:t>requests </a:t>
            </a:r>
            <a:r>
              <a:rPr sz="2200" spc="-15" dirty="0">
                <a:solidFill>
                  <a:srgbClr val="FFFFFF"/>
                </a:solidFill>
                <a:cs typeface="Calibri"/>
              </a:rPr>
              <a:t>to </a:t>
            </a:r>
            <a:r>
              <a:rPr sz="2200" spc="-10" dirty="0">
                <a:solidFill>
                  <a:srgbClr val="FFFFFF"/>
                </a:solidFill>
                <a:cs typeface="Calibri"/>
              </a:rPr>
              <a:t>your on-premise  </a:t>
            </a:r>
            <a:r>
              <a:rPr sz="2200" dirty="0">
                <a:solidFill>
                  <a:srgbClr val="FFFFFF"/>
                </a:solidFill>
                <a:cs typeface="Calibri"/>
              </a:rPr>
              <a:t>AD</a:t>
            </a:r>
            <a:r>
              <a:rPr sz="2200" spc="-5" dirty="0">
                <a:solidFill>
                  <a:srgbClr val="FFFFFF"/>
                </a:solidFill>
                <a:cs typeface="Calibri"/>
              </a:rPr>
              <a:t> DCs.</a:t>
            </a:r>
            <a:endParaRPr sz="2200" dirty="0">
              <a:solidFill>
                <a:prstClr val="black"/>
              </a:solidFill>
              <a:cs typeface="Calibri"/>
            </a:endParaRPr>
          </a:p>
        </p:txBody>
      </p:sp>
    </p:spTree>
    <p:extLst>
      <p:ext uri="{BB962C8B-B14F-4D97-AF65-F5344CB8AC3E}">
        <p14:creationId xmlns:p14="http://schemas.microsoft.com/office/powerpoint/2010/main" val="94118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42697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Simple</a:t>
            </a:r>
            <a:r>
              <a:rPr spc="-20" dirty="0"/>
              <a:t> </a:t>
            </a:r>
            <a:r>
              <a:rPr spc="-5" dirty="0"/>
              <a:t>AD</a:t>
            </a:r>
          </a:p>
        </p:txBody>
      </p:sp>
      <p:sp>
        <p:nvSpPr>
          <p:cNvPr id="4" name="object 4"/>
          <p:cNvSpPr txBox="1"/>
          <p:nvPr/>
        </p:nvSpPr>
        <p:spPr>
          <a:xfrm>
            <a:off x="366731" y="735075"/>
            <a:ext cx="10074275" cy="1522095"/>
          </a:xfrm>
          <a:prstGeom prst="rect">
            <a:avLst/>
          </a:prstGeom>
        </p:spPr>
        <p:txBody>
          <a:bodyPr vert="horz" wrap="square" lIns="0" tIns="170815" rIns="0" bIns="0" rtlCol="0">
            <a:spAutoFit/>
          </a:bodyPr>
          <a:lstStyle/>
          <a:p>
            <a:pPr marL="298450" indent="-285750">
              <a:spcBef>
                <a:spcPts val="1345"/>
              </a:spcBef>
              <a:buFont typeface="Wingdings"/>
              <a:buChar char=""/>
              <a:tabLst>
                <a:tab pos="298450" algn="l"/>
              </a:tabLst>
            </a:pPr>
            <a:r>
              <a:rPr sz="2200" spc="-55" dirty="0">
                <a:solidFill>
                  <a:srgbClr val="FFFFFF"/>
                </a:solidFill>
                <a:cs typeface="Calibri"/>
              </a:rPr>
              <a:t>You </a:t>
            </a:r>
            <a:r>
              <a:rPr sz="2200" spc="-10" dirty="0">
                <a:solidFill>
                  <a:srgbClr val="FFFFFF"/>
                </a:solidFill>
                <a:cs typeface="Calibri"/>
              </a:rPr>
              <a:t>can </a:t>
            </a:r>
            <a:r>
              <a:rPr sz="2200" spc="-5" dirty="0">
                <a:solidFill>
                  <a:srgbClr val="FFFFFF"/>
                </a:solidFill>
                <a:cs typeface="Calibri"/>
              </a:rPr>
              <a:t>also join </a:t>
            </a:r>
            <a:r>
              <a:rPr sz="2200" spc="-10" dirty="0">
                <a:solidFill>
                  <a:srgbClr val="FFFFFF"/>
                </a:solidFill>
                <a:cs typeface="Calibri"/>
              </a:rPr>
              <a:t>EC2 instances to your on-premise </a:t>
            </a:r>
            <a:r>
              <a:rPr sz="2200" dirty="0">
                <a:solidFill>
                  <a:srgbClr val="FFFFFF"/>
                </a:solidFill>
                <a:cs typeface="Calibri"/>
              </a:rPr>
              <a:t>AD </a:t>
            </a:r>
            <a:r>
              <a:rPr sz="2200" spc="-10" dirty="0">
                <a:solidFill>
                  <a:srgbClr val="FFFFFF"/>
                </a:solidFill>
                <a:cs typeface="Calibri"/>
              </a:rPr>
              <a:t>through </a:t>
            </a:r>
            <a:r>
              <a:rPr sz="2200" dirty="0">
                <a:solidFill>
                  <a:srgbClr val="FFFFFF"/>
                </a:solidFill>
                <a:cs typeface="Calibri"/>
              </a:rPr>
              <a:t>AD</a:t>
            </a:r>
            <a:r>
              <a:rPr sz="2200" spc="110" dirty="0">
                <a:solidFill>
                  <a:srgbClr val="FFFFFF"/>
                </a:solidFill>
                <a:cs typeface="Calibri"/>
              </a:rPr>
              <a:t> </a:t>
            </a:r>
            <a:r>
              <a:rPr sz="2200" spc="-30" dirty="0">
                <a:solidFill>
                  <a:srgbClr val="FFFFFF"/>
                </a:solidFill>
                <a:cs typeface="Calibri"/>
              </a:rPr>
              <a:t>Connector.</a:t>
            </a:r>
            <a:endParaRPr sz="2200">
              <a:solidFill>
                <a:prstClr val="black"/>
              </a:solidFill>
              <a:cs typeface="Calibri"/>
            </a:endParaRPr>
          </a:p>
          <a:p>
            <a:pPr marL="298450" marR="5080" indent="-285750">
              <a:lnSpc>
                <a:spcPts val="4010"/>
              </a:lnSpc>
              <a:spcBef>
                <a:spcPts val="240"/>
              </a:spcBef>
              <a:buFont typeface="Wingdings"/>
              <a:buChar char=""/>
              <a:tabLst>
                <a:tab pos="298450" algn="l"/>
              </a:tabLst>
            </a:pPr>
            <a:r>
              <a:rPr sz="2200" spc="-55" dirty="0">
                <a:solidFill>
                  <a:srgbClr val="FFFFFF"/>
                </a:solidFill>
                <a:cs typeface="Calibri"/>
              </a:rPr>
              <a:t>You </a:t>
            </a:r>
            <a:r>
              <a:rPr sz="2200" spc="-10" dirty="0">
                <a:solidFill>
                  <a:srgbClr val="FFFFFF"/>
                </a:solidFill>
                <a:cs typeface="Calibri"/>
              </a:rPr>
              <a:t>can </a:t>
            </a:r>
            <a:r>
              <a:rPr sz="2200" spc="-5" dirty="0">
                <a:solidFill>
                  <a:srgbClr val="FFFFFF"/>
                </a:solidFill>
                <a:cs typeface="Calibri"/>
              </a:rPr>
              <a:t>also login </a:t>
            </a:r>
            <a:r>
              <a:rPr sz="2200" spc="-10" dirty="0">
                <a:solidFill>
                  <a:srgbClr val="FFFFFF"/>
                </a:solidFill>
                <a:cs typeface="Calibri"/>
              </a:rPr>
              <a:t>to </a:t>
            </a:r>
            <a:r>
              <a:rPr sz="2200" spc="-5" dirty="0">
                <a:solidFill>
                  <a:srgbClr val="FFFFFF"/>
                </a:solidFill>
                <a:cs typeface="Calibri"/>
              </a:rPr>
              <a:t>the </a:t>
            </a:r>
            <a:r>
              <a:rPr sz="2200" spc="-35" dirty="0">
                <a:solidFill>
                  <a:srgbClr val="FFFFFF"/>
                </a:solidFill>
                <a:cs typeface="Calibri"/>
              </a:rPr>
              <a:t>AWS </a:t>
            </a:r>
            <a:r>
              <a:rPr sz="2200" spc="-10" dirty="0">
                <a:solidFill>
                  <a:srgbClr val="FFFFFF"/>
                </a:solidFill>
                <a:cs typeface="Calibri"/>
              </a:rPr>
              <a:t>Management </a:t>
            </a:r>
            <a:r>
              <a:rPr sz="2200" spc="-5" dirty="0">
                <a:solidFill>
                  <a:srgbClr val="FFFFFF"/>
                </a:solidFill>
                <a:cs typeface="Calibri"/>
              </a:rPr>
              <a:t>Console </a:t>
            </a:r>
            <a:r>
              <a:rPr sz="2200" spc="-10" dirty="0">
                <a:solidFill>
                  <a:srgbClr val="FFFFFF"/>
                </a:solidFill>
                <a:cs typeface="Calibri"/>
              </a:rPr>
              <a:t>using your </a:t>
            </a:r>
            <a:r>
              <a:rPr sz="2200" spc="-5" dirty="0">
                <a:solidFill>
                  <a:srgbClr val="FFFFFF"/>
                </a:solidFill>
                <a:cs typeface="Calibri"/>
              </a:rPr>
              <a:t>on-premise </a:t>
            </a:r>
            <a:r>
              <a:rPr sz="2200" dirty="0">
                <a:solidFill>
                  <a:srgbClr val="FFFFFF"/>
                </a:solidFill>
                <a:cs typeface="Calibri"/>
              </a:rPr>
              <a:t>AD </a:t>
            </a:r>
            <a:r>
              <a:rPr sz="2200" spc="-5" dirty="0">
                <a:solidFill>
                  <a:srgbClr val="FFFFFF"/>
                </a:solidFill>
                <a:cs typeface="Calibri"/>
              </a:rPr>
              <a:t>DCs </a:t>
            </a:r>
            <a:r>
              <a:rPr sz="2200" spc="-15" dirty="0">
                <a:solidFill>
                  <a:srgbClr val="FFFFFF"/>
                </a:solidFill>
                <a:cs typeface="Calibri"/>
              </a:rPr>
              <a:t>for  </a:t>
            </a:r>
            <a:r>
              <a:rPr sz="2200" spc="-10" dirty="0">
                <a:solidFill>
                  <a:srgbClr val="FFFFFF"/>
                </a:solidFill>
                <a:cs typeface="Calibri"/>
              </a:rPr>
              <a:t>authentication.</a:t>
            </a:r>
            <a:endParaRPr sz="2200">
              <a:solidFill>
                <a:prstClr val="black"/>
              </a:solidFill>
              <a:cs typeface="Calibri"/>
            </a:endParaRPr>
          </a:p>
        </p:txBody>
      </p:sp>
    </p:spTree>
    <p:extLst>
      <p:ext uri="{BB962C8B-B14F-4D97-AF65-F5344CB8AC3E}">
        <p14:creationId xmlns:p14="http://schemas.microsoft.com/office/powerpoint/2010/main" val="3152837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5" y="136651"/>
            <a:ext cx="64414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AD Connector vs Simple</a:t>
            </a:r>
            <a:r>
              <a:rPr spc="-20" dirty="0"/>
              <a:t> </a:t>
            </a:r>
            <a:r>
              <a:rPr spc="-5" dirty="0"/>
              <a:t>AD</a:t>
            </a:r>
          </a:p>
        </p:txBody>
      </p:sp>
      <p:graphicFrame>
        <p:nvGraphicFramePr>
          <p:cNvPr id="4" name="object 4"/>
          <p:cNvGraphicFramePr>
            <a:graphicFrameLocks noGrp="1"/>
          </p:cNvGraphicFramePr>
          <p:nvPr/>
        </p:nvGraphicFramePr>
        <p:xfrm>
          <a:off x="1818445" y="1360385"/>
          <a:ext cx="7728584" cy="3700369"/>
        </p:xfrm>
        <a:graphic>
          <a:graphicData uri="http://schemas.openxmlformats.org/drawingml/2006/table">
            <a:tbl>
              <a:tblPr firstRow="1" bandRow="1">
                <a:tableStyleId>{2D5ABB26-0587-4C30-8999-92F81FD0307C}</a:tableStyleId>
              </a:tblPr>
              <a:tblGrid>
                <a:gridCol w="7728584">
                  <a:extLst>
                    <a:ext uri="{9D8B030D-6E8A-4147-A177-3AD203B41FA5}">
                      <a16:colId xmlns:a16="http://schemas.microsoft.com/office/drawing/2014/main" xmlns="" val="20000"/>
                    </a:ext>
                  </a:extLst>
                </a:gridCol>
              </a:tblGrid>
              <a:tr h="368934">
                <a:tc>
                  <a:txBody>
                    <a:bodyPr/>
                    <a:lstStyle/>
                    <a:p>
                      <a:pPr marR="99695" algn="ctr">
                        <a:lnSpc>
                          <a:spcPct val="100000"/>
                        </a:lnSpc>
                        <a:spcBef>
                          <a:spcPts val="590"/>
                        </a:spcBef>
                        <a:tabLst>
                          <a:tab pos="4032250" algn="l"/>
                        </a:tabLst>
                      </a:pPr>
                      <a:r>
                        <a:rPr sz="1800" b="1" spc="-5" dirty="0">
                          <a:solidFill>
                            <a:srgbClr val="FFFFFF"/>
                          </a:solidFill>
                          <a:latin typeface="Calibri"/>
                          <a:cs typeface="Calibri"/>
                        </a:rPr>
                        <a:t>AD</a:t>
                      </a:r>
                      <a:r>
                        <a:rPr sz="1800" b="1" spc="15" dirty="0">
                          <a:solidFill>
                            <a:srgbClr val="FFFFFF"/>
                          </a:solidFill>
                          <a:latin typeface="Calibri"/>
                          <a:cs typeface="Calibri"/>
                        </a:rPr>
                        <a:t> </a:t>
                      </a:r>
                      <a:r>
                        <a:rPr sz="1800" b="1" spc="-10" dirty="0">
                          <a:solidFill>
                            <a:srgbClr val="FFFFFF"/>
                          </a:solidFill>
                          <a:latin typeface="Calibri"/>
                          <a:cs typeface="Calibri"/>
                        </a:rPr>
                        <a:t>Connector	</a:t>
                      </a:r>
                      <a:r>
                        <a:rPr sz="1800" b="1" spc="-5" dirty="0">
                          <a:solidFill>
                            <a:srgbClr val="FFFFFF"/>
                          </a:solidFill>
                          <a:latin typeface="Calibri"/>
                          <a:cs typeface="Calibri"/>
                        </a:rPr>
                        <a:t>Simple</a:t>
                      </a:r>
                      <a:r>
                        <a:rPr sz="1800" b="1" spc="-10" dirty="0">
                          <a:solidFill>
                            <a:srgbClr val="FFFFFF"/>
                          </a:solidFill>
                          <a:latin typeface="Calibri"/>
                          <a:cs typeface="Calibri"/>
                        </a:rPr>
                        <a:t> </a:t>
                      </a:r>
                      <a:r>
                        <a:rPr sz="1800" b="1" spc="-5" dirty="0">
                          <a:solidFill>
                            <a:srgbClr val="FFFFFF"/>
                          </a:solidFill>
                          <a:latin typeface="Calibri"/>
                          <a:cs typeface="Calibri"/>
                        </a:rPr>
                        <a:t>AD</a:t>
                      </a:r>
                      <a:endParaRPr sz="1800">
                        <a:latin typeface="Calibri"/>
                        <a:cs typeface="Calibri"/>
                      </a:endParaRPr>
                    </a:p>
                  </a:txBody>
                  <a:tcPr marL="0" marR="0" marT="74930" marB="0">
                    <a:solidFill>
                      <a:srgbClr val="4472C4"/>
                    </a:solidFill>
                  </a:tcPr>
                </a:tc>
                <a:extLst>
                  <a:ext uri="{0D108BD9-81ED-4DB2-BD59-A6C34878D82A}">
                    <a16:rowId xmlns:a16="http://schemas.microsoft.com/office/drawing/2014/main" xmlns="" val="10000"/>
                  </a:ext>
                </a:extLst>
              </a:tr>
              <a:tr h="510632">
                <a:tc>
                  <a:txBody>
                    <a:bodyPr/>
                    <a:lstStyle/>
                    <a:p>
                      <a:pPr marL="548005">
                        <a:lnSpc>
                          <a:spcPct val="100000"/>
                        </a:lnSpc>
                        <a:spcBef>
                          <a:spcPts val="590"/>
                        </a:spcBef>
                        <a:tabLst>
                          <a:tab pos="4066540" algn="l"/>
                        </a:tabLst>
                      </a:pPr>
                      <a:r>
                        <a:rPr sz="1800" spc="-5" dirty="0">
                          <a:solidFill>
                            <a:srgbClr val="FFFFFF"/>
                          </a:solidFill>
                          <a:latin typeface="Lucida Sans"/>
                          <a:cs typeface="Lucida Sans"/>
                        </a:rPr>
                        <a:t>Must </a:t>
                      </a:r>
                      <a:r>
                        <a:rPr sz="1800" dirty="0">
                          <a:solidFill>
                            <a:srgbClr val="FFFFFF"/>
                          </a:solidFill>
                          <a:latin typeface="Lucida Sans"/>
                          <a:cs typeface="Lucida Sans"/>
                        </a:rPr>
                        <a:t>have an</a:t>
                      </a:r>
                      <a:r>
                        <a:rPr sz="1800" spc="30" dirty="0">
                          <a:solidFill>
                            <a:srgbClr val="FFFFFF"/>
                          </a:solidFill>
                          <a:latin typeface="Lucida Sans"/>
                          <a:cs typeface="Lucida Sans"/>
                        </a:rPr>
                        <a:t> </a:t>
                      </a:r>
                      <a:r>
                        <a:rPr sz="1800" spc="-5" dirty="0">
                          <a:solidFill>
                            <a:srgbClr val="FFFFFF"/>
                          </a:solidFill>
                          <a:latin typeface="Lucida Sans"/>
                          <a:cs typeface="Lucida Sans"/>
                        </a:rPr>
                        <a:t>existing</a:t>
                      </a:r>
                      <a:r>
                        <a:rPr sz="1800" spc="10" dirty="0">
                          <a:solidFill>
                            <a:srgbClr val="FFFFFF"/>
                          </a:solidFill>
                          <a:latin typeface="Lucida Sans"/>
                          <a:cs typeface="Lucida Sans"/>
                        </a:rPr>
                        <a:t> </a:t>
                      </a:r>
                      <a:r>
                        <a:rPr sz="1800" spc="-5" dirty="0">
                          <a:solidFill>
                            <a:srgbClr val="FFFFFF"/>
                          </a:solidFill>
                          <a:latin typeface="Lucida Sans"/>
                          <a:cs typeface="Lucida Sans"/>
                        </a:rPr>
                        <a:t>AD	Standalone AD based on </a:t>
                      </a:r>
                      <a:r>
                        <a:rPr sz="1800" dirty="0">
                          <a:solidFill>
                            <a:srgbClr val="FFFFFF"/>
                          </a:solidFill>
                          <a:latin typeface="Lucida Sans"/>
                          <a:cs typeface="Lucida Sans"/>
                        </a:rPr>
                        <a:t>Samba</a:t>
                      </a:r>
                      <a:endParaRPr sz="1800">
                        <a:latin typeface="Lucida Sans"/>
                        <a:cs typeface="Lucida Sans"/>
                      </a:endParaRPr>
                    </a:p>
                  </a:txBody>
                  <a:tcPr marL="0" marR="0" marT="74930" marB="0">
                    <a:lnL w="9525">
                      <a:solidFill>
                        <a:srgbClr val="4472C4"/>
                      </a:solidFill>
                      <a:prstDash val="solid"/>
                    </a:lnL>
                    <a:lnR w="9525">
                      <a:solidFill>
                        <a:srgbClr val="4472C4"/>
                      </a:solidFill>
                      <a:prstDash val="solid"/>
                    </a:lnR>
                    <a:lnB w="9525">
                      <a:solidFill>
                        <a:srgbClr val="4472C4"/>
                      </a:solidFill>
                      <a:prstDash val="solid"/>
                    </a:lnB>
                    <a:solidFill>
                      <a:srgbClr val="232F3D"/>
                    </a:solidFill>
                  </a:tcPr>
                </a:tc>
                <a:extLst>
                  <a:ext uri="{0D108BD9-81ED-4DB2-BD59-A6C34878D82A}">
                    <a16:rowId xmlns:a16="http://schemas.microsoft.com/office/drawing/2014/main" xmlns="" val="10001"/>
                  </a:ext>
                </a:extLst>
              </a:tr>
              <a:tr h="772859">
                <a:tc>
                  <a:txBody>
                    <a:bodyPr/>
                    <a:lstStyle/>
                    <a:p>
                      <a:pPr marL="85725">
                        <a:lnSpc>
                          <a:spcPct val="100000"/>
                        </a:lnSpc>
                        <a:spcBef>
                          <a:spcPts val="600"/>
                        </a:spcBef>
                        <a:tabLst>
                          <a:tab pos="4028440" algn="l"/>
                        </a:tabLst>
                      </a:pPr>
                      <a:r>
                        <a:rPr sz="1800" spc="-5" dirty="0">
                          <a:solidFill>
                            <a:srgbClr val="FFFFFF"/>
                          </a:solidFill>
                          <a:latin typeface="Lucida Sans"/>
                          <a:cs typeface="Lucida Sans"/>
                        </a:rPr>
                        <a:t>Existing AD users </a:t>
                      </a:r>
                      <a:r>
                        <a:rPr sz="1800" dirty="0">
                          <a:solidFill>
                            <a:srgbClr val="FFFFFF"/>
                          </a:solidFill>
                          <a:latin typeface="Lucida Sans"/>
                          <a:cs typeface="Lucida Sans"/>
                        </a:rPr>
                        <a:t>can</a:t>
                      </a:r>
                      <a:r>
                        <a:rPr sz="1800" spc="50" dirty="0">
                          <a:solidFill>
                            <a:srgbClr val="FFFFFF"/>
                          </a:solidFill>
                          <a:latin typeface="Lucida Sans"/>
                          <a:cs typeface="Lucida Sans"/>
                        </a:rPr>
                        <a:t> </a:t>
                      </a:r>
                      <a:r>
                        <a:rPr sz="1800" spc="-5" dirty="0">
                          <a:solidFill>
                            <a:srgbClr val="FFFFFF"/>
                          </a:solidFill>
                          <a:latin typeface="Lucida Sans"/>
                          <a:cs typeface="Lucida Sans"/>
                        </a:rPr>
                        <a:t>access</a:t>
                      </a:r>
                      <a:r>
                        <a:rPr sz="1800" spc="5" dirty="0">
                          <a:solidFill>
                            <a:srgbClr val="FFFFFF"/>
                          </a:solidFill>
                          <a:latin typeface="Lucida Sans"/>
                          <a:cs typeface="Lucida Sans"/>
                        </a:rPr>
                        <a:t> </a:t>
                      </a:r>
                      <a:r>
                        <a:rPr sz="1800" spc="-5" dirty="0">
                          <a:solidFill>
                            <a:srgbClr val="FFFFFF"/>
                          </a:solidFill>
                          <a:latin typeface="Lucida Sans"/>
                          <a:cs typeface="Lucida Sans"/>
                        </a:rPr>
                        <a:t>AWS	Supports </a:t>
                      </a:r>
                      <a:r>
                        <a:rPr sz="1800" spc="-10" dirty="0">
                          <a:solidFill>
                            <a:srgbClr val="FFFFFF"/>
                          </a:solidFill>
                          <a:latin typeface="Lucida Sans"/>
                          <a:cs typeface="Lucida Sans"/>
                        </a:rPr>
                        <a:t>user </a:t>
                      </a:r>
                      <a:r>
                        <a:rPr sz="1800" spc="-5" dirty="0">
                          <a:solidFill>
                            <a:srgbClr val="FFFFFF"/>
                          </a:solidFill>
                          <a:latin typeface="Lucida Sans"/>
                          <a:cs typeface="Lucida Sans"/>
                        </a:rPr>
                        <a:t>accounts,</a:t>
                      </a:r>
                      <a:r>
                        <a:rPr sz="1800" dirty="0">
                          <a:solidFill>
                            <a:srgbClr val="FFFFFF"/>
                          </a:solidFill>
                          <a:latin typeface="Lucida Sans"/>
                          <a:cs typeface="Lucida Sans"/>
                        </a:rPr>
                        <a:t> </a:t>
                      </a:r>
                      <a:r>
                        <a:rPr sz="1800" spc="-5" dirty="0">
                          <a:solidFill>
                            <a:srgbClr val="FFFFFF"/>
                          </a:solidFill>
                          <a:latin typeface="Lucida Sans"/>
                          <a:cs typeface="Lucida Sans"/>
                        </a:rPr>
                        <a:t>groups,</a:t>
                      </a:r>
                      <a:endParaRPr sz="1800">
                        <a:latin typeface="Lucida Sans"/>
                        <a:cs typeface="Lucida Sans"/>
                      </a:endParaRPr>
                    </a:p>
                    <a:p>
                      <a:pPr marL="871855">
                        <a:lnSpc>
                          <a:spcPts val="2095"/>
                        </a:lnSpc>
                        <a:spcBef>
                          <a:spcPts val="1130"/>
                        </a:spcBef>
                        <a:tabLst>
                          <a:tab pos="4246880" algn="l"/>
                        </a:tabLst>
                      </a:pPr>
                      <a:r>
                        <a:rPr sz="1800" spc="-5" dirty="0">
                          <a:solidFill>
                            <a:srgbClr val="FFFFFF"/>
                          </a:solidFill>
                          <a:latin typeface="Lucida Sans"/>
                          <a:cs typeface="Lucida Sans"/>
                        </a:rPr>
                        <a:t>assets </a:t>
                      </a:r>
                      <a:r>
                        <a:rPr sz="1800" dirty="0">
                          <a:solidFill>
                            <a:srgbClr val="FFFFFF"/>
                          </a:solidFill>
                          <a:latin typeface="Lucida Sans"/>
                          <a:cs typeface="Lucida Sans"/>
                        </a:rPr>
                        <a:t>via</a:t>
                      </a:r>
                      <a:r>
                        <a:rPr sz="1800" spc="25" dirty="0">
                          <a:solidFill>
                            <a:srgbClr val="FFFFFF"/>
                          </a:solidFill>
                          <a:latin typeface="Lucida Sans"/>
                          <a:cs typeface="Lucida Sans"/>
                        </a:rPr>
                        <a:t> </a:t>
                      </a:r>
                      <a:r>
                        <a:rPr sz="1800" spc="-5" dirty="0">
                          <a:solidFill>
                            <a:srgbClr val="FFFFFF"/>
                          </a:solidFill>
                          <a:latin typeface="Lucida Sans"/>
                          <a:cs typeface="Lucida Sans"/>
                        </a:rPr>
                        <a:t>IAM</a:t>
                      </a:r>
                      <a:r>
                        <a:rPr sz="1800" spc="5" dirty="0">
                          <a:solidFill>
                            <a:srgbClr val="FFFFFF"/>
                          </a:solidFill>
                          <a:latin typeface="Lucida Sans"/>
                          <a:cs typeface="Lucida Sans"/>
                        </a:rPr>
                        <a:t> </a:t>
                      </a:r>
                      <a:r>
                        <a:rPr sz="1800" spc="-5" dirty="0">
                          <a:solidFill>
                            <a:srgbClr val="FFFFFF"/>
                          </a:solidFill>
                          <a:latin typeface="Lucida Sans"/>
                          <a:cs typeface="Lucida Sans"/>
                        </a:rPr>
                        <a:t>roles	group policies, </a:t>
                      </a:r>
                      <a:r>
                        <a:rPr sz="1800" dirty="0">
                          <a:solidFill>
                            <a:srgbClr val="FFFFFF"/>
                          </a:solidFill>
                          <a:latin typeface="Lucida Sans"/>
                          <a:cs typeface="Lucida Sans"/>
                        </a:rPr>
                        <a:t>and</a:t>
                      </a:r>
                      <a:r>
                        <a:rPr sz="1800" spc="15" dirty="0">
                          <a:solidFill>
                            <a:srgbClr val="FFFFFF"/>
                          </a:solidFill>
                          <a:latin typeface="Lucida Sans"/>
                          <a:cs typeface="Lucida Sans"/>
                        </a:rPr>
                        <a:t> </a:t>
                      </a:r>
                      <a:r>
                        <a:rPr sz="1800" spc="-5" dirty="0">
                          <a:solidFill>
                            <a:srgbClr val="FFFFFF"/>
                          </a:solidFill>
                          <a:latin typeface="Lucida Sans"/>
                          <a:cs typeface="Lucida Sans"/>
                        </a:rPr>
                        <a:t>domains</a:t>
                      </a:r>
                      <a:endParaRPr sz="1800">
                        <a:latin typeface="Lucida Sans"/>
                        <a:cs typeface="Lucida Sans"/>
                      </a:endParaRPr>
                    </a:p>
                  </a:txBody>
                  <a:tcPr marL="0" marR="0" marT="76200" marB="0">
                    <a:lnL w="9525">
                      <a:solidFill>
                        <a:srgbClr val="4472C4"/>
                      </a:solidFill>
                      <a:prstDash val="solid"/>
                    </a:lnL>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2"/>
                  </a:ext>
                </a:extLst>
              </a:tr>
              <a:tr h="772859">
                <a:tc>
                  <a:txBody>
                    <a:bodyPr/>
                    <a:lstStyle/>
                    <a:p>
                      <a:pPr marL="520700">
                        <a:lnSpc>
                          <a:spcPct val="100000"/>
                        </a:lnSpc>
                        <a:spcBef>
                          <a:spcPts val="590"/>
                        </a:spcBef>
                        <a:tabLst>
                          <a:tab pos="4686935" algn="l"/>
                        </a:tabLst>
                      </a:pPr>
                      <a:r>
                        <a:rPr sz="1800" spc="-5" dirty="0">
                          <a:solidFill>
                            <a:srgbClr val="FFFFFF"/>
                          </a:solidFill>
                          <a:latin typeface="Lucida Sans"/>
                          <a:cs typeface="Lucida Sans"/>
                        </a:rPr>
                        <a:t>Supports MFA</a:t>
                      </a:r>
                      <a:r>
                        <a:rPr sz="1800" spc="25" dirty="0">
                          <a:solidFill>
                            <a:srgbClr val="FFFFFF"/>
                          </a:solidFill>
                          <a:latin typeface="Lucida Sans"/>
                          <a:cs typeface="Lucida Sans"/>
                        </a:rPr>
                        <a:t> </a:t>
                      </a:r>
                      <a:r>
                        <a:rPr sz="1800" dirty="0">
                          <a:solidFill>
                            <a:srgbClr val="FFFFFF"/>
                          </a:solidFill>
                          <a:latin typeface="Lucida Sans"/>
                          <a:cs typeface="Lucida Sans"/>
                        </a:rPr>
                        <a:t>via</a:t>
                      </a:r>
                      <a:r>
                        <a:rPr sz="1800" spc="20" dirty="0">
                          <a:solidFill>
                            <a:srgbClr val="FFFFFF"/>
                          </a:solidFill>
                          <a:latin typeface="Lucida Sans"/>
                          <a:cs typeface="Lucida Sans"/>
                        </a:rPr>
                        <a:t> </a:t>
                      </a:r>
                      <a:r>
                        <a:rPr sz="1800" spc="-5" dirty="0">
                          <a:solidFill>
                            <a:srgbClr val="FFFFFF"/>
                          </a:solidFill>
                          <a:latin typeface="Lucida Sans"/>
                          <a:cs typeface="Lucida Sans"/>
                        </a:rPr>
                        <a:t>existing	</a:t>
                      </a:r>
                      <a:r>
                        <a:rPr sz="1800" spc="25" dirty="0">
                          <a:solidFill>
                            <a:srgbClr val="FFFFFF"/>
                          </a:solidFill>
                          <a:latin typeface="Lucida Sans"/>
                          <a:cs typeface="Lucida Sans"/>
                        </a:rPr>
                        <a:t>Kerberos-based</a:t>
                      </a:r>
                      <a:r>
                        <a:rPr sz="1800" spc="5" dirty="0">
                          <a:solidFill>
                            <a:srgbClr val="FFFFFF"/>
                          </a:solidFill>
                          <a:latin typeface="Lucida Sans"/>
                          <a:cs typeface="Lucida Sans"/>
                        </a:rPr>
                        <a:t> SSO</a:t>
                      </a:r>
                      <a:endParaRPr sz="1800">
                        <a:latin typeface="Lucida Sans"/>
                        <a:cs typeface="Lucida Sans"/>
                      </a:endParaRPr>
                    </a:p>
                    <a:p>
                      <a:pPr marL="88265">
                        <a:lnSpc>
                          <a:spcPts val="2085"/>
                        </a:lnSpc>
                        <a:spcBef>
                          <a:spcPts val="1150"/>
                        </a:spcBef>
                      </a:pPr>
                      <a:r>
                        <a:rPr sz="1800" spc="35" dirty="0">
                          <a:solidFill>
                            <a:srgbClr val="FFFFFF"/>
                          </a:solidFill>
                          <a:latin typeface="Lucida Sans"/>
                          <a:cs typeface="Lucida Sans"/>
                        </a:rPr>
                        <a:t>RADIUS-based </a:t>
                      </a:r>
                      <a:r>
                        <a:rPr sz="1800" spc="-5" dirty="0">
                          <a:solidFill>
                            <a:srgbClr val="FFFFFF"/>
                          </a:solidFill>
                          <a:latin typeface="Lucida Sans"/>
                          <a:cs typeface="Lucida Sans"/>
                        </a:rPr>
                        <a:t>MFA</a:t>
                      </a:r>
                      <a:r>
                        <a:rPr sz="1800" spc="-30" dirty="0">
                          <a:solidFill>
                            <a:srgbClr val="FFFFFF"/>
                          </a:solidFill>
                          <a:latin typeface="Lucida Sans"/>
                          <a:cs typeface="Lucida Sans"/>
                        </a:rPr>
                        <a:t> </a:t>
                      </a:r>
                      <a:r>
                        <a:rPr sz="1800" spc="-5" dirty="0">
                          <a:solidFill>
                            <a:srgbClr val="FFFFFF"/>
                          </a:solidFill>
                          <a:latin typeface="Lucida Sans"/>
                          <a:cs typeface="Lucida Sans"/>
                        </a:rPr>
                        <a:t>infrastructure</a:t>
                      </a:r>
                      <a:endParaRPr sz="1800">
                        <a:latin typeface="Lucida Sans"/>
                        <a:cs typeface="Lucida Sans"/>
                      </a:endParaRPr>
                    </a:p>
                  </a:txBody>
                  <a:tcPr marL="0" marR="0" marT="74930" marB="0">
                    <a:lnL w="9525">
                      <a:solidFill>
                        <a:srgbClr val="4472C4"/>
                      </a:solidFill>
                      <a:prstDash val="solid"/>
                    </a:lnL>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3"/>
                  </a:ext>
                </a:extLst>
              </a:tr>
              <a:tr h="502226">
                <a:tc>
                  <a:txBody>
                    <a:bodyPr/>
                    <a:lstStyle/>
                    <a:p>
                      <a:pPr marL="4763770">
                        <a:lnSpc>
                          <a:spcPct val="100000"/>
                        </a:lnSpc>
                        <a:spcBef>
                          <a:spcPts val="600"/>
                        </a:spcBef>
                      </a:pPr>
                      <a:r>
                        <a:rPr sz="1800" spc="-5" dirty="0">
                          <a:solidFill>
                            <a:srgbClr val="FFFFFF"/>
                          </a:solidFill>
                          <a:latin typeface="Lucida Sans"/>
                          <a:cs typeface="Lucida Sans"/>
                        </a:rPr>
                        <a:t>MFA not</a:t>
                      </a:r>
                      <a:r>
                        <a:rPr sz="1800" spc="-10" dirty="0">
                          <a:solidFill>
                            <a:srgbClr val="FFFFFF"/>
                          </a:solidFill>
                          <a:latin typeface="Lucida Sans"/>
                          <a:cs typeface="Lucida Sans"/>
                        </a:rPr>
                        <a:t> </a:t>
                      </a:r>
                      <a:r>
                        <a:rPr sz="1800" spc="-5" dirty="0">
                          <a:solidFill>
                            <a:srgbClr val="FFFFFF"/>
                          </a:solidFill>
                          <a:latin typeface="Lucida Sans"/>
                          <a:cs typeface="Lucida Sans"/>
                        </a:rPr>
                        <a:t>supported</a:t>
                      </a:r>
                      <a:endParaRPr sz="1800">
                        <a:latin typeface="Lucida Sans"/>
                        <a:cs typeface="Lucida Sans"/>
                      </a:endParaRPr>
                    </a:p>
                  </a:txBody>
                  <a:tcPr marL="0" marR="0" marT="76200" marB="0">
                    <a:lnL w="9525">
                      <a:solidFill>
                        <a:srgbClr val="4472C4"/>
                      </a:solidFill>
                      <a:prstDash val="solid"/>
                    </a:lnL>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4"/>
                  </a:ext>
                </a:extLst>
              </a:tr>
              <a:tr h="772859">
                <a:tc>
                  <a:txBody>
                    <a:bodyPr/>
                    <a:lstStyle/>
                    <a:p>
                      <a:pPr marL="3924935" algn="ctr">
                        <a:lnSpc>
                          <a:spcPct val="100000"/>
                        </a:lnSpc>
                        <a:spcBef>
                          <a:spcPts val="605"/>
                        </a:spcBef>
                      </a:pPr>
                      <a:r>
                        <a:rPr sz="1800" spc="-5" dirty="0">
                          <a:solidFill>
                            <a:srgbClr val="FFFFFF"/>
                          </a:solidFill>
                          <a:latin typeface="Lucida Sans"/>
                          <a:cs typeface="Lucida Sans"/>
                        </a:rPr>
                        <a:t>Trust relationships</a:t>
                      </a:r>
                      <a:r>
                        <a:rPr sz="1800" dirty="0">
                          <a:solidFill>
                            <a:srgbClr val="FFFFFF"/>
                          </a:solidFill>
                          <a:latin typeface="Lucida Sans"/>
                          <a:cs typeface="Lucida Sans"/>
                        </a:rPr>
                        <a:t> </a:t>
                      </a:r>
                      <a:r>
                        <a:rPr sz="1800" spc="-5" dirty="0">
                          <a:solidFill>
                            <a:srgbClr val="FFFFFF"/>
                          </a:solidFill>
                          <a:latin typeface="Lucida Sans"/>
                          <a:cs typeface="Lucida Sans"/>
                        </a:rPr>
                        <a:t>not</a:t>
                      </a:r>
                      <a:endParaRPr sz="1800">
                        <a:latin typeface="Lucida Sans"/>
                        <a:cs typeface="Lucida Sans"/>
                      </a:endParaRPr>
                    </a:p>
                    <a:p>
                      <a:pPr marL="3924300" algn="ctr">
                        <a:lnSpc>
                          <a:spcPts val="2090"/>
                        </a:lnSpc>
                        <a:spcBef>
                          <a:spcPts val="1125"/>
                        </a:spcBef>
                      </a:pPr>
                      <a:r>
                        <a:rPr sz="1800" spc="-5" dirty="0">
                          <a:solidFill>
                            <a:srgbClr val="FFFFFF"/>
                          </a:solidFill>
                          <a:latin typeface="Lucida Sans"/>
                          <a:cs typeface="Lucida Sans"/>
                        </a:rPr>
                        <a:t>supported</a:t>
                      </a:r>
                      <a:endParaRPr sz="1800">
                        <a:latin typeface="Lucida Sans"/>
                        <a:cs typeface="Lucida Sans"/>
                      </a:endParaRPr>
                    </a:p>
                  </a:txBody>
                  <a:tcPr marL="0" marR="0" marT="76835" marB="0">
                    <a:lnL w="9525">
                      <a:solidFill>
                        <a:srgbClr val="4472C4"/>
                      </a:solidFill>
                      <a:prstDash val="solid"/>
                    </a:lnL>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630008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5104" y="136651"/>
            <a:ext cx="644144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10" dirty="0"/>
              <a:t>Directory </a:t>
            </a:r>
            <a:r>
              <a:rPr dirty="0"/>
              <a:t>Service – </a:t>
            </a:r>
            <a:r>
              <a:rPr spc="-5" dirty="0"/>
              <a:t>AD Connector vs Simple</a:t>
            </a:r>
            <a:r>
              <a:rPr spc="-20" dirty="0"/>
              <a:t> </a:t>
            </a:r>
            <a:r>
              <a:rPr spc="-5" dirty="0"/>
              <a:t>AD</a:t>
            </a:r>
          </a:p>
        </p:txBody>
      </p:sp>
      <p:graphicFrame>
        <p:nvGraphicFramePr>
          <p:cNvPr id="4" name="object 4"/>
          <p:cNvGraphicFramePr>
            <a:graphicFrameLocks noGrp="1"/>
          </p:cNvGraphicFramePr>
          <p:nvPr/>
        </p:nvGraphicFramePr>
        <p:xfrm>
          <a:off x="1037837" y="1397679"/>
          <a:ext cx="9829799" cy="3539744"/>
        </p:xfrm>
        <a:graphic>
          <a:graphicData uri="http://schemas.openxmlformats.org/drawingml/2006/table">
            <a:tbl>
              <a:tblPr firstRow="1" bandRow="1">
                <a:tableStyleId>{2D5ABB26-0587-4C30-8999-92F81FD0307C}</a:tableStyleId>
              </a:tblPr>
              <a:tblGrid>
                <a:gridCol w="2084070">
                  <a:extLst>
                    <a:ext uri="{9D8B030D-6E8A-4147-A177-3AD203B41FA5}">
                      <a16:colId xmlns:a16="http://schemas.microsoft.com/office/drawing/2014/main" xmlns="" val="20000"/>
                    </a:ext>
                  </a:extLst>
                </a:gridCol>
                <a:gridCol w="3982084">
                  <a:extLst>
                    <a:ext uri="{9D8B030D-6E8A-4147-A177-3AD203B41FA5}">
                      <a16:colId xmlns:a16="http://schemas.microsoft.com/office/drawing/2014/main" xmlns="" val="20001"/>
                    </a:ext>
                  </a:extLst>
                </a:gridCol>
                <a:gridCol w="3763645">
                  <a:extLst>
                    <a:ext uri="{9D8B030D-6E8A-4147-A177-3AD203B41FA5}">
                      <a16:colId xmlns:a16="http://schemas.microsoft.com/office/drawing/2014/main" xmlns="" val="20002"/>
                    </a:ext>
                  </a:extLst>
                </a:gridCol>
              </a:tblGrid>
              <a:tr h="334264">
                <a:tc>
                  <a:txBody>
                    <a:bodyPr/>
                    <a:lstStyle/>
                    <a:p>
                      <a:pPr marL="149860" algn="ctr">
                        <a:lnSpc>
                          <a:spcPts val="1914"/>
                        </a:lnSpc>
                        <a:spcBef>
                          <a:spcPts val="615"/>
                        </a:spcBef>
                      </a:pPr>
                      <a:r>
                        <a:rPr sz="1600" b="1" spc="-5" dirty="0">
                          <a:solidFill>
                            <a:srgbClr val="FFFFFF"/>
                          </a:solidFill>
                          <a:latin typeface="Calibri"/>
                          <a:cs typeface="Calibri"/>
                        </a:rPr>
                        <a:t>Directory</a:t>
                      </a:r>
                      <a:r>
                        <a:rPr sz="1600" b="1" spc="-10" dirty="0">
                          <a:solidFill>
                            <a:srgbClr val="FFFFFF"/>
                          </a:solidFill>
                          <a:latin typeface="Calibri"/>
                          <a:cs typeface="Calibri"/>
                        </a:rPr>
                        <a:t> </a:t>
                      </a:r>
                      <a:r>
                        <a:rPr sz="1600" b="1" dirty="0">
                          <a:solidFill>
                            <a:srgbClr val="FFFFFF"/>
                          </a:solidFill>
                          <a:latin typeface="Calibri"/>
                          <a:cs typeface="Calibri"/>
                        </a:rPr>
                        <a:t>Service</a:t>
                      </a:r>
                      <a:endParaRPr sz="1600">
                        <a:latin typeface="Calibri"/>
                        <a:cs typeface="Calibri"/>
                      </a:endParaRPr>
                    </a:p>
                  </a:txBody>
                  <a:tcPr marL="0" marR="0" marT="78105" marB="0">
                    <a:solidFill>
                      <a:srgbClr val="4472C4"/>
                    </a:solidFill>
                  </a:tcPr>
                </a:tc>
                <a:tc>
                  <a:txBody>
                    <a:bodyPr/>
                    <a:lstStyle/>
                    <a:p>
                      <a:pPr marL="1228090">
                        <a:lnSpc>
                          <a:spcPts val="1914"/>
                        </a:lnSpc>
                        <a:spcBef>
                          <a:spcPts val="615"/>
                        </a:spcBef>
                      </a:pPr>
                      <a:r>
                        <a:rPr sz="1600" b="1" dirty="0">
                          <a:solidFill>
                            <a:srgbClr val="FFFFFF"/>
                          </a:solidFill>
                          <a:latin typeface="Calibri"/>
                          <a:cs typeface="Calibri"/>
                        </a:rPr>
                        <a:t>Service</a:t>
                      </a:r>
                      <a:r>
                        <a:rPr sz="1600" b="1" spc="-15" dirty="0">
                          <a:solidFill>
                            <a:srgbClr val="FFFFFF"/>
                          </a:solidFill>
                          <a:latin typeface="Calibri"/>
                          <a:cs typeface="Calibri"/>
                        </a:rPr>
                        <a:t> </a:t>
                      </a:r>
                      <a:r>
                        <a:rPr sz="1600" b="1" spc="-5" dirty="0">
                          <a:solidFill>
                            <a:srgbClr val="FFFFFF"/>
                          </a:solidFill>
                          <a:latin typeface="Calibri"/>
                          <a:cs typeface="Calibri"/>
                        </a:rPr>
                        <a:t>Description</a:t>
                      </a:r>
                      <a:endParaRPr sz="1600">
                        <a:latin typeface="Calibri"/>
                        <a:cs typeface="Calibri"/>
                      </a:endParaRPr>
                    </a:p>
                  </a:txBody>
                  <a:tcPr marL="0" marR="0" marT="78105" marB="0">
                    <a:solidFill>
                      <a:srgbClr val="4472C4"/>
                    </a:solidFill>
                  </a:tcPr>
                </a:tc>
                <a:tc>
                  <a:txBody>
                    <a:bodyPr/>
                    <a:lstStyle/>
                    <a:p>
                      <a:pPr marR="48260" algn="ctr">
                        <a:lnSpc>
                          <a:spcPts val="1914"/>
                        </a:lnSpc>
                        <a:spcBef>
                          <a:spcPts val="615"/>
                        </a:spcBef>
                      </a:pPr>
                      <a:r>
                        <a:rPr sz="1600" b="1" dirty="0">
                          <a:solidFill>
                            <a:srgbClr val="FFFFFF"/>
                          </a:solidFill>
                          <a:latin typeface="Calibri"/>
                          <a:cs typeface="Calibri"/>
                        </a:rPr>
                        <a:t>Use</a:t>
                      </a:r>
                      <a:r>
                        <a:rPr sz="1600" b="1" spc="-10" dirty="0">
                          <a:solidFill>
                            <a:srgbClr val="FFFFFF"/>
                          </a:solidFill>
                          <a:latin typeface="Calibri"/>
                          <a:cs typeface="Calibri"/>
                        </a:rPr>
                        <a:t> </a:t>
                      </a:r>
                      <a:r>
                        <a:rPr sz="1600" b="1" spc="-5" dirty="0">
                          <a:solidFill>
                            <a:srgbClr val="FFFFFF"/>
                          </a:solidFill>
                          <a:latin typeface="Calibri"/>
                          <a:cs typeface="Calibri"/>
                        </a:rPr>
                        <a:t>Case</a:t>
                      </a:r>
                      <a:endParaRPr sz="1600">
                        <a:latin typeface="Calibri"/>
                        <a:cs typeface="Calibri"/>
                      </a:endParaRPr>
                    </a:p>
                  </a:txBody>
                  <a:tcPr marL="0" marR="0" marT="78105" marB="0">
                    <a:solidFill>
                      <a:srgbClr val="4472C4"/>
                    </a:solidFill>
                  </a:tcPr>
                </a:tc>
                <a:extLst>
                  <a:ext uri="{0D108BD9-81ED-4DB2-BD59-A6C34878D82A}">
                    <a16:rowId xmlns:a16="http://schemas.microsoft.com/office/drawing/2014/main" xmlns="" val="10000"/>
                  </a:ext>
                </a:extLst>
              </a:tr>
              <a:tr h="1049528">
                <a:tc gridSpan="3">
                  <a:txBody>
                    <a:bodyPr/>
                    <a:lstStyle/>
                    <a:p>
                      <a:pPr marL="421640">
                        <a:lnSpc>
                          <a:spcPct val="100000"/>
                        </a:lnSpc>
                        <a:spcBef>
                          <a:spcPts val="575"/>
                        </a:spcBef>
                        <a:tabLst>
                          <a:tab pos="2531110" algn="l"/>
                          <a:tab pos="6507480" algn="l"/>
                        </a:tabLst>
                      </a:pPr>
                      <a:r>
                        <a:rPr sz="1600" dirty="0">
                          <a:solidFill>
                            <a:srgbClr val="FFFFFF"/>
                          </a:solidFill>
                          <a:latin typeface="Lucida Sans"/>
                          <a:cs typeface="Lucida Sans"/>
                        </a:rPr>
                        <a:t>AWS</a:t>
                      </a:r>
                      <a:r>
                        <a:rPr sz="1600" spc="15" dirty="0">
                          <a:solidFill>
                            <a:srgbClr val="FFFFFF"/>
                          </a:solidFill>
                          <a:latin typeface="Lucida Sans"/>
                          <a:cs typeface="Lucida Sans"/>
                        </a:rPr>
                        <a:t> </a:t>
                      </a:r>
                      <a:r>
                        <a:rPr sz="1600" spc="-5" dirty="0">
                          <a:solidFill>
                            <a:srgbClr val="FFFFFF"/>
                          </a:solidFill>
                          <a:latin typeface="Lucida Sans"/>
                          <a:cs typeface="Lucida Sans"/>
                        </a:rPr>
                        <a:t>Directory	</a:t>
                      </a:r>
                      <a:r>
                        <a:rPr sz="1600" spc="35" dirty="0">
                          <a:solidFill>
                            <a:srgbClr val="FFFFFF"/>
                          </a:solidFill>
                          <a:latin typeface="Lucida Sans"/>
                          <a:cs typeface="Lucida Sans"/>
                        </a:rPr>
                        <a:t>AWS-managed </a:t>
                      </a:r>
                      <a:r>
                        <a:rPr sz="1600" spc="-5" dirty="0">
                          <a:solidFill>
                            <a:srgbClr val="FFFFFF"/>
                          </a:solidFill>
                          <a:latin typeface="Lucida Sans"/>
                          <a:cs typeface="Lucida Sans"/>
                        </a:rPr>
                        <a:t>full</a:t>
                      </a:r>
                      <a:r>
                        <a:rPr sz="1600" spc="5" dirty="0">
                          <a:solidFill>
                            <a:srgbClr val="FFFFFF"/>
                          </a:solidFill>
                          <a:latin typeface="Lucida Sans"/>
                          <a:cs typeface="Lucida Sans"/>
                        </a:rPr>
                        <a:t> </a:t>
                      </a:r>
                      <a:r>
                        <a:rPr sz="1600" spc="-5" dirty="0">
                          <a:solidFill>
                            <a:srgbClr val="FFFFFF"/>
                          </a:solidFill>
                          <a:latin typeface="Lucida Sans"/>
                          <a:cs typeface="Lucida Sans"/>
                        </a:rPr>
                        <a:t>Microsoft</a:t>
                      </a:r>
                      <a:r>
                        <a:rPr sz="1600" spc="20" dirty="0">
                          <a:solidFill>
                            <a:srgbClr val="FFFFFF"/>
                          </a:solidFill>
                          <a:latin typeface="Lucida Sans"/>
                          <a:cs typeface="Lucida Sans"/>
                        </a:rPr>
                        <a:t> </a:t>
                      </a:r>
                      <a:r>
                        <a:rPr sz="1600" spc="-5" dirty="0">
                          <a:solidFill>
                            <a:srgbClr val="FFFFFF"/>
                          </a:solidFill>
                          <a:latin typeface="Lucida Sans"/>
                          <a:cs typeface="Lucida Sans"/>
                        </a:rPr>
                        <a:t>AD	Enterprises that want</a:t>
                      </a:r>
                      <a:r>
                        <a:rPr sz="1600" spc="5" dirty="0">
                          <a:solidFill>
                            <a:srgbClr val="FFFFFF"/>
                          </a:solidFill>
                          <a:latin typeface="Lucida Sans"/>
                          <a:cs typeface="Lucida Sans"/>
                        </a:rPr>
                        <a:t> </a:t>
                      </a:r>
                      <a:r>
                        <a:rPr sz="1600" spc="-5" dirty="0">
                          <a:solidFill>
                            <a:srgbClr val="FFFFFF"/>
                          </a:solidFill>
                          <a:latin typeface="Lucida Sans"/>
                          <a:cs typeface="Lucida Sans"/>
                        </a:rPr>
                        <a:t>hosted</a:t>
                      </a:r>
                      <a:endParaRPr sz="1600">
                        <a:latin typeface="Lucida Sans"/>
                        <a:cs typeface="Lucida Sans"/>
                      </a:endParaRPr>
                    </a:p>
                    <a:p>
                      <a:pPr marL="335280" marR="177165" indent="-230504">
                        <a:lnSpc>
                          <a:spcPts val="2880"/>
                        </a:lnSpc>
                        <a:spcBef>
                          <a:spcPts val="185"/>
                        </a:spcBef>
                        <a:tabLst>
                          <a:tab pos="2323465" algn="l"/>
                          <a:tab pos="6195695" algn="l"/>
                          <a:tab pos="7378700" algn="l"/>
                        </a:tabLst>
                      </a:pPr>
                      <a:r>
                        <a:rPr sz="1600" spc="-5" dirty="0">
                          <a:solidFill>
                            <a:srgbClr val="FFFFFF"/>
                          </a:solidFill>
                          <a:latin typeface="Lucida Sans"/>
                          <a:cs typeface="Lucida Sans"/>
                        </a:rPr>
                        <a:t>Service</a:t>
                      </a:r>
                      <a:r>
                        <a:rPr sz="1600" spc="15" dirty="0">
                          <a:solidFill>
                            <a:srgbClr val="FFFFFF"/>
                          </a:solidFill>
                          <a:latin typeface="Lucida Sans"/>
                          <a:cs typeface="Lucida Sans"/>
                        </a:rPr>
                        <a:t> </a:t>
                      </a:r>
                      <a:r>
                        <a:rPr sz="1600" spc="-5" dirty="0">
                          <a:solidFill>
                            <a:srgbClr val="FFFFFF"/>
                          </a:solidFill>
                          <a:latin typeface="Lucida Sans"/>
                          <a:cs typeface="Lucida Sans"/>
                        </a:rPr>
                        <a:t>for</a:t>
                      </a:r>
                      <a:r>
                        <a:rPr sz="1600" spc="15" dirty="0">
                          <a:solidFill>
                            <a:srgbClr val="FFFFFF"/>
                          </a:solidFill>
                          <a:latin typeface="Lucida Sans"/>
                          <a:cs typeface="Lucida Sans"/>
                        </a:rPr>
                        <a:t> </a:t>
                      </a:r>
                      <a:r>
                        <a:rPr sz="1600" spc="-5" dirty="0">
                          <a:solidFill>
                            <a:srgbClr val="FFFFFF"/>
                          </a:solidFill>
                          <a:latin typeface="Lucida Sans"/>
                          <a:cs typeface="Lucida Sans"/>
                        </a:rPr>
                        <a:t>Microsoft	</a:t>
                      </a:r>
                      <a:r>
                        <a:rPr sz="1600" spc="-10" dirty="0">
                          <a:solidFill>
                            <a:srgbClr val="FFFFFF"/>
                          </a:solidFill>
                          <a:latin typeface="Lucida Sans"/>
                          <a:cs typeface="Lucida Sans"/>
                        </a:rPr>
                        <a:t>running </a:t>
                      </a:r>
                      <a:r>
                        <a:rPr sz="1600" dirty="0">
                          <a:solidFill>
                            <a:srgbClr val="FFFFFF"/>
                          </a:solidFill>
                          <a:latin typeface="Lucida Sans"/>
                          <a:cs typeface="Lucida Sans"/>
                        </a:rPr>
                        <a:t>on Windows </a:t>
                      </a:r>
                      <a:r>
                        <a:rPr sz="1600" spc="-5" dirty="0">
                          <a:solidFill>
                            <a:srgbClr val="FFFFFF"/>
                          </a:solidFill>
                          <a:latin typeface="Lucida Sans"/>
                          <a:cs typeface="Lucida Sans"/>
                        </a:rPr>
                        <a:t>Server</a:t>
                      </a:r>
                      <a:r>
                        <a:rPr sz="1600" spc="35" dirty="0">
                          <a:solidFill>
                            <a:srgbClr val="FFFFFF"/>
                          </a:solidFill>
                          <a:latin typeface="Lucida Sans"/>
                          <a:cs typeface="Lucida Sans"/>
                        </a:rPr>
                        <a:t> </a:t>
                      </a:r>
                      <a:r>
                        <a:rPr sz="1600" dirty="0">
                          <a:solidFill>
                            <a:srgbClr val="FFFFFF"/>
                          </a:solidFill>
                          <a:latin typeface="Lucida Sans"/>
                          <a:cs typeface="Lucida Sans"/>
                        </a:rPr>
                        <a:t>2012</a:t>
                      </a:r>
                      <a:r>
                        <a:rPr sz="1600" spc="10" dirty="0">
                          <a:solidFill>
                            <a:srgbClr val="FFFFFF"/>
                          </a:solidFill>
                          <a:latin typeface="Lucida Sans"/>
                          <a:cs typeface="Lucida Sans"/>
                        </a:rPr>
                        <a:t> </a:t>
                      </a:r>
                      <a:r>
                        <a:rPr sz="1600" dirty="0">
                          <a:solidFill>
                            <a:srgbClr val="FFFFFF"/>
                          </a:solidFill>
                          <a:latin typeface="Lucida Sans"/>
                          <a:cs typeface="Lucida Sans"/>
                        </a:rPr>
                        <a:t>R2	</a:t>
                      </a:r>
                      <a:r>
                        <a:rPr sz="1600" spc="-5" dirty="0">
                          <a:solidFill>
                            <a:srgbClr val="FFFFFF"/>
                          </a:solidFill>
                          <a:latin typeface="Lucida Sans"/>
                          <a:cs typeface="Lucida Sans"/>
                        </a:rPr>
                        <a:t>Microsoft AD </a:t>
                      </a:r>
                      <a:r>
                        <a:rPr sz="1600" dirty="0">
                          <a:solidFill>
                            <a:srgbClr val="FFFFFF"/>
                          </a:solidFill>
                          <a:latin typeface="Lucida Sans"/>
                          <a:cs typeface="Lucida Sans"/>
                        </a:rPr>
                        <a:t>or you </a:t>
                      </a:r>
                      <a:r>
                        <a:rPr sz="1600" spc="-5" dirty="0">
                          <a:solidFill>
                            <a:srgbClr val="FFFFFF"/>
                          </a:solidFill>
                          <a:latin typeface="Lucida Sans"/>
                          <a:cs typeface="Lucida Sans"/>
                        </a:rPr>
                        <a:t>need LDAP </a:t>
                      </a:r>
                      <a:r>
                        <a:rPr sz="1600" dirty="0">
                          <a:solidFill>
                            <a:srgbClr val="FFFFFF"/>
                          </a:solidFill>
                          <a:latin typeface="Lucida Sans"/>
                          <a:cs typeface="Lucida Sans"/>
                        </a:rPr>
                        <a:t>for  </a:t>
                      </a:r>
                      <a:r>
                        <a:rPr sz="1600" spc="-5" dirty="0">
                          <a:solidFill>
                            <a:srgbClr val="FFFFFF"/>
                          </a:solidFill>
                          <a:latin typeface="Lucida Sans"/>
                          <a:cs typeface="Lucida Sans"/>
                        </a:rPr>
                        <a:t>Active</a:t>
                      </a:r>
                      <a:r>
                        <a:rPr sz="1600" spc="20" dirty="0">
                          <a:solidFill>
                            <a:srgbClr val="FFFFFF"/>
                          </a:solidFill>
                          <a:latin typeface="Lucida Sans"/>
                          <a:cs typeface="Lucida Sans"/>
                        </a:rPr>
                        <a:t> </a:t>
                      </a:r>
                      <a:r>
                        <a:rPr sz="1600" spc="-5" dirty="0">
                          <a:solidFill>
                            <a:srgbClr val="FFFFFF"/>
                          </a:solidFill>
                          <a:latin typeface="Lucida Sans"/>
                          <a:cs typeface="Lucida Sans"/>
                        </a:rPr>
                        <a:t>Directory			Linux</a:t>
                      </a:r>
                      <a:r>
                        <a:rPr sz="1600" spc="5" dirty="0">
                          <a:solidFill>
                            <a:srgbClr val="FFFFFF"/>
                          </a:solidFill>
                          <a:latin typeface="Lucida Sans"/>
                          <a:cs typeface="Lucida Sans"/>
                        </a:rPr>
                        <a:t> </a:t>
                      </a:r>
                      <a:r>
                        <a:rPr sz="1600" dirty="0">
                          <a:solidFill>
                            <a:srgbClr val="FFFFFF"/>
                          </a:solidFill>
                          <a:latin typeface="Lucida Sans"/>
                          <a:cs typeface="Lucida Sans"/>
                        </a:rPr>
                        <a:t>apps</a:t>
                      </a:r>
                      <a:endParaRPr sz="1600">
                        <a:latin typeface="Lucida Sans"/>
                        <a:cs typeface="Lucida Sans"/>
                      </a:endParaRPr>
                    </a:p>
                  </a:txBody>
                  <a:tcPr marL="0" marR="0" marT="73025" marB="0">
                    <a:lnL w="9525">
                      <a:solidFill>
                        <a:srgbClr val="4472C4"/>
                      </a:solidFill>
                      <a:prstDash val="solid"/>
                    </a:lnL>
                    <a:lnR w="9525">
                      <a:solidFill>
                        <a:srgbClr val="4472C4"/>
                      </a:solidFill>
                      <a:prstDash val="solid"/>
                    </a:lnR>
                    <a:lnB w="9525">
                      <a:solidFill>
                        <a:srgbClr val="4472C4"/>
                      </a:solidFill>
                      <a:prstDash val="solid"/>
                    </a:lnB>
                    <a:solidFill>
                      <a:srgbClr val="232F3D"/>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1"/>
                  </a:ext>
                </a:extLst>
              </a:tr>
              <a:tr h="1396111">
                <a:tc>
                  <a:txBody>
                    <a:bodyPr/>
                    <a:lstStyle/>
                    <a:p>
                      <a:pPr marL="150495" algn="ctr">
                        <a:lnSpc>
                          <a:spcPct val="100000"/>
                        </a:lnSpc>
                        <a:spcBef>
                          <a:spcPts val="595"/>
                        </a:spcBef>
                      </a:pPr>
                      <a:r>
                        <a:rPr sz="1600" spc="-5" dirty="0">
                          <a:solidFill>
                            <a:srgbClr val="FFFFFF"/>
                          </a:solidFill>
                          <a:latin typeface="Lucida Sans"/>
                          <a:cs typeface="Lucida Sans"/>
                        </a:rPr>
                        <a:t>AD</a:t>
                      </a:r>
                      <a:r>
                        <a:rPr sz="1600" spc="-15" dirty="0">
                          <a:solidFill>
                            <a:srgbClr val="FFFFFF"/>
                          </a:solidFill>
                          <a:latin typeface="Lucida Sans"/>
                          <a:cs typeface="Lucida Sans"/>
                        </a:rPr>
                        <a:t> </a:t>
                      </a:r>
                      <a:r>
                        <a:rPr sz="1600" dirty="0">
                          <a:solidFill>
                            <a:srgbClr val="FFFFFF"/>
                          </a:solidFill>
                          <a:latin typeface="Lucida Sans"/>
                          <a:cs typeface="Lucida Sans"/>
                        </a:rPr>
                        <a:t>Connector</a:t>
                      </a:r>
                      <a:endParaRPr sz="1600">
                        <a:latin typeface="Lucida Sans"/>
                        <a:cs typeface="Lucida Sans"/>
                      </a:endParaRPr>
                    </a:p>
                  </a:txBody>
                  <a:tcPr marL="0" marR="0" marT="75565"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92710" algn="ctr">
                        <a:lnSpc>
                          <a:spcPct val="100000"/>
                        </a:lnSpc>
                        <a:spcBef>
                          <a:spcPts val="595"/>
                        </a:spcBef>
                      </a:pPr>
                      <a:r>
                        <a:rPr sz="1600" dirty="0">
                          <a:solidFill>
                            <a:srgbClr val="FFFFFF"/>
                          </a:solidFill>
                          <a:latin typeface="Lucida Sans"/>
                          <a:cs typeface="Lucida Sans"/>
                        </a:rPr>
                        <a:t>Allows </a:t>
                      </a:r>
                      <a:r>
                        <a:rPr sz="1600" spc="30" dirty="0">
                          <a:solidFill>
                            <a:srgbClr val="FFFFFF"/>
                          </a:solidFill>
                          <a:latin typeface="Lucida Sans"/>
                          <a:cs typeface="Lucida Sans"/>
                        </a:rPr>
                        <a:t>on-premises </a:t>
                      </a:r>
                      <a:r>
                        <a:rPr sz="1600" spc="-10" dirty="0">
                          <a:solidFill>
                            <a:srgbClr val="FFFFFF"/>
                          </a:solidFill>
                          <a:latin typeface="Lucida Sans"/>
                          <a:cs typeface="Lucida Sans"/>
                        </a:rPr>
                        <a:t>users </a:t>
                      </a:r>
                      <a:r>
                        <a:rPr sz="1600" dirty="0">
                          <a:solidFill>
                            <a:srgbClr val="FFFFFF"/>
                          </a:solidFill>
                          <a:latin typeface="Lucida Sans"/>
                          <a:cs typeface="Lucida Sans"/>
                        </a:rPr>
                        <a:t>to</a:t>
                      </a:r>
                      <a:r>
                        <a:rPr sz="1600" spc="-20" dirty="0">
                          <a:solidFill>
                            <a:srgbClr val="FFFFFF"/>
                          </a:solidFill>
                          <a:latin typeface="Lucida Sans"/>
                          <a:cs typeface="Lucida Sans"/>
                        </a:rPr>
                        <a:t> </a:t>
                      </a:r>
                      <a:r>
                        <a:rPr sz="1600" spc="-5" dirty="0">
                          <a:solidFill>
                            <a:srgbClr val="FFFFFF"/>
                          </a:solidFill>
                          <a:latin typeface="Lucida Sans"/>
                          <a:cs typeface="Lucida Sans"/>
                        </a:rPr>
                        <a:t>log</a:t>
                      </a:r>
                      <a:endParaRPr sz="1600">
                        <a:latin typeface="Lucida Sans"/>
                        <a:cs typeface="Lucida Sans"/>
                      </a:endParaRPr>
                    </a:p>
                    <a:p>
                      <a:pPr marL="248285" marR="147955" algn="ctr">
                        <a:lnSpc>
                          <a:spcPts val="2900"/>
                        </a:lnSpc>
                        <a:spcBef>
                          <a:spcPts val="165"/>
                        </a:spcBef>
                      </a:pPr>
                      <a:r>
                        <a:rPr sz="1600" spc="-5" dirty="0">
                          <a:solidFill>
                            <a:srgbClr val="FFFFFF"/>
                          </a:solidFill>
                          <a:latin typeface="Lucida Sans"/>
                          <a:cs typeface="Lucida Sans"/>
                        </a:rPr>
                        <a:t>into </a:t>
                      </a:r>
                      <a:r>
                        <a:rPr sz="1600" dirty="0">
                          <a:solidFill>
                            <a:srgbClr val="FFFFFF"/>
                          </a:solidFill>
                          <a:latin typeface="Lucida Sans"/>
                          <a:cs typeface="Lucida Sans"/>
                        </a:rPr>
                        <a:t>AWS </a:t>
                      </a:r>
                      <a:r>
                        <a:rPr sz="1600" spc="-5" dirty="0">
                          <a:solidFill>
                            <a:srgbClr val="FFFFFF"/>
                          </a:solidFill>
                          <a:latin typeface="Lucida Sans"/>
                          <a:cs typeface="Lucida Sans"/>
                        </a:rPr>
                        <a:t>services </a:t>
                      </a:r>
                      <a:r>
                        <a:rPr sz="1600" dirty="0">
                          <a:solidFill>
                            <a:srgbClr val="FFFFFF"/>
                          </a:solidFill>
                          <a:latin typeface="Lucida Sans"/>
                          <a:cs typeface="Lucida Sans"/>
                        </a:rPr>
                        <a:t>with </a:t>
                      </a:r>
                      <a:r>
                        <a:rPr sz="1600" spc="-5" dirty="0">
                          <a:solidFill>
                            <a:srgbClr val="FFFFFF"/>
                          </a:solidFill>
                          <a:latin typeface="Lucida Sans"/>
                          <a:cs typeface="Lucida Sans"/>
                        </a:rPr>
                        <a:t>their existing  AD credentials. Also </a:t>
                      </a:r>
                      <a:r>
                        <a:rPr sz="1600" dirty="0">
                          <a:solidFill>
                            <a:srgbClr val="FFFFFF"/>
                          </a:solidFill>
                          <a:latin typeface="Lucida Sans"/>
                          <a:cs typeface="Lucida Sans"/>
                        </a:rPr>
                        <a:t>allows EC2  </a:t>
                      </a:r>
                      <a:r>
                        <a:rPr sz="1600" spc="-5" dirty="0">
                          <a:solidFill>
                            <a:srgbClr val="FFFFFF"/>
                          </a:solidFill>
                          <a:latin typeface="Lucida Sans"/>
                          <a:cs typeface="Lucida Sans"/>
                        </a:rPr>
                        <a:t>instances </a:t>
                      </a:r>
                      <a:r>
                        <a:rPr sz="1600" dirty="0">
                          <a:solidFill>
                            <a:srgbClr val="FFFFFF"/>
                          </a:solidFill>
                          <a:latin typeface="Lucida Sans"/>
                          <a:cs typeface="Lucida Sans"/>
                        </a:rPr>
                        <a:t>to join </a:t>
                      </a:r>
                      <a:r>
                        <a:rPr sz="1600" spc="-5" dirty="0">
                          <a:solidFill>
                            <a:srgbClr val="FFFFFF"/>
                          </a:solidFill>
                          <a:latin typeface="Lucida Sans"/>
                          <a:cs typeface="Lucida Sans"/>
                        </a:rPr>
                        <a:t>AD</a:t>
                      </a:r>
                      <a:r>
                        <a:rPr sz="1600" spc="-15" dirty="0">
                          <a:solidFill>
                            <a:srgbClr val="FFFFFF"/>
                          </a:solidFill>
                          <a:latin typeface="Lucida Sans"/>
                          <a:cs typeface="Lucida Sans"/>
                        </a:rPr>
                        <a:t> </a:t>
                      </a:r>
                      <a:r>
                        <a:rPr sz="1600" dirty="0">
                          <a:solidFill>
                            <a:srgbClr val="FFFFFF"/>
                          </a:solidFill>
                          <a:latin typeface="Lucida Sans"/>
                          <a:cs typeface="Lucida Sans"/>
                        </a:rPr>
                        <a:t>domain</a:t>
                      </a:r>
                      <a:endParaRPr sz="1600">
                        <a:latin typeface="Lucida Sans"/>
                        <a:cs typeface="Lucida Sans"/>
                      </a:endParaRPr>
                    </a:p>
                  </a:txBody>
                  <a:tcPr marL="0" marR="0" marT="75565" marB="0">
                    <a:lnT w="9525">
                      <a:solidFill>
                        <a:srgbClr val="4472C4"/>
                      </a:solidFill>
                      <a:prstDash val="solid"/>
                    </a:lnT>
                    <a:lnB w="9525">
                      <a:solidFill>
                        <a:srgbClr val="4472C4"/>
                      </a:solidFill>
                      <a:prstDash val="solid"/>
                    </a:lnB>
                    <a:solidFill>
                      <a:srgbClr val="232F3D"/>
                    </a:solidFill>
                  </a:tcPr>
                </a:tc>
                <a:tc>
                  <a:txBody>
                    <a:bodyPr/>
                    <a:lstStyle/>
                    <a:p>
                      <a:pPr marL="296545">
                        <a:lnSpc>
                          <a:spcPct val="100000"/>
                        </a:lnSpc>
                        <a:spcBef>
                          <a:spcPts val="595"/>
                        </a:spcBef>
                      </a:pPr>
                      <a:r>
                        <a:rPr sz="1600" spc="-5" dirty="0">
                          <a:solidFill>
                            <a:srgbClr val="FFFFFF"/>
                          </a:solidFill>
                          <a:latin typeface="Lucida Sans"/>
                          <a:cs typeface="Lucida Sans"/>
                        </a:rPr>
                        <a:t>Single </a:t>
                      </a:r>
                      <a:r>
                        <a:rPr sz="1600" spc="55" dirty="0">
                          <a:solidFill>
                            <a:srgbClr val="FFFFFF"/>
                          </a:solidFill>
                          <a:latin typeface="Lucida Sans"/>
                          <a:cs typeface="Lucida Sans"/>
                        </a:rPr>
                        <a:t>sign-on </a:t>
                      </a:r>
                      <a:r>
                        <a:rPr sz="1600" spc="-5" dirty="0">
                          <a:solidFill>
                            <a:srgbClr val="FFFFFF"/>
                          </a:solidFill>
                          <a:latin typeface="Lucida Sans"/>
                          <a:cs typeface="Lucida Sans"/>
                        </a:rPr>
                        <a:t>for</a:t>
                      </a:r>
                      <a:r>
                        <a:rPr sz="1600" spc="-65" dirty="0">
                          <a:solidFill>
                            <a:srgbClr val="FFFFFF"/>
                          </a:solidFill>
                          <a:latin typeface="Lucida Sans"/>
                          <a:cs typeface="Lucida Sans"/>
                        </a:rPr>
                        <a:t> </a:t>
                      </a:r>
                      <a:r>
                        <a:rPr sz="1600" spc="30" dirty="0">
                          <a:solidFill>
                            <a:srgbClr val="FFFFFF"/>
                          </a:solidFill>
                          <a:latin typeface="Lucida Sans"/>
                          <a:cs typeface="Lucida Sans"/>
                        </a:rPr>
                        <a:t>on-premises</a:t>
                      </a:r>
                      <a:endParaRPr sz="1600">
                        <a:latin typeface="Lucida Sans"/>
                        <a:cs typeface="Lucida Sans"/>
                      </a:endParaRPr>
                    </a:p>
                    <a:p>
                      <a:pPr marL="665480" marR="392430" indent="-323215">
                        <a:lnSpc>
                          <a:spcPts val="2900"/>
                        </a:lnSpc>
                        <a:spcBef>
                          <a:spcPts val="165"/>
                        </a:spcBef>
                      </a:pPr>
                      <a:r>
                        <a:rPr sz="1600" spc="-5" dirty="0">
                          <a:solidFill>
                            <a:srgbClr val="FFFFFF"/>
                          </a:solidFill>
                          <a:latin typeface="Lucida Sans"/>
                          <a:cs typeface="Lucida Sans"/>
                        </a:rPr>
                        <a:t>employees and </a:t>
                      </a:r>
                      <a:r>
                        <a:rPr sz="1600" dirty="0">
                          <a:solidFill>
                            <a:srgbClr val="FFFFFF"/>
                          </a:solidFill>
                          <a:latin typeface="Lucida Sans"/>
                          <a:cs typeface="Lucida Sans"/>
                        </a:rPr>
                        <a:t>for </a:t>
                      </a:r>
                      <a:r>
                        <a:rPr sz="1600" spc="-5" dirty="0">
                          <a:solidFill>
                            <a:srgbClr val="FFFFFF"/>
                          </a:solidFill>
                          <a:latin typeface="Lucida Sans"/>
                          <a:cs typeface="Lucida Sans"/>
                        </a:rPr>
                        <a:t>adding EC2  instances </a:t>
                      </a:r>
                      <a:r>
                        <a:rPr sz="1600" dirty="0">
                          <a:solidFill>
                            <a:srgbClr val="FFFFFF"/>
                          </a:solidFill>
                          <a:latin typeface="Lucida Sans"/>
                          <a:cs typeface="Lucida Sans"/>
                        </a:rPr>
                        <a:t>to </a:t>
                      </a:r>
                      <a:r>
                        <a:rPr sz="1600" spc="-5" dirty="0">
                          <a:solidFill>
                            <a:srgbClr val="FFFFFF"/>
                          </a:solidFill>
                          <a:latin typeface="Lucida Sans"/>
                          <a:cs typeface="Lucida Sans"/>
                        </a:rPr>
                        <a:t>the</a:t>
                      </a:r>
                      <a:r>
                        <a:rPr sz="1600" spc="-10" dirty="0">
                          <a:solidFill>
                            <a:srgbClr val="FFFFFF"/>
                          </a:solidFill>
                          <a:latin typeface="Lucida Sans"/>
                          <a:cs typeface="Lucida Sans"/>
                        </a:rPr>
                        <a:t> </a:t>
                      </a:r>
                      <a:r>
                        <a:rPr sz="1600" dirty="0">
                          <a:solidFill>
                            <a:srgbClr val="FFFFFF"/>
                          </a:solidFill>
                          <a:latin typeface="Lucida Sans"/>
                          <a:cs typeface="Lucida Sans"/>
                        </a:rPr>
                        <a:t>domain</a:t>
                      </a:r>
                      <a:endParaRPr sz="1600">
                        <a:latin typeface="Lucida Sans"/>
                        <a:cs typeface="Lucida Sans"/>
                      </a:endParaRPr>
                    </a:p>
                  </a:txBody>
                  <a:tcPr marL="0" marR="0" marT="75565"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2"/>
                  </a:ext>
                </a:extLst>
              </a:tr>
              <a:tr h="660146">
                <a:tc>
                  <a:txBody>
                    <a:bodyPr/>
                    <a:lstStyle/>
                    <a:p>
                      <a:pPr marL="149860" algn="ctr">
                        <a:lnSpc>
                          <a:spcPct val="100000"/>
                        </a:lnSpc>
                        <a:spcBef>
                          <a:spcPts val="610"/>
                        </a:spcBef>
                      </a:pPr>
                      <a:r>
                        <a:rPr sz="1600" dirty="0">
                          <a:solidFill>
                            <a:srgbClr val="FFFFFF"/>
                          </a:solidFill>
                          <a:latin typeface="Lucida Sans"/>
                          <a:cs typeface="Lucida Sans"/>
                        </a:rPr>
                        <a:t>Simple</a:t>
                      </a:r>
                      <a:r>
                        <a:rPr sz="1600" spc="-15" dirty="0">
                          <a:solidFill>
                            <a:srgbClr val="FFFFFF"/>
                          </a:solidFill>
                          <a:latin typeface="Lucida Sans"/>
                          <a:cs typeface="Lucida Sans"/>
                        </a:rPr>
                        <a:t> </a:t>
                      </a:r>
                      <a:r>
                        <a:rPr sz="1600" spc="-5" dirty="0">
                          <a:solidFill>
                            <a:srgbClr val="FFFFFF"/>
                          </a:solidFill>
                          <a:latin typeface="Lucida Sans"/>
                          <a:cs typeface="Lucida Sans"/>
                        </a:rPr>
                        <a:t>AD</a:t>
                      </a:r>
                      <a:endParaRPr sz="1600">
                        <a:latin typeface="Lucida Sans"/>
                        <a:cs typeface="Lucida Sans"/>
                      </a:endParaRPr>
                    </a:p>
                  </a:txBody>
                  <a:tcPr marL="0" marR="0" marT="77470" marB="0">
                    <a:lnL w="9525">
                      <a:solidFill>
                        <a:srgbClr val="4472C4"/>
                      </a:solidFill>
                      <a:prstDash val="solid"/>
                    </a:lnL>
                    <a:lnT w="9525">
                      <a:solidFill>
                        <a:srgbClr val="4472C4"/>
                      </a:solidFill>
                      <a:prstDash val="solid"/>
                    </a:lnT>
                    <a:lnB w="9525">
                      <a:solidFill>
                        <a:srgbClr val="4472C4"/>
                      </a:solidFill>
                      <a:prstDash val="solid"/>
                    </a:lnB>
                    <a:solidFill>
                      <a:srgbClr val="232F3D"/>
                    </a:solidFill>
                  </a:tcPr>
                </a:tc>
                <a:tc>
                  <a:txBody>
                    <a:bodyPr/>
                    <a:lstStyle/>
                    <a:p>
                      <a:pPr marL="92710" algn="ctr">
                        <a:lnSpc>
                          <a:spcPct val="100000"/>
                        </a:lnSpc>
                        <a:spcBef>
                          <a:spcPts val="610"/>
                        </a:spcBef>
                      </a:pPr>
                      <a:r>
                        <a:rPr sz="1600" spc="-5" dirty="0">
                          <a:solidFill>
                            <a:srgbClr val="FFFFFF"/>
                          </a:solidFill>
                          <a:latin typeface="Lucida Sans"/>
                          <a:cs typeface="Lucida Sans"/>
                        </a:rPr>
                        <a:t>Low scale, </a:t>
                      </a:r>
                      <a:r>
                        <a:rPr sz="1600" dirty="0">
                          <a:solidFill>
                            <a:srgbClr val="FFFFFF"/>
                          </a:solidFill>
                          <a:latin typeface="Lucida Sans"/>
                          <a:cs typeface="Lucida Sans"/>
                        </a:rPr>
                        <a:t>low </a:t>
                      </a:r>
                      <a:r>
                        <a:rPr sz="1600" spc="-5" dirty="0">
                          <a:solidFill>
                            <a:srgbClr val="FFFFFF"/>
                          </a:solidFill>
                          <a:latin typeface="Lucida Sans"/>
                          <a:cs typeface="Lucida Sans"/>
                        </a:rPr>
                        <a:t>cost,</a:t>
                      </a:r>
                      <a:r>
                        <a:rPr sz="1600" spc="40" dirty="0">
                          <a:solidFill>
                            <a:srgbClr val="FFFFFF"/>
                          </a:solidFill>
                          <a:latin typeface="Lucida Sans"/>
                          <a:cs typeface="Lucida Sans"/>
                        </a:rPr>
                        <a:t> </a:t>
                      </a:r>
                      <a:r>
                        <a:rPr sz="1600" spc="-5" dirty="0">
                          <a:solidFill>
                            <a:srgbClr val="FFFFFF"/>
                          </a:solidFill>
                          <a:latin typeface="Lucida Sans"/>
                          <a:cs typeface="Lucida Sans"/>
                        </a:rPr>
                        <a:t>AD</a:t>
                      </a:r>
                      <a:endParaRPr sz="1600">
                        <a:latin typeface="Lucida Sans"/>
                        <a:cs typeface="Lucida Sans"/>
                      </a:endParaRPr>
                    </a:p>
                    <a:p>
                      <a:pPr marL="92710" algn="ctr">
                        <a:lnSpc>
                          <a:spcPts val="1914"/>
                        </a:lnSpc>
                        <a:spcBef>
                          <a:spcPts val="860"/>
                        </a:spcBef>
                      </a:pPr>
                      <a:r>
                        <a:rPr sz="1600" spc="-5" dirty="0">
                          <a:solidFill>
                            <a:srgbClr val="FFFFFF"/>
                          </a:solidFill>
                          <a:latin typeface="Lucida Sans"/>
                          <a:cs typeface="Lucida Sans"/>
                        </a:rPr>
                        <a:t>implementation based </a:t>
                      </a:r>
                      <a:r>
                        <a:rPr sz="1600" dirty="0">
                          <a:solidFill>
                            <a:srgbClr val="FFFFFF"/>
                          </a:solidFill>
                          <a:latin typeface="Lucida Sans"/>
                          <a:cs typeface="Lucida Sans"/>
                        </a:rPr>
                        <a:t>on</a:t>
                      </a:r>
                      <a:r>
                        <a:rPr sz="1600" spc="15" dirty="0">
                          <a:solidFill>
                            <a:srgbClr val="FFFFFF"/>
                          </a:solidFill>
                          <a:latin typeface="Lucida Sans"/>
                          <a:cs typeface="Lucida Sans"/>
                        </a:rPr>
                        <a:t> </a:t>
                      </a:r>
                      <a:r>
                        <a:rPr sz="1600" dirty="0">
                          <a:solidFill>
                            <a:srgbClr val="FFFFFF"/>
                          </a:solidFill>
                          <a:latin typeface="Lucida Sans"/>
                          <a:cs typeface="Lucida Sans"/>
                        </a:rPr>
                        <a:t>Samba</a:t>
                      </a:r>
                      <a:endParaRPr sz="1600">
                        <a:latin typeface="Lucida Sans"/>
                        <a:cs typeface="Lucida Sans"/>
                      </a:endParaRPr>
                    </a:p>
                  </a:txBody>
                  <a:tcPr marL="0" marR="0" marT="77470" marB="0">
                    <a:lnT w="9525">
                      <a:solidFill>
                        <a:srgbClr val="4472C4"/>
                      </a:solidFill>
                      <a:prstDash val="solid"/>
                    </a:lnT>
                    <a:lnB w="9525">
                      <a:solidFill>
                        <a:srgbClr val="4472C4"/>
                      </a:solidFill>
                      <a:prstDash val="solid"/>
                    </a:lnB>
                    <a:solidFill>
                      <a:srgbClr val="232F3D"/>
                    </a:solidFill>
                  </a:tcPr>
                </a:tc>
                <a:tc>
                  <a:txBody>
                    <a:bodyPr/>
                    <a:lstStyle/>
                    <a:p>
                      <a:pPr marR="49530" algn="ctr">
                        <a:lnSpc>
                          <a:spcPct val="100000"/>
                        </a:lnSpc>
                        <a:spcBef>
                          <a:spcPts val="610"/>
                        </a:spcBef>
                      </a:pPr>
                      <a:r>
                        <a:rPr sz="1600" dirty="0">
                          <a:solidFill>
                            <a:srgbClr val="FFFFFF"/>
                          </a:solidFill>
                          <a:latin typeface="Lucida Sans"/>
                          <a:cs typeface="Lucida Sans"/>
                        </a:rPr>
                        <a:t>Simple </a:t>
                      </a:r>
                      <a:r>
                        <a:rPr sz="1600" spc="-5" dirty="0">
                          <a:solidFill>
                            <a:srgbClr val="FFFFFF"/>
                          </a:solidFill>
                          <a:latin typeface="Lucida Sans"/>
                          <a:cs typeface="Lucida Sans"/>
                        </a:rPr>
                        <a:t>user directory, </a:t>
                      </a:r>
                      <a:r>
                        <a:rPr sz="1600" dirty="0">
                          <a:solidFill>
                            <a:srgbClr val="FFFFFF"/>
                          </a:solidFill>
                          <a:latin typeface="Lucida Sans"/>
                          <a:cs typeface="Lucida Sans"/>
                        </a:rPr>
                        <a:t>or you</a:t>
                      </a:r>
                      <a:r>
                        <a:rPr sz="1600" spc="-15" dirty="0">
                          <a:solidFill>
                            <a:srgbClr val="FFFFFF"/>
                          </a:solidFill>
                          <a:latin typeface="Lucida Sans"/>
                          <a:cs typeface="Lucida Sans"/>
                        </a:rPr>
                        <a:t> </a:t>
                      </a:r>
                      <a:r>
                        <a:rPr sz="1600" spc="-5" dirty="0">
                          <a:solidFill>
                            <a:srgbClr val="FFFFFF"/>
                          </a:solidFill>
                          <a:latin typeface="Lucida Sans"/>
                          <a:cs typeface="Lucida Sans"/>
                        </a:rPr>
                        <a:t>need</a:t>
                      </a:r>
                      <a:endParaRPr sz="1600">
                        <a:latin typeface="Lucida Sans"/>
                        <a:cs typeface="Lucida Sans"/>
                      </a:endParaRPr>
                    </a:p>
                    <a:p>
                      <a:pPr marR="48895" algn="ctr">
                        <a:lnSpc>
                          <a:spcPts val="1914"/>
                        </a:lnSpc>
                        <a:spcBef>
                          <a:spcPts val="860"/>
                        </a:spcBef>
                      </a:pPr>
                      <a:r>
                        <a:rPr sz="1600" spc="-5" dirty="0">
                          <a:solidFill>
                            <a:srgbClr val="FFFFFF"/>
                          </a:solidFill>
                          <a:latin typeface="Lucida Sans"/>
                          <a:cs typeface="Lucida Sans"/>
                        </a:rPr>
                        <a:t>LDAP</a:t>
                      </a:r>
                      <a:r>
                        <a:rPr sz="1600" spc="5" dirty="0">
                          <a:solidFill>
                            <a:srgbClr val="FFFFFF"/>
                          </a:solidFill>
                          <a:latin typeface="Lucida Sans"/>
                          <a:cs typeface="Lucida Sans"/>
                        </a:rPr>
                        <a:t> </a:t>
                      </a:r>
                      <a:r>
                        <a:rPr sz="1600" dirty="0">
                          <a:solidFill>
                            <a:srgbClr val="FFFFFF"/>
                          </a:solidFill>
                          <a:latin typeface="Lucida Sans"/>
                          <a:cs typeface="Lucida Sans"/>
                        </a:rPr>
                        <a:t>compatibility</a:t>
                      </a:r>
                      <a:endParaRPr sz="1600">
                        <a:latin typeface="Lucida Sans"/>
                        <a:cs typeface="Lucida Sans"/>
                      </a:endParaRPr>
                    </a:p>
                  </a:txBody>
                  <a:tcPr marL="0" marR="0" marT="77470" marB="0">
                    <a:lnR w="9525">
                      <a:solidFill>
                        <a:srgbClr val="4472C4"/>
                      </a:solidFill>
                      <a:prstDash val="solid"/>
                    </a:lnR>
                    <a:lnT w="9525">
                      <a:solidFill>
                        <a:srgbClr val="4472C4"/>
                      </a:solidFill>
                      <a:prstDash val="solid"/>
                    </a:lnT>
                    <a:lnB w="9525">
                      <a:solidFill>
                        <a:srgbClr val="4472C4"/>
                      </a:solidFill>
                      <a:prstDash val="solid"/>
                    </a:lnB>
                    <a:solidFill>
                      <a:srgbClr val="232F3D"/>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0862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2057400" cy="391160"/>
          </a:xfrm>
          <a:prstGeom prst="rect">
            <a:avLst/>
          </a:prstGeom>
        </p:spPr>
        <p:txBody>
          <a:bodyPr vert="horz" wrap="square" lIns="0" tIns="12700" rIns="0" bIns="0" rtlCol="0">
            <a:spAutoFit/>
          </a:bodyPr>
          <a:lstStyle/>
          <a:p>
            <a:pPr marL="12700">
              <a:lnSpc>
                <a:spcPct val="100000"/>
              </a:lnSpc>
              <a:spcBef>
                <a:spcPts val="100"/>
              </a:spcBef>
            </a:pPr>
            <a:r>
              <a:rPr spc="-5" dirty="0"/>
              <a:t>IAM Access</a:t>
            </a:r>
            <a:r>
              <a:rPr spc="-85" dirty="0"/>
              <a:t> </a:t>
            </a:r>
            <a:r>
              <a:rPr spc="-20" dirty="0"/>
              <a:t>Keys</a:t>
            </a:r>
          </a:p>
        </p:txBody>
      </p:sp>
      <p:sp>
        <p:nvSpPr>
          <p:cNvPr id="4" name="object 4"/>
          <p:cNvSpPr txBox="1"/>
          <p:nvPr/>
        </p:nvSpPr>
        <p:spPr>
          <a:xfrm>
            <a:off x="3844343" y="1961388"/>
            <a:ext cx="95440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Access</a:t>
            </a:r>
            <a:r>
              <a:rPr sz="1400" spc="-55" dirty="0">
                <a:solidFill>
                  <a:srgbClr val="FFFFFF"/>
                </a:solidFill>
                <a:latin typeface="Arial"/>
                <a:cs typeface="Arial"/>
              </a:rPr>
              <a:t> </a:t>
            </a:r>
            <a:r>
              <a:rPr sz="1400" spc="-5" dirty="0">
                <a:solidFill>
                  <a:srgbClr val="FFFFFF"/>
                </a:solidFill>
                <a:latin typeface="Arial"/>
                <a:cs typeface="Arial"/>
              </a:rPr>
              <a:t>Key</a:t>
            </a:r>
            <a:endParaRPr sz="1400">
              <a:solidFill>
                <a:prstClr val="black"/>
              </a:solidFill>
              <a:latin typeface="Arial"/>
              <a:cs typeface="Arial"/>
            </a:endParaRPr>
          </a:p>
        </p:txBody>
      </p:sp>
      <p:sp>
        <p:nvSpPr>
          <p:cNvPr id="5" name="object 5"/>
          <p:cNvSpPr/>
          <p:nvPr/>
        </p:nvSpPr>
        <p:spPr>
          <a:xfrm>
            <a:off x="4072149" y="1554867"/>
            <a:ext cx="469900" cy="469900"/>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4776951" y="1738279"/>
            <a:ext cx="2009139" cy="103505"/>
          </a:xfrm>
          <a:custGeom>
            <a:avLst/>
            <a:gdLst/>
            <a:ahLst/>
            <a:cxnLst/>
            <a:rect l="l" t="t" r="r" b="b"/>
            <a:pathLst>
              <a:path w="2009140" h="103505">
                <a:moveTo>
                  <a:pt x="1949921" y="0"/>
                </a:moveTo>
                <a:lnTo>
                  <a:pt x="1945909" y="267"/>
                </a:lnTo>
                <a:lnTo>
                  <a:pt x="1941290" y="5546"/>
                </a:lnTo>
                <a:lnTo>
                  <a:pt x="1941558" y="9558"/>
                </a:lnTo>
                <a:lnTo>
                  <a:pt x="1982279" y="45189"/>
                </a:lnTo>
                <a:lnTo>
                  <a:pt x="1999183" y="45189"/>
                </a:lnTo>
                <a:lnTo>
                  <a:pt x="1999183" y="57889"/>
                </a:lnTo>
                <a:lnTo>
                  <a:pt x="1982278" y="57889"/>
                </a:lnTo>
                <a:lnTo>
                  <a:pt x="1941558" y="93518"/>
                </a:lnTo>
                <a:lnTo>
                  <a:pt x="1941290" y="97530"/>
                </a:lnTo>
                <a:lnTo>
                  <a:pt x="1945909" y="102809"/>
                </a:lnTo>
                <a:lnTo>
                  <a:pt x="1949921" y="103077"/>
                </a:lnTo>
                <a:lnTo>
                  <a:pt x="2001564" y="57889"/>
                </a:lnTo>
                <a:lnTo>
                  <a:pt x="1999183" y="57889"/>
                </a:lnTo>
                <a:lnTo>
                  <a:pt x="2001565" y="57887"/>
                </a:lnTo>
                <a:lnTo>
                  <a:pt x="2008821" y="51539"/>
                </a:lnTo>
                <a:lnTo>
                  <a:pt x="1949921" y="0"/>
                </a:lnTo>
                <a:close/>
              </a:path>
              <a:path w="2009140" h="103505">
                <a:moveTo>
                  <a:pt x="1989536" y="51538"/>
                </a:moveTo>
                <a:lnTo>
                  <a:pt x="1982278" y="57889"/>
                </a:lnTo>
                <a:lnTo>
                  <a:pt x="1999183" y="57889"/>
                </a:lnTo>
                <a:lnTo>
                  <a:pt x="1999183" y="56316"/>
                </a:lnTo>
                <a:lnTo>
                  <a:pt x="1994997" y="56316"/>
                </a:lnTo>
                <a:lnTo>
                  <a:pt x="1989536" y="51538"/>
                </a:lnTo>
                <a:close/>
              </a:path>
              <a:path w="2009140" h="103505">
                <a:moveTo>
                  <a:pt x="0" y="45187"/>
                </a:moveTo>
                <a:lnTo>
                  <a:pt x="0" y="57887"/>
                </a:lnTo>
                <a:lnTo>
                  <a:pt x="1982279" y="57887"/>
                </a:lnTo>
                <a:lnTo>
                  <a:pt x="1989536" y="51538"/>
                </a:lnTo>
                <a:lnTo>
                  <a:pt x="1982279" y="45189"/>
                </a:lnTo>
                <a:lnTo>
                  <a:pt x="0" y="45187"/>
                </a:lnTo>
                <a:close/>
              </a:path>
              <a:path w="2009140" h="103505">
                <a:moveTo>
                  <a:pt x="1994997" y="46760"/>
                </a:moveTo>
                <a:lnTo>
                  <a:pt x="1989536" y="51538"/>
                </a:lnTo>
                <a:lnTo>
                  <a:pt x="1994997" y="56316"/>
                </a:lnTo>
                <a:lnTo>
                  <a:pt x="1994997" y="46760"/>
                </a:lnTo>
                <a:close/>
              </a:path>
              <a:path w="2009140" h="103505">
                <a:moveTo>
                  <a:pt x="1999183" y="46760"/>
                </a:moveTo>
                <a:lnTo>
                  <a:pt x="1994997" y="46760"/>
                </a:lnTo>
                <a:lnTo>
                  <a:pt x="1994997" y="56316"/>
                </a:lnTo>
                <a:lnTo>
                  <a:pt x="1999183" y="56316"/>
                </a:lnTo>
                <a:lnTo>
                  <a:pt x="1999183" y="46760"/>
                </a:lnTo>
                <a:close/>
              </a:path>
              <a:path w="2009140" h="103505">
                <a:moveTo>
                  <a:pt x="1982279" y="45189"/>
                </a:moveTo>
                <a:lnTo>
                  <a:pt x="1989536" y="51538"/>
                </a:lnTo>
                <a:lnTo>
                  <a:pt x="1994997" y="46760"/>
                </a:lnTo>
                <a:lnTo>
                  <a:pt x="1999183" y="46760"/>
                </a:lnTo>
                <a:lnTo>
                  <a:pt x="1999183" y="45189"/>
                </a:lnTo>
                <a:lnTo>
                  <a:pt x="1982279" y="45189"/>
                </a:lnTo>
                <a:close/>
              </a:path>
            </a:pathLst>
          </a:custGeom>
          <a:solidFill>
            <a:srgbClr val="8FA7C4"/>
          </a:solidFill>
        </p:spPr>
        <p:txBody>
          <a:bodyPr wrap="square" lIns="0" tIns="0" rIns="0" bIns="0" rtlCol="0"/>
          <a:lstStyle/>
          <a:p>
            <a:endParaRPr>
              <a:solidFill>
                <a:prstClr val="black"/>
              </a:solidFill>
            </a:endParaRPr>
          </a:p>
        </p:txBody>
      </p:sp>
      <p:sp>
        <p:nvSpPr>
          <p:cNvPr id="7" name="object 7"/>
          <p:cNvSpPr txBox="1"/>
          <p:nvPr/>
        </p:nvSpPr>
        <p:spPr>
          <a:xfrm>
            <a:off x="7034751" y="2083308"/>
            <a:ext cx="313690" cy="238760"/>
          </a:xfrm>
          <a:prstGeom prst="rect">
            <a:avLst/>
          </a:prstGeom>
        </p:spPr>
        <p:txBody>
          <a:bodyPr vert="horz" wrap="square" lIns="0" tIns="12700" rIns="0" bIns="0" rtlCol="0">
            <a:spAutoFit/>
          </a:bodyPr>
          <a:lstStyle/>
          <a:p>
            <a:pPr marL="12700">
              <a:spcBef>
                <a:spcPts val="100"/>
              </a:spcBef>
            </a:pPr>
            <a:r>
              <a:rPr sz="1400" dirty="0">
                <a:solidFill>
                  <a:srgbClr val="FFFFFF"/>
                </a:solidFill>
                <a:latin typeface="Arial"/>
                <a:cs typeface="Arial"/>
              </a:rPr>
              <a:t>API</a:t>
            </a:r>
            <a:endParaRPr sz="1400">
              <a:solidFill>
                <a:prstClr val="black"/>
              </a:solidFill>
              <a:latin typeface="Arial"/>
              <a:cs typeface="Arial"/>
            </a:endParaRPr>
          </a:p>
        </p:txBody>
      </p:sp>
      <p:sp>
        <p:nvSpPr>
          <p:cNvPr id="8" name="object 8"/>
          <p:cNvSpPr/>
          <p:nvPr/>
        </p:nvSpPr>
        <p:spPr>
          <a:xfrm>
            <a:off x="6946764" y="1535112"/>
            <a:ext cx="469900" cy="469900"/>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9" name="object 9"/>
          <p:cNvSpPr/>
          <p:nvPr/>
        </p:nvSpPr>
        <p:spPr>
          <a:xfrm>
            <a:off x="3100999" y="2251337"/>
            <a:ext cx="1125855" cy="1256665"/>
          </a:xfrm>
          <a:custGeom>
            <a:avLst/>
            <a:gdLst/>
            <a:ahLst/>
            <a:cxnLst/>
            <a:rect l="l" t="t" r="r" b="b"/>
            <a:pathLst>
              <a:path w="1125854" h="1256664">
                <a:moveTo>
                  <a:pt x="1115914" y="0"/>
                </a:moveTo>
                <a:lnTo>
                  <a:pt x="1082037" y="37854"/>
                </a:lnTo>
                <a:lnTo>
                  <a:pt x="1091501" y="46323"/>
                </a:lnTo>
                <a:lnTo>
                  <a:pt x="1125377" y="8468"/>
                </a:lnTo>
                <a:lnTo>
                  <a:pt x="1115914" y="0"/>
                </a:lnTo>
                <a:close/>
              </a:path>
              <a:path w="1125854" h="1256664">
                <a:moveTo>
                  <a:pt x="1056629" y="66245"/>
                </a:moveTo>
                <a:lnTo>
                  <a:pt x="1022753" y="104100"/>
                </a:lnTo>
                <a:lnTo>
                  <a:pt x="1032216" y="112570"/>
                </a:lnTo>
                <a:lnTo>
                  <a:pt x="1066093" y="74715"/>
                </a:lnTo>
                <a:lnTo>
                  <a:pt x="1056629" y="66245"/>
                </a:lnTo>
                <a:close/>
              </a:path>
              <a:path w="1125854" h="1256664">
                <a:moveTo>
                  <a:pt x="997346" y="132492"/>
                </a:moveTo>
                <a:lnTo>
                  <a:pt x="963468" y="170347"/>
                </a:lnTo>
                <a:lnTo>
                  <a:pt x="972933" y="178816"/>
                </a:lnTo>
                <a:lnTo>
                  <a:pt x="1006809" y="140961"/>
                </a:lnTo>
                <a:lnTo>
                  <a:pt x="997346" y="132492"/>
                </a:lnTo>
                <a:close/>
              </a:path>
              <a:path w="1125854" h="1256664">
                <a:moveTo>
                  <a:pt x="938061" y="198738"/>
                </a:moveTo>
                <a:lnTo>
                  <a:pt x="904184" y="236593"/>
                </a:lnTo>
                <a:lnTo>
                  <a:pt x="913648" y="245063"/>
                </a:lnTo>
                <a:lnTo>
                  <a:pt x="947525" y="207208"/>
                </a:lnTo>
                <a:lnTo>
                  <a:pt x="938061" y="198738"/>
                </a:lnTo>
                <a:close/>
              </a:path>
              <a:path w="1125854" h="1256664">
                <a:moveTo>
                  <a:pt x="878776" y="264985"/>
                </a:moveTo>
                <a:lnTo>
                  <a:pt x="844900" y="302840"/>
                </a:lnTo>
                <a:lnTo>
                  <a:pt x="854364" y="311308"/>
                </a:lnTo>
                <a:lnTo>
                  <a:pt x="888240" y="273453"/>
                </a:lnTo>
                <a:lnTo>
                  <a:pt x="878776" y="264985"/>
                </a:lnTo>
                <a:close/>
              </a:path>
              <a:path w="1125854" h="1256664">
                <a:moveTo>
                  <a:pt x="819492" y="331231"/>
                </a:moveTo>
                <a:lnTo>
                  <a:pt x="785615" y="369086"/>
                </a:lnTo>
                <a:lnTo>
                  <a:pt x="795079" y="377555"/>
                </a:lnTo>
                <a:lnTo>
                  <a:pt x="828956" y="339700"/>
                </a:lnTo>
                <a:lnTo>
                  <a:pt x="819492" y="331231"/>
                </a:lnTo>
                <a:close/>
              </a:path>
              <a:path w="1125854" h="1256664">
                <a:moveTo>
                  <a:pt x="760208" y="397476"/>
                </a:moveTo>
                <a:lnTo>
                  <a:pt x="726332" y="435333"/>
                </a:lnTo>
                <a:lnTo>
                  <a:pt x="735794" y="443801"/>
                </a:lnTo>
                <a:lnTo>
                  <a:pt x="769672" y="405946"/>
                </a:lnTo>
                <a:lnTo>
                  <a:pt x="760208" y="397476"/>
                </a:lnTo>
                <a:close/>
              </a:path>
              <a:path w="1125854" h="1256664">
                <a:moveTo>
                  <a:pt x="700924" y="463723"/>
                </a:moveTo>
                <a:lnTo>
                  <a:pt x="667047" y="501578"/>
                </a:lnTo>
                <a:lnTo>
                  <a:pt x="676511" y="510048"/>
                </a:lnTo>
                <a:lnTo>
                  <a:pt x="710388" y="472193"/>
                </a:lnTo>
                <a:lnTo>
                  <a:pt x="700924" y="463723"/>
                </a:lnTo>
                <a:close/>
              </a:path>
              <a:path w="1125854" h="1256664">
                <a:moveTo>
                  <a:pt x="641639" y="529969"/>
                </a:moveTo>
                <a:lnTo>
                  <a:pt x="607763" y="567825"/>
                </a:lnTo>
                <a:lnTo>
                  <a:pt x="617226" y="576294"/>
                </a:lnTo>
                <a:lnTo>
                  <a:pt x="651103" y="538439"/>
                </a:lnTo>
                <a:lnTo>
                  <a:pt x="641639" y="529969"/>
                </a:lnTo>
                <a:close/>
              </a:path>
              <a:path w="1125854" h="1256664">
                <a:moveTo>
                  <a:pt x="582355" y="596216"/>
                </a:moveTo>
                <a:lnTo>
                  <a:pt x="548478" y="634071"/>
                </a:lnTo>
                <a:lnTo>
                  <a:pt x="557942" y="642541"/>
                </a:lnTo>
                <a:lnTo>
                  <a:pt x="591818" y="604686"/>
                </a:lnTo>
                <a:lnTo>
                  <a:pt x="582355" y="596216"/>
                </a:lnTo>
                <a:close/>
              </a:path>
              <a:path w="1125854" h="1256664">
                <a:moveTo>
                  <a:pt x="523071" y="662462"/>
                </a:moveTo>
                <a:lnTo>
                  <a:pt x="489193" y="700318"/>
                </a:lnTo>
                <a:lnTo>
                  <a:pt x="498657" y="708787"/>
                </a:lnTo>
                <a:lnTo>
                  <a:pt x="532535" y="670932"/>
                </a:lnTo>
                <a:lnTo>
                  <a:pt x="523071" y="662462"/>
                </a:lnTo>
                <a:close/>
              </a:path>
              <a:path w="1125854" h="1256664">
                <a:moveTo>
                  <a:pt x="463786" y="728709"/>
                </a:moveTo>
                <a:lnTo>
                  <a:pt x="429910" y="766564"/>
                </a:lnTo>
                <a:lnTo>
                  <a:pt x="439374" y="775034"/>
                </a:lnTo>
                <a:lnTo>
                  <a:pt x="473250" y="737179"/>
                </a:lnTo>
                <a:lnTo>
                  <a:pt x="463786" y="728709"/>
                </a:lnTo>
                <a:close/>
              </a:path>
              <a:path w="1125854" h="1256664">
                <a:moveTo>
                  <a:pt x="404502" y="794955"/>
                </a:moveTo>
                <a:lnTo>
                  <a:pt x="370625" y="832811"/>
                </a:lnTo>
                <a:lnTo>
                  <a:pt x="380089" y="841279"/>
                </a:lnTo>
                <a:lnTo>
                  <a:pt x="413966" y="803424"/>
                </a:lnTo>
                <a:lnTo>
                  <a:pt x="404502" y="794955"/>
                </a:lnTo>
                <a:close/>
              </a:path>
              <a:path w="1125854" h="1256664">
                <a:moveTo>
                  <a:pt x="345217" y="861202"/>
                </a:moveTo>
                <a:lnTo>
                  <a:pt x="311341" y="899057"/>
                </a:lnTo>
                <a:lnTo>
                  <a:pt x="320805" y="907526"/>
                </a:lnTo>
                <a:lnTo>
                  <a:pt x="354681" y="869671"/>
                </a:lnTo>
                <a:lnTo>
                  <a:pt x="345217" y="861202"/>
                </a:lnTo>
                <a:close/>
              </a:path>
              <a:path w="1125854" h="1256664">
                <a:moveTo>
                  <a:pt x="285934" y="927447"/>
                </a:moveTo>
                <a:lnTo>
                  <a:pt x="252056" y="965304"/>
                </a:lnTo>
                <a:lnTo>
                  <a:pt x="261520" y="973772"/>
                </a:lnTo>
                <a:lnTo>
                  <a:pt x="295398" y="935917"/>
                </a:lnTo>
                <a:lnTo>
                  <a:pt x="285934" y="927447"/>
                </a:lnTo>
                <a:close/>
              </a:path>
              <a:path w="1125854" h="1256664">
                <a:moveTo>
                  <a:pt x="226649" y="993694"/>
                </a:moveTo>
                <a:lnTo>
                  <a:pt x="192773" y="1031549"/>
                </a:lnTo>
                <a:lnTo>
                  <a:pt x="202236" y="1040019"/>
                </a:lnTo>
                <a:lnTo>
                  <a:pt x="236113" y="1002164"/>
                </a:lnTo>
                <a:lnTo>
                  <a:pt x="226649" y="993694"/>
                </a:lnTo>
                <a:close/>
              </a:path>
              <a:path w="1125854" h="1256664">
                <a:moveTo>
                  <a:pt x="167365" y="1059940"/>
                </a:moveTo>
                <a:lnTo>
                  <a:pt x="133488" y="1097795"/>
                </a:lnTo>
                <a:lnTo>
                  <a:pt x="142952" y="1106265"/>
                </a:lnTo>
                <a:lnTo>
                  <a:pt x="176828" y="1068410"/>
                </a:lnTo>
                <a:lnTo>
                  <a:pt x="167365" y="1059940"/>
                </a:lnTo>
                <a:close/>
              </a:path>
              <a:path w="1125854" h="1256664">
                <a:moveTo>
                  <a:pt x="108080" y="1126187"/>
                </a:moveTo>
                <a:lnTo>
                  <a:pt x="74203" y="1164042"/>
                </a:lnTo>
                <a:lnTo>
                  <a:pt x="83667" y="1172512"/>
                </a:lnTo>
                <a:lnTo>
                  <a:pt x="117544" y="1134656"/>
                </a:lnTo>
                <a:lnTo>
                  <a:pt x="108080" y="1126187"/>
                </a:lnTo>
                <a:close/>
              </a:path>
              <a:path w="1125854" h="1256664">
                <a:moveTo>
                  <a:pt x="3749" y="1175410"/>
                </a:moveTo>
                <a:lnTo>
                  <a:pt x="875" y="1178222"/>
                </a:lnTo>
                <a:lnTo>
                  <a:pt x="0" y="1256482"/>
                </a:lnTo>
                <a:lnTo>
                  <a:pt x="58048" y="1249367"/>
                </a:lnTo>
                <a:lnTo>
                  <a:pt x="12780" y="1249367"/>
                </a:lnTo>
                <a:lnTo>
                  <a:pt x="5657" y="1242993"/>
                </a:lnTo>
                <a:lnTo>
                  <a:pt x="12861" y="1242110"/>
                </a:lnTo>
                <a:lnTo>
                  <a:pt x="13573" y="1178363"/>
                </a:lnTo>
                <a:lnTo>
                  <a:pt x="10763" y="1175489"/>
                </a:lnTo>
                <a:lnTo>
                  <a:pt x="3749" y="1175410"/>
                </a:lnTo>
                <a:close/>
              </a:path>
              <a:path w="1125854" h="1256664">
                <a:moveTo>
                  <a:pt x="12861" y="1242110"/>
                </a:moveTo>
                <a:lnTo>
                  <a:pt x="5657" y="1242993"/>
                </a:lnTo>
                <a:lnTo>
                  <a:pt x="12780" y="1249367"/>
                </a:lnTo>
                <a:lnTo>
                  <a:pt x="12861" y="1242110"/>
                </a:lnTo>
                <a:close/>
              </a:path>
              <a:path w="1125854" h="1256664">
                <a:moveTo>
                  <a:pt x="76139" y="1234354"/>
                </a:moveTo>
                <a:lnTo>
                  <a:pt x="12861" y="1242110"/>
                </a:lnTo>
                <a:lnTo>
                  <a:pt x="12780" y="1249367"/>
                </a:lnTo>
                <a:lnTo>
                  <a:pt x="58048" y="1249367"/>
                </a:lnTo>
                <a:lnTo>
                  <a:pt x="77684" y="1246960"/>
                </a:lnTo>
                <a:lnTo>
                  <a:pt x="80159" y="1243792"/>
                </a:lnTo>
                <a:lnTo>
                  <a:pt x="79306" y="1236831"/>
                </a:lnTo>
                <a:lnTo>
                  <a:pt x="76139" y="1234354"/>
                </a:lnTo>
                <a:close/>
              </a:path>
              <a:path w="1125854" h="1256664">
                <a:moveTo>
                  <a:pt x="48795" y="1192433"/>
                </a:moveTo>
                <a:lnTo>
                  <a:pt x="14919" y="1230288"/>
                </a:lnTo>
                <a:lnTo>
                  <a:pt x="24383" y="1238758"/>
                </a:lnTo>
                <a:lnTo>
                  <a:pt x="58259" y="1200903"/>
                </a:lnTo>
                <a:lnTo>
                  <a:pt x="48795" y="1192433"/>
                </a:lnTo>
                <a:close/>
              </a:path>
            </a:pathLst>
          </a:custGeom>
          <a:solidFill>
            <a:srgbClr val="8FA7C4"/>
          </a:solidFill>
        </p:spPr>
        <p:txBody>
          <a:bodyPr wrap="square" lIns="0" tIns="0" rIns="0" bIns="0" rtlCol="0"/>
          <a:lstStyle/>
          <a:p>
            <a:endParaRPr>
              <a:solidFill>
                <a:prstClr val="black"/>
              </a:solidFill>
            </a:endParaRPr>
          </a:p>
        </p:txBody>
      </p:sp>
      <p:sp>
        <p:nvSpPr>
          <p:cNvPr id="10" name="object 10"/>
          <p:cNvSpPr/>
          <p:nvPr/>
        </p:nvSpPr>
        <p:spPr>
          <a:xfrm>
            <a:off x="4372099" y="2251059"/>
            <a:ext cx="1248410" cy="1236345"/>
          </a:xfrm>
          <a:custGeom>
            <a:avLst/>
            <a:gdLst/>
            <a:ahLst/>
            <a:cxnLst/>
            <a:rect l="l" t="t" r="r" b="b"/>
            <a:pathLst>
              <a:path w="1248410" h="1236345">
                <a:moveTo>
                  <a:pt x="8936" y="0"/>
                </a:moveTo>
                <a:lnTo>
                  <a:pt x="0" y="9024"/>
                </a:lnTo>
                <a:lnTo>
                  <a:pt x="36095" y="44770"/>
                </a:lnTo>
                <a:lnTo>
                  <a:pt x="45031" y="35745"/>
                </a:lnTo>
                <a:lnTo>
                  <a:pt x="8936" y="0"/>
                </a:lnTo>
                <a:close/>
              </a:path>
              <a:path w="1248410" h="1236345">
                <a:moveTo>
                  <a:pt x="72104" y="62555"/>
                </a:moveTo>
                <a:lnTo>
                  <a:pt x="63167" y="71578"/>
                </a:lnTo>
                <a:lnTo>
                  <a:pt x="99263" y="107323"/>
                </a:lnTo>
                <a:lnTo>
                  <a:pt x="108200" y="98300"/>
                </a:lnTo>
                <a:lnTo>
                  <a:pt x="72104" y="62555"/>
                </a:lnTo>
                <a:close/>
              </a:path>
              <a:path w="1248410" h="1236345">
                <a:moveTo>
                  <a:pt x="135271" y="125110"/>
                </a:moveTo>
                <a:lnTo>
                  <a:pt x="126334" y="134133"/>
                </a:lnTo>
                <a:lnTo>
                  <a:pt x="162430" y="169879"/>
                </a:lnTo>
                <a:lnTo>
                  <a:pt x="171367" y="160855"/>
                </a:lnTo>
                <a:lnTo>
                  <a:pt x="135271" y="125110"/>
                </a:lnTo>
                <a:close/>
              </a:path>
              <a:path w="1248410" h="1236345">
                <a:moveTo>
                  <a:pt x="198438" y="187664"/>
                </a:moveTo>
                <a:lnTo>
                  <a:pt x="189501" y="196688"/>
                </a:lnTo>
                <a:lnTo>
                  <a:pt x="225597" y="232434"/>
                </a:lnTo>
                <a:lnTo>
                  <a:pt x="234534" y="223409"/>
                </a:lnTo>
                <a:lnTo>
                  <a:pt x="198438" y="187664"/>
                </a:lnTo>
                <a:close/>
              </a:path>
              <a:path w="1248410" h="1236345">
                <a:moveTo>
                  <a:pt x="261606" y="250219"/>
                </a:moveTo>
                <a:lnTo>
                  <a:pt x="252670" y="259242"/>
                </a:lnTo>
                <a:lnTo>
                  <a:pt x="288764" y="294987"/>
                </a:lnTo>
                <a:lnTo>
                  <a:pt x="297701" y="285964"/>
                </a:lnTo>
                <a:lnTo>
                  <a:pt x="261606" y="250219"/>
                </a:lnTo>
                <a:close/>
              </a:path>
              <a:path w="1248410" h="1236345">
                <a:moveTo>
                  <a:pt x="324773" y="312773"/>
                </a:moveTo>
                <a:lnTo>
                  <a:pt x="315837" y="321797"/>
                </a:lnTo>
                <a:lnTo>
                  <a:pt x="351933" y="357543"/>
                </a:lnTo>
                <a:lnTo>
                  <a:pt x="360869" y="348519"/>
                </a:lnTo>
                <a:lnTo>
                  <a:pt x="324773" y="312773"/>
                </a:lnTo>
                <a:close/>
              </a:path>
              <a:path w="1248410" h="1236345">
                <a:moveTo>
                  <a:pt x="387940" y="375328"/>
                </a:moveTo>
                <a:lnTo>
                  <a:pt x="379004" y="384352"/>
                </a:lnTo>
                <a:lnTo>
                  <a:pt x="415100" y="420098"/>
                </a:lnTo>
                <a:lnTo>
                  <a:pt x="424036" y="411073"/>
                </a:lnTo>
                <a:lnTo>
                  <a:pt x="387940" y="375328"/>
                </a:lnTo>
                <a:close/>
              </a:path>
              <a:path w="1248410" h="1236345">
                <a:moveTo>
                  <a:pt x="451109" y="437883"/>
                </a:moveTo>
                <a:lnTo>
                  <a:pt x="442172" y="446906"/>
                </a:lnTo>
                <a:lnTo>
                  <a:pt x="478268" y="482652"/>
                </a:lnTo>
                <a:lnTo>
                  <a:pt x="487203" y="473628"/>
                </a:lnTo>
                <a:lnTo>
                  <a:pt x="451109" y="437883"/>
                </a:lnTo>
                <a:close/>
              </a:path>
              <a:path w="1248410" h="1236345">
                <a:moveTo>
                  <a:pt x="514276" y="500437"/>
                </a:moveTo>
                <a:lnTo>
                  <a:pt x="505339" y="509461"/>
                </a:lnTo>
                <a:lnTo>
                  <a:pt x="541435" y="545207"/>
                </a:lnTo>
                <a:lnTo>
                  <a:pt x="550371" y="536182"/>
                </a:lnTo>
                <a:lnTo>
                  <a:pt x="514276" y="500437"/>
                </a:lnTo>
                <a:close/>
              </a:path>
              <a:path w="1248410" h="1236345">
                <a:moveTo>
                  <a:pt x="577443" y="562992"/>
                </a:moveTo>
                <a:lnTo>
                  <a:pt x="568506" y="572015"/>
                </a:lnTo>
                <a:lnTo>
                  <a:pt x="604602" y="607762"/>
                </a:lnTo>
                <a:lnTo>
                  <a:pt x="613539" y="598737"/>
                </a:lnTo>
                <a:lnTo>
                  <a:pt x="577443" y="562992"/>
                </a:lnTo>
                <a:close/>
              </a:path>
              <a:path w="1248410" h="1236345">
                <a:moveTo>
                  <a:pt x="640610" y="625547"/>
                </a:moveTo>
                <a:lnTo>
                  <a:pt x="631673" y="634570"/>
                </a:lnTo>
                <a:lnTo>
                  <a:pt x="667769" y="670316"/>
                </a:lnTo>
                <a:lnTo>
                  <a:pt x="676706" y="661292"/>
                </a:lnTo>
                <a:lnTo>
                  <a:pt x="640610" y="625547"/>
                </a:lnTo>
                <a:close/>
              </a:path>
              <a:path w="1248410" h="1236345">
                <a:moveTo>
                  <a:pt x="703778" y="688101"/>
                </a:moveTo>
                <a:lnTo>
                  <a:pt x="694842" y="697125"/>
                </a:lnTo>
                <a:lnTo>
                  <a:pt x="730937" y="732871"/>
                </a:lnTo>
                <a:lnTo>
                  <a:pt x="739874" y="723846"/>
                </a:lnTo>
                <a:lnTo>
                  <a:pt x="703778" y="688101"/>
                </a:lnTo>
                <a:close/>
              </a:path>
              <a:path w="1248410" h="1236345">
                <a:moveTo>
                  <a:pt x="766945" y="750656"/>
                </a:moveTo>
                <a:lnTo>
                  <a:pt x="758009" y="759679"/>
                </a:lnTo>
                <a:lnTo>
                  <a:pt x="794104" y="795425"/>
                </a:lnTo>
                <a:lnTo>
                  <a:pt x="803041" y="786401"/>
                </a:lnTo>
                <a:lnTo>
                  <a:pt x="766945" y="750656"/>
                </a:lnTo>
                <a:close/>
              </a:path>
              <a:path w="1248410" h="1236345">
                <a:moveTo>
                  <a:pt x="830112" y="813210"/>
                </a:moveTo>
                <a:lnTo>
                  <a:pt x="821176" y="822234"/>
                </a:lnTo>
                <a:lnTo>
                  <a:pt x="857272" y="857980"/>
                </a:lnTo>
                <a:lnTo>
                  <a:pt x="866208" y="848956"/>
                </a:lnTo>
                <a:lnTo>
                  <a:pt x="830112" y="813210"/>
                </a:lnTo>
                <a:close/>
              </a:path>
              <a:path w="1248410" h="1236345">
                <a:moveTo>
                  <a:pt x="893279" y="875765"/>
                </a:moveTo>
                <a:lnTo>
                  <a:pt x="884344" y="884789"/>
                </a:lnTo>
                <a:lnTo>
                  <a:pt x="920440" y="920535"/>
                </a:lnTo>
                <a:lnTo>
                  <a:pt x="929375" y="911510"/>
                </a:lnTo>
                <a:lnTo>
                  <a:pt x="893279" y="875765"/>
                </a:lnTo>
                <a:close/>
              </a:path>
              <a:path w="1248410" h="1236345">
                <a:moveTo>
                  <a:pt x="956448" y="938320"/>
                </a:moveTo>
                <a:lnTo>
                  <a:pt x="947511" y="947343"/>
                </a:lnTo>
                <a:lnTo>
                  <a:pt x="983607" y="983089"/>
                </a:lnTo>
                <a:lnTo>
                  <a:pt x="992543" y="974065"/>
                </a:lnTo>
                <a:lnTo>
                  <a:pt x="956448" y="938320"/>
                </a:lnTo>
                <a:close/>
              </a:path>
              <a:path w="1248410" h="1236345">
                <a:moveTo>
                  <a:pt x="1019615" y="1000874"/>
                </a:moveTo>
                <a:lnTo>
                  <a:pt x="1010678" y="1009898"/>
                </a:lnTo>
                <a:lnTo>
                  <a:pt x="1046774" y="1045644"/>
                </a:lnTo>
                <a:lnTo>
                  <a:pt x="1055711" y="1036620"/>
                </a:lnTo>
                <a:lnTo>
                  <a:pt x="1019615" y="1000874"/>
                </a:lnTo>
                <a:close/>
              </a:path>
              <a:path w="1248410" h="1236345">
                <a:moveTo>
                  <a:pt x="1082782" y="1063429"/>
                </a:moveTo>
                <a:lnTo>
                  <a:pt x="1073845" y="1072454"/>
                </a:lnTo>
                <a:lnTo>
                  <a:pt x="1109941" y="1108199"/>
                </a:lnTo>
                <a:lnTo>
                  <a:pt x="1118878" y="1099174"/>
                </a:lnTo>
                <a:lnTo>
                  <a:pt x="1082782" y="1063429"/>
                </a:lnTo>
                <a:close/>
              </a:path>
              <a:path w="1248410" h="1236345">
                <a:moveTo>
                  <a:pt x="1170966" y="1218775"/>
                </a:moveTo>
                <a:lnTo>
                  <a:pt x="1167952" y="1221439"/>
                </a:lnTo>
                <a:lnTo>
                  <a:pt x="1167521" y="1228439"/>
                </a:lnTo>
                <a:lnTo>
                  <a:pt x="1170183" y="1231451"/>
                </a:lnTo>
                <a:lnTo>
                  <a:pt x="1248299" y="1236277"/>
                </a:lnTo>
                <a:lnTo>
                  <a:pt x="1248087" y="1233308"/>
                </a:lnTo>
                <a:lnTo>
                  <a:pt x="1236276" y="1233308"/>
                </a:lnTo>
                <a:lnTo>
                  <a:pt x="1224971" y="1222112"/>
                </a:lnTo>
                <a:lnTo>
                  <a:pt x="1170966" y="1218775"/>
                </a:lnTo>
                <a:close/>
              </a:path>
              <a:path w="1248410" h="1236345">
                <a:moveTo>
                  <a:pt x="1224971" y="1222112"/>
                </a:moveTo>
                <a:lnTo>
                  <a:pt x="1236276" y="1233308"/>
                </a:lnTo>
                <a:lnTo>
                  <a:pt x="1239606" y="1229945"/>
                </a:lnTo>
                <a:lnTo>
                  <a:pt x="1235114" y="1229945"/>
                </a:lnTo>
                <a:lnTo>
                  <a:pt x="1234596" y="1222707"/>
                </a:lnTo>
                <a:lnTo>
                  <a:pt x="1224971" y="1222112"/>
                </a:lnTo>
                <a:close/>
              </a:path>
              <a:path w="1248410" h="1236345">
                <a:moveTo>
                  <a:pt x="1239674" y="1155579"/>
                </a:moveTo>
                <a:lnTo>
                  <a:pt x="1232678" y="1156079"/>
                </a:lnTo>
                <a:lnTo>
                  <a:pt x="1230045" y="1159118"/>
                </a:lnTo>
                <a:lnTo>
                  <a:pt x="1233908" y="1213088"/>
                </a:lnTo>
                <a:lnTo>
                  <a:pt x="1245213" y="1224283"/>
                </a:lnTo>
                <a:lnTo>
                  <a:pt x="1236276" y="1233308"/>
                </a:lnTo>
                <a:lnTo>
                  <a:pt x="1248087" y="1233308"/>
                </a:lnTo>
                <a:lnTo>
                  <a:pt x="1242714" y="1158212"/>
                </a:lnTo>
                <a:lnTo>
                  <a:pt x="1239674" y="1155579"/>
                </a:lnTo>
                <a:close/>
              </a:path>
              <a:path w="1248410" h="1236345">
                <a:moveTo>
                  <a:pt x="1234596" y="1222707"/>
                </a:moveTo>
                <a:lnTo>
                  <a:pt x="1235114" y="1229945"/>
                </a:lnTo>
                <a:lnTo>
                  <a:pt x="1241839" y="1223154"/>
                </a:lnTo>
                <a:lnTo>
                  <a:pt x="1234596" y="1222707"/>
                </a:lnTo>
                <a:close/>
              </a:path>
              <a:path w="1248410" h="1236345">
                <a:moveTo>
                  <a:pt x="1233908" y="1213088"/>
                </a:moveTo>
                <a:lnTo>
                  <a:pt x="1234596" y="1222707"/>
                </a:lnTo>
                <a:lnTo>
                  <a:pt x="1241839" y="1223154"/>
                </a:lnTo>
                <a:lnTo>
                  <a:pt x="1235114" y="1229945"/>
                </a:lnTo>
                <a:lnTo>
                  <a:pt x="1239606" y="1229945"/>
                </a:lnTo>
                <a:lnTo>
                  <a:pt x="1245213" y="1224283"/>
                </a:lnTo>
                <a:lnTo>
                  <a:pt x="1233908" y="1213088"/>
                </a:lnTo>
                <a:close/>
              </a:path>
              <a:path w="1248410" h="1236345">
                <a:moveTo>
                  <a:pt x="1209117" y="1188538"/>
                </a:moveTo>
                <a:lnTo>
                  <a:pt x="1200181" y="1197563"/>
                </a:lnTo>
                <a:lnTo>
                  <a:pt x="1224971" y="1222112"/>
                </a:lnTo>
                <a:lnTo>
                  <a:pt x="1234596" y="1222707"/>
                </a:lnTo>
                <a:lnTo>
                  <a:pt x="1233908" y="1213088"/>
                </a:lnTo>
                <a:lnTo>
                  <a:pt x="1209117" y="1188538"/>
                </a:lnTo>
                <a:close/>
              </a:path>
              <a:path w="1248410" h="1236345">
                <a:moveTo>
                  <a:pt x="1145950" y="1125984"/>
                </a:moveTo>
                <a:lnTo>
                  <a:pt x="1137013" y="1135007"/>
                </a:lnTo>
                <a:lnTo>
                  <a:pt x="1173109" y="1170753"/>
                </a:lnTo>
                <a:lnTo>
                  <a:pt x="1182046" y="1161729"/>
                </a:lnTo>
                <a:lnTo>
                  <a:pt x="1145950" y="1125984"/>
                </a:lnTo>
                <a:close/>
              </a:path>
            </a:pathLst>
          </a:custGeom>
          <a:solidFill>
            <a:srgbClr val="8FA7C4"/>
          </a:solidFill>
        </p:spPr>
        <p:txBody>
          <a:bodyPr wrap="square" lIns="0" tIns="0" rIns="0" bIns="0" rtlCol="0"/>
          <a:lstStyle/>
          <a:p>
            <a:endParaRPr>
              <a:solidFill>
                <a:prstClr val="black"/>
              </a:solidFill>
            </a:endParaRPr>
          </a:p>
        </p:txBody>
      </p:sp>
      <p:sp>
        <p:nvSpPr>
          <p:cNvPr id="11" name="object 11"/>
          <p:cNvSpPr txBox="1"/>
          <p:nvPr/>
        </p:nvSpPr>
        <p:spPr>
          <a:xfrm>
            <a:off x="1994505" y="3601211"/>
            <a:ext cx="221297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AKIAXP4J2EKUQYU6IYXB</a:t>
            </a:r>
            <a:endParaRPr sz="1400">
              <a:solidFill>
                <a:prstClr val="black"/>
              </a:solidFill>
              <a:latin typeface="Arial"/>
              <a:cs typeface="Arial"/>
            </a:endParaRPr>
          </a:p>
        </p:txBody>
      </p:sp>
      <p:sp>
        <p:nvSpPr>
          <p:cNvPr id="12" name="object 12"/>
          <p:cNvSpPr txBox="1"/>
          <p:nvPr/>
        </p:nvSpPr>
        <p:spPr>
          <a:xfrm>
            <a:off x="4587316" y="3601211"/>
            <a:ext cx="4280535" cy="238760"/>
          </a:xfrm>
          <a:prstGeom prst="rect">
            <a:avLst/>
          </a:prstGeom>
        </p:spPr>
        <p:txBody>
          <a:bodyPr vert="horz" wrap="square" lIns="0" tIns="12700" rIns="0" bIns="0" rtlCol="0">
            <a:spAutoFit/>
          </a:bodyPr>
          <a:lstStyle/>
          <a:p>
            <a:pPr marL="12700">
              <a:spcBef>
                <a:spcPts val="100"/>
              </a:spcBef>
            </a:pPr>
            <a:r>
              <a:rPr sz="1400" spc="-5" dirty="0">
                <a:solidFill>
                  <a:srgbClr val="FFFFFF"/>
                </a:solidFill>
                <a:latin typeface="Arial"/>
                <a:cs typeface="Arial"/>
              </a:rPr>
              <a:t>sTR2qxIHHX6n5M8VztkbN1aNyIRK9WGHaSxeXYZT</a:t>
            </a:r>
            <a:endParaRPr sz="1400">
              <a:solidFill>
                <a:prstClr val="black"/>
              </a:solidFill>
              <a:latin typeface="Arial"/>
              <a:cs typeface="Arial"/>
            </a:endParaRPr>
          </a:p>
        </p:txBody>
      </p:sp>
      <p:sp>
        <p:nvSpPr>
          <p:cNvPr id="13" name="object 13"/>
          <p:cNvSpPr txBox="1"/>
          <p:nvPr/>
        </p:nvSpPr>
        <p:spPr>
          <a:xfrm>
            <a:off x="2606438" y="4427728"/>
            <a:ext cx="1071880" cy="223520"/>
          </a:xfrm>
          <a:prstGeom prst="rect">
            <a:avLst/>
          </a:prstGeom>
        </p:spPr>
        <p:txBody>
          <a:bodyPr vert="horz" wrap="square" lIns="0" tIns="12700" rIns="0" bIns="0" rtlCol="0">
            <a:spAutoFit/>
          </a:bodyPr>
          <a:lstStyle/>
          <a:p>
            <a:pPr marL="12700">
              <a:spcBef>
                <a:spcPts val="100"/>
              </a:spcBef>
            </a:pPr>
            <a:r>
              <a:rPr sz="1300" spc="-5" dirty="0">
                <a:solidFill>
                  <a:srgbClr val="FFFFFF"/>
                </a:solidFill>
                <a:latin typeface="Arial"/>
                <a:cs typeface="Arial"/>
              </a:rPr>
              <a:t>Access </a:t>
            </a:r>
            <a:r>
              <a:rPr sz="1300" dirty="0">
                <a:solidFill>
                  <a:srgbClr val="FFFFFF"/>
                </a:solidFill>
                <a:latin typeface="Arial"/>
                <a:cs typeface="Arial"/>
              </a:rPr>
              <a:t>key</a:t>
            </a:r>
            <a:r>
              <a:rPr sz="1300" spc="-65" dirty="0">
                <a:solidFill>
                  <a:srgbClr val="FFFFFF"/>
                </a:solidFill>
                <a:latin typeface="Arial"/>
                <a:cs typeface="Arial"/>
              </a:rPr>
              <a:t> </a:t>
            </a:r>
            <a:r>
              <a:rPr sz="1300" dirty="0">
                <a:solidFill>
                  <a:srgbClr val="FFFFFF"/>
                </a:solidFill>
                <a:latin typeface="Arial"/>
                <a:cs typeface="Arial"/>
              </a:rPr>
              <a:t>ID</a:t>
            </a:r>
            <a:endParaRPr sz="1300">
              <a:solidFill>
                <a:prstClr val="black"/>
              </a:solidFill>
              <a:latin typeface="Arial"/>
              <a:cs typeface="Arial"/>
            </a:endParaRPr>
          </a:p>
        </p:txBody>
      </p:sp>
      <p:sp>
        <p:nvSpPr>
          <p:cNvPr id="14" name="object 14"/>
          <p:cNvSpPr/>
          <p:nvPr/>
        </p:nvSpPr>
        <p:spPr>
          <a:xfrm>
            <a:off x="2467964" y="4347975"/>
            <a:ext cx="1266190" cy="384175"/>
          </a:xfrm>
          <a:custGeom>
            <a:avLst/>
            <a:gdLst/>
            <a:ahLst/>
            <a:cxnLst/>
            <a:rect l="l" t="t" r="r" b="b"/>
            <a:pathLst>
              <a:path w="1266189" h="384175">
                <a:moveTo>
                  <a:pt x="12700" y="371123"/>
                </a:moveTo>
                <a:lnTo>
                  <a:pt x="6350" y="371123"/>
                </a:lnTo>
                <a:lnTo>
                  <a:pt x="6350" y="383823"/>
                </a:lnTo>
                <a:lnTo>
                  <a:pt x="54913" y="383823"/>
                </a:lnTo>
                <a:lnTo>
                  <a:pt x="54913" y="377473"/>
                </a:lnTo>
                <a:lnTo>
                  <a:pt x="12700" y="377473"/>
                </a:lnTo>
                <a:lnTo>
                  <a:pt x="12700" y="371123"/>
                </a:lnTo>
                <a:close/>
              </a:path>
              <a:path w="1266189" h="384175">
                <a:moveTo>
                  <a:pt x="12700" y="326673"/>
                </a:moveTo>
                <a:lnTo>
                  <a:pt x="0" y="326673"/>
                </a:lnTo>
                <a:lnTo>
                  <a:pt x="0" y="377473"/>
                </a:lnTo>
                <a:lnTo>
                  <a:pt x="6350" y="377473"/>
                </a:lnTo>
                <a:lnTo>
                  <a:pt x="6350" y="371123"/>
                </a:lnTo>
                <a:lnTo>
                  <a:pt x="12700" y="371123"/>
                </a:lnTo>
                <a:lnTo>
                  <a:pt x="12700" y="326673"/>
                </a:lnTo>
                <a:close/>
              </a:path>
              <a:path w="1266189" h="384175">
                <a:moveTo>
                  <a:pt x="54913" y="371123"/>
                </a:moveTo>
                <a:lnTo>
                  <a:pt x="12700" y="371123"/>
                </a:lnTo>
                <a:lnTo>
                  <a:pt x="12700" y="377473"/>
                </a:lnTo>
                <a:lnTo>
                  <a:pt x="54913" y="377473"/>
                </a:lnTo>
                <a:lnTo>
                  <a:pt x="54913" y="371123"/>
                </a:lnTo>
                <a:close/>
              </a:path>
              <a:path w="1266189" h="384175">
                <a:moveTo>
                  <a:pt x="12700" y="237773"/>
                </a:moveTo>
                <a:lnTo>
                  <a:pt x="0" y="237773"/>
                </a:lnTo>
                <a:lnTo>
                  <a:pt x="0" y="288573"/>
                </a:lnTo>
                <a:lnTo>
                  <a:pt x="12700" y="288573"/>
                </a:lnTo>
                <a:lnTo>
                  <a:pt x="12700" y="237773"/>
                </a:lnTo>
                <a:close/>
              </a:path>
              <a:path w="1266189" h="384175">
                <a:moveTo>
                  <a:pt x="12700" y="148873"/>
                </a:moveTo>
                <a:lnTo>
                  <a:pt x="0" y="148873"/>
                </a:lnTo>
                <a:lnTo>
                  <a:pt x="0" y="199673"/>
                </a:lnTo>
                <a:lnTo>
                  <a:pt x="12700" y="199673"/>
                </a:lnTo>
                <a:lnTo>
                  <a:pt x="12700" y="148873"/>
                </a:lnTo>
                <a:close/>
              </a:path>
              <a:path w="1266189" h="384175">
                <a:moveTo>
                  <a:pt x="12700" y="59973"/>
                </a:moveTo>
                <a:lnTo>
                  <a:pt x="0" y="59973"/>
                </a:lnTo>
                <a:lnTo>
                  <a:pt x="0" y="110773"/>
                </a:lnTo>
                <a:lnTo>
                  <a:pt x="12700" y="110773"/>
                </a:lnTo>
                <a:lnTo>
                  <a:pt x="12700" y="59973"/>
                </a:lnTo>
                <a:close/>
              </a:path>
              <a:path w="1266189" h="384175">
                <a:moveTo>
                  <a:pt x="41626" y="0"/>
                </a:moveTo>
                <a:lnTo>
                  <a:pt x="0" y="0"/>
                </a:lnTo>
                <a:lnTo>
                  <a:pt x="0" y="21873"/>
                </a:lnTo>
                <a:lnTo>
                  <a:pt x="12700" y="21873"/>
                </a:lnTo>
                <a:lnTo>
                  <a:pt x="12700" y="12700"/>
                </a:lnTo>
                <a:lnTo>
                  <a:pt x="6350" y="12700"/>
                </a:lnTo>
                <a:lnTo>
                  <a:pt x="12700" y="6350"/>
                </a:lnTo>
                <a:lnTo>
                  <a:pt x="41626" y="6350"/>
                </a:lnTo>
                <a:lnTo>
                  <a:pt x="41626" y="0"/>
                </a:lnTo>
                <a:close/>
              </a:path>
              <a:path w="1266189" h="384175">
                <a:moveTo>
                  <a:pt x="12700" y="6350"/>
                </a:moveTo>
                <a:lnTo>
                  <a:pt x="6350" y="12700"/>
                </a:lnTo>
                <a:lnTo>
                  <a:pt x="12700" y="12700"/>
                </a:lnTo>
                <a:lnTo>
                  <a:pt x="12700" y="6350"/>
                </a:lnTo>
                <a:close/>
              </a:path>
              <a:path w="1266189" h="384175">
                <a:moveTo>
                  <a:pt x="41626" y="6350"/>
                </a:moveTo>
                <a:lnTo>
                  <a:pt x="12700" y="6350"/>
                </a:lnTo>
                <a:lnTo>
                  <a:pt x="12700" y="12700"/>
                </a:lnTo>
                <a:lnTo>
                  <a:pt x="41626" y="12700"/>
                </a:lnTo>
                <a:lnTo>
                  <a:pt x="41626" y="6350"/>
                </a:lnTo>
                <a:close/>
              </a:path>
              <a:path w="1266189" h="384175">
                <a:moveTo>
                  <a:pt x="130526" y="0"/>
                </a:moveTo>
                <a:lnTo>
                  <a:pt x="79726" y="0"/>
                </a:lnTo>
                <a:lnTo>
                  <a:pt x="79726" y="12700"/>
                </a:lnTo>
                <a:lnTo>
                  <a:pt x="130526" y="12700"/>
                </a:lnTo>
                <a:lnTo>
                  <a:pt x="130526" y="0"/>
                </a:lnTo>
                <a:close/>
              </a:path>
              <a:path w="1266189" h="384175">
                <a:moveTo>
                  <a:pt x="219426" y="0"/>
                </a:moveTo>
                <a:lnTo>
                  <a:pt x="168626" y="0"/>
                </a:lnTo>
                <a:lnTo>
                  <a:pt x="168626" y="12700"/>
                </a:lnTo>
                <a:lnTo>
                  <a:pt x="219426" y="12700"/>
                </a:lnTo>
                <a:lnTo>
                  <a:pt x="219426" y="0"/>
                </a:lnTo>
                <a:close/>
              </a:path>
              <a:path w="1266189" h="384175">
                <a:moveTo>
                  <a:pt x="308326" y="0"/>
                </a:moveTo>
                <a:lnTo>
                  <a:pt x="257526" y="0"/>
                </a:lnTo>
                <a:lnTo>
                  <a:pt x="257526" y="12700"/>
                </a:lnTo>
                <a:lnTo>
                  <a:pt x="308326" y="12700"/>
                </a:lnTo>
                <a:lnTo>
                  <a:pt x="308326" y="0"/>
                </a:lnTo>
                <a:close/>
              </a:path>
              <a:path w="1266189" h="384175">
                <a:moveTo>
                  <a:pt x="397226" y="0"/>
                </a:moveTo>
                <a:lnTo>
                  <a:pt x="346426" y="0"/>
                </a:lnTo>
                <a:lnTo>
                  <a:pt x="346426" y="12700"/>
                </a:lnTo>
                <a:lnTo>
                  <a:pt x="397226" y="12700"/>
                </a:lnTo>
                <a:lnTo>
                  <a:pt x="397226" y="0"/>
                </a:lnTo>
                <a:close/>
              </a:path>
              <a:path w="1266189" h="384175">
                <a:moveTo>
                  <a:pt x="486126" y="0"/>
                </a:moveTo>
                <a:lnTo>
                  <a:pt x="435326" y="0"/>
                </a:lnTo>
                <a:lnTo>
                  <a:pt x="435326" y="12700"/>
                </a:lnTo>
                <a:lnTo>
                  <a:pt x="486126" y="12700"/>
                </a:lnTo>
                <a:lnTo>
                  <a:pt x="486126" y="0"/>
                </a:lnTo>
                <a:close/>
              </a:path>
              <a:path w="1266189" h="384175">
                <a:moveTo>
                  <a:pt x="575026" y="0"/>
                </a:moveTo>
                <a:lnTo>
                  <a:pt x="524226" y="0"/>
                </a:lnTo>
                <a:lnTo>
                  <a:pt x="524226" y="12700"/>
                </a:lnTo>
                <a:lnTo>
                  <a:pt x="575026" y="12700"/>
                </a:lnTo>
                <a:lnTo>
                  <a:pt x="575026" y="0"/>
                </a:lnTo>
                <a:close/>
              </a:path>
              <a:path w="1266189" h="384175">
                <a:moveTo>
                  <a:pt x="663926" y="0"/>
                </a:moveTo>
                <a:lnTo>
                  <a:pt x="613126" y="0"/>
                </a:lnTo>
                <a:lnTo>
                  <a:pt x="613126" y="12700"/>
                </a:lnTo>
                <a:lnTo>
                  <a:pt x="663926" y="12700"/>
                </a:lnTo>
                <a:lnTo>
                  <a:pt x="663926" y="0"/>
                </a:lnTo>
                <a:close/>
              </a:path>
              <a:path w="1266189" h="384175">
                <a:moveTo>
                  <a:pt x="752826" y="0"/>
                </a:moveTo>
                <a:lnTo>
                  <a:pt x="702026" y="0"/>
                </a:lnTo>
                <a:lnTo>
                  <a:pt x="702026" y="12700"/>
                </a:lnTo>
                <a:lnTo>
                  <a:pt x="752826" y="12700"/>
                </a:lnTo>
                <a:lnTo>
                  <a:pt x="752826" y="0"/>
                </a:lnTo>
                <a:close/>
              </a:path>
              <a:path w="1266189" h="384175">
                <a:moveTo>
                  <a:pt x="841726" y="0"/>
                </a:moveTo>
                <a:lnTo>
                  <a:pt x="790926" y="0"/>
                </a:lnTo>
                <a:lnTo>
                  <a:pt x="790926" y="12700"/>
                </a:lnTo>
                <a:lnTo>
                  <a:pt x="841726" y="12700"/>
                </a:lnTo>
                <a:lnTo>
                  <a:pt x="841726" y="0"/>
                </a:lnTo>
                <a:close/>
              </a:path>
              <a:path w="1266189" h="384175">
                <a:moveTo>
                  <a:pt x="930626" y="0"/>
                </a:moveTo>
                <a:lnTo>
                  <a:pt x="879826" y="0"/>
                </a:lnTo>
                <a:lnTo>
                  <a:pt x="879826" y="12700"/>
                </a:lnTo>
                <a:lnTo>
                  <a:pt x="930626" y="12700"/>
                </a:lnTo>
                <a:lnTo>
                  <a:pt x="930626" y="0"/>
                </a:lnTo>
                <a:close/>
              </a:path>
              <a:path w="1266189" h="384175">
                <a:moveTo>
                  <a:pt x="1019526" y="0"/>
                </a:moveTo>
                <a:lnTo>
                  <a:pt x="968726" y="0"/>
                </a:lnTo>
                <a:lnTo>
                  <a:pt x="968726" y="12700"/>
                </a:lnTo>
                <a:lnTo>
                  <a:pt x="1019526" y="12700"/>
                </a:lnTo>
                <a:lnTo>
                  <a:pt x="1019526" y="0"/>
                </a:lnTo>
                <a:close/>
              </a:path>
              <a:path w="1266189" h="384175">
                <a:moveTo>
                  <a:pt x="1108426" y="0"/>
                </a:moveTo>
                <a:lnTo>
                  <a:pt x="1057626" y="0"/>
                </a:lnTo>
                <a:lnTo>
                  <a:pt x="1057626" y="12700"/>
                </a:lnTo>
                <a:lnTo>
                  <a:pt x="1108426" y="12700"/>
                </a:lnTo>
                <a:lnTo>
                  <a:pt x="1108426" y="0"/>
                </a:lnTo>
                <a:close/>
              </a:path>
              <a:path w="1266189" h="384175">
                <a:moveTo>
                  <a:pt x="1197326" y="0"/>
                </a:moveTo>
                <a:lnTo>
                  <a:pt x="1146526" y="0"/>
                </a:lnTo>
                <a:lnTo>
                  <a:pt x="1146526" y="12700"/>
                </a:lnTo>
                <a:lnTo>
                  <a:pt x="1197326" y="12700"/>
                </a:lnTo>
                <a:lnTo>
                  <a:pt x="1197326" y="0"/>
                </a:lnTo>
                <a:close/>
              </a:path>
              <a:path w="1266189" h="384175">
                <a:moveTo>
                  <a:pt x="1253359" y="6350"/>
                </a:moveTo>
                <a:lnTo>
                  <a:pt x="1253359" y="32867"/>
                </a:lnTo>
                <a:lnTo>
                  <a:pt x="1266059" y="32867"/>
                </a:lnTo>
                <a:lnTo>
                  <a:pt x="1266059" y="12700"/>
                </a:lnTo>
                <a:lnTo>
                  <a:pt x="1259709" y="12700"/>
                </a:lnTo>
                <a:lnTo>
                  <a:pt x="1253359" y="6350"/>
                </a:lnTo>
                <a:close/>
              </a:path>
              <a:path w="1266189" h="384175">
                <a:moveTo>
                  <a:pt x="1266059" y="0"/>
                </a:moveTo>
                <a:lnTo>
                  <a:pt x="1235426" y="0"/>
                </a:lnTo>
                <a:lnTo>
                  <a:pt x="1235426" y="12700"/>
                </a:lnTo>
                <a:lnTo>
                  <a:pt x="1253359" y="12700"/>
                </a:lnTo>
                <a:lnTo>
                  <a:pt x="1253359" y="6350"/>
                </a:lnTo>
                <a:lnTo>
                  <a:pt x="1266059" y="6350"/>
                </a:lnTo>
                <a:lnTo>
                  <a:pt x="1266059" y="0"/>
                </a:lnTo>
                <a:close/>
              </a:path>
              <a:path w="1266189" h="384175">
                <a:moveTo>
                  <a:pt x="1266059" y="6350"/>
                </a:moveTo>
                <a:lnTo>
                  <a:pt x="1253359" y="6350"/>
                </a:lnTo>
                <a:lnTo>
                  <a:pt x="1259709" y="12700"/>
                </a:lnTo>
                <a:lnTo>
                  <a:pt x="1266059" y="12700"/>
                </a:lnTo>
                <a:lnTo>
                  <a:pt x="1266059" y="6350"/>
                </a:lnTo>
                <a:close/>
              </a:path>
              <a:path w="1266189" h="384175">
                <a:moveTo>
                  <a:pt x="1266059" y="70967"/>
                </a:moveTo>
                <a:lnTo>
                  <a:pt x="1253359" y="70967"/>
                </a:lnTo>
                <a:lnTo>
                  <a:pt x="1253359" y="121767"/>
                </a:lnTo>
                <a:lnTo>
                  <a:pt x="1266059" y="121767"/>
                </a:lnTo>
                <a:lnTo>
                  <a:pt x="1266059" y="70967"/>
                </a:lnTo>
                <a:close/>
              </a:path>
              <a:path w="1266189" h="384175">
                <a:moveTo>
                  <a:pt x="1266059" y="159867"/>
                </a:moveTo>
                <a:lnTo>
                  <a:pt x="1253359" y="159867"/>
                </a:lnTo>
                <a:lnTo>
                  <a:pt x="1253359" y="210667"/>
                </a:lnTo>
                <a:lnTo>
                  <a:pt x="1266059" y="210667"/>
                </a:lnTo>
                <a:lnTo>
                  <a:pt x="1266059" y="159867"/>
                </a:lnTo>
                <a:close/>
              </a:path>
              <a:path w="1266189" h="384175">
                <a:moveTo>
                  <a:pt x="1266059" y="248767"/>
                </a:moveTo>
                <a:lnTo>
                  <a:pt x="1253359" y="248767"/>
                </a:lnTo>
                <a:lnTo>
                  <a:pt x="1253359" y="299567"/>
                </a:lnTo>
                <a:lnTo>
                  <a:pt x="1266059" y="299567"/>
                </a:lnTo>
                <a:lnTo>
                  <a:pt x="1266059" y="248767"/>
                </a:lnTo>
                <a:close/>
              </a:path>
              <a:path w="1266189" h="384175">
                <a:moveTo>
                  <a:pt x="1253359" y="371123"/>
                </a:moveTo>
                <a:lnTo>
                  <a:pt x="1248713" y="371123"/>
                </a:lnTo>
                <a:lnTo>
                  <a:pt x="1248713" y="383823"/>
                </a:lnTo>
                <a:lnTo>
                  <a:pt x="1266059" y="383823"/>
                </a:lnTo>
                <a:lnTo>
                  <a:pt x="1266059" y="377473"/>
                </a:lnTo>
                <a:lnTo>
                  <a:pt x="1253359" y="377473"/>
                </a:lnTo>
                <a:lnTo>
                  <a:pt x="1253359" y="371123"/>
                </a:lnTo>
                <a:close/>
              </a:path>
              <a:path w="1266189" h="384175">
                <a:moveTo>
                  <a:pt x="1266059" y="337667"/>
                </a:moveTo>
                <a:lnTo>
                  <a:pt x="1253359" y="337667"/>
                </a:lnTo>
                <a:lnTo>
                  <a:pt x="1253359" y="377473"/>
                </a:lnTo>
                <a:lnTo>
                  <a:pt x="1259709" y="371123"/>
                </a:lnTo>
                <a:lnTo>
                  <a:pt x="1266059" y="371123"/>
                </a:lnTo>
                <a:lnTo>
                  <a:pt x="1266059" y="337667"/>
                </a:lnTo>
                <a:close/>
              </a:path>
              <a:path w="1266189" h="384175">
                <a:moveTo>
                  <a:pt x="1266059" y="371123"/>
                </a:moveTo>
                <a:lnTo>
                  <a:pt x="1259709" y="371123"/>
                </a:lnTo>
                <a:lnTo>
                  <a:pt x="1253359" y="377473"/>
                </a:lnTo>
                <a:lnTo>
                  <a:pt x="1266059" y="377473"/>
                </a:lnTo>
                <a:lnTo>
                  <a:pt x="1266059" y="371123"/>
                </a:lnTo>
                <a:close/>
              </a:path>
              <a:path w="1266189" h="384175">
                <a:moveTo>
                  <a:pt x="1210613" y="371123"/>
                </a:moveTo>
                <a:lnTo>
                  <a:pt x="1159813" y="371123"/>
                </a:lnTo>
                <a:lnTo>
                  <a:pt x="1159813" y="383823"/>
                </a:lnTo>
                <a:lnTo>
                  <a:pt x="1210613" y="383823"/>
                </a:lnTo>
                <a:lnTo>
                  <a:pt x="1210613" y="371123"/>
                </a:lnTo>
                <a:close/>
              </a:path>
              <a:path w="1266189" h="384175">
                <a:moveTo>
                  <a:pt x="1121713" y="371123"/>
                </a:moveTo>
                <a:lnTo>
                  <a:pt x="1070913" y="371123"/>
                </a:lnTo>
                <a:lnTo>
                  <a:pt x="1070913" y="383823"/>
                </a:lnTo>
                <a:lnTo>
                  <a:pt x="1121713" y="383823"/>
                </a:lnTo>
                <a:lnTo>
                  <a:pt x="1121713" y="371123"/>
                </a:lnTo>
                <a:close/>
              </a:path>
              <a:path w="1266189" h="384175">
                <a:moveTo>
                  <a:pt x="1032813" y="371123"/>
                </a:moveTo>
                <a:lnTo>
                  <a:pt x="982013" y="371123"/>
                </a:lnTo>
                <a:lnTo>
                  <a:pt x="982013" y="383823"/>
                </a:lnTo>
                <a:lnTo>
                  <a:pt x="1032813" y="383823"/>
                </a:lnTo>
                <a:lnTo>
                  <a:pt x="1032813" y="371123"/>
                </a:lnTo>
                <a:close/>
              </a:path>
              <a:path w="1266189" h="384175">
                <a:moveTo>
                  <a:pt x="943913" y="371123"/>
                </a:moveTo>
                <a:lnTo>
                  <a:pt x="893113" y="371123"/>
                </a:lnTo>
                <a:lnTo>
                  <a:pt x="893113" y="383823"/>
                </a:lnTo>
                <a:lnTo>
                  <a:pt x="943913" y="383823"/>
                </a:lnTo>
                <a:lnTo>
                  <a:pt x="943913" y="371123"/>
                </a:lnTo>
                <a:close/>
              </a:path>
              <a:path w="1266189" h="384175">
                <a:moveTo>
                  <a:pt x="855013" y="371123"/>
                </a:moveTo>
                <a:lnTo>
                  <a:pt x="804213" y="371123"/>
                </a:lnTo>
                <a:lnTo>
                  <a:pt x="804213" y="383823"/>
                </a:lnTo>
                <a:lnTo>
                  <a:pt x="855013" y="383823"/>
                </a:lnTo>
                <a:lnTo>
                  <a:pt x="855013" y="371123"/>
                </a:lnTo>
                <a:close/>
              </a:path>
              <a:path w="1266189" h="384175">
                <a:moveTo>
                  <a:pt x="766113" y="371123"/>
                </a:moveTo>
                <a:lnTo>
                  <a:pt x="715313" y="371123"/>
                </a:lnTo>
                <a:lnTo>
                  <a:pt x="715313" y="383823"/>
                </a:lnTo>
                <a:lnTo>
                  <a:pt x="766113" y="383823"/>
                </a:lnTo>
                <a:lnTo>
                  <a:pt x="766113" y="371123"/>
                </a:lnTo>
                <a:close/>
              </a:path>
              <a:path w="1266189" h="384175">
                <a:moveTo>
                  <a:pt x="677213" y="371123"/>
                </a:moveTo>
                <a:lnTo>
                  <a:pt x="626413" y="371123"/>
                </a:lnTo>
                <a:lnTo>
                  <a:pt x="626413" y="383823"/>
                </a:lnTo>
                <a:lnTo>
                  <a:pt x="677213" y="383823"/>
                </a:lnTo>
                <a:lnTo>
                  <a:pt x="677213" y="371123"/>
                </a:lnTo>
                <a:close/>
              </a:path>
              <a:path w="1266189" h="384175">
                <a:moveTo>
                  <a:pt x="588313" y="371123"/>
                </a:moveTo>
                <a:lnTo>
                  <a:pt x="537513" y="371123"/>
                </a:lnTo>
                <a:lnTo>
                  <a:pt x="537513" y="383823"/>
                </a:lnTo>
                <a:lnTo>
                  <a:pt x="588313" y="383823"/>
                </a:lnTo>
                <a:lnTo>
                  <a:pt x="588313" y="371123"/>
                </a:lnTo>
                <a:close/>
              </a:path>
              <a:path w="1266189" h="384175">
                <a:moveTo>
                  <a:pt x="499413" y="371123"/>
                </a:moveTo>
                <a:lnTo>
                  <a:pt x="448613" y="371123"/>
                </a:lnTo>
                <a:lnTo>
                  <a:pt x="448613" y="383823"/>
                </a:lnTo>
                <a:lnTo>
                  <a:pt x="499413" y="383823"/>
                </a:lnTo>
                <a:lnTo>
                  <a:pt x="499413" y="371123"/>
                </a:lnTo>
                <a:close/>
              </a:path>
              <a:path w="1266189" h="384175">
                <a:moveTo>
                  <a:pt x="410513" y="371123"/>
                </a:moveTo>
                <a:lnTo>
                  <a:pt x="359713" y="371123"/>
                </a:lnTo>
                <a:lnTo>
                  <a:pt x="359713" y="383823"/>
                </a:lnTo>
                <a:lnTo>
                  <a:pt x="410513" y="383823"/>
                </a:lnTo>
                <a:lnTo>
                  <a:pt x="410513" y="371123"/>
                </a:lnTo>
                <a:close/>
              </a:path>
              <a:path w="1266189" h="384175">
                <a:moveTo>
                  <a:pt x="321613" y="371123"/>
                </a:moveTo>
                <a:lnTo>
                  <a:pt x="270813" y="371123"/>
                </a:lnTo>
                <a:lnTo>
                  <a:pt x="270813" y="383823"/>
                </a:lnTo>
                <a:lnTo>
                  <a:pt x="321613" y="383823"/>
                </a:lnTo>
                <a:lnTo>
                  <a:pt x="321613" y="371123"/>
                </a:lnTo>
                <a:close/>
              </a:path>
              <a:path w="1266189" h="384175">
                <a:moveTo>
                  <a:pt x="232713" y="371123"/>
                </a:moveTo>
                <a:lnTo>
                  <a:pt x="181913" y="371123"/>
                </a:lnTo>
                <a:lnTo>
                  <a:pt x="181913" y="383823"/>
                </a:lnTo>
                <a:lnTo>
                  <a:pt x="232713" y="383823"/>
                </a:lnTo>
                <a:lnTo>
                  <a:pt x="232713" y="371123"/>
                </a:lnTo>
                <a:close/>
              </a:path>
              <a:path w="1266189" h="384175">
                <a:moveTo>
                  <a:pt x="143813" y="371123"/>
                </a:moveTo>
                <a:lnTo>
                  <a:pt x="93013" y="371123"/>
                </a:lnTo>
                <a:lnTo>
                  <a:pt x="93013" y="383823"/>
                </a:lnTo>
                <a:lnTo>
                  <a:pt x="143813" y="383823"/>
                </a:lnTo>
                <a:lnTo>
                  <a:pt x="143813" y="371123"/>
                </a:lnTo>
                <a:close/>
              </a:path>
            </a:pathLst>
          </a:custGeom>
          <a:solidFill>
            <a:srgbClr val="8FA7C4"/>
          </a:solidFill>
        </p:spPr>
        <p:txBody>
          <a:bodyPr wrap="square" lIns="0" tIns="0" rIns="0" bIns="0" rtlCol="0"/>
          <a:lstStyle/>
          <a:p>
            <a:endParaRPr>
              <a:solidFill>
                <a:prstClr val="black"/>
              </a:solidFill>
            </a:endParaRPr>
          </a:p>
        </p:txBody>
      </p:sp>
      <p:sp>
        <p:nvSpPr>
          <p:cNvPr id="15" name="object 15"/>
          <p:cNvSpPr/>
          <p:nvPr/>
        </p:nvSpPr>
        <p:spPr>
          <a:xfrm>
            <a:off x="3048939" y="3876191"/>
            <a:ext cx="103505" cy="478790"/>
          </a:xfrm>
          <a:custGeom>
            <a:avLst/>
            <a:gdLst/>
            <a:ahLst/>
            <a:cxnLst/>
            <a:rect l="l" t="t" r="r" b="b"/>
            <a:pathLst>
              <a:path w="103505" h="478789">
                <a:moveTo>
                  <a:pt x="41948" y="427281"/>
                </a:moveTo>
                <a:lnTo>
                  <a:pt x="41501" y="478078"/>
                </a:lnTo>
                <a:lnTo>
                  <a:pt x="54201" y="478190"/>
                </a:lnTo>
                <a:lnTo>
                  <a:pt x="54648" y="427391"/>
                </a:lnTo>
                <a:lnTo>
                  <a:pt x="41948" y="427281"/>
                </a:lnTo>
                <a:close/>
              </a:path>
              <a:path w="103505" h="478789">
                <a:moveTo>
                  <a:pt x="42729" y="338383"/>
                </a:moveTo>
                <a:lnTo>
                  <a:pt x="42283" y="389182"/>
                </a:lnTo>
                <a:lnTo>
                  <a:pt x="54982" y="389294"/>
                </a:lnTo>
                <a:lnTo>
                  <a:pt x="55429" y="338495"/>
                </a:lnTo>
                <a:lnTo>
                  <a:pt x="42729" y="338383"/>
                </a:lnTo>
                <a:close/>
              </a:path>
              <a:path w="103505" h="478789">
                <a:moveTo>
                  <a:pt x="43510" y="249487"/>
                </a:moveTo>
                <a:lnTo>
                  <a:pt x="43064" y="300285"/>
                </a:lnTo>
                <a:lnTo>
                  <a:pt x="55764" y="300396"/>
                </a:lnTo>
                <a:lnTo>
                  <a:pt x="56210" y="249599"/>
                </a:lnTo>
                <a:lnTo>
                  <a:pt x="43510" y="249487"/>
                </a:lnTo>
                <a:close/>
              </a:path>
              <a:path w="103505" h="478789">
                <a:moveTo>
                  <a:pt x="44292" y="160591"/>
                </a:moveTo>
                <a:lnTo>
                  <a:pt x="43845" y="211388"/>
                </a:lnTo>
                <a:lnTo>
                  <a:pt x="56545" y="211500"/>
                </a:lnTo>
                <a:lnTo>
                  <a:pt x="56991" y="160703"/>
                </a:lnTo>
                <a:lnTo>
                  <a:pt x="44292" y="160591"/>
                </a:lnTo>
                <a:close/>
              </a:path>
              <a:path w="103505" h="478789">
                <a:moveTo>
                  <a:pt x="45073" y="71694"/>
                </a:moveTo>
                <a:lnTo>
                  <a:pt x="44626" y="122492"/>
                </a:lnTo>
                <a:lnTo>
                  <a:pt x="57326" y="122604"/>
                </a:lnTo>
                <a:lnTo>
                  <a:pt x="57773" y="71805"/>
                </a:lnTo>
                <a:lnTo>
                  <a:pt x="45073" y="71694"/>
                </a:lnTo>
                <a:close/>
              </a:path>
              <a:path w="103505" h="478789">
                <a:moveTo>
                  <a:pt x="60293" y="9585"/>
                </a:moveTo>
                <a:lnTo>
                  <a:pt x="45619" y="9585"/>
                </a:lnTo>
                <a:lnTo>
                  <a:pt x="58319" y="9697"/>
                </a:lnTo>
                <a:lnTo>
                  <a:pt x="58170" y="26597"/>
                </a:lnTo>
                <a:lnTo>
                  <a:pt x="93441" y="67630"/>
                </a:lnTo>
                <a:lnTo>
                  <a:pt x="97450" y="67932"/>
                </a:lnTo>
                <a:lnTo>
                  <a:pt x="102769" y="63360"/>
                </a:lnTo>
                <a:lnTo>
                  <a:pt x="103073" y="59350"/>
                </a:lnTo>
                <a:lnTo>
                  <a:pt x="60293" y="9585"/>
                </a:lnTo>
                <a:close/>
              </a:path>
              <a:path w="103505" h="478789">
                <a:moveTo>
                  <a:pt x="52053" y="0"/>
                </a:moveTo>
                <a:lnTo>
                  <a:pt x="0" y="58445"/>
                </a:lnTo>
                <a:lnTo>
                  <a:pt x="232" y="62458"/>
                </a:lnTo>
                <a:lnTo>
                  <a:pt x="5469" y="67124"/>
                </a:lnTo>
                <a:lnTo>
                  <a:pt x="9484" y="66892"/>
                </a:lnTo>
                <a:lnTo>
                  <a:pt x="45471" y="26486"/>
                </a:lnTo>
                <a:lnTo>
                  <a:pt x="45619" y="9585"/>
                </a:lnTo>
                <a:lnTo>
                  <a:pt x="60293" y="9585"/>
                </a:lnTo>
                <a:lnTo>
                  <a:pt x="52053" y="0"/>
                </a:lnTo>
                <a:close/>
              </a:path>
              <a:path w="103505" h="478789">
                <a:moveTo>
                  <a:pt x="51884" y="19285"/>
                </a:moveTo>
                <a:lnTo>
                  <a:pt x="45471" y="26486"/>
                </a:lnTo>
                <a:lnTo>
                  <a:pt x="45408" y="33596"/>
                </a:lnTo>
                <a:lnTo>
                  <a:pt x="58107" y="33707"/>
                </a:lnTo>
                <a:lnTo>
                  <a:pt x="58074" y="26486"/>
                </a:lnTo>
                <a:lnTo>
                  <a:pt x="51884" y="19285"/>
                </a:lnTo>
                <a:close/>
              </a:path>
              <a:path w="103505" h="478789">
                <a:moveTo>
                  <a:pt x="58283" y="13782"/>
                </a:moveTo>
                <a:lnTo>
                  <a:pt x="47153" y="13782"/>
                </a:lnTo>
                <a:lnTo>
                  <a:pt x="56711" y="13865"/>
                </a:lnTo>
                <a:lnTo>
                  <a:pt x="51884" y="19285"/>
                </a:lnTo>
                <a:lnTo>
                  <a:pt x="58170" y="26597"/>
                </a:lnTo>
                <a:lnTo>
                  <a:pt x="58283" y="13782"/>
                </a:lnTo>
                <a:close/>
              </a:path>
              <a:path w="103505" h="478789">
                <a:moveTo>
                  <a:pt x="45619" y="9585"/>
                </a:moveTo>
                <a:lnTo>
                  <a:pt x="45471" y="26486"/>
                </a:lnTo>
                <a:lnTo>
                  <a:pt x="51884" y="19285"/>
                </a:lnTo>
                <a:lnTo>
                  <a:pt x="47153" y="13782"/>
                </a:lnTo>
                <a:lnTo>
                  <a:pt x="58283" y="13782"/>
                </a:lnTo>
                <a:lnTo>
                  <a:pt x="58319" y="9697"/>
                </a:lnTo>
                <a:lnTo>
                  <a:pt x="45619" y="9585"/>
                </a:lnTo>
                <a:close/>
              </a:path>
              <a:path w="103505" h="478789">
                <a:moveTo>
                  <a:pt x="47153" y="13782"/>
                </a:moveTo>
                <a:lnTo>
                  <a:pt x="51884" y="19285"/>
                </a:lnTo>
                <a:lnTo>
                  <a:pt x="56711" y="13865"/>
                </a:lnTo>
                <a:lnTo>
                  <a:pt x="47153" y="13782"/>
                </a:lnTo>
                <a:close/>
              </a:path>
            </a:pathLst>
          </a:custGeom>
          <a:solidFill>
            <a:srgbClr val="8FA7C4"/>
          </a:solidFill>
        </p:spPr>
        <p:txBody>
          <a:bodyPr wrap="square" lIns="0" tIns="0" rIns="0" bIns="0" rtlCol="0"/>
          <a:lstStyle/>
          <a:p>
            <a:endParaRPr>
              <a:solidFill>
                <a:prstClr val="black"/>
              </a:solidFill>
            </a:endParaRPr>
          </a:p>
        </p:txBody>
      </p:sp>
      <p:sp>
        <p:nvSpPr>
          <p:cNvPr id="16" name="object 16"/>
          <p:cNvSpPr txBox="1"/>
          <p:nvPr/>
        </p:nvSpPr>
        <p:spPr>
          <a:xfrm>
            <a:off x="6147791" y="4421632"/>
            <a:ext cx="1367155" cy="223520"/>
          </a:xfrm>
          <a:prstGeom prst="rect">
            <a:avLst/>
          </a:prstGeom>
        </p:spPr>
        <p:txBody>
          <a:bodyPr vert="horz" wrap="square" lIns="0" tIns="12700" rIns="0" bIns="0" rtlCol="0">
            <a:spAutoFit/>
          </a:bodyPr>
          <a:lstStyle/>
          <a:p>
            <a:pPr marL="12700">
              <a:spcBef>
                <a:spcPts val="100"/>
              </a:spcBef>
            </a:pPr>
            <a:r>
              <a:rPr sz="1300" spc="-5" dirty="0">
                <a:solidFill>
                  <a:srgbClr val="FFFFFF"/>
                </a:solidFill>
                <a:latin typeface="Arial"/>
                <a:cs typeface="Arial"/>
              </a:rPr>
              <a:t>Secret </a:t>
            </a:r>
            <a:r>
              <a:rPr sz="1300" dirty="0">
                <a:solidFill>
                  <a:srgbClr val="FFFFFF"/>
                </a:solidFill>
                <a:latin typeface="Arial"/>
                <a:cs typeface="Arial"/>
              </a:rPr>
              <a:t>access</a:t>
            </a:r>
            <a:r>
              <a:rPr sz="1300" spc="-60" dirty="0">
                <a:solidFill>
                  <a:srgbClr val="FFFFFF"/>
                </a:solidFill>
                <a:latin typeface="Arial"/>
                <a:cs typeface="Arial"/>
              </a:rPr>
              <a:t> </a:t>
            </a:r>
            <a:r>
              <a:rPr sz="1300" dirty="0">
                <a:solidFill>
                  <a:srgbClr val="FFFFFF"/>
                </a:solidFill>
                <a:latin typeface="Arial"/>
                <a:cs typeface="Arial"/>
              </a:rPr>
              <a:t>key</a:t>
            </a:r>
            <a:endParaRPr sz="1300">
              <a:solidFill>
                <a:prstClr val="black"/>
              </a:solidFill>
              <a:latin typeface="Arial"/>
              <a:cs typeface="Arial"/>
            </a:endParaRPr>
          </a:p>
        </p:txBody>
      </p:sp>
      <p:sp>
        <p:nvSpPr>
          <p:cNvPr id="17" name="object 17"/>
          <p:cNvSpPr/>
          <p:nvPr/>
        </p:nvSpPr>
        <p:spPr>
          <a:xfrm>
            <a:off x="6014015" y="4344023"/>
            <a:ext cx="1592580" cy="384175"/>
          </a:xfrm>
          <a:custGeom>
            <a:avLst/>
            <a:gdLst/>
            <a:ahLst/>
            <a:cxnLst/>
            <a:rect l="l" t="t" r="r" b="b"/>
            <a:pathLst>
              <a:path w="1592579" h="384175">
                <a:moveTo>
                  <a:pt x="12700" y="326673"/>
                </a:moveTo>
                <a:lnTo>
                  <a:pt x="0" y="326673"/>
                </a:lnTo>
                <a:lnTo>
                  <a:pt x="0" y="377473"/>
                </a:lnTo>
                <a:lnTo>
                  <a:pt x="12700" y="377473"/>
                </a:lnTo>
                <a:lnTo>
                  <a:pt x="12700" y="326673"/>
                </a:lnTo>
                <a:close/>
              </a:path>
              <a:path w="1592579" h="384175">
                <a:moveTo>
                  <a:pt x="12700" y="237773"/>
                </a:moveTo>
                <a:lnTo>
                  <a:pt x="0" y="237773"/>
                </a:lnTo>
                <a:lnTo>
                  <a:pt x="0" y="288573"/>
                </a:lnTo>
                <a:lnTo>
                  <a:pt x="12700" y="288573"/>
                </a:lnTo>
                <a:lnTo>
                  <a:pt x="12700" y="237773"/>
                </a:lnTo>
                <a:close/>
              </a:path>
              <a:path w="1592579" h="384175">
                <a:moveTo>
                  <a:pt x="12700" y="148873"/>
                </a:moveTo>
                <a:lnTo>
                  <a:pt x="0" y="148873"/>
                </a:lnTo>
                <a:lnTo>
                  <a:pt x="0" y="199673"/>
                </a:lnTo>
                <a:lnTo>
                  <a:pt x="12700" y="199673"/>
                </a:lnTo>
                <a:lnTo>
                  <a:pt x="12700" y="148873"/>
                </a:lnTo>
                <a:close/>
              </a:path>
              <a:path w="1592579" h="384175">
                <a:moveTo>
                  <a:pt x="12700" y="59973"/>
                </a:moveTo>
                <a:lnTo>
                  <a:pt x="0" y="59973"/>
                </a:lnTo>
                <a:lnTo>
                  <a:pt x="0" y="110773"/>
                </a:lnTo>
                <a:lnTo>
                  <a:pt x="12700" y="110773"/>
                </a:lnTo>
                <a:lnTo>
                  <a:pt x="12700" y="59973"/>
                </a:lnTo>
                <a:close/>
              </a:path>
              <a:path w="1592579" h="384175">
                <a:moveTo>
                  <a:pt x="41626" y="0"/>
                </a:moveTo>
                <a:lnTo>
                  <a:pt x="0" y="0"/>
                </a:lnTo>
                <a:lnTo>
                  <a:pt x="0" y="21873"/>
                </a:lnTo>
                <a:lnTo>
                  <a:pt x="12700" y="21873"/>
                </a:lnTo>
                <a:lnTo>
                  <a:pt x="12700" y="12700"/>
                </a:lnTo>
                <a:lnTo>
                  <a:pt x="6350" y="12700"/>
                </a:lnTo>
                <a:lnTo>
                  <a:pt x="12700" y="6350"/>
                </a:lnTo>
                <a:lnTo>
                  <a:pt x="41626" y="6350"/>
                </a:lnTo>
                <a:lnTo>
                  <a:pt x="41626" y="0"/>
                </a:lnTo>
                <a:close/>
              </a:path>
              <a:path w="1592579" h="384175">
                <a:moveTo>
                  <a:pt x="12700" y="6350"/>
                </a:moveTo>
                <a:lnTo>
                  <a:pt x="6350" y="12700"/>
                </a:lnTo>
                <a:lnTo>
                  <a:pt x="12700" y="12700"/>
                </a:lnTo>
                <a:lnTo>
                  <a:pt x="12700" y="6350"/>
                </a:lnTo>
                <a:close/>
              </a:path>
              <a:path w="1592579" h="384175">
                <a:moveTo>
                  <a:pt x="41626" y="6350"/>
                </a:moveTo>
                <a:lnTo>
                  <a:pt x="12700" y="6350"/>
                </a:lnTo>
                <a:lnTo>
                  <a:pt x="12700" y="12700"/>
                </a:lnTo>
                <a:lnTo>
                  <a:pt x="41626" y="12700"/>
                </a:lnTo>
                <a:lnTo>
                  <a:pt x="41626" y="6350"/>
                </a:lnTo>
                <a:close/>
              </a:path>
              <a:path w="1592579" h="384175">
                <a:moveTo>
                  <a:pt x="130526" y="0"/>
                </a:moveTo>
                <a:lnTo>
                  <a:pt x="79726" y="0"/>
                </a:lnTo>
                <a:lnTo>
                  <a:pt x="79726" y="12700"/>
                </a:lnTo>
                <a:lnTo>
                  <a:pt x="130526" y="12700"/>
                </a:lnTo>
                <a:lnTo>
                  <a:pt x="130526" y="0"/>
                </a:lnTo>
                <a:close/>
              </a:path>
              <a:path w="1592579" h="384175">
                <a:moveTo>
                  <a:pt x="219426" y="0"/>
                </a:moveTo>
                <a:lnTo>
                  <a:pt x="168626" y="0"/>
                </a:lnTo>
                <a:lnTo>
                  <a:pt x="168626" y="12700"/>
                </a:lnTo>
                <a:lnTo>
                  <a:pt x="219426" y="12700"/>
                </a:lnTo>
                <a:lnTo>
                  <a:pt x="219426" y="0"/>
                </a:lnTo>
                <a:close/>
              </a:path>
              <a:path w="1592579" h="384175">
                <a:moveTo>
                  <a:pt x="308326" y="0"/>
                </a:moveTo>
                <a:lnTo>
                  <a:pt x="257526" y="0"/>
                </a:lnTo>
                <a:lnTo>
                  <a:pt x="257526" y="12700"/>
                </a:lnTo>
                <a:lnTo>
                  <a:pt x="308326" y="12700"/>
                </a:lnTo>
                <a:lnTo>
                  <a:pt x="308326" y="0"/>
                </a:lnTo>
                <a:close/>
              </a:path>
              <a:path w="1592579" h="384175">
                <a:moveTo>
                  <a:pt x="397226" y="0"/>
                </a:moveTo>
                <a:lnTo>
                  <a:pt x="346426" y="0"/>
                </a:lnTo>
                <a:lnTo>
                  <a:pt x="346426" y="12700"/>
                </a:lnTo>
                <a:lnTo>
                  <a:pt x="397226" y="12700"/>
                </a:lnTo>
                <a:lnTo>
                  <a:pt x="397226" y="0"/>
                </a:lnTo>
                <a:close/>
              </a:path>
              <a:path w="1592579" h="384175">
                <a:moveTo>
                  <a:pt x="486126" y="0"/>
                </a:moveTo>
                <a:lnTo>
                  <a:pt x="435326" y="0"/>
                </a:lnTo>
                <a:lnTo>
                  <a:pt x="435326" y="12700"/>
                </a:lnTo>
                <a:lnTo>
                  <a:pt x="486126" y="12700"/>
                </a:lnTo>
                <a:lnTo>
                  <a:pt x="486126" y="0"/>
                </a:lnTo>
                <a:close/>
              </a:path>
              <a:path w="1592579" h="384175">
                <a:moveTo>
                  <a:pt x="575026" y="0"/>
                </a:moveTo>
                <a:lnTo>
                  <a:pt x="524226" y="0"/>
                </a:lnTo>
                <a:lnTo>
                  <a:pt x="524226" y="12700"/>
                </a:lnTo>
                <a:lnTo>
                  <a:pt x="575026" y="12700"/>
                </a:lnTo>
                <a:lnTo>
                  <a:pt x="575026" y="0"/>
                </a:lnTo>
                <a:close/>
              </a:path>
              <a:path w="1592579" h="384175">
                <a:moveTo>
                  <a:pt x="663926" y="0"/>
                </a:moveTo>
                <a:lnTo>
                  <a:pt x="613126" y="0"/>
                </a:lnTo>
                <a:lnTo>
                  <a:pt x="613126" y="12700"/>
                </a:lnTo>
                <a:lnTo>
                  <a:pt x="663926" y="12700"/>
                </a:lnTo>
                <a:lnTo>
                  <a:pt x="663926" y="0"/>
                </a:lnTo>
                <a:close/>
              </a:path>
              <a:path w="1592579" h="384175">
                <a:moveTo>
                  <a:pt x="752826" y="0"/>
                </a:moveTo>
                <a:lnTo>
                  <a:pt x="702026" y="0"/>
                </a:lnTo>
                <a:lnTo>
                  <a:pt x="702026" y="12700"/>
                </a:lnTo>
                <a:lnTo>
                  <a:pt x="752826" y="12700"/>
                </a:lnTo>
                <a:lnTo>
                  <a:pt x="752826" y="0"/>
                </a:lnTo>
                <a:close/>
              </a:path>
              <a:path w="1592579" h="384175">
                <a:moveTo>
                  <a:pt x="841726" y="0"/>
                </a:moveTo>
                <a:lnTo>
                  <a:pt x="790926" y="0"/>
                </a:lnTo>
                <a:lnTo>
                  <a:pt x="790926" y="12700"/>
                </a:lnTo>
                <a:lnTo>
                  <a:pt x="841726" y="12700"/>
                </a:lnTo>
                <a:lnTo>
                  <a:pt x="841726" y="0"/>
                </a:lnTo>
                <a:close/>
              </a:path>
              <a:path w="1592579" h="384175">
                <a:moveTo>
                  <a:pt x="930626" y="0"/>
                </a:moveTo>
                <a:lnTo>
                  <a:pt x="879826" y="0"/>
                </a:lnTo>
                <a:lnTo>
                  <a:pt x="879826" y="12700"/>
                </a:lnTo>
                <a:lnTo>
                  <a:pt x="930626" y="12700"/>
                </a:lnTo>
                <a:lnTo>
                  <a:pt x="930626" y="0"/>
                </a:lnTo>
                <a:close/>
              </a:path>
              <a:path w="1592579" h="384175">
                <a:moveTo>
                  <a:pt x="1019526" y="0"/>
                </a:moveTo>
                <a:lnTo>
                  <a:pt x="968726" y="0"/>
                </a:lnTo>
                <a:lnTo>
                  <a:pt x="968726" y="12700"/>
                </a:lnTo>
                <a:lnTo>
                  <a:pt x="1019526" y="12700"/>
                </a:lnTo>
                <a:lnTo>
                  <a:pt x="1019526" y="0"/>
                </a:lnTo>
                <a:close/>
              </a:path>
              <a:path w="1592579" h="384175">
                <a:moveTo>
                  <a:pt x="1108426" y="0"/>
                </a:moveTo>
                <a:lnTo>
                  <a:pt x="1057626" y="0"/>
                </a:lnTo>
                <a:lnTo>
                  <a:pt x="1057626" y="12700"/>
                </a:lnTo>
                <a:lnTo>
                  <a:pt x="1108426" y="12700"/>
                </a:lnTo>
                <a:lnTo>
                  <a:pt x="1108426" y="0"/>
                </a:lnTo>
                <a:close/>
              </a:path>
              <a:path w="1592579" h="384175">
                <a:moveTo>
                  <a:pt x="1197326" y="0"/>
                </a:moveTo>
                <a:lnTo>
                  <a:pt x="1146526" y="0"/>
                </a:lnTo>
                <a:lnTo>
                  <a:pt x="1146526" y="12700"/>
                </a:lnTo>
                <a:lnTo>
                  <a:pt x="1197326" y="12700"/>
                </a:lnTo>
                <a:lnTo>
                  <a:pt x="1197326" y="0"/>
                </a:lnTo>
                <a:close/>
              </a:path>
              <a:path w="1592579" h="384175">
                <a:moveTo>
                  <a:pt x="1286226" y="0"/>
                </a:moveTo>
                <a:lnTo>
                  <a:pt x="1235426" y="0"/>
                </a:lnTo>
                <a:lnTo>
                  <a:pt x="1235426" y="12700"/>
                </a:lnTo>
                <a:lnTo>
                  <a:pt x="1286226" y="12700"/>
                </a:lnTo>
                <a:lnTo>
                  <a:pt x="1286226" y="0"/>
                </a:lnTo>
                <a:close/>
              </a:path>
              <a:path w="1592579" h="384175">
                <a:moveTo>
                  <a:pt x="1375126" y="0"/>
                </a:moveTo>
                <a:lnTo>
                  <a:pt x="1324326" y="0"/>
                </a:lnTo>
                <a:lnTo>
                  <a:pt x="1324326" y="12700"/>
                </a:lnTo>
                <a:lnTo>
                  <a:pt x="1375126" y="12700"/>
                </a:lnTo>
                <a:lnTo>
                  <a:pt x="1375126" y="0"/>
                </a:lnTo>
                <a:close/>
              </a:path>
              <a:path w="1592579" h="384175">
                <a:moveTo>
                  <a:pt x="1464026" y="0"/>
                </a:moveTo>
                <a:lnTo>
                  <a:pt x="1413226" y="0"/>
                </a:lnTo>
                <a:lnTo>
                  <a:pt x="1413226" y="12700"/>
                </a:lnTo>
                <a:lnTo>
                  <a:pt x="1464026" y="12700"/>
                </a:lnTo>
                <a:lnTo>
                  <a:pt x="1464026" y="0"/>
                </a:lnTo>
                <a:close/>
              </a:path>
              <a:path w="1592579" h="384175">
                <a:moveTo>
                  <a:pt x="1552926" y="0"/>
                </a:moveTo>
                <a:lnTo>
                  <a:pt x="1502126" y="0"/>
                </a:lnTo>
                <a:lnTo>
                  <a:pt x="1502126" y="12700"/>
                </a:lnTo>
                <a:lnTo>
                  <a:pt x="1552926" y="12700"/>
                </a:lnTo>
                <a:lnTo>
                  <a:pt x="1552926" y="0"/>
                </a:lnTo>
                <a:close/>
              </a:path>
              <a:path w="1592579" h="384175">
                <a:moveTo>
                  <a:pt x="1592361" y="11365"/>
                </a:moveTo>
                <a:lnTo>
                  <a:pt x="1579661" y="11365"/>
                </a:lnTo>
                <a:lnTo>
                  <a:pt x="1579661" y="62165"/>
                </a:lnTo>
                <a:lnTo>
                  <a:pt x="1592361" y="62165"/>
                </a:lnTo>
                <a:lnTo>
                  <a:pt x="1592361" y="11365"/>
                </a:lnTo>
                <a:close/>
              </a:path>
              <a:path w="1592579" h="384175">
                <a:moveTo>
                  <a:pt x="1592361" y="100265"/>
                </a:moveTo>
                <a:lnTo>
                  <a:pt x="1579661" y="100265"/>
                </a:lnTo>
                <a:lnTo>
                  <a:pt x="1579661" y="151065"/>
                </a:lnTo>
                <a:lnTo>
                  <a:pt x="1592361" y="151065"/>
                </a:lnTo>
                <a:lnTo>
                  <a:pt x="1592361" y="100265"/>
                </a:lnTo>
                <a:close/>
              </a:path>
              <a:path w="1592579" h="384175">
                <a:moveTo>
                  <a:pt x="1592361" y="189165"/>
                </a:moveTo>
                <a:lnTo>
                  <a:pt x="1579661" y="189165"/>
                </a:lnTo>
                <a:lnTo>
                  <a:pt x="1579661" y="239965"/>
                </a:lnTo>
                <a:lnTo>
                  <a:pt x="1592361" y="239965"/>
                </a:lnTo>
                <a:lnTo>
                  <a:pt x="1592361" y="189165"/>
                </a:lnTo>
                <a:close/>
              </a:path>
              <a:path w="1592579" h="384175">
                <a:moveTo>
                  <a:pt x="1592361" y="278065"/>
                </a:moveTo>
                <a:lnTo>
                  <a:pt x="1579661" y="278065"/>
                </a:lnTo>
                <a:lnTo>
                  <a:pt x="1579661" y="328865"/>
                </a:lnTo>
                <a:lnTo>
                  <a:pt x="1592361" y="328865"/>
                </a:lnTo>
                <a:lnTo>
                  <a:pt x="1592361" y="278065"/>
                </a:lnTo>
                <a:close/>
              </a:path>
              <a:path w="1592579" h="384175">
                <a:moveTo>
                  <a:pt x="1579661" y="371123"/>
                </a:moveTo>
                <a:lnTo>
                  <a:pt x="1545719" y="371123"/>
                </a:lnTo>
                <a:lnTo>
                  <a:pt x="1545719" y="383823"/>
                </a:lnTo>
                <a:lnTo>
                  <a:pt x="1592361" y="383823"/>
                </a:lnTo>
                <a:lnTo>
                  <a:pt x="1592361" y="377473"/>
                </a:lnTo>
                <a:lnTo>
                  <a:pt x="1579661" y="377473"/>
                </a:lnTo>
                <a:lnTo>
                  <a:pt x="1579661" y="371123"/>
                </a:lnTo>
                <a:close/>
              </a:path>
              <a:path w="1592579" h="384175">
                <a:moveTo>
                  <a:pt x="1592361" y="366965"/>
                </a:moveTo>
                <a:lnTo>
                  <a:pt x="1579661" y="366965"/>
                </a:lnTo>
                <a:lnTo>
                  <a:pt x="1579661" y="377473"/>
                </a:lnTo>
                <a:lnTo>
                  <a:pt x="1586011" y="371123"/>
                </a:lnTo>
                <a:lnTo>
                  <a:pt x="1592361" y="371123"/>
                </a:lnTo>
                <a:lnTo>
                  <a:pt x="1592361" y="366965"/>
                </a:lnTo>
                <a:close/>
              </a:path>
              <a:path w="1592579" h="384175">
                <a:moveTo>
                  <a:pt x="1592361" y="371123"/>
                </a:moveTo>
                <a:lnTo>
                  <a:pt x="1586011" y="371123"/>
                </a:lnTo>
                <a:lnTo>
                  <a:pt x="1579661" y="377473"/>
                </a:lnTo>
                <a:lnTo>
                  <a:pt x="1592361" y="377473"/>
                </a:lnTo>
                <a:lnTo>
                  <a:pt x="1592361" y="371123"/>
                </a:lnTo>
                <a:close/>
              </a:path>
              <a:path w="1592579" h="384175">
                <a:moveTo>
                  <a:pt x="1507619" y="371123"/>
                </a:moveTo>
                <a:lnTo>
                  <a:pt x="1456819" y="371123"/>
                </a:lnTo>
                <a:lnTo>
                  <a:pt x="1456819" y="383823"/>
                </a:lnTo>
                <a:lnTo>
                  <a:pt x="1507619" y="383823"/>
                </a:lnTo>
                <a:lnTo>
                  <a:pt x="1507619" y="371123"/>
                </a:lnTo>
                <a:close/>
              </a:path>
              <a:path w="1592579" h="384175">
                <a:moveTo>
                  <a:pt x="1418719" y="371123"/>
                </a:moveTo>
                <a:lnTo>
                  <a:pt x="1367919" y="371123"/>
                </a:lnTo>
                <a:lnTo>
                  <a:pt x="1367919" y="383823"/>
                </a:lnTo>
                <a:lnTo>
                  <a:pt x="1418719" y="383823"/>
                </a:lnTo>
                <a:lnTo>
                  <a:pt x="1418719" y="371123"/>
                </a:lnTo>
                <a:close/>
              </a:path>
              <a:path w="1592579" h="384175">
                <a:moveTo>
                  <a:pt x="1329819" y="371123"/>
                </a:moveTo>
                <a:lnTo>
                  <a:pt x="1279019" y="371123"/>
                </a:lnTo>
                <a:lnTo>
                  <a:pt x="1279019" y="383823"/>
                </a:lnTo>
                <a:lnTo>
                  <a:pt x="1329819" y="383823"/>
                </a:lnTo>
                <a:lnTo>
                  <a:pt x="1329819" y="371123"/>
                </a:lnTo>
                <a:close/>
              </a:path>
              <a:path w="1592579" h="384175">
                <a:moveTo>
                  <a:pt x="1240919" y="371123"/>
                </a:moveTo>
                <a:lnTo>
                  <a:pt x="1190119" y="371123"/>
                </a:lnTo>
                <a:lnTo>
                  <a:pt x="1190119" y="383823"/>
                </a:lnTo>
                <a:lnTo>
                  <a:pt x="1240919" y="383823"/>
                </a:lnTo>
                <a:lnTo>
                  <a:pt x="1240919" y="371123"/>
                </a:lnTo>
                <a:close/>
              </a:path>
              <a:path w="1592579" h="384175">
                <a:moveTo>
                  <a:pt x="1152019" y="371123"/>
                </a:moveTo>
                <a:lnTo>
                  <a:pt x="1101219" y="371123"/>
                </a:lnTo>
                <a:lnTo>
                  <a:pt x="1101219" y="383823"/>
                </a:lnTo>
                <a:lnTo>
                  <a:pt x="1152019" y="383823"/>
                </a:lnTo>
                <a:lnTo>
                  <a:pt x="1152019" y="371123"/>
                </a:lnTo>
                <a:close/>
              </a:path>
              <a:path w="1592579" h="384175">
                <a:moveTo>
                  <a:pt x="1063119" y="371123"/>
                </a:moveTo>
                <a:lnTo>
                  <a:pt x="1012319" y="371123"/>
                </a:lnTo>
                <a:lnTo>
                  <a:pt x="1012319" y="383823"/>
                </a:lnTo>
                <a:lnTo>
                  <a:pt x="1063119" y="383823"/>
                </a:lnTo>
                <a:lnTo>
                  <a:pt x="1063119" y="371123"/>
                </a:lnTo>
                <a:close/>
              </a:path>
              <a:path w="1592579" h="384175">
                <a:moveTo>
                  <a:pt x="974219" y="371123"/>
                </a:moveTo>
                <a:lnTo>
                  <a:pt x="923419" y="371123"/>
                </a:lnTo>
                <a:lnTo>
                  <a:pt x="923419" y="383823"/>
                </a:lnTo>
                <a:lnTo>
                  <a:pt x="974219" y="383823"/>
                </a:lnTo>
                <a:lnTo>
                  <a:pt x="974219" y="371123"/>
                </a:lnTo>
                <a:close/>
              </a:path>
              <a:path w="1592579" h="384175">
                <a:moveTo>
                  <a:pt x="885319" y="371123"/>
                </a:moveTo>
                <a:lnTo>
                  <a:pt x="834519" y="371123"/>
                </a:lnTo>
                <a:lnTo>
                  <a:pt x="834519" y="383823"/>
                </a:lnTo>
                <a:lnTo>
                  <a:pt x="885319" y="383823"/>
                </a:lnTo>
                <a:lnTo>
                  <a:pt x="885319" y="371123"/>
                </a:lnTo>
                <a:close/>
              </a:path>
              <a:path w="1592579" h="384175">
                <a:moveTo>
                  <a:pt x="796419" y="371123"/>
                </a:moveTo>
                <a:lnTo>
                  <a:pt x="745619" y="371123"/>
                </a:lnTo>
                <a:lnTo>
                  <a:pt x="745619" y="383823"/>
                </a:lnTo>
                <a:lnTo>
                  <a:pt x="796419" y="383823"/>
                </a:lnTo>
                <a:lnTo>
                  <a:pt x="796419" y="371123"/>
                </a:lnTo>
                <a:close/>
              </a:path>
              <a:path w="1592579" h="384175">
                <a:moveTo>
                  <a:pt x="707519" y="371123"/>
                </a:moveTo>
                <a:lnTo>
                  <a:pt x="656719" y="371123"/>
                </a:lnTo>
                <a:lnTo>
                  <a:pt x="656719" y="383823"/>
                </a:lnTo>
                <a:lnTo>
                  <a:pt x="707519" y="383823"/>
                </a:lnTo>
                <a:lnTo>
                  <a:pt x="707519" y="371123"/>
                </a:lnTo>
                <a:close/>
              </a:path>
              <a:path w="1592579" h="384175">
                <a:moveTo>
                  <a:pt x="618619" y="371123"/>
                </a:moveTo>
                <a:lnTo>
                  <a:pt x="567819" y="371123"/>
                </a:lnTo>
                <a:lnTo>
                  <a:pt x="567819" y="383823"/>
                </a:lnTo>
                <a:lnTo>
                  <a:pt x="618619" y="383823"/>
                </a:lnTo>
                <a:lnTo>
                  <a:pt x="618619" y="371123"/>
                </a:lnTo>
                <a:close/>
              </a:path>
              <a:path w="1592579" h="384175">
                <a:moveTo>
                  <a:pt x="529719" y="371123"/>
                </a:moveTo>
                <a:lnTo>
                  <a:pt x="478919" y="371123"/>
                </a:lnTo>
                <a:lnTo>
                  <a:pt x="478919" y="383823"/>
                </a:lnTo>
                <a:lnTo>
                  <a:pt x="529719" y="383823"/>
                </a:lnTo>
                <a:lnTo>
                  <a:pt x="529719" y="371123"/>
                </a:lnTo>
                <a:close/>
              </a:path>
              <a:path w="1592579" h="384175">
                <a:moveTo>
                  <a:pt x="440819" y="371123"/>
                </a:moveTo>
                <a:lnTo>
                  <a:pt x="390019" y="371123"/>
                </a:lnTo>
                <a:lnTo>
                  <a:pt x="390019" y="383823"/>
                </a:lnTo>
                <a:lnTo>
                  <a:pt x="440819" y="383823"/>
                </a:lnTo>
                <a:lnTo>
                  <a:pt x="440819" y="371123"/>
                </a:lnTo>
                <a:close/>
              </a:path>
              <a:path w="1592579" h="384175">
                <a:moveTo>
                  <a:pt x="351919" y="371123"/>
                </a:moveTo>
                <a:lnTo>
                  <a:pt x="301119" y="371123"/>
                </a:lnTo>
                <a:lnTo>
                  <a:pt x="301119" y="383823"/>
                </a:lnTo>
                <a:lnTo>
                  <a:pt x="351919" y="383823"/>
                </a:lnTo>
                <a:lnTo>
                  <a:pt x="351919" y="371123"/>
                </a:lnTo>
                <a:close/>
              </a:path>
              <a:path w="1592579" h="384175">
                <a:moveTo>
                  <a:pt x="263019" y="371123"/>
                </a:moveTo>
                <a:lnTo>
                  <a:pt x="212219" y="371123"/>
                </a:lnTo>
                <a:lnTo>
                  <a:pt x="212219" y="383823"/>
                </a:lnTo>
                <a:lnTo>
                  <a:pt x="263019" y="383823"/>
                </a:lnTo>
                <a:lnTo>
                  <a:pt x="263019" y="371123"/>
                </a:lnTo>
                <a:close/>
              </a:path>
              <a:path w="1592579" h="384175">
                <a:moveTo>
                  <a:pt x="174119" y="371123"/>
                </a:moveTo>
                <a:lnTo>
                  <a:pt x="123319" y="371123"/>
                </a:lnTo>
                <a:lnTo>
                  <a:pt x="123319" y="383823"/>
                </a:lnTo>
                <a:lnTo>
                  <a:pt x="174119" y="383823"/>
                </a:lnTo>
                <a:lnTo>
                  <a:pt x="174119" y="371123"/>
                </a:lnTo>
                <a:close/>
              </a:path>
              <a:path w="1592579" h="384175">
                <a:moveTo>
                  <a:pt x="85219" y="371123"/>
                </a:moveTo>
                <a:lnTo>
                  <a:pt x="34419" y="371123"/>
                </a:lnTo>
                <a:lnTo>
                  <a:pt x="34419" y="383823"/>
                </a:lnTo>
                <a:lnTo>
                  <a:pt x="85219" y="383823"/>
                </a:lnTo>
                <a:lnTo>
                  <a:pt x="85219" y="371123"/>
                </a:lnTo>
                <a:close/>
              </a:path>
            </a:pathLst>
          </a:custGeom>
          <a:solidFill>
            <a:srgbClr val="8FA7C4"/>
          </a:solidFill>
        </p:spPr>
        <p:txBody>
          <a:bodyPr wrap="square" lIns="0" tIns="0" rIns="0" bIns="0" rtlCol="0"/>
          <a:lstStyle/>
          <a:p>
            <a:endParaRPr>
              <a:solidFill>
                <a:prstClr val="black"/>
              </a:solidFill>
            </a:endParaRPr>
          </a:p>
        </p:txBody>
      </p:sp>
      <p:sp>
        <p:nvSpPr>
          <p:cNvPr id="18" name="object 18"/>
          <p:cNvSpPr/>
          <p:nvPr/>
        </p:nvSpPr>
        <p:spPr>
          <a:xfrm>
            <a:off x="6737930" y="3872238"/>
            <a:ext cx="103505" cy="478790"/>
          </a:xfrm>
          <a:custGeom>
            <a:avLst/>
            <a:gdLst/>
            <a:ahLst/>
            <a:cxnLst/>
            <a:rect l="l" t="t" r="r" b="b"/>
            <a:pathLst>
              <a:path w="103504" h="478789">
                <a:moveTo>
                  <a:pt x="41948" y="427281"/>
                </a:moveTo>
                <a:lnTo>
                  <a:pt x="41501" y="478078"/>
                </a:lnTo>
                <a:lnTo>
                  <a:pt x="54201" y="478190"/>
                </a:lnTo>
                <a:lnTo>
                  <a:pt x="54648" y="427393"/>
                </a:lnTo>
                <a:lnTo>
                  <a:pt x="41948" y="427281"/>
                </a:lnTo>
                <a:close/>
              </a:path>
              <a:path w="103504" h="478789">
                <a:moveTo>
                  <a:pt x="42729" y="338385"/>
                </a:moveTo>
                <a:lnTo>
                  <a:pt x="42283" y="389182"/>
                </a:lnTo>
                <a:lnTo>
                  <a:pt x="54982" y="389294"/>
                </a:lnTo>
                <a:lnTo>
                  <a:pt x="55429" y="338496"/>
                </a:lnTo>
                <a:lnTo>
                  <a:pt x="42729" y="338385"/>
                </a:lnTo>
                <a:close/>
              </a:path>
              <a:path w="103504" h="478789">
                <a:moveTo>
                  <a:pt x="43511" y="249487"/>
                </a:moveTo>
                <a:lnTo>
                  <a:pt x="43064" y="300286"/>
                </a:lnTo>
                <a:lnTo>
                  <a:pt x="55764" y="300398"/>
                </a:lnTo>
                <a:lnTo>
                  <a:pt x="56210" y="249599"/>
                </a:lnTo>
                <a:lnTo>
                  <a:pt x="43511" y="249487"/>
                </a:lnTo>
                <a:close/>
              </a:path>
              <a:path w="103504" h="478789">
                <a:moveTo>
                  <a:pt x="44292" y="160591"/>
                </a:moveTo>
                <a:lnTo>
                  <a:pt x="43845" y="211390"/>
                </a:lnTo>
                <a:lnTo>
                  <a:pt x="56545" y="211500"/>
                </a:lnTo>
                <a:lnTo>
                  <a:pt x="56992" y="160703"/>
                </a:lnTo>
                <a:lnTo>
                  <a:pt x="44292" y="160591"/>
                </a:lnTo>
                <a:close/>
              </a:path>
              <a:path w="103504" h="478789">
                <a:moveTo>
                  <a:pt x="45073" y="71695"/>
                </a:moveTo>
                <a:lnTo>
                  <a:pt x="44627" y="122492"/>
                </a:lnTo>
                <a:lnTo>
                  <a:pt x="57326" y="122604"/>
                </a:lnTo>
                <a:lnTo>
                  <a:pt x="57773" y="71807"/>
                </a:lnTo>
                <a:lnTo>
                  <a:pt x="45073" y="71695"/>
                </a:lnTo>
                <a:close/>
              </a:path>
              <a:path w="103504" h="478789">
                <a:moveTo>
                  <a:pt x="60296" y="9587"/>
                </a:moveTo>
                <a:lnTo>
                  <a:pt x="45619" y="9587"/>
                </a:lnTo>
                <a:lnTo>
                  <a:pt x="58319" y="9698"/>
                </a:lnTo>
                <a:lnTo>
                  <a:pt x="58171" y="26598"/>
                </a:lnTo>
                <a:lnTo>
                  <a:pt x="93441" y="67630"/>
                </a:lnTo>
                <a:lnTo>
                  <a:pt x="97450" y="67933"/>
                </a:lnTo>
                <a:lnTo>
                  <a:pt x="102769" y="63360"/>
                </a:lnTo>
                <a:lnTo>
                  <a:pt x="103073" y="59352"/>
                </a:lnTo>
                <a:lnTo>
                  <a:pt x="60296" y="9587"/>
                </a:lnTo>
                <a:close/>
              </a:path>
              <a:path w="103504" h="478789">
                <a:moveTo>
                  <a:pt x="52054" y="0"/>
                </a:moveTo>
                <a:lnTo>
                  <a:pt x="0" y="58445"/>
                </a:lnTo>
                <a:lnTo>
                  <a:pt x="232" y="62459"/>
                </a:lnTo>
                <a:lnTo>
                  <a:pt x="5469" y="67124"/>
                </a:lnTo>
                <a:lnTo>
                  <a:pt x="9484" y="66892"/>
                </a:lnTo>
                <a:lnTo>
                  <a:pt x="45471" y="26486"/>
                </a:lnTo>
                <a:lnTo>
                  <a:pt x="45619" y="9587"/>
                </a:lnTo>
                <a:lnTo>
                  <a:pt x="60296" y="9587"/>
                </a:lnTo>
                <a:lnTo>
                  <a:pt x="52054" y="0"/>
                </a:lnTo>
                <a:close/>
              </a:path>
              <a:path w="103504" h="478789">
                <a:moveTo>
                  <a:pt x="51884" y="19285"/>
                </a:moveTo>
                <a:lnTo>
                  <a:pt x="45471" y="26486"/>
                </a:lnTo>
                <a:lnTo>
                  <a:pt x="45408" y="33596"/>
                </a:lnTo>
                <a:lnTo>
                  <a:pt x="58108" y="33708"/>
                </a:lnTo>
                <a:lnTo>
                  <a:pt x="58074" y="26486"/>
                </a:lnTo>
                <a:lnTo>
                  <a:pt x="51884" y="19285"/>
                </a:lnTo>
                <a:close/>
              </a:path>
              <a:path w="103504" h="478789">
                <a:moveTo>
                  <a:pt x="58283" y="13782"/>
                </a:moveTo>
                <a:lnTo>
                  <a:pt x="47153" y="13782"/>
                </a:lnTo>
                <a:lnTo>
                  <a:pt x="56711" y="13865"/>
                </a:lnTo>
                <a:lnTo>
                  <a:pt x="51884" y="19285"/>
                </a:lnTo>
                <a:lnTo>
                  <a:pt x="58171" y="26598"/>
                </a:lnTo>
                <a:lnTo>
                  <a:pt x="58283" y="13782"/>
                </a:lnTo>
                <a:close/>
              </a:path>
              <a:path w="103504" h="478789">
                <a:moveTo>
                  <a:pt x="45619" y="9587"/>
                </a:moveTo>
                <a:lnTo>
                  <a:pt x="45471" y="26486"/>
                </a:lnTo>
                <a:lnTo>
                  <a:pt x="51884" y="19285"/>
                </a:lnTo>
                <a:lnTo>
                  <a:pt x="47153" y="13782"/>
                </a:lnTo>
                <a:lnTo>
                  <a:pt x="58283" y="13782"/>
                </a:lnTo>
                <a:lnTo>
                  <a:pt x="58319" y="9698"/>
                </a:lnTo>
                <a:lnTo>
                  <a:pt x="45619" y="9587"/>
                </a:lnTo>
                <a:close/>
              </a:path>
              <a:path w="103504" h="478789">
                <a:moveTo>
                  <a:pt x="47153" y="13782"/>
                </a:moveTo>
                <a:lnTo>
                  <a:pt x="51884" y="19285"/>
                </a:lnTo>
                <a:lnTo>
                  <a:pt x="56711" y="13865"/>
                </a:lnTo>
                <a:lnTo>
                  <a:pt x="47153" y="13782"/>
                </a:lnTo>
                <a:close/>
              </a:path>
            </a:pathLst>
          </a:custGeom>
          <a:solidFill>
            <a:srgbClr val="8FA7C4"/>
          </a:solid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51998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799" y="291248"/>
            <a:ext cx="2694940" cy="1141095"/>
          </a:xfrm>
        </p:spPr>
        <p:txBody>
          <a:bodyPr/>
          <a:lstStyle/>
          <a:p>
            <a:r>
              <a:rPr lang="en-US" dirty="0"/>
              <a:t>IAM</a:t>
            </a:r>
          </a:p>
        </p:txBody>
      </p:sp>
      <p:sp>
        <p:nvSpPr>
          <p:cNvPr id="3" name="Content Placeholder 2"/>
          <p:cNvSpPr>
            <a:spLocks noGrp="1"/>
          </p:cNvSpPr>
          <p:nvPr>
            <p:ph idx="1"/>
          </p:nvPr>
        </p:nvSpPr>
        <p:spPr>
          <a:xfrm>
            <a:off x="604434" y="1901824"/>
            <a:ext cx="10629900" cy="4447761"/>
          </a:xfrm>
        </p:spPr>
        <p:txBody>
          <a:bodyPr>
            <a:normAutofit/>
          </a:bodyPr>
          <a:lstStyle/>
          <a:p>
            <a:endParaRPr lang="en-US" dirty="0"/>
          </a:p>
          <a:p>
            <a:endParaRPr lang="en-US" dirty="0"/>
          </a:p>
        </p:txBody>
      </p:sp>
      <p:sp>
        <p:nvSpPr>
          <p:cNvPr id="4" name="Content Placeholder 2"/>
          <p:cNvSpPr txBox="1">
            <a:spLocks/>
          </p:cNvSpPr>
          <p:nvPr/>
        </p:nvSpPr>
        <p:spPr>
          <a:xfrm>
            <a:off x="604434" y="1381810"/>
            <a:ext cx="10629900" cy="444776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bg1"/>
                </a:solidFill>
              </a:rPr>
              <a:t>All policy decision start with default deny rule</a:t>
            </a:r>
          </a:p>
          <a:p>
            <a:pPr marL="342900" indent="-342900">
              <a:buFont typeface="Arial" panose="020B0604020202020204" pitchFamily="34" charset="0"/>
              <a:buChar char="•"/>
            </a:pPr>
            <a:r>
              <a:rPr lang="en-US" sz="2000" dirty="0">
                <a:solidFill>
                  <a:schemeClr val="bg1"/>
                </a:solidFill>
              </a:rPr>
              <a:t>When you perform some activity in an AWS resource, default action would be denied. IAM then evaluate all the policies that are attached to the principal who is performing the activity </a:t>
            </a:r>
          </a:p>
          <a:p>
            <a:pPr marL="342900" indent="-342900">
              <a:buFont typeface="Arial" panose="020B0604020202020204" pitchFamily="34" charset="0"/>
              <a:buChar char="•"/>
            </a:pPr>
            <a:r>
              <a:rPr lang="en-US" sz="2000" dirty="0">
                <a:solidFill>
                  <a:schemeClr val="bg1"/>
                </a:solidFill>
              </a:rPr>
              <a:t>If there is an explicit deny, then the access is immediately denied</a:t>
            </a:r>
          </a:p>
          <a:p>
            <a:pPr marL="342900" indent="-342900">
              <a:buFont typeface="Arial" panose="020B0604020202020204" pitchFamily="34" charset="0"/>
              <a:buChar char="•"/>
            </a:pPr>
            <a:r>
              <a:rPr lang="en-US" sz="2000" dirty="0">
                <a:solidFill>
                  <a:schemeClr val="bg1"/>
                </a:solidFill>
              </a:rPr>
              <a:t>If no explicit deny is mentioned in policies, the next step is to check if there are any allow policies. If the allow policy is present, then you will be allow to operate</a:t>
            </a:r>
          </a:p>
          <a:p>
            <a:pPr marL="342900" indent="-342900">
              <a:buFont typeface="Arial" panose="020B0604020202020204" pitchFamily="34" charset="0"/>
              <a:buChar char="•"/>
            </a:pPr>
            <a:r>
              <a:rPr lang="en-US" sz="2000" dirty="0">
                <a:solidFill>
                  <a:schemeClr val="bg1"/>
                </a:solidFill>
              </a:rPr>
              <a:t>If no explicit allow policy is present, then the final decision would be denied </a:t>
            </a:r>
          </a:p>
          <a:p>
            <a:pPr marL="342900" indent="-342900">
              <a:buFont typeface="Arial" panose="020B0604020202020204" pitchFamily="34" charset="0"/>
              <a:buChar char="•"/>
            </a:pPr>
            <a:r>
              <a:rPr lang="en-US" sz="2000" dirty="0">
                <a:solidFill>
                  <a:schemeClr val="bg1"/>
                </a:solidFill>
              </a:rPr>
              <a:t>EXPLICIT DENY POLICY ALWAYS TAKE HIGHER PRECEDENCE OVER EXPLICIT ALLOW POLICIES </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8208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5859145"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5" dirty="0"/>
              <a:t>Managed </a:t>
            </a:r>
            <a:r>
              <a:rPr dirty="0"/>
              <a:t>and </a:t>
            </a:r>
            <a:r>
              <a:rPr spc="-10" dirty="0"/>
              <a:t>Customer </a:t>
            </a:r>
            <a:r>
              <a:rPr spc="-5" dirty="0"/>
              <a:t>Managed</a:t>
            </a:r>
            <a:r>
              <a:rPr spc="-30" dirty="0"/>
              <a:t> </a:t>
            </a:r>
            <a:r>
              <a:rPr spc="-10" dirty="0"/>
              <a:t>Policies</a:t>
            </a:r>
          </a:p>
        </p:txBody>
      </p:sp>
      <p:sp>
        <p:nvSpPr>
          <p:cNvPr id="4" name="object 4"/>
          <p:cNvSpPr txBox="1"/>
          <p:nvPr/>
        </p:nvSpPr>
        <p:spPr>
          <a:xfrm>
            <a:off x="574737" y="726947"/>
            <a:ext cx="10268585" cy="3225800"/>
          </a:xfrm>
          <a:prstGeom prst="rect">
            <a:avLst/>
          </a:prstGeom>
        </p:spPr>
        <p:txBody>
          <a:bodyPr vert="horz" wrap="square" lIns="0" tIns="165100" rIns="0" bIns="0" rtlCol="0">
            <a:spAutoFit/>
          </a:bodyPr>
          <a:lstStyle/>
          <a:p>
            <a:pPr marL="12700">
              <a:spcBef>
                <a:spcPts val="1300"/>
              </a:spcBef>
            </a:pPr>
            <a:r>
              <a:rPr sz="2000" spc="-30" dirty="0">
                <a:solidFill>
                  <a:srgbClr val="FFFFFF"/>
                </a:solidFill>
                <a:cs typeface="Calibri"/>
              </a:rPr>
              <a:t>AWS </a:t>
            </a:r>
            <a:r>
              <a:rPr sz="2000" spc="-5" dirty="0">
                <a:solidFill>
                  <a:srgbClr val="FFFFFF"/>
                </a:solidFill>
                <a:cs typeface="Calibri"/>
              </a:rPr>
              <a:t>Managed</a:t>
            </a:r>
            <a:r>
              <a:rPr sz="2000" spc="20" dirty="0">
                <a:solidFill>
                  <a:srgbClr val="FFFFFF"/>
                </a:solidFill>
                <a:cs typeface="Calibri"/>
              </a:rPr>
              <a:t> </a:t>
            </a:r>
            <a:r>
              <a:rPr sz="2000" spc="-10" dirty="0">
                <a:solidFill>
                  <a:srgbClr val="FFFFFF"/>
                </a:solidFill>
                <a:cs typeface="Calibri"/>
              </a:rPr>
              <a:t>Policies</a:t>
            </a:r>
            <a:endParaRPr sz="2000">
              <a:solidFill>
                <a:prstClr val="black"/>
              </a:solidFill>
              <a:cs typeface="Calibri"/>
            </a:endParaRPr>
          </a:p>
          <a:p>
            <a:pPr marL="298450" indent="-285750">
              <a:spcBef>
                <a:spcPts val="1200"/>
              </a:spcBef>
              <a:buFont typeface="Wingdings"/>
              <a:buChar char=""/>
              <a:tabLst>
                <a:tab pos="298450" algn="l"/>
              </a:tabLst>
            </a:pPr>
            <a:r>
              <a:rPr sz="2000" dirty="0">
                <a:solidFill>
                  <a:srgbClr val="FFFFFF"/>
                </a:solidFill>
                <a:cs typeface="Calibri"/>
              </a:rPr>
              <a:t>An </a:t>
            </a:r>
            <a:r>
              <a:rPr sz="2000" spc="-30" dirty="0">
                <a:solidFill>
                  <a:srgbClr val="FFFFFF"/>
                </a:solidFill>
                <a:cs typeface="Calibri"/>
              </a:rPr>
              <a:t>AWS </a:t>
            </a:r>
            <a:r>
              <a:rPr sz="2000" spc="-5" dirty="0">
                <a:solidFill>
                  <a:srgbClr val="FFFFFF"/>
                </a:solidFill>
                <a:cs typeface="Calibri"/>
              </a:rPr>
              <a:t>managed policy </a:t>
            </a:r>
            <a:r>
              <a:rPr sz="2000" dirty="0">
                <a:solidFill>
                  <a:srgbClr val="FFFFFF"/>
                </a:solidFill>
                <a:cs typeface="Calibri"/>
              </a:rPr>
              <a:t>is a </a:t>
            </a:r>
            <a:r>
              <a:rPr sz="2000" spc="-10" dirty="0">
                <a:solidFill>
                  <a:srgbClr val="FFFFFF"/>
                </a:solidFill>
                <a:cs typeface="Calibri"/>
              </a:rPr>
              <a:t>standalone </a:t>
            </a:r>
            <a:r>
              <a:rPr sz="2000" spc="-5" dirty="0">
                <a:solidFill>
                  <a:srgbClr val="FFFFFF"/>
                </a:solidFill>
                <a:cs typeface="Calibri"/>
              </a:rPr>
              <a:t>policy that </a:t>
            </a:r>
            <a:r>
              <a:rPr sz="2000" dirty="0">
                <a:solidFill>
                  <a:srgbClr val="FFFFFF"/>
                </a:solidFill>
                <a:cs typeface="Calibri"/>
              </a:rPr>
              <a:t>is </a:t>
            </a:r>
            <a:r>
              <a:rPr sz="2000" spc="-10" dirty="0">
                <a:solidFill>
                  <a:srgbClr val="FFFFFF"/>
                </a:solidFill>
                <a:cs typeface="Calibri"/>
              </a:rPr>
              <a:t>created </a:t>
            </a:r>
            <a:r>
              <a:rPr sz="2000" spc="-5" dirty="0">
                <a:solidFill>
                  <a:srgbClr val="FFFFFF"/>
                </a:solidFill>
                <a:cs typeface="Calibri"/>
              </a:rPr>
              <a:t>and </a:t>
            </a:r>
            <a:r>
              <a:rPr sz="2000" spc="-10" dirty="0">
                <a:solidFill>
                  <a:srgbClr val="FFFFFF"/>
                </a:solidFill>
                <a:cs typeface="Calibri"/>
              </a:rPr>
              <a:t>administered by</a:t>
            </a:r>
            <a:r>
              <a:rPr sz="2000" spc="65" dirty="0">
                <a:solidFill>
                  <a:srgbClr val="FFFFFF"/>
                </a:solidFill>
                <a:cs typeface="Calibri"/>
              </a:rPr>
              <a:t> </a:t>
            </a:r>
            <a:r>
              <a:rPr sz="2000" spc="-25" dirty="0">
                <a:solidFill>
                  <a:srgbClr val="FFFFFF"/>
                </a:solidFill>
                <a:cs typeface="Calibri"/>
              </a:rPr>
              <a:t>AWS.</a:t>
            </a:r>
            <a:endParaRPr sz="2000">
              <a:solidFill>
                <a:prstClr val="black"/>
              </a:solidFill>
              <a:cs typeface="Calibri"/>
            </a:endParaRPr>
          </a:p>
          <a:p>
            <a:pPr marL="298450" marR="5080" indent="-285750">
              <a:lnSpc>
                <a:spcPct val="150000"/>
              </a:lnSpc>
              <a:buFont typeface="Wingdings"/>
              <a:buChar char=""/>
              <a:tabLst>
                <a:tab pos="298450" algn="l"/>
              </a:tabLst>
            </a:pPr>
            <a:r>
              <a:rPr sz="2000" spc="-5" dirty="0">
                <a:solidFill>
                  <a:srgbClr val="FFFFFF"/>
                </a:solidFill>
                <a:cs typeface="Calibri"/>
              </a:rPr>
              <a:t>Standalone policy means that </a:t>
            </a:r>
            <a:r>
              <a:rPr sz="2000" dirty="0">
                <a:solidFill>
                  <a:srgbClr val="FFFFFF"/>
                </a:solidFill>
                <a:cs typeface="Calibri"/>
              </a:rPr>
              <a:t>the </a:t>
            </a:r>
            <a:r>
              <a:rPr sz="2000" spc="-5" dirty="0">
                <a:solidFill>
                  <a:srgbClr val="FFFFFF"/>
                </a:solidFill>
                <a:cs typeface="Calibri"/>
              </a:rPr>
              <a:t>policy has </a:t>
            </a:r>
            <a:r>
              <a:rPr sz="2000" dirty="0">
                <a:solidFill>
                  <a:srgbClr val="FFFFFF"/>
                </a:solidFill>
                <a:cs typeface="Calibri"/>
              </a:rPr>
              <a:t>its </a:t>
            </a:r>
            <a:r>
              <a:rPr sz="2000" spc="-10" dirty="0">
                <a:solidFill>
                  <a:srgbClr val="FFFFFF"/>
                </a:solidFill>
                <a:cs typeface="Calibri"/>
              </a:rPr>
              <a:t>own Amazon Resource </a:t>
            </a:r>
            <a:r>
              <a:rPr sz="2000" spc="-5" dirty="0">
                <a:solidFill>
                  <a:srgbClr val="FFFFFF"/>
                </a:solidFill>
                <a:cs typeface="Calibri"/>
              </a:rPr>
              <a:t>Name </a:t>
            </a:r>
            <a:r>
              <a:rPr sz="2000" dirty="0">
                <a:solidFill>
                  <a:srgbClr val="FFFFFF"/>
                </a:solidFill>
                <a:cs typeface="Calibri"/>
              </a:rPr>
              <a:t>(ARN) </a:t>
            </a:r>
            <a:r>
              <a:rPr sz="2000" spc="-5" dirty="0">
                <a:solidFill>
                  <a:srgbClr val="FFFFFF"/>
                </a:solidFill>
                <a:cs typeface="Calibri"/>
              </a:rPr>
              <a:t>that includes  </a:t>
            </a:r>
            <a:r>
              <a:rPr sz="2000" dirty="0">
                <a:solidFill>
                  <a:srgbClr val="FFFFFF"/>
                </a:solidFill>
                <a:cs typeface="Calibri"/>
              </a:rPr>
              <a:t>the </a:t>
            </a:r>
            <a:r>
              <a:rPr sz="2000" spc="-5" dirty="0">
                <a:solidFill>
                  <a:srgbClr val="FFFFFF"/>
                </a:solidFill>
                <a:cs typeface="Calibri"/>
              </a:rPr>
              <a:t>policy</a:t>
            </a:r>
            <a:r>
              <a:rPr sz="2000" spc="-15" dirty="0">
                <a:solidFill>
                  <a:srgbClr val="FFFFFF"/>
                </a:solidFill>
                <a:cs typeface="Calibri"/>
              </a:rPr>
              <a:t> </a:t>
            </a:r>
            <a:r>
              <a:rPr sz="2000" spc="-5" dirty="0">
                <a:solidFill>
                  <a:srgbClr val="FFFFFF"/>
                </a:solidFill>
                <a:cs typeface="Calibri"/>
              </a:rPr>
              <a:t>name.</a:t>
            </a:r>
            <a:endParaRPr sz="2000">
              <a:solidFill>
                <a:prstClr val="black"/>
              </a:solidFill>
              <a:cs typeface="Calibri"/>
            </a:endParaRPr>
          </a:p>
          <a:p>
            <a:pPr marL="298450" indent="-285750">
              <a:spcBef>
                <a:spcPts val="1200"/>
              </a:spcBef>
              <a:buFont typeface="Wingdings"/>
              <a:buChar char=""/>
              <a:tabLst>
                <a:tab pos="298450" algn="l"/>
              </a:tabLst>
            </a:pPr>
            <a:r>
              <a:rPr sz="2000" spc="-30" dirty="0">
                <a:solidFill>
                  <a:srgbClr val="FFFFFF"/>
                </a:solidFill>
                <a:cs typeface="Calibri"/>
              </a:rPr>
              <a:t>AWS </a:t>
            </a:r>
            <a:r>
              <a:rPr sz="2000" spc="-5" dirty="0">
                <a:solidFill>
                  <a:srgbClr val="FFFFFF"/>
                </a:solidFill>
                <a:cs typeface="Calibri"/>
              </a:rPr>
              <a:t>managed policies </a:t>
            </a:r>
            <a:r>
              <a:rPr sz="2000" spc="-10" dirty="0">
                <a:solidFill>
                  <a:srgbClr val="FFFFFF"/>
                </a:solidFill>
                <a:cs typeface="Calibri"/>
              </a:rPr>
              <a:t>are </a:t>
            </a:r>
            <a:r>
              <a:rPr sz="2000" spc="-5" dirty="0">
                <a:solidFill>
                  <a:srgbClr val="FFFFFF"/>
                </a:solidFill>
                <a:cs typeface="Calibri"/>
              </a:rPr>
              <a:t>designed </a:t>
            </a:r>
            <a:r>
              <a:rPr sz="2000" spc="-10" dirty="0">
                <a:solidFill>
                  <a:srgbClr val="FFFFFF"/>
                </a:solidFill>
                <a:cs typeface="Calibri"/>
              </a:rPr>
              <a:t>to provide </a:t>
            </a:r>
            <a:r>
              <a:rPr sz="2000" spc="-5" dirty="0">
                <a:solidFill>
                  <a:srgbClr val="FFFFFF"/>
                </a:solidFill>
                <a:cs typeface="Calibri"/>
              </a:rPr>
              <a:t>permissions </a:t>
            </a:r>
            <a:r>
              <a:rPr sz="2000" spc="-15" dirty="0">
                <a:solidFill>
                  <a:srgbClr val="FFFFFF"/>
                </a:solidFill>
                <a:cs typeface="Calibri"/>
              </a:rPr>
              <a:t>for </a:t>
            </a:r>
            <a:r>
              <a:rPr sz="2000" spc="-10" dirty="0">
                <a:solidFill>
                  <a:srgbClr val="FFFFFF"/>
                </a:solidFill>
                <a:cs typeface="Calibri"/>
              </a:rPr>
              <a:t>many </a:t>
            </a:r>
            <a:r>
              <a:rPr sz="2000" spc="-5" dirty="0">
                <a:solidFill>
                  <a:srgbClr val="FFFFFF"/>
                </a:solidFill>
                <a:cs typeface="Calibri"/>
              </a:rPr>
              <a:t>common use</a:t>
            </a:r>
            <a:r>
              <a:rPr sz="2000" spc="105" dirty="0">
                <a:solidFill>
                  <a:srgbClr val="FFFFFF"/>
                </a:solidFill>
                <a:cs typeface="Calibri"/>
              </a:rPr>
              <a:t> </a:t>
            </a:r>
            <a:r>
              <a:rPr sz="2000" spc="-5" dirty="0">
                <a:solidFill>
                  <a:srgbClr val="FFFFFF"/>
                </a:solidFill>
                <a:cs typeface="Calibri"/>
              </a:rPr>
              <a:t>cases.</a:t>
            </a:r>
            <a:endParaRPr sz="2000">
              <a:solidFill>
                <a:prstClr val="black"/>
              </a:solidFill>
              <a:cs typeface="Calibri"/>
            </a:endParaRPr>
          </a:p>
          <a:p>
            <a:pPr marL="298450" indent="-285750">
              <a:spcBef>
                <a:spcPts val="1200"/>
              </a:spcBef>
              <a:buFont typeface="Wingdings"/>
              <a:buChar char=""/>
              <a:tabLst>
                <a:tab pos="298450" algn="l"/>
              </a:tabLst>
            </a:pPr>
            <a:r>
              <a:rPr sz="2000" spc="-55" dirty="0">
                <a:solidFill>
                  <a:srgbClr val="FFFFFF"/>
                </a:solidFill>
                <a:cs typeface="Calibri"/>
              </a:rPr>
              <a:t>You </a:t>
            </a:r>
            <a:r>
              <a:rPr sz="2000" spc="-5" dirty="0">
                <a:solidFill>
                  <a:srgbClr val="FFFFFF"/>
                </a:solidFill>
                <a:cs typeface="Calibri"/>
              </a:rPr>
              <a:t>cannot </a:t>
            </a:r>
            <a:r>
              <a:rPr sz="2000" spc="-10" dirty="0">
                <a:solidFill>
                  <a:srgbClr val="FFFFFF"/>
                </a:solidFill>
                <a:cs typeface="Calibri"/>
              </a:rPr>
              <a:t>change </a:t>
            </a:r>
            <a:r>
              <a:rPr sz="2000" dirty="0">
                <a:solidFill>
                  <a:srgbClr val="FFFFFF"/>
                </a:solidFill>
                <a:cs typeface="Calibri"/>
              </a:rPr>
              <a:t>the </a:t>
            </a:r>
            <a:r>
              <a:rPr sz="2000" spc="-5" dirty="0">
                <a:solidFill>
                  <a:srgbClr val="FFFFFF"/>
                </a:solidFill>
                <a:cs typeface="Calibri"/>
              </a:rPr>
              <a:t>permissions defined </a:t>
            </a:r>
            <a:r>
              <a:rPr sz="2000" dirty="0">
                <a:solidFill>
                  <a:srgbClr val="FFFFFF"/>
                </a:solidFill>
                <a:cs typeface="Calibri"/>
              </a:rPr>
              <a:t>in </a:t>
            </a:r>
            <a:r>
              <a:rPr sz="2000" spc="-30" dirty="0">
                <a:solidFill>
                  <a:srgbClr val="FFFFFF"/>
                </a:solidFill>
                <a:cs typeface="Calibri"/>
              </a:rPr>
              <a:t>AWS </a:t>
            </a:r>
            <a:r>
              <a:rPr sz="2000" spc="-5" dirty="0">
                <a:solidFill>
                  <a:srgbClr val="FFFFFF"/>
                </a:solidFill>
                <a:cs typeface="Calibri"/>
              </a:rPr>
              <a:t>managed</a:t>
            </a:r>
            <a:r>
              <a:rPr sz="2000" spc="95" dirty="0">
                <a:solidFill>
                  <a:srgbClr val="FFFFFF"/>
                </a:solidFill>
                <a:cs typeface="Calibri"/>
              </a:rPr>
              <a:t> </a:t>
            </a:r>
            <a:r>
              <a:rPr sz="2000" spc="-5" dirty="0">
                <a:solidFill>
                  <a:srgbClr val="FFFFFF"/>
                </a:solidFill>
                <a:cs typeface="Calibri"/>
              </a:rPr>
              <a:t>policies.</a:t>
            </a:r>
            <a:endParaRPr sz="2000">
              <a:solidFill>
                <a:prstClr val="black"/>
              </a:solidFill>
              <a:cs typeface="Calibri"/>
            </a:endParaRPr>
          </a:p>
          <a:p>
            <a:pPr marL="298450" indent="-285750">
              <a:spcBef>
                <a:spcPts val="1200"/>
              </a:spcBef>
              <a:buFont typeface="Wingdings"/>
              <a:buChar char=""/>
              <a:tabLst>
                <a:tab pos="298450" algn="l"/>
              </a:tabLst>
            </a:pPr>
            <a:r>
              <a:rPr sz="2000" spc="-5" dirty="0">
                <a:solidFill>
                  <a:srgbClr val="FFFFFF"/>
                </a:solidFill>
                <a:cs typeface="Calibri"/>
              </a:rPr>
              <a:t>The </a:t>
            </a:r>
            <a:r>
              <a:rPr sz="2000" spc="-10" dirty="0">
                <a:solidFill>
                  <a:srgbClr val="FFFFFF"/>
                </a:solidFill>
                <a:cs typeface="Calibri"/>
              </a:rPr>
              <a:t>following </a:t>
            </a:r>
            <a:r>
              <a:rPr sz="2000" spc="-5" dirty="0">
                <a:solidFill>
                  <a:srgbClr val="FFFFFF"/>
                </a:solidFill>
                <a:cs typeface="Calibri"/>
              </a:rPr>
              <a:t>list of policies </a:t>
            </a:r>
            <a:r>
              <a:rPr sz="2000" spc="-10" dirty="0">
                <a:solidFill>
                  <a:srgbClr val="FFFFFF"/>
                </a:solidFill>
                <a:cs typeface="Calibri"/>
              </a:rPr>
              <a:t>are </a:t>
            </a:r>
            <a:r>
              <a:rPr sz="2000" dirty="0">
                <a:solidFill>
                  <a:srgbClr val="FFFFFF"/>
                </a:solidFill>
                <a:cs typeface="Calibri"/>
              </a:rPr>
              <a:t>all </a:t>
            </a:r>
            <a:r>
              <a:rPr sz="2000" spc="-30" dirty="0">
                <a:solidFill>
                  <a:srgbClr val="FFFFFF"/>
                </a:solidFill>
                <a:cs typeface="Calibri"/>
              </a:rPr>
              <a:t>AWS </a:t>
            </a:r>
            <a:r>
              <a:rPr sz="2000" spc="-5" dirty="0">
                <a:solidFill>
                  <a:srgbClr val="FFFFFF"/>
                </a:solidFill>
                <a:cs typeface="Calibri"/>
              </a:rPr>
              <a:t>managed</a:t>
            </a:r>
            <a:r>
              <a:rPr sz="2000" spc="50" dirty="0">
                <a:solidFill>
                  <a:srgbClr val="FFFFFF"/>
                </a:solidFill>
                <a:cs typeface="Calibri"/>
              </a:rPr>
              <a:t> </a:t>
            </a:r>
            <a:r>
              <a:rPr sz="2000" spc="-5" dirty="0">
                <a:solidFill>
                  <a:srgbClr val="FFFFFF"/>
                </a:solidFill>
                <a:cs typeface="Calibri"/>
              </a:rPr>
              <a:t>policies:</a:t>
            </a:r>
            <a:endParaRPr sz="2000">
              <a:solidFill>
                <a:prstClr val="black"/>
              </a:solidFill>
              <a:cs typeface="Calibri"/>
            </a:endParaRPr>
          </a:p>
        </p:txBody>
      </p:sp>
      <p:sp>
        <p:nvSpPr>
          <p:cNvPr id="5" name="object 5"/>
          <p:cNvSpPr/>
          <p:nvPr/>
        </p:nvSpPr>
        <p:spPr>
          <a:xfrm>
            <a:off x="411312" y="4195061"/>
            <a:ext cx="8694979" cy="242277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63099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2823210" cy="391160"/>
          </a:xfrm>
          <a:prstGeom prst="rect">
            <a:avLst/>
          </a:prstGeom>
        </p:spPr>
        <p:txBody>
          <a:bodyPr vert="horz" wrap="square" lIns="0" tIns="12700" rIns="0" bIns="0" rtlCol="0">
            <a:spAutoFit/>
          </a:bodyPr>
          <a:lstStyle/>
          <a:p>
            <a:pPr marL="12700">
              <a:lnSpc>
                <a:spcPct val="100000"/>
              </a:lnSpc>
              <a:spcBef>
                <a:spcPts val="100"/>
              </a:spcBef>
            </a:pPr>
            <a:r>
              <a:rPr spc="-40" dirty="0"/>
              <a:t>AWS </a:t>
            </a:r>
            <a:r>
              <a:rPr spc="-5" dirty="0"/>
              <a:t>Managed</a:t>
            </a:r>
            <a:r>
              <a:rPr spc="-45" dirty="0"/>
              <a:t> </a:t>
            </a:r>
            <a:r>
              <a:rPr spc="-10" dirty="0"/>
              <a:t>Policies</a:t>
            </a:r>
          </a:p>
        </p:txBody>
      </p:sp>
      <p:sp>
        <p:nvSpPr>
          <p:cNvPr id="4" name="object 4"/>
          <p:cNvSpPr txBox="1"/>
          <p:nvPr/>
        </p:nvSpPr>
        <p:spPr>
          <a:xfrm>
            <a:off x="574737" y="726947"/>
            <a:ext cx="7308850" cy="5511800"/>
          </a:xfrm>
          <a:prstGeom prst="rect">
            <a:avLst/>
          </a:prstGeom>
        </p:spPr>
        <p:txBody>
          <a:bodyPr vert="horz" wrap="square" lIns="0" tIns="165100" rIns="0" bIns="0" rtlCol="0">
            <a:spAutoFit/>
          </a:bodyPr>
          <a:lstStyle/>
          <a:p>
            <a:pPr marL="298450" indent="-285750">
              <a:spcBef>
                <a:spcPts val="1300"/>
              </a:spcBef>
              <a:buFont typeface="Wingdings"/>
              <a:buChar char=""/>
              <a:tabLst>
                <a:tab pos="298450" algn="l"/>
              </a:tabLst>
            </a:pPr>
            <a:r>
              <a:rPr sz="2000" dirty="0">
                <a:solidFill>
                  <a:srgbClr val="FFFFFF"/>
                </a:solidFill>
                <a:cs typeface="Calibri"/>
              </a:rPr>
              <a:t>Some </a:t>
            </a:r>
            <a:r>
              <a:rPr sz="2000" spc="-30" dirty="0">
                <a:solidFill>
                  <a:srgbClr val="FFFFFF"/>
                </a:solidFill>
                <a:cs typeface="Calibri"/>
              </a:rPr>
              <a:t>AWS </a:t>
            </a:r>
            <a:r>
              <a:rPr sz="2000" spc="-5" dirty="0">
                <a:solidFill>
                  <a:srgbClr val="FFFFFF"/>
                </a:solidFill>
                <a:cs typeface="Calibri"/>
              </a:rPr>
              <a:t>managed policies </a:t>
            </a:r>
            <a:r>
              <a:rPr sz="2000" spc="-10" dirty="0">
                <a:solidFill>
                  <a:srgbClr val="FFFFFF"/>
                </a:solidFill>
                <a:cs typeface="Calibri"/>
              </a:rPr>
              <a:t>are </a:t>
            </a:r>
            <a:r>
              <a:rPr sz="2000" spc="-5" dirty="0">
                <a:solidFill>
                  <a:srgbClr val="FFFFFF"/>
                </a:solidFill>
                <a:cs typeface="Calibri"/>
              </a:rPr>
              <a:t>designed </a:t>
            </a:r>
            <a:r>
              <a:rPr sz="2000" spc="-15" dirty="0">
                <a:solidFill>
                  <a:srgbClr val="FFFFFF"/>
                </a:solidFill>
                <a:cs typeface="Calibri"/>
              </a:rPr>
              <a:t>for </a:t>
            </a:r>
            <a:r>
              <a:rPr sz="2000" dirty="0">
                <a:solidFill>
                  <a:srgbClr val="FFFFFF"/>
                </a:solidFill>
                <a:cs typeface="Calibri"/>
              </a:rPr>
              <a:t>specific </a:t>
            </a:r>
            <a:r>
              <a:rPr sz="2000" spc="-5" dirty="0">
                <a:solidFill>
                  <a:srgbClr val="FFFFFF"/>
                </a:solidFill>
                <a:cs typeface="Calibri"/>
              </a:rPr>
              <a:t>job</a:t>
            </a:r>
            <a:r>
              <a:rPr sz="2000" spc="60" dirty="0">
                <a:solidFill>
                  <a:srgbClr val="FFFFFF"/>
                </a:solidFill>
                <a:cs typeface="Calibri"/>
              </a:rPr>
              <a:t> </a:t>
            </a:r>
            <a:r>
              <a:rPr sz="2000" spc="-5" dirty="0">
                <a:solidFill>
                  <a:srgbClr val="FFFFFF"/>
                </a:solidFill>
                <a:cs typeface="Calibri"/>
              </a:rPr>
              <a:t>functions.</a:t>
            </a:r>
            <a:endParaRPr sz="2000">
              <a:solidFill>
                <a:prstClr val="black"/>
              </a:solidFill>
              <a:cs typeface="Calibri"/>
            </a:endParaRPr>
          </a:p>
          <a:p>
            <a:pPr marL="298450" indent="-285750">
              <a:spcBef>
                <a:spcPts val="1200"/>
              </a:spcBef>
              <a:buFont typeface="Wingdings"/>
              <a:buChar char=""/>
              <a:tabLst>
                <a:tab pos="298450" algn="l"/>
              </a:tabLst>
            </a:pPr>
            <a:r>
              <a:rPr sz="2000" spc="-5" dirty="0">
                <a:solidFill>
                  <a:srgbClr val="FFFFFF"/>
                </a:solidFill>
                <a:cs typeface="Calibri"/>
              </a:rPr>
              <a:t>The job-specific </a:t>
            </a:r>
            <a:r>
              <a:rPr sz="2000" spc="-30" dirty="0">
                <a:solidFill>
                  <a:srgbClr val="FFFFFF"/>
                </a:solidFill>
                <a:cs typeface="Calibri"/>
              </a:rPr>
              <a:t>AWS </a:t>
            </a:r>
            <a:r>
              <a:rPr sz="2000" spc="-5" dirty="0">
                <a:solidFill>
                  <a:srgbClr val="FFFFFF"/>
                </a:solidFill>
                <a:cs typeface="Calibri"/>
              </a:rPr>
              <a:t>managed policies</a:t>
            </a:r>
            <a:r>
              <a:rPr sz="2000" spc="40" dirty="0">
                <a:solidFill>
                  <a:srgbClr val="FFFFFF"/>
                </a:solidFill>
                <a:cs typeface="Calibri"/>
              </a:rPr>
              <a:t> </a:t>
            </a:r>
            <a:r>
              <a:rPr sz="2000" spc="-5" dirty="0">
                <a:solidFill>
                  <a:srgbClr val="FFFFFF"/>
                </a:solidFill>
                <a:cs typeface="Calibri"/>
              </a:rPr>
              <a:t>include:</a:t>
            </a:r>
            <a:endParaRPr sz="2000">
              <a:solidFill>
                <a:prstClr val="black"/>
              </a:solidFill>
              <a:cs typeface="Calibri"/>
            </a:endParaRPr>
          </a:p>
          <a:p>
            <a:pPr marL="755650" lvl="1" indent="-285750">
              <a:spcBef>
                <a:spcPts val="1200"/>
              </a:spcBef>
              <a:buFont typeface="Wingdings"/>
              <a:buChar char=""/>
              <a:tabLst>
                <a:tab pos="755650" algn="l"/>
              </a:tabLst>
            </a:pPr>
            <a:r>
              <a:rPr sz="2000" spc="-10" dirty="0">
                <a:solidFill>
                  <a:srgbClr val="FFFFFF"/>
                </a:solidFill>
                <a:cs typeface="Calibri"/>
              </a:rPr>
              <a:t>Administrator</a:t>
            </a:r>
            <a:endParaRPr sz="2000">
              <a:solidFill>
                <a:prstClr val="black"/>
              </a:solidFill>
              <a:cs typeface="Calibri"/>
            </a:endParaRPr>
          </a:p>
          <a:p>
            <a:pPr marL="755650" lvl="1" indent="-285750">
              <a:spcBef>
                <a:spcPts val="1200"/>
              </a:spcBef>
              <a:buFont typeface="Wingdings"/>
              <a:buChar char=""/>
              <a:tabLst>
                <a:tab pos="755650" algn="l"/>
              </a:tabLst>
            </a:pPr>
            <a:r>
              <a:rPr sz="2000" spc="-5" dirty="0">
                <a:solidFill>
                  <a:srgbClr val="FFFFFF"/>
                </a:solidFill>
                <a:cs typeface="Calibri"/>
              </a:rPr>
              <a:t>Billing</a:t>
            </a:r>
            <a:endParaRPr sz="2000">
              <a:solidFill>
                <a:prstClr val="black"/>
              </a:solidFill>
              <a:cs typeface="Calibri"/>
            </a:endParaRPr>
          </a:p>
          <a:p>
            <a:pPr marL="755650" lvl="1" indent="-285750">
              <a:spcBef>
                <a:spcPts val="1200"/>
              </a:spcBef>
              <a:buFont typeface="Wingdings"/>
              <a:buChar char=""/>
              <a:tabLst>
                <a:tab pos="755650" algn="l"/>
              </a:tabLst>
            </a:pPr>
            <a:r>
              <a:rPr sz="2000" spc="-10" dirty="0">
                <a:solidFill>
                  <a:srgbClr val="FFFFFF"/>
                </a:solidFill>
                <a:cs typeface="Calibri"/>
              </a:rPr>
              <a:t>Database</a:t>
            </a:r>
            <a:r>
              <a:rPr sz="2000" spc="-5" dirty="0">
                <a:solidFill>
                  <a:srgbClr val="FFFFFF"/>
                </a:solidFill>
                <a:cs typeface="Calibri"/>
              </a:rPr>
              <a:t> </a:t>
            </a:r>
            <a:r>
              <a:rPr sz="2000" spc="-10" dirty="0">
                <a:solidFill>
                  <a:srgbClr val="FFFFFF"/>
                </a:solidFill>
                <a:cs typeface="Calibri"/>
              </a:rPr>
              <a:t>Administrator</a:t>
            </a:r>
            <a:endParaRPr sz="2000">
              <a:solidFill>
                <a:prstClr val="black"/>
              </a:solidFill>
              <a:cs typeface="Calibri"/>
            </a:endParaRPr>
          </a:p>
          <a:p>
            <a:pPr marL="755650" lvl="1" indent="-285750">
              <a:spcBef>
                <a:spcPts val="1200"/>
              </a:spcBef>
              <a:buFont typeface="Wingdings"/>
              <a:buChar char=""/>
              <a:tabLst>
                <a:tab pos="755650" algn="l"/>
              </a:tabLst>
            </a:pPr>
            <a:r>
              <a:rPr sz="2000" spc="-15" dirty="0">
                <a:solidFill>
                  <a:srgbClr val="FFFFFF"/>
                </a:solidFill>
                <a:cs typeface="Calibri"/>
              </a:rPr>
              <a:t>Data</a:t>
            </a:r>
            <a:r>
              <a:rPr sz="2000" spc="-5" dirty="0">
                <a:solidFill>
                  <a:srgbClr val="FFFFFF"/>
                </a:solidFill>
                <a:cs typeface="Calibri"/>
              </a:rPr>
              <a:t> Scientist</a:t>
            </a:r>
            <a:endParaRPr sz="2000">
              <a:solidFill>
                <a:prstClr val="black"/>
              </a:solidFill>
              <a:cs typeface="Calibri"/>
            </a:endParaRPr>
          </a:p>
          <a:p>
            <a:pPr marL="755650" lvl="1" indent="-285750">
              <a:spcBef>
                <a:spcPts val="1200"/>
              </a:spcBef>
              <a:buFont typeface="Wingdings"/>
              <a:buChar char=""/>
              <a:tabLst>
                <a:tab pos="755650" algn="l"/>
              </a:tabLst>
            </a:pPr>
            <a:r>
              <a:rPr sz="2000" spc="-10" dirty="0">
                <a:solidFill>
                  <a:srgbClr val="FFFFFF"/>
                </a:solidFill>
                <a:cs typeface="Calibri"/>
              </a:rPr>
              <a:t>Developer </a:t>
            </a:r>
            <a:r>
              <a:rPr sz="2000" spc="-20" dirty="0">
                <a:solidFill>
                  <a:srgbClr val="FFFFFF"/>
                </a:solidFill>
                <a:cs typeface="Calibri"/>
              </a:rPr>
              <a:t>Power</a:t>
            </a:r>
            <a:r>
              <a:rPr sz="2000" spc="5" dirty="0">
                <a:solidFill>
                  <a:srgbClr val="FFFFFF"/>
                </a:solidFill>
                <a:cs typeface="Calibri"/>
              </a:rPr>
              <a:t> </a:t>
            </a:r>
            <a:r>
              <a:rPr sz="2000" dirty="0">
                <a:solidFill>
                  <a:srgbClr val="FFFFFF"/>
                </a:solidFill>
                <a:cs typeface="Calibri"/>
              </a:rPr>
              <a:t>User</a:t>
            </a:r>
            <a:endParaRPr sz="2000">
              <a:solidFill>
                <a:prstClr val="black"/>
              </a:solidFill>
              <a:cs typeface="Calibri"/>
            </a:endParaRPr>
          </a:p>
          <a:p>
            <a:pPr marL="755650" lvl="1" indent="-285750">
              <a:spcBef>
                <a:spcPts val="1200"/>
              </a:spcBef>
              <a:buFont typeface="Wingdings"/>
              <a:buChar char=""/>
              <a:tabLst>
                <a:tab pos="755650" algn="l"/>
              </a:tabLst>
            </a:pPr>
            <a:r>
              <a:rPr sz="2000" spc="-10" dirty="0">
                <a:solidFill>
                  <a:srgbClr val="FFFFFF"/>
                </a:solidFill>
                <a:cs typeface="Calibri"/>
              </a:rPr>
              <a:t>Network</a:t>
            </a:r>
            <a:r>
              <a:rPr sz="2000" spc="-5" dirty="0">
                <a:solidFill>
                  <a:srgbClr val="FFFFFF"/>
                </a:solidFill>
                <a:cs typeface="Calibri"/>
              </a:rPr>
              <a:t> </a:t>
            </a:r>
            <a:r>
              <a:rPr sz="2000" spc="-10" dirty="0">
                <a:solidFill>
                  <a:srgbClr val="FFFFFF"/>
                </a:solidFill>
                <a:cs typeface="Calibri"/>
              </a:rPr>
              <a:t>Administrator</a:t>
            </a:r>
            <a:endParaRPr sz="2000">
              <a:solidFill>
                <a:prstClr val="black"/>
              </a:solidFill>
              <a:cs typeface="Calibri"/>
            </a:endParaRPr>
          </a:p>
          <a:p>
            <a:pPr marL="755650" lvl="1" indent="-285750">
              <a:spcBef>
                <a:spcPts val="1200"/>
              </a:spcBef>
              <a:buFont typeface="Wingdings"/>
              <a:buChar char=""/>
              <a:tabLst>
                <a:tab pos="755650" algn="l"/>
              </a:tabLst>
            </a:pPr>
            <a:r>
              <a:rPr sz="2000" dirty="0">
                <a:solidFill>
                  <a:srgbClr val="FFFFFF"/>
                </a:solidFill>
                <a:cs typeface="Calibri"/>
              </a:rPr>
              <a:t>Security</a:t>
            </a:r>
            <a:r>
              <a:rPr sz="2000" spc="-15" dirty="0">
                <a:solidFill>
                  <a:srgbClr val="FFFFFF"/>
                </a:solidFill>
                <a:cs typeface="Calibri"/>
              </a:rPr>
              <a:t> </a:t>
            </a:r>
            <a:r>
              <a:rPr sz="2000" spc="-5" dirty="0">
                <a:solidFill>
                  <a:srgbClr val="FFFFFF"/>
                </a:solidFill>
                <a:cs typeface="Calibri"/>
              </a:rPr>
              <a:t>Auditor</a:t>
            </a:r>
            <a:endParaRPr sz="2000">
              <a:solidFill>
                <a:prstClr val="black"/>
              </a:solidFill>
              <a:cs typeface="Calibri"/>
            </a:endParaRPr>
          </a:p>
          <a:p>
            <a:pPr marL="755650" lvl="1" indent="-285750">
              <a:spcBef>
                <a:spcPts val="1200"/>
              </a:spcBef>
              <a:buFont typeface="Wingdings"/>
              <a:buChar char=""/>
              <a:tabLst>
                <a:tab pos="755650" algn="l"/>
              </a:tabLst>
            </a:pPr>
            <a:r>
              <a:rPr sz="2000" spc="-5" dirty="0">
                <a:solidFill>
                  <a:srgbClr val="FFFFFF"/>
                </a:solidFill>
                <a:cs typeface="Calibri"/>
              </a:rPr>
              <a:t>Support </a:t>
            </a:r>
            <a:r>
              <a:rPr sz="2000" dirty="0">
                <a:solidFill>
                  <a:srgbClr val="FFFFFF"/>
                </a:solidFill>
                <a:cs typeface="Calibri"/>
              </a:rPr>
              <a:t>User</a:t>
            </a:r>
            <a:endParaRPr sz="2000">
              <a:solidFill>
                <a:prstClr val="black"/>
              </a:solidFill>
              <a:cs typeface="Calibri"/>
            </a:endParaRPr>
          </a:p>
          <a:p>
            <a:pPr marL="755650" lvl="1" indent="-285750">
              <a:spcBef>
                <a:spcPts val="1200"/>
              </a:spcBef>
              <a:buFont typeface="Wingdings"/>
              <a:buChar char=""/>
              <a:tabLst>
                <a:tab pos="755650" algn="l"/>
              </a:tabLst>
            </a:pPr>
            <a:r>
              <a:rPr sz="2000" spc="-15" dirty="0">
                <a:solidFill>
                  <a:srgbClr val="FFFFFF"/>
                </a:solidFill>
                <a:cs typeface="Calibri"/>
              </a:rPr>
              <a:t>System</a:t>
            </a:r>
            <a:r>
              <a:rPr sz="2000" spc="-5" dirty="0">
                <a:solidFill>
                  <a:srgbClr val="FFFFFF"/>
                </a:solidFill>
                <a:cs typeface="Calibri"/>
              </a:rPr>
              <a:t> </a:t>
            </a:r>
            <a:r>
              <a:rPr sz="2000" spc="-10" dirty="0">
                <a:solidFill>
                  <a:srgbClr val="FFFFFF"/>
                </a:solidFill>
                <a:cs typeface="Calibri"/>
              </a:rPr>
              <a:t>Administrator</a:t>
            </a:r>
            <a:endParaRPr sz="2000">
              <a:solidFill>
                <a:prstClr val="black"/>
              </a:solidFill>
              <a:cs typeface="Calibri"/>
            </a:endParaRPr>
          </a:p>
          <a:p>
            <a:pPr marL="755650" lvl="1" indent="-285750">
              <a:spcBef>
                <a:spcPts val="1200"/>
              </a:spcBef>
              <a:buFont typeface="Wingdings"/>
              <a:buChar char=""/>
              <a:tabLst>
                <a:tab pos="755650" algn="l"/>
              </a:tabLst>
            </a:pPr>
            <a:r>
              <a:rPr sz="2000" spc="-10" dirty="0">
                <a:solidFill>
                  <a:srgbClr val="FFFFFF"/>
                </a:solidFill>
                <a:cs typeface="Calibri"/>
              </a:rPr>
              <a:t>View-Only</a:t>
            </a:r>
            <a:r>
              <a:rPr sz="2000" spc="-15" dirty="0">
                <a:solidFill>
                  <a:srgbClr val="FFFFFF"/>
                </a:solidFill>
                <a:cs typeface="Calibri"/>
              </a:rPr>
              <a:t> </a:t>
            </a:r>
            <a:r>
              <a:rPr sz="2000" dirty="0">
                <a:solidFill>
                  <a:srgbClr val="FFFFFF"/>
                </a:solidFill>
                <a:cs typeface="Calibri"/>
              </a:rPr>
              <a:t>User</a:t>
            </a:r>
            <a:endParaRPr sz="2000">
              <a:solidFill>
                <a:prstClr val="black"/>
              </a:solidFill>
              <a:cs typeface="Calibri"/>
            </a:endParaRPr>
          </a:p>
        </p:txBody>
      </p:sp>
    </p:spTree>
    <p:extLst>
      <p:ext uri="{BB962C8B-B14F-4D97-AF65-F5344CB8AC3E}">
        <p14:creationId xmlns:p14="http://schemas.microsoft.com/office/powerpoint/2010/main" val="193425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993" y="304291"/>
            <a:ext cx="3448050" cy="391160"/>
          </a:xfrm>
          <a:prstGeom prst="rect">
            <a:avLst/>
          </a:prstGeom>
        </p:spPr>
        <p:txBody>
          <a:bodyPr vert="horz" wrap="square" lIns="0" tIns="12700" rIns="0" bIns="0" rtlCol="0">
            <a:spAutoFit/>
          </a:bodyPr>
          <a:lstStyle/>
          <a:p>
            <a:pPr marL="12700">
              <a:lnSpc>
                <a:spcPct val="100000"/>
              </a:lnSpc>
              <a:spcBef>
                <a:spcPts val="100"/>
              </a:spcBef>
            </a:pPr>
            <a:r>
              <a:rPr spc="-10" dirty="0"/>
              <a:t>Customer </a:t>
            </a:r>
            <a:r>
              <a:rPr spc="-5" dirty="0"/>
              <a:t>Managed</a:t>
            </a:r>
            <a:r>
              <a:rPr spc="-70" dirty="0"/>
              <a:t> </a:t>
            </a:r>
            <a:r>
              <a:rPr spc="-10" dirty="0"/>
              <a:t>Policies</a:t>
            </a:r>
          </a:p>
        </p:txBody>
      </p:sp>
      <p:sp>
        <p:nvSpPr>
          <p:cNvPr id="4" name="object 4"/>
          <p:cNvSpPr txBox="1"/>
          <p:nvPr/>
        </p:nvSpPr>
        <p:spPr>
          <a:xfrm>
            <a:off x="574737" y="726947"/>
            <a:ext cx="10819130" cy="2311400"/>
          </a:xfrm>
          <a:prstGeom prst="rect">
            <a:avLst/>
          </a:prstGeom>
        </p:spPr>
        <p:txBody>
          <a:bodyPr vert="horz" wrap="square" lIns="0" tIns="12700" rIns="0" bIns="0" rtlCol="0">
            <a:spAutoFit/>
          </a:bodyPr>
          <a:lstStyle/>
          <a:p>
            <a:pPr marL="298450" marR="5080" indent="-285750">
              <a:lnSpc>
                <a:spcPct val="150000"/>
              </a:lnSpc>
              <a:spcBef>
                <a:spcPts val="100"/>
              </a:spcBef>
              <a:buFont typeface="Wingdings"/>
              <a:buChar char=""/>
              <a:tabLst>
                <a:tab pos="298450" algn="l"/>
              </a:tabLst>
            </a:pPr>
            <a:r>
              <a:rPr sz="2000" spc="-55" dirty="0">
                <a:solidFill>
                  <a:srgbClr val="FFFFFF"/>
                </a:solidFill>
                <a:cs typeface="Calibri"/>
              </a:rPr>
              <a:t>You </a:t>
            </a:r>
            <a:r>
              <a:rPr sz="2000" spc="-5" dirty="0">
                <a:solidFill>
                  <a:srgbClr val="FFFFFF"/>
                </a:solidFill>
                <a:cs typeface="Calibri"/>
              </a:rPr>
              <a:t>can </a:t>
            </a:r>
            <a:r>
              <a:rPr sz="2000" spc="-10" dirty="0">
                <a:solidFill>
                  <a:srgbClr val="FFFFFF"/>
                </a:solidFill>
                <a:cs typeface="Calibri"/>
              </a:rPr>
              <a:t>create standalone </a:t>
            </a:r>
            <a:r>
              <a:rPr sz="2000" spc="-5" dirty="0">
                <a:solidFill>
                  <a:srgbClr val="FFFFFF"/>
                </a:solidFill>
                <a:cs typeface="Calibri"/>
              </a:rPr>
              <a:t>policies that </a:t>
            </a:r>
            <a:r>
              <a:rPr sz="2000" spc="-15" dirty="0">
                <a:solidFill>
                  <a:srgbClr val="FFFFFF"/>
                </a:solidFill>
                <a:cs typeface="Calibri"/>
              </a:rPr>
              <a:t>you </a:t>
            </a:r>
            <a:r>
              <a:rPr sz="2000" spc="-5" dirty="0">
                <a:solidFill>
                  <a:srgbClr val="FFFFFF"/>
                </a:solidFill>
                <a:cs typeface="Calibri"/>
              </a:rPr>
              <a:t>administer </a:t>
            </a:r>
            <a:r>
              <a:rPr sz="2000" dirty="0">
                <a:solidFill>
                  <a:srgbClr val="FFFFFF"/>
                </a:solidFill>
                <a:cs typeface="Calibri"/>
              </a:rPr>
              <a:t>in </a:t>
            </a:r>
            <a:r>
              <a:rPr sz="2000" spc="-10" dirty="0">
                <a:solidFill>
                  <a:srgbClr val="FFFFFF"/>
                </a:solidFill>
                <a:cs typeface="Calibri"/>
              </a:rPr>
              <a:t>your own </a:t>
            </a:r>
            <a:r>
              <a:rPr sz="2000" spc="-30" dirty="0">
                <a:solidFill>
                  <a:srgbClr val="FFFFFF"/>
                </a:solidFill>
                <a:cs typeface="Calibri"/>
              </a:rPr>
              <a:t>AWS </a:t>
            </a:r>
            <a:r>
              <a:rPr sz="2000" spc="-5" dirty="0">
                <a:solidFill>
                  <a:srgbClr val="FFFFFF"/>
                </a:solidFill>
                <a:cs typeface="Calibri"/>
              </a:rPr>
              <a:t>account, which </a:t>
            </a:r>
            <a:r>
              <a:rPr sz="2000" spc="-15" dirty="0">
                <a:solidFill>
                  <a:srgbClr val="FFFFFF"/>
                </a:solidFill>
                <a:cs typeface="Calibri"/>
              </a:rPr>
              <a:t>we </a:t>
            </a:r>
            <a:r>
              <a:rPr sz="2000" spc="-20" dirty="0">
                <a:solidFill>
                  <a:srgbClr val="FFFFFF"/>
                </a:solidFill>
                <a:cs typeface="Calibri"/>
              </a:rPr>
              <a:t>refer </a:t>
            </a:r>
            <a:r>
              <a:rPr sz="2000" spc="-10" dirty="0">
                <a:solidFill>
                  <a:srgbClr val="FFFFFF"/>
                </a:solidFill>
                <a:cs typeface="Calibri"/>
              </a:rPr>
              <a:t>to </a:t>
            </a:r>
            <a:r>
              <a:rPr sz="2000" dirty="0">
                <a:solidFill>
                  <a:srgbClr val="FFFFFF"/>
                </a:solidFill>
                <a:cs typeface="Calibri"/>
              </a:rPr>
              <a:t>as  </a:t>
            </a:r>
            <a:r>
              <a:rPr sz="2000" spc="-10" dirty="0">
                <a:solidFill>
                  <a:srgbClr val="FFFFFF"/>
                </a:solidFill>
                <a:cs typeface="Calibri"/>
              </a:rPr>
              <a:t>customer </a:t>
            </a:r>
            <a:r>
              <a:rPr sz="2000" spc="-5" dirty="0">
                <a:solidFill>
                  <a:srgbClr val="FFFFFF"/>
                </a:solidFill>
                <a:cs typeface="Calibri"/>
              </a:rPr>
              <a:t>managed</a:t>
            </a:r>
            <a:r>
              <a:rPr sz="2000" dirty="0">
                <a:solidFill>
                  <a:srgbClr val="FFFFFF"/>
                </a:solidFill>
                <a:cs typeface="Calibri"/>
              </a:rPr>
              <a:t> </a:t>
            </a:r>
            <a:r>
              <a:rPr sz="2000" spc="-5" dirty="0">
                <a:solidFill>
                  <a:srgbClr val="FFFFFF"/>
                </a:solidFill>
                <a:cs typeface="Calibri"/>
              </a:rPr>
              <a:t>policies.</a:t>
            </a:r>
            <a:endParaRPr sz="2000">
              <a:solidFill>
                <a:prstClr val="black"/>
              </a:solidFill>
              <a:cs typeface="Calibri"/>
            </a:endParaRPr>
          </a:p>
          <a:p>
            <a:pPr marL="298450" indent="-285750">
              <a:spcBef>
                <a:spcPts val="1200"/>
              </a:spcBef>
              <a:buFont typeface="Wingdings"/>
              <a:buChar char=""/>
              <a:tabLst>
                <a:tab pos="298450" algn="l"/>
              </a:tabLst>
            </a:pPr>
            <a:r>
              <a:rPr sz="2000" spc="-55" dirty="0">
                <a:solidFill>
                  <a:srgbClr val="FFFFFF"/>
                </a:solidFill>
                <a:cs typeface="Calibri"/>
              </a:rPr>
              <a:t>You </a:t>
            </a:r>
            <a:r>
              <a:rPr sz="2000" spc="-5" dirty="0">
                <a:solidFill>
                  <a:srgbClr val="FFFFFF"/>
                </a:solidFill>
                <a:cs typeface="Calibri"/>
              </a:rPr>
              <a:t>can </a:t>
            </a:r>
            <a:r>
              <a:rPr sz="2000" dirty="0">
                <a:solidFill>
                  <a:srgbClr val="FFFFFF"/>
                </a:solidFill>
                <a:cs typeface="Calibri"/>
              </a:rPr>
              <a:t>then </a:t>
            </a:r>
            <a:r>
              <a:rPr sz="2000" spc="-10" dirty="0">
                <a:solidFill>
                  <a:srgbClr val="FFFFFF"/>
                </a:solidFill>
                <a:cs typeface="Calibri"/>
              </a:rPr>
              <a:t>attach </a:t>
            </a:r>
            <a:r>
              <a:rPr sz="2000" dirty="0">
                <a:solidFill>
                  <a:srgbClr val="FFFFFF"/>
                </a:solidFill>
                <a:cs typeface="Calibri"/>
              </a:rPr>
              <a:t>the </a:t>
            </a:r>
            <a:r>
              <a:rPr sz="2000" spc="-5" dirty="0">
                <a:solidFill>
                  <a:srgbClr val="FFFFFF"/>
                </a:solidFill>
                <a:cs typeface="Calibri"/>
              </a:rPr>
              <a:t>policies </a:t>
            </a:r>
            <a:r>
              <a:rPr sz="2000" spc="-10" dirty="0">
                <a:solidFill>
                  <a:srgbClr val="FFFFFF"/>
                </a:solidFill>
                <a:cs typeface="Calibri"/>
              </a:rPr>
              <a:t>to </a:t>
            </a:r>
            <a:r>
              <a:rPr sz="2000" spc="-5" dirty="0">
                <a:solidFill>
                  <a:srgbClr val="FFFFFF"/>
                </a:solidFill>
                <a:cs typeface="Calibri"/>
              </a:rPr>
              <a:t>multiple principal entities </a:t>
            </a:r>
            <a:r>
              <a:rPr sz="2000" dirty="0">
                <a:solidFill>
                  <a:srgbClr val="FFFFFF"/>
                </a:solidFill>
                <a:cs typeface="Calibri"/>
              </a:rPr>
              <a:t>in </a:t>
            </a:r>
            <a:r>
              <a:rPr sz="2000" spc="-10" dirty="0">
                <a:solidFill>
                  <a:srgbClr val="FFFFFF"/>
                </a:solidFill>
                <a:cs typeface="Calibri"/>
              </a:rPr>
              <a:t>your </a:t>
            </a:r>
            <a:r>
              <a:rPr sz="2000" spc="-30" dirty="0">
                <a:solidFill>
                  <a:srgbClr val="FFFFFF"/>
                </a:solidFill>
                <a:cs typeface="Calibri"/>
              </a:rPr>
              <a:t>AWS</a:t>
            </a:r>
            <a:r>
              <a:rPr sz="2000" spc="80" dirty="0">
                <a:solidFill>
                  <a:srgbClr val="FFFFFF"/>
                </a:solidFill>
                <a:cs typeface="Calibri"/>
              </a:rPr>
              <a:t> </a:t>
            </a:r>
            <a:r>
              <a:rPr sz="2000" spc="-5" dirty="0">
                <a:solidFill>
                  <a:srgbClr val="FFFFFF"/>
                </a:solidFill>
                <a:cs typeface="Calibri"/>
              </a:rPr>
              <a:t>account.</a:t>
            </a:r>
            <a:endParaRPr sz="2000">
              <a:solidFill>
                <a:prstClr val="black"/>
              </a:solidFill>
              <a:cs typeface="Calibri"/>
            </a:endParaRPr>
          </a:p>
          <a:p>
            <a:pPr marL="298450" marR="163830" indent="-285750">
              <a:lnSpc>
                <a:spcPct val="150000"/>
              </a:lnSpc>
              <a:buFont typeface="Wingdings"/>
              <a:buChar char=""/>
              <a:tabLst>
                <a:tab pos="298450" algn="l"/>
              </a:tabLst>
            </a:pPr>
            <a:r>
              <a:rPr sz="2000" spc="-5" dirty="0">
                <a:solidFill>
                  <a:srgbClr val="FFFFFF"/>
                </a:solidFill>
                <a:cs typeface="Calibri"/>
              </a:rPr>
              <a:t>When </a:t>
            </a:r>
            <a:r>
              <a:rPr sz="2000" spc="-15" dirty="0">
                <a:solidFill>
                  <a:srgbClr val="FFFFFF"/>
                </a:solidFill>
                <a:cs typeface="Calibri"/>
              </a:rPr>
              <a:t>you </a:t>
            </a:r>
            <a:r>
              <a:rPr sz="2000" spc="-10" dirty="0">
                <a:solidFill>
                  <a:srgbClr val="FFFFFF"/>
                </a:solidFill>
                <a:cs typeface="Calibri"/>
              </a:rPr>
              <a:t>attach </a:t>
            </a:r>
            <a:r>
              <a:rPr sz="2000" dirty="0">
                <a:solidFill>
                  <a:srgbClr val="FFFFFF"/>
                </a:solidFill>
                <a:cs typeface="Calibri"/>
              </a:rPr>
              <a:t>a </a:t>
            </a:r>
            <a:r>
              <a:rPr sz="2000" spc="-5" dirty="0">
                <a:solidFill>
                  <a:srgbClr val="FFFFFF"/>
                </a:solidFill>
                <a:cs typeface="Calibri"/>
              </a:rPr>
              <a:t>policy </a:t>
            </a:r>
            <a:r>
              <a:rPr sz="2000" spc="-10" dirty="0">
                <a:solidFill>
                  <a:srgbClr val="FFFFFF"/>
                </a:solidFill>
                <a:cs typeface="Calibri"/>
              </a:rPr>
              <a:t>to </a:t>
            </a:r>
            <a:r>
              <a:rPr sz="2000" dirty="0">
                <a:solidFill>
                  <a:srgbClr val="FFFFFF"/>
                </a:solidFill>
                <a:cs typeface="Calibri"/>
              </a:rPr>
              <a:t>a </a:t>
            </a:r>
            <a:r>
              <a:rPr sz="2000" spc="-5" dirty="0">
                <a:solidFill>
                  <a:srgbClr val="FFFFFF"/>
                </a:solidFill>
                <a:cs typeface="Calibri"/>
              </a:rPr>
              <a:t>principal </a:t>
            </a:r>
            <a:r>
              <a:rPr sz="2000" spc="-25" dirty="0">
                <a:solidFill>
                  <a:srgbClr val="FFFFFF"/>
                </a:solidFill>
                <a:cs typeface="Calibri"/>
              </a:rPr>
              <a:t>entity, </a:t>
            </a:r>
            <a:r>
              <a:rPr sz="2000" spc="-15" dirty="0">
                <a:solidFill>
                  <a:srgbClr val="FFFFFF"/>
                </a:solidFill>
                <a:cs typeface="Calibri"/>
              </a:rPr>
              <a:t>you </a:t>
            </a:r>
            <a:r>
              <a:rPr sz="2000" spc="-10" dirty="0">
                <a:solidFill>
                  <a:srgbClr val="FFFFFF"/>
                </a:solidFill>
                <a:cs typeface="Calibri"/>
              </a:rPr>
              <a:t>give </a:t>
            </a:r>
            <a:r>
              <a:rPr sz="2000" dirty="0">
                <a:solidFill>
                  <a:srgbClr val="FFFFFF"/>
                </a:solidFill>
                <a:cs typeface="Calibri"/>
              </a:rPr>
              <a:t>the </a:t>
            </a:r>
            <a:r>
              <a:rPr sz="2000" spc="-5" dirty="0">
                <a:solidFill>
                  <a:srgbClr val="FFFFFF"/>
                </a:solidFill>
                <a:cs typeface="Calibri"/>
              </a:rPr>
              <a:t>entity </a:t>
            </a:r>
            <a:r>
              <a:rPr sz="2000" dirty="0">
                <a:solidFill>
                  <a:srgbClr val="FFFFFF"/>
                </a:solidFill>
                <a:cs typeface="Calibri"/>
              </a:rPr>
              <a:t>the </a:t>
            </a:r>
            <a:r>
              <a:rPr sz="2000" spc="-5" dirty="0">
                <a:solidFill>
                  <a:srgbClr val="FFFFFF"/>
                </a:solidFill>
                <a:cs typeface="Calibri"/>
              </a:rPr>
              <a:t>permissions that </a:t>
            </a:r>
            <a:r>
              <a:rPr sz="2000" spc="-10" dirty="0">
                <a:solidFill>
                  <a:srgbClr val="FFFFFF"/>
                </a:solidFill>
                <a:cs typeface="Calibri"/>
              </a:rPr>
              <a:t>are </a:t>
            </a:r>
            <a:r>
              <a:rPr sz="2000" spc="-5" dirty="0">
                <a:solidFill>
                  <a:srgbClr val="FFFFFF"/>
                </a:solidFill>
                <a:cs typeface="Calibri"/>
              </a:rPr>
              <a:t>defined </a:t>
            </a:r>
            <a:r>
              <a:rPr sz="2000" dirty="0">
                <a:solidFill>
                  <a:srgbClr val="FFFFFF"/>
                </a:solidFill>
                <a:cs typeface="Calibri"/>
              </a:rPr>
              <a:t>in  the</a:t>
            </a:r>
            <a:r>
              <a:rPr sz="2000" spc="-5" dirty="0">
                <a:solidFill>
                  <a:srgbClr val="FFFFFF"/>
                </a:solidFill>
                <a:cs typeface="Calibri"/>
              </a:rPr>
              <a:t> </a:t>
            </a:r>
            <a:r>
              <a:rPr sz="2000" spc="-25" dirty="0">
                <a:solidFill>
                  <a:srgbClr val="FFFFFF"/>
                </a:solidFill>
                <a:cs typeface="Calibri"/>
              </a:rPr>
              <a:t>policy.</a:t>
            </a:r>
            <a:endParaRPr sz="2000">
              <a:solidFill>
                <a:prstClr val="black"/>
              </a:solidFill>
              <a:cs typeface="Calibri"/>
            </a:endParaRPr>
          </a:p>
        </p:txBody>
      </p:sp>
      <p:sp>
        <p:nvSpPr>
          <p:cNvPr id="5" name="object 5"/>
          <p:cNvSpPr/>
          <p:nvPr/>
        </p:nvSpPr>
        <p:spPr>
          <a:xfrm>
            <a:off x="6390766" y="3206878"/>
            <a:ext cx="4089400" cy="277920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6" name="object 6"/>
          <p:cNvSpPr/>
          <p:nvPr/>
        </p:nvSpPr>
        <p:spPr>
          <a:xfrm>
            <a:off x="1398362" y="3206878"/>
            <a:ext cx="4868031" cy="2779204"/>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229227619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8074</TotalTime>
  <Words>3227</Words>
  <Application>Microsoft Office PowerPoint</Application>
  <PresentationFormat>Widescreen</PresentationFormat>
  <Paragraphs>417</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Lucida Console</vt:lpstr>
      <vt:lpstr>Lucida Sans</vt:lpstr>
      <vt:lpstr>Times New Roman</vt:lpstr>
      <vt:lpstr>Wingdings</vt:lpstr>
      <vt:lpstr>1_Office Theme</vt:lpstr>
      <vt:lpstr>PowerPoint Presentation</vt:lpstr>
      <vt:lpstr>Principle of Least Privilege </vt:lpstr>
      <vt:lpstr>IAM</vt:lpstr>
      <vt:lpstr>IAM Authentication Methods</vt:lpstr>
      <vt:lpstr>IAM Access Keys</vt:lpstr>
      <vt:lpstr>IAM</vt:lpstr>
      <vt:lpstr>AWS Managed and Customer Managed Policies</vt:lpstr>
      <vt:lpstr>AWS Managed Policies</vt:lpstr>
      <vt:lpstr>Customer Managed Policies</vt:lpstr>
      <vt:lpstr>Identity-Based and Resource-Based Policies</vt:lpstr>
      <vt:lpstr>Overview of JSON Policies </vt:lpstr>
      <vt:lpstr>IAM JSON Policy Elements</vt:lpstr>
      <vt:lpstr>IAM JSON Policy Elements</vt:lpstr>
      <vt:lpstr>IAM Permission Boundaries  </vt:lpstr>
      <vt:lpstr>Evaluation Effective Permission in AWS </vt:lpstr>
      <vt:lpstr>Understand Delegation</vt:lpstr>
      <vt:lpstr>Implementing Delegation </vt:lpstr>
      <vt:lpstr>IAM Policy Evaluation Logic</vt:lpstr>
      <vt:lpstr>IAM Policy Evaluation Logic</vt:lpstr>
      <vt:lpstr>IAM Policy Evaluation Logic</vt:lpstr>
      <vt:lpstr>IAM Instance Profiles</vt:lpstr>
      <vt:lpstr>AWS Organizations</vt:lpstr>
      <vt:lpstr>AWS Organizations – SCPs and Tag Policies</vt:lpstr>
      <vt:lpstr>AWS Organizations – SCP Effects on Permissions</vt:lpstr>
      <vt:lpstr>AWS Organizations – Restrict EC2 Instance Types</vt:lpstr>
      <vt:lpstr>AWS Organizations – Consolidated Billing</vt:lpstr>
      <vt:lpstr>IAM Instance Profiles</vt:lpstr>
      <vt:lpstr>Cross-Account Access</vt:lpstr>
      <vt:lpstr>Cross-Account Access</vt:lpstr>
      <vt:lpstr>IAM Best Practices</vt:lpstr>
      <vt:lpstr>Amazon Cognito</vt:lpstr>
      <vt:lpstr>KMS Customer Master Keys (CMKs)</vt:lpstr>
      <vt:lpstr>Old and New CloudHSM</vt:lpstr>
      <vt:lpstr>AWS Single Sign-on (SSO)</vt:lpstr>
      <vt:lpstr>AWS Single Sign-on (SSO)</vt:lpstr>
      <vt:lpstr>AWS Single Sign-on (SSO)</vt:lpstr>
      <vt:lpstr>Identity Providers and Federation</vt:lpstr>
      <vt:lpstr>Identity Providers and Federation</vt:lpstr>
      <vt:lpstr>AWS Directory Service - AWS Managed Microsoft AD</vt:lpstr>
      <vt:lpstr>AWS Directory Service - AWS Managed Microsoft AD</vt:lpstr>
      <vt:lpstr>AWS Directory Service - Simple AD</vt:lpstr>
      <vt:lpstr>AWS Directory Service - Simple AD</vt:lpstr>
      <vt:lpstr>AWS Directory Service - AD Connector</vt:lpstr>
      <vt:lpstr>AWS Directory Service - Simple AD</vt:lpstr>
      <vt:lpstr>AWS Directory Service - Simple AD</vt:lpstr>
      <vt:lpstr>AWS Directory Service – AD Connector vs Simple AD</vt:lpstr>
      <vt:lpstr>AWS Directory Service – AD Connector vs Simple 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wee</dc:creator>
  <cp:lastModifiedBy>wee</cp:lastModifiedBy>
  <cp:revision>19</cp:revision>
  <dcterms:created xsi:type="dcterms:W3CDTF">2020-07-20T13:11:29Z</dcterms:created>
  <dcterms:modified xsi:type="dcterms:W3CDTF">2021-05-05T14:45:39Z</dcterms:modified>
</cp:coreProperties>
</file>