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  <p:sldMasterId id="2147483678" r:id="rId4"/>
    <p:sldMasterId id="2147483684" r:id="rId5"/>
    <p:sldMasterId id="2147483690" r:id="rId6"/>
    <p:sldMasterId id="2147483696" r:id="rId7"/>
    <p:sldMasterId id="2147483702" r:id="rId8"/>
    <p:sldMasterId id="2147483708" r:id="rId9"/>
  </p:sldMasterIdLst>
  <p:sldIdLst>
    <p:sldId id="256" r:id="rId10"/>
    <p:sldId id="258" r:id="rId11"/>
    <p:sldId id="320" r:id="rId12"/>
    <p:sldId id="259" r:id="rId13"/>
    <p:sldId id="260" r:id="rId14"/>
    <p:sldId id="261" r:id="rId15"/>
    <p:sldId id="262" r:id="rId16"/>
    <p:sldId id="322" r:id="rId17"/>
    <p:sldId id="323" r:id="rId18"/>
    <p:sldId id="263" r:id="rId19"/>
    <p:sldId id="321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24" r:id="rId31"/>
    <p:sldId id="274" r:id="rId32"/>
    <p:sldId id="281" r:id="rId33"/>
    <p:sldId id="282" r:id="rId34"/>
    <p:sldId id="283" r:id="rId35"/>
    <p:sldId id="284" r:id="rId36"/>
    <p:sldId id="285" r:id="rId37"/>
    <p:sldId id="292" r:id="rId38"/>
    <p:sldId id="293" r:id="rId39"/>
    <p:sldId id="294" r:id="rId40"/>
    <p:sldId id="295" r:id="rId41"/>
    <p:sldId id="325" r:id="rId42"/>
    <p:sldId id="298" r:id="rId43"/>
    <p:sldId id="299" r:id="rId44"/>
    <p:sldId id="326" r:id="rId45"/>
    <p:sldId id="300" r:id="rId46"/>
    <p:sldId id="301" r:id="rId47"/>
    <p:sldId id="304" r:id="rId48"/>
    <p:sldId id="307" r:id="rId49"/>
    <p:sldId id="328" r:id="rId50"/>
    <p:sldId id="311" r:id="rId51"/>
    <p:sldId id="327" r:id="rId52"/>
    <p:sldId id="312" r:id="rId53"/>
    <p:sldId id="313" r:id="rId54"/>
    <p:sldId id="317" r:id="rId55"/>
    <p:sldId id="318" r:id="rId5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46" y="-5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6088379" y="9069846"/>
            <a:ext cx="1684021" cy="7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3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3095" y="418086"/>
            <a:ext cx="3086208" cy="770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4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1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17725"/>
          </a:xfrm>
        </p:spPr>
        <p:txBody>
          <a:bodyPr lIns="0" tIns="0" rIns="0" bIns="0"/>
          <a:lstStyle>
            <a:lvl1pPr>
              <a:defRPr sz="765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9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3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6088379" y="9069846"/>
            <a:ext cx="1684021" cy="7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6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3095" y="418086"/>
            <a:ext cx="3086208" cy="770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4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67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17725"/>
          </a:xfrm>
        </p:spPr>
        <p:txBody>
          <a:bodyPr lIns="0" tIns="0" rIns="0" bIns="0"/>
          <a:lstStyle>
            <a:lvl1pPr>
              <a:defRPr sz="765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54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22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6088379" y="9069846"/>
            <a:ext cx="1684021" cy="7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45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3095" y="418086"/>
            <a:ext cx="3086208" cy="770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4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66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17725"/>
          </a:xfrm>
        </p:spPr>
        <p:txBody>
          <a:bodyPr lIns="0" tIns="0" rIns="0" bIns="0"/>
          <a:lstStyle>
            <a:lvl1pPr>
              <a:defRPr sz="765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97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78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642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6088379" y="9069846"/>
            <a:ext cx="1684021" cy="7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55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3095" y="418086"/>
            <a:ext cx="3086208" cy="770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4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97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17725"/>
          </a:xfrm>
        </p:spPr>
        <p:txBody>
          <a:bodyPr lIns="0" tIns="0" rIns="0" bIns="0"/>
          <a:lstStyle>
            <a:lvl1pPr>
              <a:defRPr sz="765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739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90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6088379" y="9069846"/>
            <a:ext cx="1684021" cy="7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27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3095" y="418086"/>
            <a:ext cx="3086208" cy="770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4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51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17725"/>
          </a:xfrm>
        </p:spPr>
        <p:txBody>
          <a:bodyPr lIns="0" tIns="0" rIns="0" bIns="0"/>
          <a:lstStyle>
            <a:lvl1pPr>
              <a:defRPr sz="765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33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65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229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6088379" y="9069846"/>
            <a:ext cx="1684021" cy="7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850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3095" y="418086"/>
            <a:ext cx="3086208" cy="770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4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184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17725"/>
          </a:xfrm>
        </p:spPr>
        <p:txBody>
          <a:bodyPr lIns="0" tIns="0" rIns="0" bIns="0"/>
          <a:lstStyle>
            <a:lvl1pPr>
              <a:defRPr sz="765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338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543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7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36656" y="9330628"/>
            <a:ext cx="619571" cy="70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72834" y="3227416"/>
            <a:ext cx="6027837" cy="1197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8680" y="3227832"/>
            <a:ext cx="6032500" cy="1195070"/>
          </a:xfrm>
          <a:custGeom>
            <a:avLst/>
            <a:gdLst/>
            <a:ahLst/>
            <a:cxnLst/>
            <a:rect l="l" t="t" r="r" b="b"/>
            <a:pathLst>
              <a:path w="6032500" h="1195070">
                <a:moveTo>
                  <a:pt x="6031992" y="122682"/>
                </a:moveTo>
                <a:lnTo>
                  <a:pt x="6858" y="122682"/>
                </a:lnTo>
                <a:lnTo>
                  <a:pt x="6858" y="1072134"/>
                </a:lnTo>
                <a:lnTo>
                  <a:pt x="6031992" y="1072134"/>
                </a:lnTo>
                <a:lnTo>
                  <a:pt x="6031992" y="122682"/>
                </a:lnTo>
              </a:path>
              <a:path w="6032500" h="1195070">
                <a:moveTo>
                  <a:pt x="0" y="0"/>
                </a:moveTo>
                <a:lnTo>
                  <a:pt x="6031992" y="0"/>
                </a:lnTo>
              </a:path>
              <a:path w="6032500" h="1195070">
                <a:moveTo>
                  <a:pt x="6031992" y="1194815"/>
                </a:moveTo>
                <a:lnTo>
                  <a:pt x="0" y="1194815"/>
                </a:lnTo>
                <a:lnTo>
                  <a:pt x="0" y="0"/>
                </a:lnTo>
              </a:path>
            </a:pathLst>
          </a:custGeom>
          <a:ln w="3175">
            <a:solidFill>
              <a:srgbClr val="5A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8680" y="3335274"/>
            <a:ext cx="6031992" cy="1002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6088379" y="9069846"/>
            <a:ext cx="1684021" cy="7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8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3095" y="418086"/>
            <a:ext cx="3086208" cy="770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4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76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17725"/>
          </a:xfrm>
        </p:spPr>
        <p:txBody>
          <a:bodyPr lIns="0" tIns="0" rIns="0" bIns="0"/>
          <a:lstStyle>
            <a:lvl1pPr>
              <a:defRPr sz="765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88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472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43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6088379" y="9069846"/>
            <a:ext cx="1684021" cy="7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5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3095" y="418086"/>
            <a:ext cx="3086208" cy="770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4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3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17725"/>
          </a:xfrm>
        </p:spPr>
        <p:txBody>
          <a:bodyPr lIns="0" tIns="0" rIns="0" bIns="0"/>
          <a:lstStyle>
            <a:lvl1pPr>
              <a:defRPr sz="765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6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235449"/>
          </a:xfrm>
        </p:spPr>
        <p:txBody>
          <a:bodyPr lIns="0" tIns="0" rIns="0" bIns="0"/>
          <a:lstStyle>
            <a:lvl1pPr>
              <a:defRPr sz="1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36656" y="9330628"/>
            <a:ext cx="619571" cy="707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998" y="3426137"/>
            <a:ext cx="6020403" cy="74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4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9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6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1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0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4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" y="164659"/>
            <a:ext cx="17180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983" y="2583145"/>
            <a:ext cx="377406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1465">
        <a:defRPr>
          <a:latin typeface="+mn-lt"/>
          <a:ea typeface="+mn-ea"/>
          <a:cs typeface="+mn-cs"/>
        </a:defRPr>
      </a:lvl2pPr>
      <a:lvl3pPr marL="582930">
        <a:defRPr>
          <a:latin typeface="+mn-lt"/>
          <a:ea typeface="+mn-ea"/>
          <a:cs typeface="+mn-cs"/>
        </a:defRPr>
      </a:lvl3pPr>
      <a:lvl4pPr marL="874395">
        <a:defRPr>
          <a:latin typeface="+mn-lt"/>
          <a:ea typeface="+mn-ea"/>
          <a:cs typeface="+mn-cs"/>
        </a:defRPr>
      </a:lvl4pPr>
      <a:lvl5pPr marL="1165860">
        <a:defRPr>
          <a:latin typeface="+mn-lt"/>
          <a:ea typeface="+mn-ea"/>
          <a:cs typeface="+mn-cs"/>
        </a:defRPr>
      </a:lvl5pPr>
      <a:lvl6pPr marL="1457325">
        <a:defRPr>
          <a:latin typeface="+mn-lt"/>
          <a:ea typeface="+mn-ea"/>
          <a:cs typeface="+mn-cs"/>
        </a:defRPr>
      </a:lvl6pPr>
      <a:lvl7pPr marL="1748790">
        <a:defRPr>
          <a:latin typeface="+mn-lt"/>
          <a:ea typeface="+mn-ea"/>
          <a:cs typeface="+mn-cs"/>
        </a:defRPr>
      </a:lvl7pPr>
      <a:lvl8pPr marL="2040255">
        <a:defRPr>
          <a:latin typeface="+mn-lt"/>
          <a:ea typeface="+mn-ea"/>
          <a:cs typeface="+mn-cs"/>
        </a:defRPr>
      </a:lvl8pPr>
      <a:lvl9pPr marL="233172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hyperlink" Target="http://bucket.s3.aws-region.amazonaws.com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4" Type="http://schemas.openxmlformats.org/officeDocument/2006/relationships/hyperlink" Target="http://s3.aws-region.amazonaws.com/bucke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s3.aws-region.amazonaws.com/bucket/object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31.jpg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426137"/>
            <a:ext cx="7391400" cy="377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3220" marR="1631314" indent="718820">
              <a:lnSpc>
                <a:spcPct val="101099"/>
              </a:lnSpc>
              <a:spcBef>
                <a:spcPts val="95"/>
              </a:spcBef>
            </a:pPr>
            <a:r>
              <a:rPr spc="15" dirty="0" smtClean="0"/>
              <a:t>AWS </a:t>
            </a:r>
            <a:r>
              <a:rPr spc="5" dirty="0"/>
              <a:t>Storage</a:t>
            </a:r>
            <a:r>
              <a:rPr spc="-35" dirty="0"/>
              <a:t> </a:t>
            </a:r>
            <a:r>
              <a:rPr spc="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869441" y="12573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066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0" dirty="0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60" dirty="0">
                <a:latin typeface="Trebuchet MS"/>
                <a:cs typeface="Trebuchet MS"/>
              </a:rPr>
              <a:t>S3 </a:t>
            </a:r>
            <a:r>
              <a:rPr sz="2950" spc="-135" dirty="0">
                <a:latin typeface="Trebuchet MS"/>
                <a:cs typeface="Trebuchet MS"/>
              </a:rPr>
              <a:t>Storage</a:t>
            </a:r>
            <a:r>
              <a:rPr sz="2950" spc="-390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Overview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05" dirty="0">
                <a:latin typeface="Trebuchet MS"/>
                <a:cs typeface="Trebuchet MS"/>
              </a:rPr>
              <a:t>Object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endParaRPr sz="1950">
              <a:latin typeface="Trebuchet MS"/>
              <a:cs typeface="Trebuchet MS"/>
            </a:endParaRPr>
          </a:p>
          <a:p>
            <a:pPr marL="572770" marR="1078865" indent="-113664">
              <a:lnSpc>
                <a:spcPts val="2140"/>
              </a:lnSpc>
              <a:spcBef>
                <a:spcPts val="53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Distributes </a:t>
            </a:r>
            <a:r>
              <a:rPr sz="1950" spc="-60" dirty="0">
                <a:latin typeface="Trebuchet MS"/>
                <a:cs typeface="Trebuchet MS"/>
              </a:rPr>
              <a:t>across </a:t>
            </a:r>
            <a:r>
              <a:rPr sz="1950" spc="-105" dirty="0">
                <a:latin typeface="Trebuchet MS"/>
                <a:cs typeface="Trebuchet MS"/>
              </a:rPr>
              <a:t>at </a:t>
            </a:r>
            <a:r>
              <a:rPr sz="1950" spc="-90" dirty="0">
                <a:latin typeface="Trebuchet MS"/>
                <a:cs typeface="Trebuchet MS"/>
              </a:rPr>
              <a:t>least </a:t>
            </a:r>
            <a:r>
              <a:rPr sz="1950" spc="-80" dirty="0">
                <a:latin typeface="Trebuchet MS"/>
                <a:cs typeface="Trebuchet MS"/>
              </a:rPr>
              <a:t>three</a:t>
            </a:r>
            <a:r>
              <a:rPr sz="1950" spc="-455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Availability  </a:t>
            </a:r>
            <a:r>
              <a:rPr sz="1950" spc="-65" dirty="0">
                <a:latin typeface="Trebuchet MS"/>
                <a:cs typeface="Trebuchet MS"/>
              </a:rPr>
              <a:t>Zones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105" dirty="0">
                <a:latin typeface="Trebuchet MS"/>
                <a:cs typeface="Trebuchet MS"/>
              </a:rPr>
              <a:t>Except: </a:t>
            </a:r>
            <a:r>
              <a:rPr sz="1750" spc="-10" dirty="0">
                <a:latin typeface="Trebuchet MS"/>
                <a:cs typeface="Trebuchet MS"/>
              </a:rPr>
              <a:t>1A </a:t>
            </a:r>
            <a:r>
              <a:rPr sz="1750" spc="-65" dirty="0">
                <a:latin typeface="Trebuchet MS"/>
                <a:cs typeface="Trebuchet MS"/>
              </a:rPr>
              <a:t>(1 </a:t>
            </a:r>
            <a:r>
              <a:rPr sz="1750" spc="-95" dirty="0">
                <a:latin typeface="Trebuchet MS"/>
                <a:cs typeface="Trebuchet MS"/>
              </a:rPr>
              <a:t>zone, </a:t>
            </a:r>
            <a:r>
              <a:rPr sz="1750" spc="-80" dirty="0">
                <a:latin typeface="Trebuchet MS"/>
                <a:cs typeface="Trebuchet MS"/>
              </a:rPr>
              <a:t>least</a:t>
            </a:r>
            <a:r>
              <a:rPr sz="1750" spc="-370" dirty="0">
                <a:latin typeface="Trebuchet MS"/>
                <a:cs typeface="Trebuchet MS"/>
              </a:rPr>
              <a:t> </a:t>
            </a:r>
            <a:r>
              <a:rPr sz="1750" spc="-70" dirty="0">
                <a:latin typeface="Trebuchet MS"/>
                <a:cs typeface="Trebuchet MS"/>
              </a:rPr>
              <a:t>expensive)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066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0" dirty="0">
                <a:latin typeface="Trebuchet MS"/>
                <a:cs typeface="Trebuchet MS"/>
              </a:rPr>
              <a:t>8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84" y="3037198"/>
            <a:ext cx="2496479" cy="24362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pc="-10" dirty="0" smtClean="0"/>
              <a:t>Amazon </a:t>
            </a:r>
            <a:r>
              <a:rPr spc="-3" dirty="0"/>
              <a:t>S3</a:t>
            </a:r>
            <a:r>
              <a:rPr spc="-26" dirty="0"/>
              <a:t> </a:t>
            </a:r>
            <a:r>
              <a:rPr spc="-3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4815233" y="4287816"/>
            <a:ext cx="2654760" cy="2213514"/>
          </a:xfrm>
          <a:custGeom>
            <a:avLst/>
            <a:gdLst/>
            <a:ahLst/>
            <a:cxnLst/>
            <a:rect l="l" t="t" r="r" b="b"/>
            <a:pathLst>
              <a:path w="4164329" h="3472179">
                <a:moveTo>
                  <a:pt x="0" y="0"/>
                </a:moveTo>
                <a:lnTo>
                  <a:pt x="4163800" y="0"/>
                </a:lnTo>
                <a:lnTo>
                  <a:pt x="4163800" y="3471676"/>
                </a:lnTo>
                <a:lnTo>
                  <a:pt x="0" y="34716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5233" y="4287815"/>
            <a:ext cx="210503" cy="210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2450" y="5497407"/>
            <a:ext cx="1915168" cy="809220"/>
          </a:xfrm>
          <a:custGeom>
            <a:avLst/>
            <a:gdLst/>
            <a:ahLst/>
            <a:cxnLst/>
            <a:rect l="l" t="t" r="r" b="b"/>
            <a:pathLst>
              <a:path w="3004184" h="1269364">
                <a:moveTo>
                  <a:pt x="0" y="0"/>
                </a:moveTo>
                <a:lnTo>
                  <a:pt x="3004083" y="0"/>
                </a:lnTo>
                <a:lnTo>
                  <a:pt x="3004083" y="1269018"/>
                </a:lnTo>
                <a:lnTo>
                  <a:pt x="0" y="1269018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2451" y="5497407"/>
            <a:ext cx="175081" cy="175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3184" y="4576597"/>
            <a:ext cx="1915168" cy="787765"/>
          </a:xfrm>
          <a:custGeom>
            <a:avLst/>
            <a:gdLst/>
            <a:ahLst/>
            <a:cxnLst/>
            <a:rect l="l" t="t" r="r" b="b"/>
            <a:pathLst>
              <a:path w="3004184" h="1235710">
                <a:moveTo>
                  <a:pt x="0" y="0"/>
                </a:moveTo>
                <a:lnTo>
                  <a:pt x="3004083" y="0"/>
                </a:lnTo>
                <a:lnTo>
                  <a:pt x="3004083" y="1235604"/>
                </a:lnTo>
                <a:lnTo>
                  <a:pt x="0" y="1235604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2451" y="4575267"/>
            <a:ext cx="175081" cy="175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86477" y="4798631"/>
            <a:ext cx="236954" cy="236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3184" y="4589736"/>
            <a:ext cx="1915168" cy="608211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215360">
              <a:spcBef>
                <a:spcPts val="64"/>
              </a:spcBef>
            </a:pPr>
            <a:r>
              <a:rPr sz="765" spc="-3" dirty="0">
                <a:solidFill>
                  <a:srgbClr val="70AD47"/>
                </a:solidFill>
                <a:cs typeface="Calibri"/>
              </a:rPr>
              <a:t>Public</a:t>
            </a:r>
            <a:r>
              <a:rPr sz="765" dirty="0">
                <a:solidFill>
                  <a:srgbClr val="70AD47"/>
                </a:solidFill>
                <a:cs typeface="Calibri"/>
              </a:rPr>
              <a:t> </a:t>
            </a:r>
            <a:r>
              <a:rPr sz="765" spc="-3" dirty="0">
                <a:solidFill>
                  <a:srgbClr val="70AD47"/>
                </a:solidFill>
                <a:cs typeface="Calibri"/>
              </a:rPr>
              <a:t>subnet</a:t>
            </a:r>
            <a:endParaRPr sz="765">
              <a:solidFill>
                <a:prstClr val="black"/>
              </a:solidFill>
              <a:cs typeface="Calibri"/>
            </a:endParaRPr>
          </a:p>
          <a:p>
            <a:endParaRPr sz="893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89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4636">
              <a:spcBef>
                <a:spcPts val="701"/>
              </a:spcBef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765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8603" y="4329360"/>
            <a:ext cx="1652849" cy="22618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lnSpc>
                <a:spcPts val="784"/>
              </a:lnSpc>
              <a:spcBef>
                <a:spcPts val="64"/>
              </a:spcBef>
            </a:pPr>
            <a:r>
              <a:rPr sz="765" spc="-3" dirty="0">
                <a:solidFill>
                  <a:srgbClr val="70AD47"/>
                </a:solidFill>
                <a:cs typeface="Calibri"/>
              </a:rPr>
              <a:t>VPC</a:t>
            </a:r>
            <a:endParaRPr sz="765">
              <a:solidFill>
                <a:prstClr val="black"/>
              </a:solidFill>
              <a:cs typeface="Calibri"/>
            </a:endParaRPr>
          </a:p>
          <a:p>
            <a:pPr marL="550140">
              <a:lnSpc>
                <a:spcPts val="937"/>
              </a:lnSpc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S3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r>
              <a:rPr sz="893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Endpoint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39690" y="4098223"/>
            <a:ext cx="299561" cy="299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9472" y="3691376"/>
            <a:ext cx="601551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893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S3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23568" y="3276835"/>
            <a:ext cx="332955" cy="332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82099" y="5782644"/>
            <a:ext cx="236954" cy="236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2450" y="5518538"/>
            <a:ext cx="1915168" cy="670536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215360">
              <a:spcBef>
                <a:spcPts val="64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765" spc="-6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endParaRPr sz="829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82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6"/>
              </a:spcBef>
            </a:pPr>
            <a:endParaRPr sz="111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0992"/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765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1843" y="5125384"/>
            <a:ext cx="437198" cy="273649"/>
          </a:xfrm>
          <a:prstGeom prst="rect">
            <a:avLst/>
          </a:prstGeom>
        </p:spPr>
        <p:txBody>
          <a:bodyPr vert="horz" wrap="square" lIns="0" tIns="17002" rIns="0" bIns="0" rtlCol="0">
            <a:spAutoFit/>
          </a:bodyPr>
          <a:lstStyle/>
          <a:p>
            <a:pPr marL="8096" marR="3239" indent="19026">
              <a:lnSpc>
                <a:spcPts val="1026"/>
              </a:lnSpc>
              <a:spcBef>
                <a:spcPts val="13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Internet  gate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ay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65451" y="4828122"/>
            <a:ext cx="299561" cy="2995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42587" y="5184909"/>
            <a:ext cx="325874" cy="836343"/>
          </a:xfrm>
          <a:custGeom>
            <a:avLst/>
            <a:gdLst/>
            <a:ahLst/>
            <a:cxnLst/>
            <a:rect l="l" t="t" r="r" b="b"/>
            <a:pathLst>
              <a:path w="511175" h="1311910">
                <a:moveTo>
                  <a:pt x="476053" y="18122"/>
                </a:moveTo>
                <a:lnTo>
                  <a:pt x="467605" y="22769"/>
                </a:lnTo>
                <a:lnTo>
                  <a:pt x="0" y="1307143"/>
                </a:lnTo>
                <a:lnTo>
                  <a:pt x="11934" y="1311488"/>
                </a:lnTo>
                <a:lnTo>
                  <a:pt x="479538" y="27114"/>
                </a:lnTo>
                <a:lnTo>
                  <a:pt x="476053" y="18122"/>
                </a:lnTo>
                <a:close/>
              </a:path>
              <a:path w="511175" h="1311910">
                <a:moveTo>
                  <a:pt x="485322" y="6891"/>
                </a:moveTo>
                <a:lnTo>
                  <a:pt x="473386" y="6891"/>
                </a:lnTo>
                <a:lnTo>
                  <a:pt x="485319" y="11235"/>
                </a:lnTo>
                <a:lnTo>
                  <a:pt x="479538" y="27114"/>
                </a:lnTo>
                <a:lnTo>
                  <a:pt x="499088" y="77567"/>
                </a:lnTo>
                <a:lnTo>
                  <a:pt x="502766" y="79190"/>
                </a:lnTo>
                <a:lnTo>
                  <a:pt x="509306" y="76657"/>
                </a:lnTo>
                <a:lnTo>
                  <a:pt x="510929" y="72979"/>
                </a:lnTo>
                <a:lnTo>
                  <a:pt x="485322" y="6891"/>
                </a:lnTo>
                <a:close/>
              </a:path>
              <a:path w="511175" h="1311910">
                <a:moveTo>
                  <a:pt x="482652" y="0"/>
                </a:moveTo>
                <a:lnTo>
                  <a:pt x="414073" y="37716"/>
                </a:lnTo>
                <a:lnTo>
                  <a:pt x="412951" y="41577"/>
                </a:lnTo>
                <a:lnTo>
                  <a:pt x="416332" y="47722"/>
                </a:lnTo>
                <a:lnTo>
                  <a:pt x="420193" y="48844"/>
                </a:lnTo>
                <a:lnTo>
                  <a:pt x="467605" y="22769"/>
                </a:lnTo>
                <a:lnTo>
                  <a:pt x="473386" y="6891"/>
                </a:lnTo>
                <a:lnTo>
                  <a:pt x="485322" y="6891"/>
                </a:lnTo>
                <a:lnTo>
                  <a:pt x="482652" y="0"/>
                </a:lnTo>
                <a:close/>
              </a:path>
              <a:path w="511175" h="1311910">
                <a:moveTo>
                  <a:pt x="485275" y="11356"/>
                </a:moveTo>
                <a:lnTo>
                  <a:pt x="473431" y="11356"/>
                </a:lnTo>
                <a:lnTo>
                  <a:pt x="482413" y="14625"/>
                </a:lnTo>
                <a:lnTo>
                  <a:pt x="476053" y="18122"/>
                </a:lnTo>
                <a:lnTo>
                  <a:pt x="479538" y="27114"/>
                </a:lnTo>
                <a:lnTo>
                  <a:pt x="485275" y="11356"/>
                </a:lnTo>
                <a:close/>
              </a:path>
              <a:path w="511175" h="1311910">
                <a:moveTo>
                  <a:pt x="473386" y="6891"/>
                </a:moveTo>
                <a:lnTo>
                  <a:pt x="467605" y="22769"/>
                </a:lnTo>
                <a:lnTo>
                  <a:pt x="476053" y="18122"/>
                </a:lnTo>
                <a:lnTo>
                  <a:pt x="473431" y="11356"/>
                </a:lnTo>
                <a:lnTo>
                  <a:pt x="485275" y="11356"/>
                </a:lnTo>
                <a:lnTo>
                  <a:pt x="473386" y="6891"/>
                </a:lnTo>
                <a:close/>
              </a:path>
              <a:path w="511175" h="1311910">
                <a:moveTo>
                  <a:pt x="473431" y="11356"/>
                </a:moveTo>
                <a:lnTo>
                  <a:pt x="476053" y="18122"/>
                </a:lnTo>
                <a:lnTo>
                  <a:pt x="482413" y="14625"/>
                </a:lnTo>
                <a:lnTo>
                  <a:pt x="473431" y="1135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96610" y="6102129"/>
            <a:ext cx="299561" cy="2995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3569" y="6413659"/>
            <a:ext cx="720161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sz="893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46391" y="3993512"/>
            <a:ext cx="1055326" cy="10553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9043" y="4631381"/>
            <a:ext cx="1000292" cy="292275"/>
          </a:xfrm>
          <a:custGeom>
            <a:avLst/>
            <a:gdLst/>
            <a:ahLst/>
            <a:cxnLst/>
            <a:rect l="l" t="t" r="r" b="b"/>
            <a:pathLst>
              <a:path w="1569084" h="458470">
                <a:moveTo>
                  <a:pt x="27284" y="35332"/>
                </a:moveTo>
                <a:lnTo>
                  <a:pt x="18636" y="39600"/>
                </a:lnTo>
                <a:lnTo>
                  <a:pt x="24014" y="47604"/>
                </a:lnTo>
                <a:lnTo>
                  <a:pt x="1565231" y="458271"/>
                </a:lnTo>
                <a:lnTo>
                  <a:pt x="1568502" y="446001"/>
                </a:lnTo>
                <a:lnTo>
                  <a:pt x="27284" y="35332"/>
                </a:lnTo>
                <a:close/>
              </a:path>
              <a:path w="1569084" h="458470">
                <a:moveTo>
                  <a:pt x="70185" y="0"/>
                </a:moveTo>
                <a:lnTo>
                  <a:pt x="0" y="34635"/>
                </a:lnTo>
                <a:lnTo>
                  <a:pt x="43646" y="99601"/>
                </a:lnTo>
                <a:lnTo>
                  <a:pt x="47590" y="100375"/>
                </a:lnTo>
                <a:lnTo>
                  <a:pt x="53413" y="96464"/>
                </a:lnTo>
                <a:lnTo>
                  <a:pt x="54187" y="92518"/>
                </a:lnTo>
                <a:lnTo>
                  <a:pt x="24014" y="47604"/>
                </a:lnTo>
                <a:lnTo>
                  <a:pt x="7665" y="43248"/>
                </a:lnTo>
                <a:lnTo>
                  <a:pt x="10935" y="30976"/>
                </a:lnTo>
                <a:lnTo>
                  <a:pt x="36111" y="30976"/>
                </a:lnTo>
                <a:lnTo>
                  <a:pt x="75805" y="11388"/>
                </a:lnTo>
                <a:lnTo>
                  <a:pt x="77096" y="7580"/>
                </a:lnTo>
                <a:lnTo>
                  <a:pt x="73992" y="1290"/>
                </a:lnTo>
                <a:lnTo>
                  <a:pt x="70185" y="0"/>
                </a:lnTo>
                <a:close/>
              </a:path>
              <a:path w="1569084" h="458470">
                <a:moveTo>
                  <a:pt x="10935" y="30976"/>
                </a:moveTo>
                <a:lnTo>
                  <a:pt x="7665" y="43248"/>
                </a:lnTo>
                <a:lnTo>
                  <a:pt x="24014" y="47604"/>
                </a:lnTo>
                <a:lnTo>
                  <a:pt x="20794" y="42811"/>
                </a:lnTo>
                <a:lnTo>
                  <a:pt x="12128" y="42811"/>
                </a:lnTo>
                <a:lnTo>
                  <a:pt x="14589" y="33576"/>
                </a:lnTo>
                <a:lnTo>
                  <a:pt x="20692" y="33576"/>
                </a:lnTo>
                <a:lnTo>
                  <a:pt x="10935" y="30976"/>
                </a:lnTo>
                <a:close/>
              </a:path>
              <a:path w="1569084" h="458470">
                <a:moveTo>
                  <a:pt x="14589" y="33576"/>
                </a:moveTo>
                <a:lnTo>
                  <a:pt x="12128" y="42811"/>
                </a:lnTo>
                <a:lnTo>
                  <a:pt x="18636" y="39600"/>
                </a:lnTo>
                <a:lnTo>
                  <a:pt x="14589" y="33576"/>
                </a:lnTo>
                <a:close/>
              </a:path>
              <a:path w="1569084" h="458470">
                <a:moveTo>
                  <a:pt x="18636" y="39600"/>
                </a:moveTo>
                <a:lnTo>
                  <a:pt x="12128" y="42811"/>
                </a:lnTo>
                <a:lnTo>
                  <a:pt x="20794" y="42811"/>
                </a:lnTo>
                <a:lnTo>
                  <a:pt x="18636" y="39600"/>
                </a:lnTo>
                <a:close/>
              </a:path>
              <a:path w="1569084" h="458470">
                <a:moveTo>
                  <a:pt x="20692" y="33576"/>
                </a:moveTo>
                <a:lnTo>
                  <a:pt x="14589" y="33576"/>
                </a:lnTo>
                <a:lnTo>
                  <a:pt x="18636" y="39600"/>
                </a:lnTo>
                <a:lnTo>
                  <a:pt x="27284" y="35332"/>
                </a:lnTo>
                <a:lnTo>
                  <a:pt x="20692" y="33576"/>
                </a:lnTo>
                <a:close/>
              </a:path>
              <a:path w="1569084" h="458470">
                <a:moveTo>
                  <a:pt x="36111" y="30976"/>
                </a:moveTo>
                <a:lnTo>
                  <a:pt x="10935" y="30976"/>
                </a:lnTo>
                <a:lnTo>
                  <a:pt x="27284" y="35332"/>
                </a:lnTo>
                <a:lnTo>
                  <a:pt x="36111" y="3097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68029" y="4027473"/>
            <a:ext cx="252198" cy="250984"/>
          </a:xfrm>
          <a:custGeom>
            <a:avLst/>
            <a:gdLst/>
            <a:ahLst/>
            <a:cxnLst/>
            <a:rect l="l" t="t" r="r" b="b"/>
            <a:pathLst>
              <a:path w="395604" h="393700">
                <a:moveTo>
                  <a:pt x="381364" y="13605"/>
                </a:moveTo>
                <a:lnTo>
                  <a:pt x="371741" y="14224"/>
                </a:lnTo>
                <a:lnTo>
                  <a:pt x="0" y="384261"/>
                </a:lnTo>
                <a:lnTo>
                  <a:pt x="8958" y="393261"/>
                </a:lnTo>
                <a:lnTo>
                  <a:pt x="380700" y="23224"/>
                </a:lnTo>
                <a:lnTo>
                  <a:pt x="381364" y="13605"/>
                </a:lnTo>
                <a:close/>
              </a:path>
              <a:path w="395604" h="393700">
                <a:moveTo>
                  <a:pt x="394874" y="2298"/>
                </a:moveTo>
                <a:lnTo>
                  <a:pt x="383722" y="2298"/>
                </a:lnTo>
                <a:lnTo>
                  <a:pt x="392681" y="11299"/>
                </a:lnTo>
                <a:lnTo>
                  <a:pt x="380700" y="23224"/>
                </a:lnTo>
                <a:lnTo>
                  <a:pt x="376977" y="77205"/>
                </a:lnTo>
                <a:lnTo>
                  <a:pt x="379618" y="80237"/>
                </a:lnTo>
                <a:lnTo>
                  <a:pt x="386615" y="80719"/>
                </a:lnTo>
                <a:lnTo>
                  <a:pt x="389647" y="78079"/>
                </a:lnTo>
                <a:lnTo>
                  <a:pt x="394874" y="2298"/>
                </a:lnTo>
                <a:close/>
              </a:path>
              <a:path w="395604" h="393700">
                <a:moveTo>
                  <a:pt x="387770" y="6365"/>
                </a:moveTo>
                <a:lnTo>
                  <a:pt x="381863" y="6365"/>
                </a:lnTo>
                <a:lnTo>
                  <a:pt x="388606" y="13139"/>
                </a:lnTo>
                <a:lnTo>
                  <a:pt x="381364" y="13605"/>
                </a:lnTo>
                <a:lnTo>
                  <a:pt x="380700" y="23224"/>
                </a:lnTo>
                <a:lnTo>
                  <a:pt x="392681" y="11299"/>
                </a:lnTo>
                <a:lnTo>
                  <a:pt x="387770" y="6365"/>
                </a:lnTo>
                <a:close/>
              </a:path>
              <a:path w="395604" h="393700">
                <a:moveTo>
                  <a:pt x="395033" y="0"/>
                </a:moveTo>
                <a:lnTo>
                  <a:pt x="316928" y="5026"/>
                </a:lnTo>
                <a:lnTo>
                  <a:pt x="314274" y="8045"/>
                </a:lnTo>
                <a:lnTo>
                  <a:pt x="314725" y="15045"/>
                </a:lnTo>
                <a:lnTo>
                  <a:pt x="317745" y="17699"/>
                </a:lnTo>
                <a:lnTo>
                  <a:pt x="371741" y="14224"/>
                </a:lnTo>
                <a:lnTo>
                  <a:pt x="383722" y="2298"/>
                </a:lnTo>
                <a:lnTo>
                  <a:pt x="394874" y="2298"/>
                </a:lnTo>
                <a:lnTo>
                  <a:pt x="395033" y="0"/>
                </a:lnTo>
                <a:close/>
              </a:path>
              <a:path w="395604" h="393700">
                <a:moveTo>
                  <a:pt x="383722" y="2298"/>
                </a:moveTo>
                <a:lnTo>
                  <a:pt x="371741" y="14224"/>
                </a:lnTo>
                <a:lnTo>
                  <a:pt x="381364" y="13605"/>
                </a:lnTo>
                <a:lnTo>
                  <a:pt x="381863" y="6365"/>
                </a:lnTo>
                <a:lnTo>
                  <a:pt x="387770" y="6365"/>
                </a:lnTo>
                <a:lnTo>
                  <a:pt x="383722" y="2298"/>
                </a:lnTo>
                <a:close/>
              </a:path>
              <a:path w="395604" h="393700">
                <a:moveTo>
                  <a:pt x="381863" y="6365"/>
                </a:moveTo>
                <a:lnTo>
                  <a:pt x="381364" y="13605"/>
                </a:lnTo>
                <a:lnTo>
                  <a:pt x="388606" y="13139"/>
                </a:lnTo>
                <a:lnTo>
                  <a:pt x="381863" y="636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52964" y="3494445"/>
            <a:ext cx="1703856" cy="634746"/>
          </a:xfrm>
          <a:custGeom>
            <a:avLst/>
            <a:gdLst/>
            <a:ahLst/>
            <a:cxnLst/>
            <a:rect l="l" t="t" r="r" b="b"/>
            <a:pathLst>
              <a:path w="2672715" h="995680">
                <a:moveTo>
                  <a:pt x="27123" y="31567"/>
                </a:moveTo>
                <a:lnTo>
                  <a:pt x="18146" y="35085"/>
                </a:lnTo>
                <a:lnTo>
                  <a:pt x="22825" y="43516"/>
                </a:lnTo>
                <a:lnTo>
                  <a:pt x="2668050" y="995122"/>
                </a:lnTo>
                <a:lnTo>
                  <a:pt x="2672349" y="983173"/>
                </a:lnTo>
                <a:lnTo>
                  <a:pt x="27123" y="31567"/>
                </a:lnTo>
                <a:close/>
              </a:path>
              <a:path w="2672715" h="995680">
                <a:moveTo>
                  <a:pt x="72868" y="0"/>
                </a:moveTo>
                <a:lnTo>
                  <a:pt x="0" y="28557"/>
                </a:lnTo>
                <a:lnTo>
                  <a:pt x="37978" y="96991"/>
                </a:lnTo>
                <a:lnTo>
                  <a:pt x="41842" y="98097"/>
                </a:lnTo>
                <a:lnTo>
                  <a:pt x="47975" y="94693"/>
                </a:lnTo>
                <a:lnTo>
                  <a:pt x="49081" y="90827"/>
                </a:lnTo>
                <a:lnTo>
                  <a:pt x="22825" y="43516"/>
                </a:lnTo>
                <a:lnTo>
                  <a:pt x="6931" y="37799"/>
                </a:lnTo>
                <a:lnTo>
                  <a:pt x="11230" y="25849"/>
                </a:lnTo>
                <a:lnTo>
                  <a:pt x="41713" y="25849"/>
                </a:lnTo>
                <a:lnTo>
                  <a:pt x="77503" y="11823"/>
                </a:lnTo>
                <a:lnTo>
                  <a:pt x="79113" y="8139"/>
                </a:lnTo>
                <a:lnTo>
                  <a:pt x="76553" y="1609"/>
                </a:lnTo>
                <a:lnTo>
                  <a:pt x="72868" y="0"/>
                </a:lnTo>
                <a:close/>
              </a:path>
              <a:path w="2672715" h="995680">
                <a:moveTo>
                  <a:pt x="11230" y="25849"/>
                </a:moveTo>
                <a:lnTo>
                  <a:pt x="6931" y="37799"/>
                </a:lnTo>
                <a:lnTo>
                  <a:pt x="22825" y="43516"/>
                </a:lnTo>
                <a:lnTo>
                  <a:pt x="19616" y="37732"/>
                </a:lnTo>
                <a:lnTo>
                  <a:pt x="11390" y="37732"/>
                </a:lnTo>
                <a:lnTo>
                  <a:pt x="14625" y="28740"/>
                </a:lnTo>
                <a:lnTo>
                  <a:pt x="19265" y="28740"/>
                </a:lnTo>
                <a:lnTo>
                  <a:pt x="11230" y="25849"/>
                </a:lnTo>
                <a:close/>
              </a:path>
              <a:path w="2672715" h="995680">
                <a:moveTo>
                  <a:pt x="14625" y="28740"/>
                </a:moveTo>
                <a:lnTo>
                  <a:pt x="11390" y="37732"/>
                </a:lnTo>
                <a:lnTo>
                  <a:pt x="18146" y="35085"/>
                </a:lnTo>
                <a:lnTo>
                  <a:pt x="14625" y="28740"/>
                </a:lnTo>
                <a:close/>
              </a:path>
              <a:path w="2672715" h="995680">
                <a:moveTo>
                  <a:pt x="18146" y="35085"/>
                </a:moveTo>
                <a:lnTo>
                  <a:pt x="11390" y="37732"/>
                </a:lnTo>
                <a:lnTo>
                  <a:pt x="19616" y="37732"/>
                </a:lnTo>
                <a:lnTo>
                  <a:pt x="18146" y="35085"/>
                </a:lnTo>
                <a:close/>
              </a:path>
              <a:path w="2672715" h="995680">
                <a:moveTo>
                  <a:pt x="19265" y="28740"/>
                </a:moveTo>
                <a:lnTo>
                  <a:pt x="14625" y="28740"/>
                </a:lnTo>
                <a:lnTo>
                  <a:pt x="18146" y="35085"/>
                </a:lnTo>
                <a:lnTo>
                  <a:pt x="27123" y="31567"/>
                </a:lnTo>
                <a:lnTo>
                  <a:pt x="19265" y="28740"/>
                </a:lnTo>
                <a:close/>
              </a:path>
              <a:path w="2672715" h="995680">
                <a:moveTo>
                  <a:pt x="41713" y="25849"/>
                </a:moveTo>
                <a:lnTo>
                  <a:pt x="11230" y="25849"/>
                </a:lnTo>
                <a:lnTo>
                  <a:pt x="27123" y="31567"/>
                </a:lnTo>
                <a:lnTo>
                  <a:pt x="41713" y="25849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1763" y="3615594"/>
            <a:ext cx="971955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893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1474" y="4940788"/>
            <a:ext cx="739188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893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4026" y="3765213"/>
            <a:ext cx="2008275" cy="34320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455009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Bucket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pPr marL="8096">
              <a:spcBef>
                <a:spcPts val="695"/>
              </a:spcBef>
            </a:pPr>
            <a:r>
              <a:rPr sz="701" spc="-6" dirty="0">
                <a:solidFill>
                  <a:srgbClr val="FFFFFF"/>
                </a:solidFill>
                <a:latin typeface="Consolas"/>
                <a:cs typeface="Consolas"/>
                <a:hlinkClick r:id="rId11"/>
              </a:rPr>
              <a:t>http://</a:t>
            </a:r>
            <a:r>
              <a:rPr sz="701" i="1" spc="-6" dirty="0">
                <a:solidFill>
                  <a:srgbClr val="FF0000"/>
                </a:solidFill>
                <a:latin typeface="Consolas"/>
                <a:cs typeface="Consolas"/>
                <a:hlinkClick r:id="rId11"/>
              </a:rPr>
              <a:t>bucket</a:t>
            </a:r>
            <a:r>
              <a:rPr sz="701" spc="-6" dirty="0">
                <a:solidFill>
                  <a:srgbClr val="FFFFFF"/>
                </a:solidFill>
                <a:latin typeface="Consolas"/>
                <a:cs typeface="Consolas"/>
                <a:hlinkClick r:id="rId11"/>
              </a:rPr>
              <a:t>.s3.</a:t>
            </a:r>
            <a:r>
              <a:rPr sz="701" i="1" spc="-6" dirty="0">
                <a:solidFill>
                  <a:srgbClr val="FF0000"/>
                </a:solidFill>
                <a:latin typeface="Consolas"/>
                <a:cs typeface="Consolas"/>
                <a:hlinkClick r:id="rId11"/>
              </a:rPr>
              <a:t>aws-region</a:t>
            </a:r>
            <a:r>
              <a:rPr sz="701" spc="-6" dirty="0">
                <a:solidFill>
                  <a:srgbClr val="FFFFFF"/>
                </a:solidFill>
                <a:latin typeface="Consolas"/>
                <a:cs typeface="Consolas"/>
                <a:hlinkClick r:id="rId11"/>
              </a:rPr>
              <a:t>.amazonaws.com</a:t>
            </a:r>
            <a:endParaRPr sz="70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8673" y="3410255"/>
            <a:ext cx="299561" cy="2995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3107" y="4806715"/>
            <a:ext cx="343281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3593" y="4479229"/>
            <a:ext cx="299561" cy="2995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6217" y="5108543"/>
            <a:ext cx="1335476" cy="702981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190262" indent="-182166">
              <a:lnSpc>
                <a:spcPts val="902"/>
              </a:lnSpc>
              <a:spcBef>
                <a:spcPts val="64"/>
              </a:spcBef>
              <a:buFontTx/>
              <a:buChar char="•"/>
              <a:tabLst>
                <a:tab pos="189857" algn="l"/>
                <a:tab pos="190262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90262" indent="-182166">
              <a:lnSpc>
                <a:spcPts val="896"/>
              </a:lnSpc>
              <a:buFontTx/>
              <a:buChar char="•"/>
              <a:tabLst>
                <a:tab pos="189857" algn="l"/>
                <a:tab pos="190262" algn="l"/>
              </a:tabLst>
            </a:pPr>
            <a:r>
              <a:rPr sz="765" spc="-10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r>
              <a:rPr sz="765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90262" indent="-182166">
              <a:lnSpc>
                <a:spcPts val="912"/>
              </a:lnSpc>
              <a:buFontTx/>
              <a:buChar char="•"/>
              <a:tabLst>
                <a:tab pos="189857" algn="l"/>
                <a:tab pos="190262" algn="l"/>
              </a:tabLst>
            </a:pPr>
            <a:r>
              <a:rPr sz="765" spc="-16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90262" indent="-182166">
              <a:lnSpc>
                <a:spcPts val="902"/>
              </a:lnSpc>
              <a:spcBef>
                <a:spcPts val="29"/>
              </a:spcBef>
              <a:buFontTx/>
              <a:buChar char="•"/>
              <a:tabLst>
                <a:tab pos="189857" algn="l"/>
                <a:tab pos="190262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Metadata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90262" indent="-182166">
              <a:lnSpc>
                <a:spcPts val="902"/>
              </a:lnSpc>
              <a:buFontTx/>
              <a:buChar char="•"/>
              <a:tabLst>
                <a:tab pos="189857" algn="l"/>
                <a:tab pos="190262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Subresources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90262" indent="-182166">
              <a:spcBef>
                <a:spcPts val="48"/>
              </a:spcBef>
              <a:buFontTx/>
              <a:buChar char="•"/>
              <a:tabLst>
                <a:tab pos="189857" algn="l"/>
                <a:tab pos="190262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Access control</a:t>
            </a:r>
            <a:r>
              <a:rPr sz="765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0048" y="4156747"/>
            <a:ext cx="2008275" cy="11602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01" spc="-6" dirty="0">
                <a:solidFill>
                  <a:srgbClr val="FFFFFF"/>
                </a:solidFill>
                <a:latin typeface="Consolas"/>
                <a:cs typeface="Consolas"/>
                <a:hlinkClick r:id="rId14"/>
              </a:rPr>
              <a:t>http://s3.</a:t>
            </a:r>
            <a:r>
              <a:rPr sz="701" i="1" spc="-6" dirty="0">
                <a:solidFill>
                  <a:srgbClr val="FF0000"/>
                </a:solidFill>
                <a:latin typeface="Consolas"/>
                <a:cs typeface="Consolas"/>
                <a:hlinkClick r:id="rId14"/>
              </a:rPr>
              <a:t>aws-region</a:t>
            </a:r>
            <a:r>
              <a:rPr sz="701" spc="-6" dirty="0">
                <a:solidFill>
                  <a:srgbClr val="FFFFFF"/>
                </a:solidFill>
                <a:latin typeface="Consolas"/>
                <a:cs typeface="Consolas"/>
                <a:hlinkClick r:id="rId14"/>
              </a:rPr>
              <a:t>.amazonaws.com/</a:t>
            </a:r>
            <a:r>
              <a:rPr sz="701" i="1" spc="-6" dirty="0">
                <a:solidFill>
                  <a:srgbClr val="FF0000"/>
                </a:solidFill>
                <a:latin typeface="Consolas"/>
                <a:cs typeface="Consolas"/>
                <a:hlinkClick r:id="rId14"/>
              </a:rPr>
              <a:t>bucket</a:t>
            </a:r>
            <a:endParaRPr sz="701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449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60" dirty="0">
                <a:latin typeface="Trebuchet MS"/>
                <a:cs typeface="Trebuchet MS"/>
              </a:rPr>
              <a:t>S3 </a:t>
            </a:r>
            <a:r>
              <a:rPr sz="2950" spc="-135" dirty="0">
                <a:latin typeface="Trebuchet MS"/>
                <a:cs typeface="Trebuchet MS"/>
              </a:rPr>
              <a:t>Storage</a:t>
            </a:r>
            <a:r>
              <a:rPr sz="2950" spc="-390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Overview</a:t>
            </a:r>
            <a:endParaRPr sz="2950">
              <a:latin typeface="Trebuchet MS"/>
              <a:cs typeface="Trebuchet MS"/>
            </a:endParaRPr>
          </a:p>
          <a:p>
            <a:pPr marL="572770" marR="1338580" indent="-113664">
              <a:lnSpc>
                <a:spcPts val="2140"/>
              </a:lnSpc>
              <a:spcBef>
                <a:spcPts val="177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50" dirty="0">
                <a:latin typeface="Trebuchet MS"/>
                <a:cs typeface="Trebuchet MS"/>
              </a:rPr>
              <a:t>Supports </a:t>
            </a:r>
            <a:r>
              <a:rPr sz="1950" spc="-70" dirty="0">
                <a:latin typeface="Trebuchet MS"/>
                <a:cs typeface="Trebuchet MS"/>
              </a:rPr>
              <a:t>encryption </a:t>
            </a:r>
            <a:r>
              <a:rPr sz="1950" spc="-55" dirty="0">
                <a:latin typeface="Trebuchet MS"/>
                <a:cs typeface="Trebuchet MS"/>
              </a:rPr>
              <a:t>and </a:t>
            </a:r>
            <a:r>
              <a:rPr sz="1950" spc="-80" dirty="0">
                <a:latin typeface="Trebuchet MS"/>
                <a:cs typeface="Trebuchet MS"/>
              </a:rPr>
              <a:t>automatic</a:t>
            </a:r>
            <a:r>
              <a:rPr sz="1950" spc="-440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data  </a:t>
            </a:r>
            <a:r>
              <a:rPr sz="1950" spc="-85" dirty="0">
                <a:latin typeface="Trebuchet MS"/>
                <a:cs typeface="Trebuchet MS"/>
              </a:rPr>
              <a:t>classification</a:t>
            </a:r>
            <a:endParaRPr sz="1950">
              <a:latin typeface="Trebuchet MS"/>
              <a:cs typeface="Trebuchet MS"/>
            </a:endParaRPr>
          </a:p>
          <a:p>
            <a:pPr marL="572770" marR="557530" indent="-113664">
              <a:lnSpc>
                <a:spcPts val="2140"/>
              </a:lnSpc>
              <a:spcBef>
                <a:spcPts val="50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0" dirty="0">
                <a:latin typeface="Trebuchet MS"/>
                <a:cs typeface="Trebuchet MS"/>
              </a:rPr>
              <a:t>Big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data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analytics</a:t>
            </a:r>
            <a:r>
              <a:rPr sz="1950" spc="-165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can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run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directly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against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stored  </a:t>
            </a:r>
            <a:r>
              <a:rPr sz="1950" spc="-90" dirty="0">
                <a:latin typeface="Trebuchet MS"/>
                <a:cs typeface="Trebuchet MS"/>
              </a:rPr>
              <a:t>data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066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0" dirty="0">
                <a:latin typeface="Trebuchet MS"/>
                <a:cs typeface="Trebuchet MS"/>
              </a:rPr>
              <a:t>9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55" dirty="0">
                <a:latin typeface="Trebuchet MS"/>
                <a:cs typeface="Trebuchet MS"/>
              </a:rPr>
              <a:t>Getting </a:t>
            </a:r>
            <a:r>
              <a:rPr sz="2950" spc="-145" dirty="0">
                <a:latin typeface="Trebuchet MS"/>
                <a:cs typeface="Trebuchet MS"/>
              </a:rPr>
              <a:t>Data </a:t>
            </a:r>
            <a:r>
              <a:rPr sz="2950" spc="-140" dirty="0">
                <a:latin typeface="Trebuchet MS"/>
                <a:cs typeface="Trebuchet MS"/>
              </a:rPr>
              <a:t>into</a:t>
            </a:r>
            <a:r>
              <a:rPr sz="2950" spc="-37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S3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45" dirty="0">
                <a:latin typeface="Trebuchet MS"/>
                <a:cs typeface="Trebuchet MS"/>
              </a:rPr>
              <a:t>API </a:t>
            </a:r>
            <a:r>
              <a:rPr sz="1950" spc="-80" dirty="0">
                <a:latin typeface="Trebuchet MS"/>
                <a:cs typeface="Trebuchet MS"/>
              </a:rPr>
              <a:t>(Application </a:t>
            </a:r>
            <a:r>
              <a:rPr sz="1950" spc="-65" dirty="0">
                <a:latin typeface="Trebuchet MS"/>
                <a:cs typeface="Trebuchet MS"/>
              </a:rPr>
              <a:t>Programming</a:t>
            </a:r>
            <a:r>
              <a:rPr sz="1950" spc="-310" dirty="0">
                <a:latin typeface="Trebuchet MS"/>
                <a:cs typeface="Trebuchet MS"/>
              </a:rPr>
              <a:t> </a:t>
            </a:r>
            <a:r>
              <a:rPr sz="1950" spc="-100" dirty="0">
                <a:latin typeface="Trebuchet MS"/>
                <a:cs typeface="Trebuchet MS"/>
              </a:rPr>
              <a:t>Interface)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0" dirty="0">
                <a:latin typeface="Trebuchet MS"/>
                <a:cs typeface="Trebuchet MS"/>
              </a:rPr>
              <a:t>Amazon </a:t>
            </a:r>
            <a:r>
              <a:rPr sz="1950" spc="-85" dirty="0">
                <a:latin typeface="Trebuchet MS"/>
                <a:cs typeface="Trebuchet MS"/>
              </a:rPr>
              <a:t>Direct</a:t>
            </a:r>
            <a:r>
              <a:rPr sz="1950" spc="-25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Connect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Gateway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Kinesis</a:t>
            </a:r>
            <a:r>
              <a:rPr sz="1950" spc="-165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Firehose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10" dirty="0">
                <a:latin typeface="Trebuchet MS"/>
                <a:cs typeface="Trebuchet MS"/>
              </a:rPr>
              <a:t>Transfer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Acceleration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55" dirty="0">
                <a:latin typeface="Trebuchet MS"/>
                <a:cs typeface="Trebuchet MS"/>
              </a:rPr>
              <a:t>Getting </a:t>
            </a:r>
            <a:r>
              <a:rPr sz="2950" spc="-145" dirty="0">
                <a:latin typeface="Trebuchet MS"/>
                <a:cs typeface="Trebuchet MS"/>
              </a:rPr>
              <a:t>Data </a:t>
            </a:r>
            <a:r>
              <a:rPr sz="2950" spc="-140" dirty="0">
                <a:latin typeface="Trebuchet MS"/>
                <a:cs typeface="Trebuchet MS"/>
              </a:rPr>
              <a:t>into</a:t>
            </a:r>
            <a:r>
              <a:rPr sz="2950" spc="-37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S3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30" dirty="0">
                <a:latin typeface="Trebuchet MS"/>
                <a:cs typeface="Trebuchet MS"/>
              </a:rPr>
              <a:t>Snow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family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55" dirty="0">
                <a:latin typeface="Trebuchet MS"/>
                <a:cs typeface="Trebuchet MS"/>
              </a:rPr>
              <a:t>Snowball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55" dirty="0">
                <a:latin typeface="Trebuchet MS"/>
                <a:cs typeface="Trebuchet MS"/>
              </a:rPr>
              <a:t>Snowball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Edge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50" dirty="0">
                <a:latin typeface="Trebuchet MS"/>
                <a:cs typeface="Trebuchet MS"/>
              </a:rPr>
              <a:t>Snowmobile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11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426137"/>
            <a:ext cx="6210601" cy="377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2625" marR="1948180" indent="181610">
              <a:lnSpc>
                <a:spcPct val="101099"/>
              </a:lnSpc>
              <a:spcBef>
                <a:spcPts val="95"/>
              </a:spcBef>
            </a:pPr>
            <a:r>
              <a:rPr spc="10" dirty="0" smtClean="0"/>
              <a:t>S3</a:t>
            </a:r>
            <a:r>
              <a:rPr spc="-50" dirty="0" smtClean="0"/>
              <a:t> </a:t>
            </a:r>
            <a:r>
              <a:rPr spc="5" dirty="0"/>
              <a:t>Terminology</a:t>
            </a:r>
          </a:p>
        </p:txBody>
      </p:sp>
      <p:sp>
        <p:nvSpPr>
          <p:cNvPr id="3" name="object 3"/>
          <p:cNvSpPr/>
          <p:nvPr/>
        </p:nvSpPr>
        <p:spPr>
          <a:xfrm>
            <a:off x="869441" y="12573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12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60" dirty="0">
                <a:latin typeface="Trebuchet MS"/>
                <a:cs typeface="Trebuchet MS"/>
              </a:rPr>
              <a:t>S3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Concepts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35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0" dirty="0">
                <a:latin typeface="Trebuchet MS"/>
                <a:cs typeface="Trebuchet MS"/>
              </a:rPr>
              <a:t>Buckets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0" dirty="0">
                <a:latin typeface="Trebuchet MS"/>
                <a:cs typeface="Trebuchet MS"/>
              </a:rPr>
              <a:t>Regions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0" dirty="0">
                <a:latin typeface="Trebuchet MS"/>
                <a:cs typeface="Trebuchet MS"/>
              </a:rPr>
              <a:t>Objects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5" dirty="0">
                <a:latin typeface="Trebuchet MS"/>
                <a:cs typeface="Trebuchet MS"/>
              </a:rPr>
              <a:t>Keys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05" dirty="0">
                <a:latin typeface="Trebuchet MS"/>
                <a:cs typeface="Trebuchet MS"/>
              </a:rPr>
              <a:t>Object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URLs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0" dirty="0">
                <a:latin typeface="Trebuchet MS"/>
                <a:cs typeface="Trebuchet MS"/>
              </a:rPr>
              <a:t>Eventual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consistency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40" dirty="0">
                <a:latin typeface="Trebuchet MS"/>
                <a:cs typeface="Trebuchet MS"/>
              </a:rPr>
              <a:t>Works </a:t>
            </a:r>
            <a:r>
              <a:rPr sz="1950" spc="-90" dirty="0">
                <a:latin typeface="Trebuchet MS"/>
                <a:cs typeface="Trebuchet MS"/>
              </a:rPr>
              <a:t>great </a:t>
            </a:r>
            <a:r>
              <a:rPr sz="1950" spc="-80" dirty="0">
                <a:latin typeface="Trebuchet MS"/>
                <a:cs typeface="Trebuchet MS"/>
              </a:rPr>
              <a:t>for </a:t>
            </a:r>
            <a:r>
              <a:rPr sz="1950" spc="-105" dirty="0">
                <a:latin typeface="Trebuchet MS"/>
                <a:cs typeface="Trebuchet MS"/>
              </a:rPr>
              <a:t>static </a:t>
            </a:r>
            <a:r>
              <a:rPr sz="1950" spc="-80" dirty="0">
                <a:latin typeface="Trebuchet MS"/>
                <a:cs typeface="Trebuchet MS"/>
              </a:rPr>
              <a:t>website</a:t>
            </a:r>
            <a:r>
              <a:rPr sz="1950" spc="-420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hosting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13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60" dirty="0">
                <a:latin typeface="Trebuchet MS"/>
                <a:cs typeface="Trebuchet MS"/>
              </a:rPr>
              <a:t>S3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Concepts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40" dirty="0">
                <a:latin typeface="Trebuchet MS"/>
                <a:cs typeface="Trebuchet MS"/>
              </a:rPr>
              <a:t>Works </a:t>
            </a:r>
            <a:r>
              <a:rPr sz="1950" spc="-90" dirty="0">
                <a:latin typeface="Trebuchet MS"/>
                <a:cs typeface="Trebuchet MS"/>
              </a:rPr>
              <a:t>great </a:t>
            </a:r>
            <a:r>
              <a:rPr sz="1950" spc="-80" dirty="0">
                <a:latin typeface="Trebuchet MS"/>
                <a:cs typeface="Trebuchet MS"/>
              </a:rPr>
              <a:t>for </a:t>
            </a:r>
            <a:r>
              <a:rPr sz="1950" spc="-105" dirty="0">
                <a:latin typeface="Trebuchet MS"/>
                <a:cs typeface="Trebuchet MS"/>
              </a:rPr>
              <a:t>static </a:t>
            </a:r>
            <a:r>
              <a:rPr sz="1950" spc="-80" dirty="0">
                <a:latin typeface="Trebuchet MS"/>
                <a:cs typeface="Trebuchet MS"/>
              </a:rPr>
              <a:t>website</a:t>
            </a:r>
            <a:r>
              <a:rPr sz="1950" spc="-420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hosting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14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90" dirty="0">
                <a:latin typeface="Trebuchet MS"/>
                <a:cs typeface="Trebuchet MS"/>
              </a:rPr>
              <a:t>Common </a:t>
            </a:r>
            <a:r>
              <a:rPr sz="2950" spc="-60" dirty="0">
                <a:latin typeface="Trebuchet MS"/>
                <a:cs typeface="Trebuchet MS"/>
              </a:rPr>
              <a:t>S3</a:t>
            </a:r>
            <a:r>
              <a:rPr sz="2950" spc="-360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Operations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0" dirty="0">
                <a:latin typeface="Trebuchet MS"/>
                <a:cs typeface="Trebuchet MS"/>
              </a:rPr>
              <a:t>Creating </a:t>
            </a:r>
            <a:r>
              <a:rPr sz="1950" spc="-55" dirty="0">
                <a:latin typeface="Trebuchet MS"/>
                <a:cs typeface="Trebuchet MS"/>
              </a:rPr>
              <a:t>and </a:t>
            </a:r>
            <a:r>
              <a:rPr sz="1950" spc="-80" dirty="0">
                <a:latin typeface="Trebuchet MS"/>
                <a:cs typeface="Trebuchet MS"/>
              </a:rPr>
              <a:t>deleting</a:t>
            </a:r>
            <a:r>
              <a:rPr sz="1950" spc="-295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buckets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0" dirty="0">
                <a:latin typeface="Trebuchet MS"/>
                <a:cs typeface="Trebuchet MS"/>
              </a:rPr>
              <a:t>Writing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objects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Reading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objects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Deleting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objects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20" dirty="0">
                <a:latin typeface="Trebuchet MS"/>
                <a:cs typeface="Trebuchet MS"/>
              </a:rPr>
              <a:t>Managing </a:t>
            </a:r>
            <a:r>
              <a:rPr sz="1950" spc="-110" dirty="0">
                <a:latin typeface="Trebuchet MS"/>
                <a:cs typeface="Trebuchet MS"/>
              </a:rPr>
              <a:t>object</a:t>
            </a:r>
            <a:r>
              <a:rPr sz="1950" spc="-27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properties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5" dirty="0">
                <a:latin typeface="Trebuchet MS"/>
                <a:cs typeface="Trebuchet MS"/>
              </a:rPr>
              <a:t>Listing </a:t>
            </a:r>
            <a:r>
              <a:rPr sz="1950" spc="-90" dirty="0">
                <a:latin typeface="Trebuchet MS"/>
                <a:cs typeface="Trebuchet MS"/>
              </a:rPr>
              <a:t>keys </a:t>
            </a:r>
            <a:r>
              <a:rPr sz="1950" spc="-65" dirty="0">
                <a:latin typeface="Trebuchet MS"/>
                <a:cs typeface="Trebuchet MS"/>
              </a:rPr>
              <a:t>in</a:t>
            </a:r>
            <a:r>
              <a:rPr sz="1950" spc="-270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buckets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15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70" dirty="0">
                <a:latin typeface="Trebuchet MS"/>
                <a:cs typeface="Trebuchet MS"/>
              </a:rPr>
              <a:t>REST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65" dirty="0">
                <a:latin typeface="Trebuchet MS"/>
                <a:cs typeface="Trebuchet MS"/>
              </a:rPr>
              <a:t>Interface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0" dirty="0">
                <a:latin typeface="Trebuchet MS"/>
                <a:cs typeface="Trebuchet MS"/>
              </a:rPr>
              <a:t>Representational </a:t>
            </a:r>
            <a:r>
              <a:rPr sz="1950" spc="-95" dirty="0">
                <a:latin typeface="Trebuchet MS"/>
                <a:cs typeface="Trebuchet MS"/>
              </a:rPr>
              <a:t>State </a:t>
            </a:r>
            <a:r>
              <a:rPr sz="1950" spc="-110" dirty="0">
                <a:latin typeface="Trebuchet MS"/>
                <a:cs typeface="Trebuchet MS"/>
              </a:rPr>
              <a:t>Transfer</a:t>
            </a:r>
            <a:r>
              <a:rPr sz="1950" spc="-275" dirty="0">
                <a:latin typeface="Trebuchet MS"/>
                <a:cs typeface="Trebuchet MS"/>
              </a:rPr>
              <a:t> </a:t>
            </a:r>
            <a:r>
              <a:rPr sz="1950" spc="-105" dirty="0">
                <a:latin typeface="Trebuchet MS"/>
                <a:cs typeface="Trebuchet MS"/>
              </a:rPr>
              <a:t>(REST)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25" dirty="0">
                <a:latin typeface="Trebuchet MS"/>
                <a:cs typeface="Trebuchet MS"/>
              </a:rPr>
              <a:t>S3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API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35" dirty="0">
                <a:latin typeface="Trebuchet MS"/>
                <a:cs typeface="Trebuchet MS"/>
              </a:rPr>
              <a:t>Maps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95" dirty="0">
                <a:latin typeface="Trebuchet MS"/>
                <a:cs typeface="Trebuchet MS"/>
              </a:rPr>
              <a:t>HTTP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-45" dirty="0">
                <a:latin typeface="Trebuchet MS"/>
                <a:cs typeface="Trebuchet MS"/>
              </a:rPr>
              <a:t>methods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to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30" dirty="0">
                <a:latin typeface="Trebuchet MS"/>
                <a:cs typeface="Trebuchet MS"/>
              </a:rPr>
              <a:t>CRUD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55" dirty="0">
                <a:latin typeface="Trebuchet MS"/>
                <a:cs typeface="Trebuchet MS"/>
              </a:rPr>
              <a:t>operations</a:t>
            </a:r>
            <a:endParaRPr sz="1750">
              <a:latin typeface="Trebuchet MS"/>
              <a:cs typeface="Trebuchet MS"/>
            </a:endParaRPr>
          </a:p>
          <a:p>
            <a:pPr marL="1025525" lvl="2" indent="-11430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1026160" algn="l"/>
              </a:tabLst>
            </a:pPr>
            <a:r>
              <a:rPr sz="1550" spc="-80" dirty="0">
                <a:latin typeface="Trebuchet MS"/>
                <a:cs typeface="Trebuchet MS"/>
              </a:rPr>
              <a:t>Create </a:t>
            </a:r>
            <a:r>
              <a:rPr sz="1550" spc="-30" dirty="0">
                <a:latin typeface="Trebuchet MS"/>
                <a:cs typeface="Trebuchet MS"/>
              </a:rPr>
              <a:t>uses </a:t>
            </a:r>
            <a:r>
              <a:rPr sz="1550" spc="-60" dirty="0">
                <a:latin typeface="Trebuchet MS"/>
                <a:cs typeface="Trebuchet MS"/>
              </a:rPr>
              <a:t>PUT </a:t>
            </a:r>
            <a:r>
              <a:rPr sz="1550" spc="-30" dirty="0">
                <a:latin typeface="Trebuchet MS"/>
                <a:cs typeface="Trebuchet MS"/>
              </a:rPr>
              <a:t>or</a:t>
            </a:r>
            <a:r>
              <a:rPr sz="1550" spc="-270" dirty="0">
                <a:latin typeface="Trebuchet MS"/>
                <a:cs typeface="Trebuchet MS"/>
              </a:rPr>
              <a:t> </a:t>
            </a:r>
            <a:r>
              <a:rPr sz="1550" spc="-55" dirty="0">
                <a:latin typeface="Trebuchet MS"/>
                <a:cs typeface="Trebuchet MS"/>
              </a:rPr>
              <a:t>POST</a:t>
            </a:r>
            <a:endParaRPr sz="1550">
              <a:latin typeface="Trebuchet MS"/>
              <a:cs typeface="Trebuchet MS"/>
            </a:endParaRPr>
          </a:p>
          <a:p>
            <a:pPr marL="1025525" lvl="2" indent="-114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026160" algn="l"/>
              </a:tabLst>
            </a:pPr>
            <a:r>
              <a:rPr sz="1550" spc="-60" dirty="0">
                <a:latin typeface="Trebuchet MS"/>
                <a:cs typeface="Trebuchet MS"/>
              </a:rPr>
              <a:t>Read </a:t>
            </a:r>
            <a:r>
              <a:rPr sz="1550" spc="-30" dirty="0">
                <a:latin typeface="Trebuchet MS"/>
                <a:cs typeface="Trebuchet MS"/>
              </a:rPr>
              <a:t>uses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spc="-80" dirty="0">
                <a:latin typeface="Trebuchet MS"/>
                <a:cs typeface="Trebuchet MS"/>
              </a:rPr>
              <a:t>GET</a:t>
            </a:r>
            <a:endParaRPr sz="1550">
              <a:latin typeface="Trebuchet MS"/>
              <a:cs typeface="Trebuchet MS"/>
            </a:endParaRPr>
          </a:p>
          <a:p>
            <a:pPr marL="1025525" lvl="2" indent="-114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026160" algn="l"/>
              </a:tabLst>
            </a:pPr>
            <a:r>
              <a:rPr sz="1550" spc="-50" dirty="0">
                <a:latin typeface="Trebuchet MS"/>
                <a:cs typeface="Trebuchet MS"/>
              </a:rPr>
              <a:t>Update </a:t>
            </a:r>
            <a:r>
              <a:rPr sz="1550" spc="-30" dirty="0">
                <a:latin typeface="Trebuchet MS"/>
                <a:cs typeface="Trebuchet MS"/>
              </a:rPr>
              <a:t>uses </a:t>
            </a:r>
            <a:r>
              <a:rPr sz="1550" spc="-55" dirty="0">
                <a:latin typeface="Trebuchet MS"/>
                <a:cs typeface="Trebuchet MS"/>
              </a:rPr>
              <a:t>POST </a:t>
            </a:r>
            <a:r>
              <a:rPr sz="1550" spc="-30" dirty="0">
                <a:latin typeface="Trebuchet MS"/>
                <a:cs typeface="Trebuchet MS"/>
              </a:rPr>
              <a:t>or</a:t>
            </a:r>
            <a:r>
              <a:rPr sz="1550" spc="-300" dirty="0">
                <a:latin typeface="Trebuchet MS"/>
                <a:cs typeface="Trebuchet MS"/>
              </a:rPr>
              <a:t> </a:t>
            </a:r>
            <a:r>
              <a:rPr sz="1550" spc="-60" dirty="0">
                <a:latin typeface="Trebuchet MS"/>
                <a:cs typeface="Trebuchet MS"/>
              </a:rPr>
              <a:t>PUT</a:t>
            </a:r>
            <a:endParaRPr sz="1550">
              <a:latin typeface="Trebuchet MS"/>
              <a:cs typeface="Trebuchet MS"/>
            </a:endParaRPr>
          </a:p>
          <a:p>
            <a:pPr marL="1025525" lvl="2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026160" algn="l"/>
              </a:tabLst>
            </a:pPr>
            <a:r>
              <a:rPr sz="1550" spc="-65" dirty="0">
                <a:latin typeface="Trebuchet MS"/>
                <a:cs typeface="Trebuchet MS"/>
              </a:rPr>
              <a:t>Delete </a:t>
            </a:r>
            <a:r>
              <a:rPr sz="1550" spc="-30" dirty="0">
                <a:latin typeface="Trebuchet MS"/>
                <a:cs typeface="Trebuchet MS"/>
              </a:rPr>
              <a:t>uses</a:t>
            </a:r>
            <a:r>
              <a:rPr sz="1550" spc="-155" dirty="0">
                <a:latin typeface="Trebuchet MS"/>
                <a:cs typeface="Trebuchet MS"/>
              </a:rPr>
              <a:t> </a:t>
            </a:r>
            <a:r>
              <a:rPr sz="1550" spc="-70" dirty="0">
                <a:latin typeface="Trebuchet MS"/>
                <a:cs typeface="Trebuchet MS"/>
              </a:rPr>
              <a:t>DELETE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16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50" dirty="0">
                <a:latin typeface="Trebuchet MS"/>
                <a:cs typeface="Trebuchet MS"/>
              </a:rPr>
              <a:t>Selecting </a:t>
            </a:r>
            <a:r>
              <a:rPr sz="2950" spc="-135" dirty="0">
                <a:latin typeface="Trebuchet MS"/>
                <a:cs typeface="Trebuchet MS"/>
              </a:rPr>
              <a:t>the Storage</a:t>
            </a:r>
            <a:r>
              <a:rPr sz="2950" spc="-400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Service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35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0" dirty="0">
                <a:latin typeface="Trebuchet MS"/>
                <a:cs typeface="Trebuchet MS"/>
              </a:rPr>
              <a:t>Simple </a:t>
            </a:r>
            <a:r>
              <a:rPr sz="1950" spc="-75" dirty="0">
                <a:latin typeface="Trebuchet MS"/>
                <a:cs typeface="Trebuchet MS"/>
              </a:rPr>
              <a:t>Storage </a:t>
            </a:r>
            <a:r>
              <a:rPr sz="1950" spc="-80" dirty="0">
                <a:latin typeface="Trebuchet MS"/>
                <a:cs typeface="Trebuchet MS"/>
              </a:rPr>
              <a:t>Service</a:t>
            </a:r>
            <a:r>
              <a:rPr sz="1950" spc="-30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(S3)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5" dirty="0">
                <a:latin typeface="Trebuchet MS"/>
                <a:cs typeface="Trebuchet MS"/>
              </a:rPr>
              <a:t>Glacier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CloudFront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5" dirty="0">
                <a:latin typeface="Trebuchet MS"/>
                <a:cs typeface="Trebuchet MS"/>
              </a:rPr>
              <a:t>Elastic </a:t>
            </a:r>
            <a:r>
              <a:rPr sz="1950" spc="-75" dirty="0">
                <a:latin typeface="Trebuchet MS"/>
                <a:cs typeface="Trebuchet MS"/>
              </a:rPr>
              <a:t>Block </a:t>
            </a:r>
            <a:r>
              <a:rPr sz="1950" spc="-70" dirty="0">
                <a:latin typeface="Trebuchet MS"/>
                <a:cs typeface="Trebuchet MS"/>
              </a:rPr>
              <a:t>Store</a:t>
            </a:r>
            <a:r>
              <a:rPr sz="1950" spc="-30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(EBS)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Gateway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30" dirty="0">
                <a:latin typeface="Trebuchet MS"/>
                <a:cs typeface="Trebuchet MS"/>
              </a:rPr>
              <a:t>Snow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family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Databases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066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0" dirty="0">
                <a:latin typeface="Trebuchet MS"/>
                <a:cs typeface="Trebuchet MS"/>
              </a:rPr>
              <a:t>3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998" y="3426137"/>
            <a:ext cx="6020403" cy="37766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pc="10" dirty="0" smtClean="0"/>
              <a:t>S3 </a:t>
            </a:r>
            <a:r>
              <a:rPr spc="10" dirty="0"/>
              <a:t>Advanced </a:t>
            </a:r>
            <a:r>
              <a:rPr spc="5" dirty="0"/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869441" y="12573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17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60" dirty="0">
                <a:latin typeface="Trebuchet MS"/>
                <a:cs typeface="Trebuchet MS"/>
              </a:rPr>
              <a:t>S3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45" dirty="0">
                <a:latin typeface="Trebuchet MS"/>
                <a:cs typeface="Trebuchet MS"/>
              </a:rPr>
              <a:t>Features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5" dirty="0">
                <a:latin typeface="Trebuchet MS"/>
                <a:cs typeface="Trebuchet MS"/>
              </a:rPr>
              <a:t>Prefixes </a:t>
            </a:r>
            <a:r>
              <a:rPr sz="1950" spc="-55" dirty="0">
                <a:latin typeface="Trebuchet MS"/>
                <a:cs typeface="Trebuchet MS"/>
              </a:rPr>
              <a:t>and</a:t>
            </a:r>
            <a:r>
              <a:rPr sz="1950" spc="-200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delimiters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classes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05" dirty="0">
                <a:latin typeface="Trebuchet MS"/>
                <a:cs typeface="Trebuchet MS"/>
              </a:rPr>
              <a:t>Object </a:t>
            </a:r>
            <a:r>
              <a:rPr sz="1950" spc="-114" dirty="0">
                <a:latin typeface="Trebuchet MS"/>
                <a:cs typeface="Trebuchet MS"/>
              </a:rPr>
              <a:t>lifecycle</a:t>
            </a:r>
            <a:r>
              <a:rPr sz="1950" spc="-204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management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0" dirty="0">
                <a:latin typeface="Trebuchet MS"/>
                <a:cs typeface="Trebuchet MS"/>
              </a:rPr>
              <a:t>Encryption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0" dirty="0">
                <a:latin typeface="Trebuchet MS"/>
                <a:cs typeface="Trebuchet MS"/>
              </a:rPr>
              <a:t>Versioning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18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84" y="3037198"/>
            <a:ext cx="1917192" cy="24362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pc="-3" dirty="0"/>
              <a:t>S3</a:t>
            </a:r>
            <a:r>
              <a:rPr spc="-45" dirty="0"/>
              <a:t> </a:t>
            </a:r>
            <a:r>
              <a:rPr spc="-3" dirty="0"/>
              <a:t>Encryption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155" y="3530098"/>
            <a:ext cx="1431417" cy="273649"/>
          </a:xfrm>
          <a:prstGeom prst="rect">
            <a:avLst/>
          </a:prstGeom>
        </p:spPr>
        <p:txBody>
          <a:bodyPr vert="horz" wrap="square" lIns="0" tIns="17002" rIns="0" bIns="0" rtlCol="0">
            <a:spAutoFit/>
          </a:bodyPr>
          <a:lstStyle/>
          <a:p>
            <a:pPr marL="8096" marR="3239" indent="25503">
              <a:lnSpc>
                <a:spcPts val="1026"/>
              </a:lnSpc>
              <a:spcBef>
                <a:spcPts val="13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Server-side encryption with 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S3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managed keys</a:t>
            </a:r>
            <a:r>
              <a:rPr sz="893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(SSE-S3)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340" y="3584505"/>
            <a:ext cx="1659326" cy="273649"/>
          </a:xfrm>
          <a:prstGeom prst="rect">
            <a:avLst/>
          </a:prstGeom>
        </p:spPr>
        <p:txBody>
          <a:bodyPr vert="horz" wrap="square" lIns="0" tIns="17002" rIns="0" bIns="0" rtlCol="0">
            <a:spAutoFit/>
          </a:bodyPr>
          <a:lstStyle/>
          <a:p>
            <a:pPr marL="14978" marR="3239" indent="-7287">
              <a:lnSpc>
                <a:spcPts val="1026"/>
              </a:lnSpc>
              <a:spcBef>
                <a:spcPts val="13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Server-side encryption with</a:t>
            </a:r>
            <a:r>
              <a:rPr sz="893" spc="-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13" dirty="0">
                <a:solidFill>
                  <a:srgbClr val="FFFFFF"/>
                </a:solidFill>
                <a:latin typeface="Arial"/>
                <a:cs typeface="Arial"/>
              </a:rPr>
              <a:t>AWS 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KMS managed keys</a:t>
            </a:r>
            <a:r>
              <a:rPr sz="893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(SSE-KMS)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4627" y="3580619"/>
            <a:ext cx="1462992" cy="275692"/>
          </a:xfrm>
          <a:prstGeom prst="rect">
            <a:avLst/>
          </a:prstGeom>
        </p:spPr>
        <p:txBody>
          <a:bodyPr vert="horz" wrap="square" lIns="0" tIns="19026" rIns="0" bIns="0" rtlCol="0">
            <a:spAutoFit/>
          </a:bodyPr>
          <a:lstStyle/>
          <a:p>
            <a:pPr marL="8096" marR="3239" indent="41290">
              <a:lnSpc>
                <a:spcPts val="1007"/>
              </a:lnSpc>
              <a:spcBef>
                <a:spcPts val="150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Server-side encryption with  client provided keys</a:t>
            </a:r>
            <a:r>
              <a:rPr sz="893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(SSE-C)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4391" y="3524269"/>
            <a:ext cx="1097447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Client side</a:t>
            </a:r>
            <a:r>
              <a:rPr sz="893" spc="-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encryption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1881" y="4379605"/>
            <a:ext cx="299561" cy="299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82371" y="4393131"/>
            <a:ext cx="299561" cy="299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0098" y="3993031"/>
            <a:ext cx="299561" cy="299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14725" y="3802711"/>
            <a:ext cx="299561" cy="299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1881" y="6386929"/>
            <a:ext cx="299561" cy="29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100" y="6536710"/>
            <a:ext cx="299561" cy="29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7596" y="6386929"/>
            <a:ext cx="299561" cy="29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7815" y="6536710"/>
            <a:ext cx="299561" cy="29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43184" y="5988082"/>
            <a:ext cx="299561" cy="29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93403" y="6137862"/>
            <a:ext cx="299561" cy="29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00628" y="5855129"/>
            <a:ext cx="299561" cy="29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0848" y="6004909"/>
            <a:ext cx="299561" cy="29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9470" y="4990855"/>
            <a:ext cx="65984" cy="1335881"/>
          </a:xfrm>
          <a:custGeom>
            <a:avLst/>
            <a:gdLst/>
            <a:ahLst/>
            <a:cxnLst/>
            <a:rect l="l" t="t" r="r" b="b"/>
            <a:pathLst>
              <a:path w="103505" h="2095500">
                <a:moveTo>
                  <a:pt x="51537" y="19286"/>
                </a:moveTo>
                <a:lnTo>
                  <a:pt x="45187" y="26543"/>
                </a:lnTo>
                <a:lnTo>
                  <a:pt x="45186" y="2095451"/>
                </a:lnTo>
                <a:lnTo>
                  <a:pt x="57886" y="2095451"/>
                </a:lnTo>
                <a:lnTo>
                  <a:pt x="57887" y="26543"/>
                </a:lnTo>
                <a:lnTo>
                  <a:pt x="51537" y="19286"/>
                </a:lnTo>
                <a:close/>
              </a:path>
              <a:path w="103505" h="2095500">
                <a:moveTo>
                  <a:pt x="51537" y="0"/>
                </a:moveTo>
                <a:lnTo>
                  <a:pt x="0" y="58901"/>
                </a:lnTo>
                <a:lnTo>
                  <a:pt x="266" y="62913"/>
                </a:lnTo>
                <a:lnTo>
                  <a:pt x="5544" y="67532"/>
                </a:lnTo>
                <a:lnTo>
                  <a:pt x="9556" y="67264"/>
                </a:lnTo>
                <a:lnTo>
                  <a:pt x="45187" y="26544"/>
                </a:lnTo>
                <a:lnTo>
                  <a:pt x="45187" y="9611"/>
                </a:lnTo>
                <a:lnTo>
                  <a:pt x="59947" y="9611"/>
                </a:lnTo>
                <a:lnTo>
                  <a:pt x="51537" y="0"/>
                </a:lnTo>
                <a:close/>
              </a:path>
              <a:path w="103505" h="2095500">
                <a:moveTo>
                  <a:pt x="59947" y="9611"/>
                </a:moveTo>
                <a:lnTo>
                  <a:pt x="57887" y="9611"/>
                </a:lnTo>
                <a:lnTo>
                  <a:pt x="57887" y="26544"/>
                </a:lnTo>
                <a:lnTo>
                  <a:pt x="93517" y="67264"/>
                </a:lnTo>
                <a:lnTo>
                  <a:pt x="97529" y="67532"/>
                </a:lnTo>
                <a:lnTo>
                  <a:pt x="102809" y="62913"/>
                </a:lnTo>
                <a:lnTo>
                  <a:pt x="103075" y="58901"/>
                </a:lnTo>
                <a:lnTo>
                  <a:pt x="59947" y="9611"/>
                </a:lnTo>
                <a:close/>
              </a:path>
              <a:path w="103505" h="2095500">
                <a:moveTo>
                  <a:pt x="57887" y="13825"/>
                </a:moveTo>
                <a:lnTo>
                  <a:pt x="56316" y="13825"/>
                </a:lnTo>
                <a:lnTo>
                  <a:pt x="51537" y="19286"/>
                </a:lnTo>
                <a:lnTo>
                  <a:pt x="57887" y="26544"/>
                </a:lnTo>
                <a:lnTo>
                  <a:pt x="57887" y="13825"/>
                </a:lnTo>
                <a:close/>
              </a:path>
              <a:path w="103505" h="2095500">
                <a:moveTo>
                  <a:pt x="57887" y="9611"/>
                </a:moveTo>
                <a:lnTo>
                  <a:pt x="45187" y="9611"/>
                </a:lnTo>
                <a:lnTo>
                  <a:pt x="45187" y="26543"/>
                </a:lnTo>
                <a:lnTo>
                  <a:pt x="51537" y="19286"/>
                </a:lnTo>
                <a:lnTo>
                  <a:pt x="46758" y="13825"/>
                </a:lnTo>
                <a:lnTo>
                  <a:pt x="57887" y="13825"/>
                </a:lnTo>
                <a:lnTo>
                  <a:pt x="57887" y="9611"/>
                </a:lnTo>
                <a:close/>
              </a:path>
              <a:path w="103505" h="2095500">
                <a:moveTo>
                  <a:pt x="56316" y="13825"/>
                </a:moveTo>
                <a:lnTo>
                  <a:pt x="46758" y="13825"/>
                </a:lnTo>
                <a:lnTo>
                  <a:pt x="51537" y="19286"/>
                </a:lnTo>
                <a:lnTo>
                  <a:pt x="56316" y="138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0489" y="4990849"/>
            <a:ext cx="65984" cy="1342358"/>
          </a:xfrm>
          <a:custGeom>
            <a:avLst/>
            <a:gdLst/>
            <a:ahLst/>
            <a:cxnLst/>
            <a:rect l="l" t="t" r="r" b="b"/>
            <a:pathLst>
              <a:path w="103505" h="2105660">
                <a:moveTo>
                  <a:pt x="5546" y="2037543"/>
                </a:moveTo>
                <a:lnTo>
                  <a:pt x="266" y="2042162"/>
                </a:lnTo>
                <a:lnTo>
                  <a:pt x="0" y="2046174"/>
                </a:lnTo>
                <a:lnTo>
                  <a:pt x="51537" y="2105074"/>
                </a:lnTo>
                <a:lnTo>
                  <a:pt x="59982" y="2095423"/>
                </a:lnTo>
                <a:lnTo>
                  <a:pt x="45187" y="2095423"/>
                </a:lnTo>
                <a:lnTo>
                  <a:pt x="45187" y="2078531"/>
                </a:lnTo>
                <a:lnTo>
                  <a:pt x="9556" y="2037811"/>
                </a:lnTo>
                <a:lnTo>
                  <a:pt x="5546" y="2037543"/>
                </a:lnTo>
                <a:close/>
              </a:path>
              <a:path w="103505" h="2105660">
                <a:moveTo>
                  <a:pt x="45187" y="2078531"/>
                </a:moveTo>
                <a:lnTo>
                  <a:pt x="45187" y="2095423"/>
                </a:lnTo>
                <a:lnTo>
                  <a:pt x="57887" y="2095423"/>
                </a:lnTo>
                <a:lnTo>
                  <a:pt x="57887" y="2091250"/>
                </a:lnTo>
                <a:lnTo>
                  <a:pt x="46758" y="2091250"/>
                </a:lnTo>
                <a:lnTo>
                  <a:pt x="51537" y="2085788"/>
                </a:lnTo>
                <a:lnTo>
                  <a:pt x="45187" y="2078531"/>
                </a:lnTo>
                <a:close/>
              </a:path>
              <a:path w="103505" h="2105660">
                <a:moveTo>
                  <a:pt x="97529" y="2037543"/>
                </a:moveTo>
                <a:lnTo>
                  <a:pt x="93518" y="2037811"/>
                </a:lnTo>
                <a:lnTo>
                  <a:pt x="57887" y="2078531"/>
                </a:lnTo>
                <a:lnTo>
                  <a:pt x="57887" y="2095423"/>
                </a:lnTo>
                <a:lnTo>
                  <a:pt x="59982" y="2095423"/>
                </a:lnTo>
                <a:lnTo>
                  <a:pt x="103075" y="2046174"/>
                </a:lnTo>
                <a:lnTo>
                  <a:pt x="102809" y="2042162"/>
                </a:lnTo>
                <a:lnTo>
                  <a:pt x="97529" y="2037543"/>
                </a:lnTo>
                <a:close/>
              </a:path>
              <a:path w="103505" h="2105660">
                <a:moveTo>
                  <a:pt x="51537" y="2085788"/>
                </a:moveTo>
                <a:lnTo>
                  <a:pt x="46758" y="2091250"/>
                </a:lnTo>
                <a:lnTo>
                  <a:pt x="56316" y="2091250"/>
                </a:lnTo>
                <a:lnTo>
                  <a:pt x="51537" y="2085788"/>
                </a:lnTo>
                <a:close/>
              </a:path>
              <a:path w="103505" h="2105660">
                <a:moveTo>
                  <a:pt x="57887" y="2078531"/>
                </a:moveTo>
                <a:lnTo>
                  <a:pt x="51537" y="2085788"/>
                </a:lnTo>
                <a:lnTo>
                  <a:pt x="56316" y="2091250"/>
                </a:lnTo>
                <a:lnTo>
                  <a:pt x="57887" y="2091250"/>
                </a:lnTo>
                <a:lnTo>
                  <a:pt x="57887" y="2078531"/>
                </a:lnTo>
                <a:close/>
              </a:path>
              <a:path w="103505" h="2105660">
                <a:moveTo>
                  <a:pt x="57886" y="0"/>
                </a:moveTo>
                <a:lnTo>
                  <a:pt x="45186" y="0"/>
                </a:lnTo>
                <a:lnTo>
                  <a:pt x="45187" y="2078531"/>
                </a:lnTo>
                <a:lnTo>
                  <a:pt x="51537" y="2085788"/>
                </a:lnTo>
                <a:lnTo>
                  <a:pt x="57887" y="2078531"/>
                </a:lnTo>
                <a:lnTo>
                  <a:pt x="57886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63596" y="4990855"/>
            <a:ext cx="65984" cy="1335881"/>
          </a:xfrm>
          <a:custGeom>
            <a:avLst/>
            <a:gdLst/>
            <a:ahLst/>
            <a:cxnLst/>
            <a:rect l="l" t="t" r="r" b="b"/>
            <a:pathLst>
              <a:path w="103504" h="2095500">
                <a:moveTo>
                  <a:pt x="51539" y="19286"/>
                </a:moveTo>
                <a:lnTo>
                  <a:pt x="45189" y="26543"/>
                </a:lnTo>
                <a:lnTo>
                  <a:pt x="45187" y="2095451"/>
                </a:lnTo>
                <a:lnTo>
                  <a:pt x="57887" y="2095451"/>
                </a:lnTo>
                <a:lnTo>
                  <a:pt x="57888" y="26543"/>
                </a:lnTo>
                <a:lnTo>
                  <a:pt x="51539" y="19286"/>
                </a:lnTo>
                <a:close/>
              </a:path>
              <a:path w="103504" h="2095500">
                <a:moveTo>
                  <a:pt x="51539" y="0"/>
                </a:moveTo>
                <a:lnTo>
                  <a:pt x="0" y="58901"/>
                </a:lnTo>
                <a:lnTo>
                  <a:pt x="267" y="62913"/>
                </a:lnTo>
                <a:lnTo>
                  <a:pt x="5546" y="67532"/>
                </a:lnTo>
                <a:lnTo>
                  <a:pt x="9558" y="67264"/>
                </a:lnTo>
                <a:lnTo>
                  <a:pt x="45188" y="26544"/>
                </a:lnTo>
                <a:lnTo>
                  <a:pt x="45189" y="9611"/>
                </a:lnTo>
                <a:lnTo>
                  <a:pt x="59948" y="9611"/>
                </a:lnTo>
                <a:lnTo>
                  <a:pt x="51539" y="0"/>
                </a:lnTo>
                <a:close/>
              </a:path>
              <a:path w="103504" h="2095500">
                <a:moveTo>
                  <a:pt x="59948" y="9611"/>
                </a:moveTo>
                <a:lnTo>
                  <a:pt x="57889" y="9611"/>
                </a:lnTo>
                <a:lnTo>
                  <a:pt x="57889" y="26544"/>
                </a:lnTo>
                <a:lnTo>
                  <a:pt x="93518" y="67264"/>
                </a:lnTo>
                <a:lnTo>
                  <a:pt x="97530" y="67532"/>
                </a:lnTo>
                <a:lnTo>
                  <a:pt x="102809" y="62913"/>
                </a:lnTo>
                <a:lnTo>
                  <a:pt x="103077" y="58901"/>
                </a:lnTo>
                <a:lnTo>
                  <a:pt x="59948" y="9611"/>
                </a:lnTo>
                <a:close/>
              </a:path>
              <a:path w="103504" h="2095500">
                <a:moveTo>
                  <a:pt x="57889" y="13825"/>
                </a:moveTo>
                <a:lnTo>
                  <a:pt x="56318" y="13825"/>
                </a:lnTo>
                <a:lnTo>
                  <a:pt x="51539" y="19286"/>
                </a:lnTo>
                <a:lnTo>
                  <a:pt x="57889" y="26544"/>
                </a:lnTo>
                <a:lnTo>
                  <a:pt x="57889" y="13825"/>
                </a:lnTo>
                <a:close/>
              </a:path>
              <a:path w="103504" h="2095500">
                <a:moveTo>
                  <a:pt x="57889" y="9611"/>
                </a:moveTo>
                <a:lnTo>
                  <a:pt x="45189" y="9611"/>
                </a:lnTo>
                <a:lnTo>
                  <a:pt x="45189" y="26543"/>
                </a:lnTo>
                <a:lnTo>
                  <a:pt x="51539" y="19286"/>
                </a:lnTo>
                <a:lnTo>
                  <a:pt x="46760" y="13825"/>
                </a:lnTo>
                <a:lnTo>
                  <a:pt x="57889" y="13825"/>
                </a:lnTo>
                <a:lnTo>
                  <a:pt x="57889" y="9611"/>
                </a:lnTo>
                <a:close/>
              </a:path>
              <a:path w="103504" h="2095500">
                <a:moveTo>
                  <a:pt x="56318" y="13825"/>
                </a:moveTo>
                <a:lnTo>
                  <a:pt x="46760" y="13825"/>
                </a:lnTo>
                <a:lnTo>
                  <a:pt x="51539" y="19286"/>
                </a:lnTo>
                <a:lnTo>
                  <a:pt x="56318" y="138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4616" y="4990849"/>
            <a:ext cx="65984" cy="1342358"/>
          </a:xfrm>
          <a:custGeom>
            <a:avLst/>
            <a:gdLst/>
            <a:ahLst/>
            <a:cxnLst/>
            <a:rect l="l" t="t" r="r" b="b"/>
            <a:pathLst>
              <a:path w="103504" h="2105660">
                <a:moveTo>
                  <a:pt x="5546" y="2037543"/>
                </a:moveTo>
                <a:lnTo>
                  <a:pt x="266" y="2042162"/>
                </a:lnTo>
                <a:lnTo>
                  <a:pt x="0" y="2046174"/>
                </a:lnTo>
                <a:lnTo>
                  <a:pt x="51537" y="2105074"/>
                </a:lnTo>
                <a:lnTo>
                  <a:pt x="59982" y="2095423"/>
                </a:lnTo>
                <a:lnTo>
                  <a:pt x="45187" y="2095423"/>
                </a:lnTo>
                <a:lnTo>
                  <a:pt x="45187" y="2078531"/>
                </a:lnTo>
                <a:lnTo>
                  <a:pt x="9556" y="2037811"/>
                </a:lnTo>
                <a:lnTo>
                  <a:pt x="5546" y="2037543"/>
                </a:lnTo>
                <a:close/>
              </a:path>
              <a:path w="103504" h="2105660">
                <a:moveTo>
                  <a:pt x="45187" y="2078531"/>
                </a:moveTo>
                <a:lnTo>
                  <a:pt x="45187" y="2095423"/>
                </a:lnTo>
                <a:lnTo>
                  <a:pt x="57887" y="2095423"/>
                </a:lnTo>
                <a:lnTo>
                  <a:pt x="57887" y="2091250"/>
                </a:lnTo>
                <a:lnTo>
                  <a:pt x="46758" y="2091250"/>
                </a:lnTo>
                <a:lnTo>
                  <a:pt x="51537" y="2085788"/>
                </a:lnTo>
                <a:lnTo>
                  <a:pt x="45187" y="2078531"/>
                </a:lnTo>
                <a:close/>
              </a:path>
              <a:path w="103504" h="2105660">
                <a:moveTo>
                  <a:pt x="97529" y="2037543"/>
                </a:moveTo>
                <a:lnTo>
                  <a:pt x="93517" y="2037811"/>
                </a:lnTo>
                <a:lnTo>
                  <a:pt x="57887" y="2078531"/>
                </a:lnTo>
                <a:lnTo>
                  <a:pt x="57887" y="2095423"/>
                </a:lnTo>
                <a:lnTo>
                  <a:pt x="59982" y="2095423"/>
                </a:lnTo>
                <a:lnTo>
                  <a:pt x="103075" y="2046174"/>
                </a:lnTo>
                <a:lnTo>
                  <a:pt x="102809" y="2042162"/>
                </a:lnTo>
                <a:lnTo>
                  <a:pt x="97529" y="2037543"/>
                </a:lnTo>
                <a:close/>
              </a:path>
              <a:path w="103504" h="2105660">
                <a:moveTo>
                  <a:pt x="51537" y="2085788"/>
                </a:moveTo>
                <a:lnTo>
                  <a:pt x="46758" y="2091250"/>
                </a:lnTo>
                <a:lnTo>
                  <a:pt x="56316" y="2091250"/>
                </a:lnTo>
                <a:lnTo>
                  <a:pt x="51537" y="2085788"/>
                </a:lnTo>
                <a:close/>
              </a:path>
              <a:path w="103504" h="2105660">
                <a:moveTo>
                  <a:pt x="57887" y="2078531"/>
                </a:moveTo>
                <a:lnTo>
                  <a:pt x="51537" y="2085788"/>
                </a:lnTo>
                <a:lnTo>
                  <a:pt x="56316" y="2091250"/>
                </a:lnTo>
                <a:lnTo>
                  <a:pt x="57887" y="2091250"/>
                </a:lnTo>
                <a:lnTo>
                  <a:pt x="57887" y="2078531"/>
                </a:lnTo>
                <a:close/>
              </a:path>
              <a:path w="103504" h="2105660">
                <a:moveTo>
                  <a:pt x="57886" y="0"/>
                </a:moveTo>
                <a:lnTo>
                  <a:pt x="45186" y="0"/>
                </a:lnTo>
                <a:lnTo>
                  <a:pt x="45187" y="2078531"/>
                </a:lnTo>
                <a:lnTo>
                  <a:pt x="51537" y="2085788"/>
                </a:lnTo>
                <a:lnTo>
                  <a:pt x="57887" y="2078531"/>
                </a:lnTo>
                <a:lnTo>
                  <a:pt x="57886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69091" y="4592009"/>
            <a:ext cx="65984" cy="1335881"/>
          </a:xfrm>
          <a:custGeom>
            <a:avLst/>
            <a:gdLst/>
            <a:ahLst/>
            <a:cxnLst/>
            <a:rect l="l" t="t" r="r" b="b"/>
            <a:pathLst>
              <a:path w="103504" h="2095500">
                <a:moveTo>
                  <a:pt x="51538" y="19284"/>
                </a:moveTo>
                <a:lnTo>
                  <a:pt x="45189" y="26541"/>
                </a:lnTo>
                <a:lnTo>
                  <a:pt x="45187" y="2095450"/>
                </a:lnTo>
                <a:lnTo>
                  <a:pt x="57887" y="2095450"/>
                </a:lnTo>
                <a:lnTo>
                  <a:pt x="57887" y="26541"/>
                </a:lnTo>
                <a:lnTo>
                  <a:pt x="51538" y="19284"/>
                </a:lnTo>
                <a:close/>
              </a:path>
              <a:path w="103504" h="2095500">
                <a:moveTo>
                  <a:pt x="51539" y="0"/>
                </a:moveTo>
                <a:lnTo>
                  <a:pt x="0" y="58900"/>
                </a:lnTo>
                <a:lnTo>
                  <a:pt x="267" y="62911"/>
                </a:lnTo>
                <a:lnTo>
                  <a:pt x="5546" y="67530"/>
                </a:lnTo>
                <a:lnTo>
                  <a:pt x="9558" y="67263"/>
                </a:lnTo>
                <a:lnTo>
                  <a:pt x="45187" y="26542"/>
                </a:lnTo>
                <a:lnTo>
                  <a:pt x="45189" y="9610"/>
                </a:lnTo>
                <a:lnTo>
                  <a:pt x="59947" y="9610"/>
                </a:lnTo>
                <a:lnTo>
                  <a:pt x="51539" y="0"/>
                </a:lnTo>
                <a:close/>
              </a:path>
              <a:path w="103504" h="2095500">
                <a:moveTo>
                  <a:pt x="59947" y="9610"/>
                </a:moveTo>
                <a:lnTo>
                  <a:pt x="57889" y="9610"/>
                </a:lnTo>
                <a:lnTo>
                  <a:pt x="57889" y="26542"/>
                </a:lnTo>
                <a:lnTo>
                  <a:pt x="93518" y="67263"/>
                </a:lnTo>
                <a:lnTo>
                  <a:pt x="97530" y="67530"/>
                </a:lnTo>
                <a:lnTo>
                  <a:pt x="102809" y="62911"/>
                </a:lnTo>
                <a:lnTo>
                  <a:pt x="103077" y="58900"/>
                </a:lnTo>
                <a:lnTo>
                  <a:pt x="59947" y="9610"/>
                </a:lnTo>
                <a:close/>
              </a:path>
              <a:path w="103504" h="2095500">
                <a:moveTo>
                  <a:pt x="57889" y="13823"/>
                </a:moveTo>
                <a:lnTo>
                  <a:pt x="56316" y="13823"/>
                </a:lnTo>
                <a:lnTo>
                  <a:pt x="51538" y="19284"/>
                </a:lnTo>
                <a:lnTo>
                  <a:pt x="57889" y="26542"/>
                </a:lnTo>
                <a:lnTo>
                  <a:pt x="57889" y="13823"/>
                </a:lnTo>
                <a:close/>
              </a:path>
              <a:path w="103504" h="2095500">
                <a:moveTo>
                  <a:pt x="57889" y="9610"/>
                </a:moveTo>
                <a:lnTo>
                  <a:pt x="45189" y="9610"/>
                </a:lnTo>
                <a:lnTo>
                  <a:pt x="45189" y="26541"/>
                </a:lnTo>
                <a:lnTo>
                  <a:pt x="51538" y="19284"/>
                </a:lnTo>
                <a:lnTo>
                  <a:pt x="46760" y="13823"/>
                </a:lnTo>
                <a:lnTo>
                  <a:pt x="57889" y="13823"/>
                </a:lnTo>
                <a:lnTo>
                  <a:pt x="57889" y="9610"/>
                </a:lnTo>
                <a:close/>
              </a:path>
              <a:path w="103504" h="2095500">
                <a:moveTo>
                  <a:pt x="56316" y="13823"/>
                </a:moveTo>
                <a:lnTo>
                  <a:pt x="46760" y="13823"/>
                </a:lnTo>
                <a:lnTo>
                  <a:pt x="51538" y="19284"/>
                </a:lnTo>
                <a:lnTo>
                  <a:pt x="56316" y="1382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60110" y="4592003"/>
            <a:ext cx="65984" cy="1342358"/>
          </a:xfrm>
          <a:custGeom>
            <a:avLst/>
            <a:gdLst/>
            <a:ahLst/>
            <a:cxnLst/>
            <a:rect l="l" t="t" r="r" b="b"/>
            <a:pathLst>
              <a:path w="103504" h="2105660">
                <a:moveTo>
                  <a:pt x="5546" y="2037543"/>
                </a:moveTo>
                <a:lnTo>
                  <a:pt x="267" y="2042162"/>
                </a:lnTo>
                <a:lnTo>
                  <a:pt x="0" y="2046173"/>
                </a:lnTo>
                <a:lnTo>
                  <a:pt x="51539" y="2105074"/>
                </a:lnTo>
                <a:lnTo>
                  <a:pt x="59983" y="2095423"/>
                </a:lnTo>
                <a:lnTo>
                  <a:pt x="45189" y="2095423"/>
                </a:lnTo>
                <a:lnTo>
                  <a:pt x="45187" y="2078531"/>
                </a:lnTo>
                <a:lnTo>
                  <a:pt x="9558" y="2037810"/>
                </a:lnTo>
                <a:lnTo>
                  <a:pt x="5546" y="2037543"/>
                </a:lnTo>
                <a:close/>
              </a:path>
              <a:path w="103504" h="2105660">
                <a:moveTo>
                  <a:pt x="45189" y="2078532"/>
                </a:moveTo>
                <a:lnTo>
                  <a:pt x="45189" y="2095423"/>
                </a:lnTo>
                <a:lnTo>
                  <a:pt x="57889" y="2095423"/>
                </a:lnTo>
                <a:lnTo>
                  <a:pt x="57889" y="2091250"/>
                </a:lnTo>
                <a:lnTo>
                  <a:pt x="46760" y="2091250"/>
                </a:lnTo>
                <a:lnTo>
                  <a:pt x="51538" y="2085789"/>
                </a:lnTo>
                <a:lnTo>
                  <a:pt x="45189" y="2078532"/>
                </a:lnTo>
                <a:close/>
              </a:path>
              <a:path w="103504" h="2105660">
                <a:moveTo>
                  <a:pt x="97530" y="2037543"/>
                </a:moveTo>
                <a:lnTo>
                  <a:pt x="93518" y="2037810"/>
                </a:lnTo>
                <a:lnTo>
                  <a:pt x="57889" y="2078531"/>
                </a:lnTo>
                <a:lnTo>
                  <a:pt x="57889" y="2095423"/>
                </a:lnTo>
                <a:lnTo>
                  <a:pt x="59983" y="2095423"/>
                </a:lnTo>
                <a:lnTo>
                  <a:pt x="103077" y="2046173"/>
                </a:lnTo>
                <a:lnTo>
                  <a:pt x="102809" y="2042162"/>
                </a:lnTo>
                <a:lnTo>
                  <a:pt x="97530" y="2037543"/>
                </a:lnTo>
                <a:close/>
              </a:path>
              <a:path w="103504" h="2105660">
                <a:moveTo>
                  <a:pt x="51538" y="2085789"/>
                </a:moveTo>
                <a:lnTo>
                  <a:pt x="46760" y="2091250"/>
                </a:lnTo>
                <a:lnTo>
                  <a:pt x="56316" y="2091250"/>
                </a:lnTo>
                <a:lnTo>
                  <a:pt x="51538" y="2085789"/>
                </a:lnTo>
                <a:close/>
              </a:path>
              <a:path w="103504" h="2105660">
                <a:moveTo>
                  <a:pt x="57889" y="2078531"/>
                </a:moveTo>
                <a:lnTo>
                  <a:pt x="51538" y="2085789"/>
                </a:lnTo>
                <a:lnTo>
                  <a:pt x="56316" y="2091250"/>
                </a:lnTo>
                <a:lnTo>
                  <a:pt x="57889" y="2091250"/>
                </a:lnTo>
                <a:lnTo>
                  <a:pt x="57889" y="2078531"/>
                </a:lnTo>
                <a:close/>
              </a:path>
              <a:path w="103504" h="2105660">
                <a:moveTo>
                  <a:pt x="57887" y="0"/>
                </a:moveTo>
                <a:lnTo>
                  <a:pt x="45187" y="0"/>
                </a:lnTo>
                <a:lnTo>
                  <a:pt x="45189" y="2078532"/>
                </a:lnTo>
                <a:lnTo>
                  <a:pt x="51538" y="2085789"/>
                </a:lnTo>
                <a:lnTo>
                  <a:pt x="57887" y="2078532"/>
                </a:lnTo>
                <a:lnTo>
                  <a:pt x="57887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89719" y="4173631"/>
            <a:ext cx="65984" cy="1335881"/>
          </a:xfrm>
          <a:custGeom>
            <a:avLst/>
            <a:gdLst/>
            <a:ahLst/>
            <a:cxnLst/>
            <a:rect l="l" t="t" r="r" b="b"/>
            <a:pathLst>
              <a:path w="103504" h="2095500">
                <a:moveTo>
                  <a:pt x="51537" y="19286"/>
                </a:moveTo>
                <a:lnTo>
                  <a:pt x="45187" y="26543"/>
                </a:lnTo>
                <a:lnTo>
                  <a:pt x="45186" y="2095451"/>
                </a:lnTo>
                <a:lnTo>
                  <a:pt x="57886" y="2095451"/>
                </a:lnTo>
                <a:lnTo>
                  <a:pt x="57887" y="26543"/>
                </a:lnTo>
                <a:lnTo>
                  <a:pt x="51537" y="19286"/>
                </a:lnTo>
                <a:close/>
              </a:path>
              <a:path w="103504" h="2095500">
                <a:moveTo>
                  <a:pt x="51537" y="0"/>
                </a:moveTo>
                <a:lnTo>
                  <a:pt x="0" y="58901"/>
                </a:lnTo>
                <a:lnTo>
                  <a:pt x="266" y="62913"/>
                </a:lnTo>
                <a:lnTo>
                  <a:pt x="5546" y="67532"/>
                </a:lnTo>
                <a:lnTo>
                  <a:pt x="9556" y="67264"/>
                </a:lnTo>
                <a:lnTo>
                  <a:pt x="45187" y="26544"/>
                </a:lnTo>
                <a:lnTo>
                  <a:pt x="45187" y="9611"/>
                </a:lnTo>
                <a:lnTo>
                  <a:pt x="59947" y="9611"/>
                </a:lnTo>
                <a:lnTo>
                  <a:pt x="51537" y="0"/>
                </a:lnTo>
                <a:close/>
              </a:path>
              <a:path w="103504" h="2095500">
                <a:moveTo>
                  <a:pt x="59947" y="9611"/>
                </a:moveTo>
                <a:lnTo>
                  <a:pt x="57887" y="9611"/>
                </a:lnTo>
                <a:lnTo>
                  <a:pt x="57887" y="26544"/>
                </a:lnTo>
                <a:lnTo>
                  <a:pt x="93517" y="67264"/>
                </a:lnTo>
                <a:lnTo>
                  <a:pt x="97529" y="67532"/>
                </a:lnTo>
                <a:lnTo>
                  <a:pt x="102809" y="62913"/>
                </a:lnTo>
                <a:lnTo>
                  <a:pt x="103075" y="58901"/>
                </a:lnTo>
                <a:lnTo>
                  <a:pt x="59947" y="9611"/>
                </a:lnTo>
                <a:close/>
              </a:path>
              <a:path w="103504" h="2095500">
                <a:moveTo>
                  <a:pt x="57887" y="13825"/>
                </a:moveTo>
                <a:lnTo>
                  <a:pt x="56316" y="13825"/>
                </a:lnTo>
                <a:lnTo>
                  <a:pt x="51537" y="19286"/>
                </a:lnTo>
                <a:lnTo>
                  <a:pt x="57887" y="26544"/>
                </a:lnTo>
                <a:lnTo>
                  <a:pt x="57887" y="13825"/>
                </a:lnTo>
                <a:close/>
              </a:path>
              <a:path w="103504" h="2095500">
                <a:moveTo>
                  <a:pt x="57887" y="9611"/>
                </a:moveTo>
                <a:lnTo>
                  <a:pt x="45187" y="9611"/>
                </a:lnTo>
                <a:lnTo>
                  <a:pt x="45187" y="26543"/>
                </a:lnTo>
                <a:lnTo>
                  <a:pt x="51537" y="19286"/>
                </a:lnTo>
                <a:lnTo>
                  <a:pt x="46758" y="13825"/>
                </a:lnTo>
                <a:lnTo>
                  <a:pt x="57887" y="13825"/>
                </a:lnTo>
                <a:lnTo>
                  <a:pt x="57887" y="9611"/>
                </a:lnTo>
                <a:close/>
              </a:path>
              <a:path w="103504" h="2095500">
                <a:moveTo>
                  <a:pt x="56316" y="13825"/>
                </a:moveTo>
                <a:lnTo>
                  <a:pt x="46758" y="13825"/>
                </a:lnTo>
                <a:lnTo>
                  <a:pt x="51537" y="19286"/>
                </a:lnTo>
                <a:lnTo>
                  <a:pt x="56316" y="138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80738" y="4173625"/>
            <a:ext cx="65984" cy="1342358"/>
          </a:xfrm>
          <a:custGeom>
            <a:avLst/>
            <a:gdLst/>
            <a:ahLst/>
            <a:cxnLst/>
            <a:rect l="l" t="t" r="r" b="b"/>
            <a:pathLst>
              <a:path w="103504" h="2105660">
                <a:moveTo>
                  <a:pt x="5546" y="2037544"/>
                </a:moveTo>
                <a:lnTo>
                  <a:pt x="267" y="2042162"/>
                </a:lnTo>
                <a:lnTo>
                  <a:pt x="0" y="2046174"/>
                </a:lnTo>
                <a:lnTo>
                  <a:pt x="51537" y="2105075"/>
                </a:lnTo>
                <a:lnTo>
                  <a:pt x="59983" y="2095423"/>
                </a:lnTo>
                <a:lnTo>
                  <a:pt x="45187" y="2095423"/>
                </a:lnTo>
                <a:lnTo>
                  <a:pt x="45187" y="2078531"/>
                </a:lnTo>
                <a:lnTo>
                  <a:pt x="9558" y="2037811"/>
                </a:lnTo>
                <a:lnTo>
                  <a:pt x="5546" y="2037544"/>
                </a:lnTo>
                <a:close/>
              </a:path>
              <a:path w="103504" h="2105660">
                <a:moveTo>
                  <a:pt x="45187" y="2078531"/>
                </a:moveTo>
                <a:lnTo>
                  <a:pt x="45187" y="2095423"/>
                </a:lnTo>
                <a:lnTo>
                  <a:pt x="57887" y="2095423"/>
                </a:lnTo>
                <a:lnTo>
                  <a:pt x="57887" y="2091250"/>
                </a:lnTo>
                <a:lnTo>
                  <a:pt x="46760" y="2091250"/>
                </a:lnTo>
                <a:lnTo>
                  <a:pt x="51538" y="2085789"/>
                </a:lnTo>
                <a:lnTo>
                  <a:pt x="45187" y="2078531"/>
                </a:lnTo>
                <a:close/>
              </a:path>
              <a:path w="103504" h="2105660">
                <a:moveTo>
                  <a:pt x="97530" y="2037544"/>
                </a:moveTo>
                <a:lnTo>
                  <a:pt x="93518" y="2037811"/>
                </a:lnTo>
                <a:lnTo>
                  <a:pt x="57889" y="2078531"/>
                </a:lnTo>
                <a:lnTo>
                  <a:pt x="57887" y="2095423"/>
                </a:lnTo>
                <a:lnTo>
                  <a:pt x="59983" y="2095423"/>
                </a:lnTo>
                <a:lnTo>
                  <a:pt x="103077" y="2046174"/>
                </a:lnTo>
                <a:lnTo>
                  <a:pt x="102809" y="2042162"/>
                </a:lnTo>
                <a:lnTo>
                  <a:pt x="97530" y="2037544"/>
                </a:lnTo>
                <a:close/>
              </a:path>
              <a:path w="103504" h="2105660">
                <a:moveTo>
                  <a:pt x="51538" y="2085789"/>
                </a:moveTo>
                <a:lnTo>
                  <a:pt x="46760" y="2091250"/>
                </a:lnTo>
                <a:lnTo>
                  <a:pt x="56316" y="2091250"/>
                </a:lnTo>
                <a:lnTo>
                  <a:pt x="51538" y="2085789"/>
                </a:lnTo>
                <a:close/>
              </a:path>
              <a:path w="103504" h="2105660">
                <a:moveTo>
                  <a:pt x="57887" y="2078533"/>
                </a:moveTo>
                <a:lnTo>
                  <a:pt x="51538" y="2085789"/>
                </a:lnTo>
                <a:lnTo>
                  <a:pt x="56316" y="2091250"/>
                </a:lnTo>
                <a:lnTo>
                  <a:pt x="57887" y="2091250"/>
                </a:lnTo>
                <a:lnTo>
                  <a:pt x="57887" y="2078533"/>
                </a:lnTo>
                <a:close/>
              </a:path>
              <a:path w="103504" h="2105660">
                <a:moveTo>
                  <a:pt x="57887" y="0"/>
                </a:moveTo>
                <a:lnTo>
                  <a:pt x="45187" y="0"/>
                </a:lnTo>
                <a:lnTo>
                  <a:pt x="45189" y="2078533"/>
                </a:lnTo>
                <a:lnTo>
                  <a:pt x="51538" y="2085789"/>
                </a:lnTo>
                <a:lnTo>
                  <a:pt x="57887" y="2078533"/>
                </a:lnTo>
                <a:lnTo>
                  <a:pt x="57887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5250" y="4708264"/>
            <a:ext cx="528280" cy="245957"/>
          </a:xfrm>
          <a:prstGeom prst="rect">
            <a:avLst/>
          </a:prstGeom>
        </p:spPr>
        <p:txBody>
          <a:bodyPr vert="horz" wrap="square" lIns="0" tIns="14978" rIns="0" bIns="0" rtlCol="0">
            <a:spAutoFit/>
          </a:bodyPr>
          <a:lstStyle/>
          <a:p>
            <a:pPr marL="40886" marR="3239" indent="-33194">
              <a:lnSpc>
                <a:spcPts val="886"/>
              </a:lnSpc>
              <a:spcBef>
                <a:spcPts val="118"/>
              </a:spcBef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Encryption</a:t>
            </a:r>
            <a:r>
              <a:rPr sz="765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decryption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3999" y="4702436"/>
            <a:ext cx="528280" cy="245957"/>
          </a:xfrm>
          <a:prstGeom prst="rect">
            <a:avLst/>
          </a:prstGeom>
        </p:spPr>
        <p:txBody>
          <a:bodyPr vert="horz" wrap="square" lIns="0" tIns="14978" rIns="0" bIns="0" rtlCol="0">
            <a:spAutoFit/>
          </a:bodyPr>
          <a:lstStyle/>
          <a:p>
            <a:pPr marL="40886" marR="3239" indent="-33194">
              <a:lnSpc>
                <a:spcPts val="886"/>
              </a:lnSpc>
              <a:spcBef>
                <a:spcPts val="118"/>
              </a:spcBef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Encryption</a:t>
            </a:r>
            <a:r>
              <a:rPr sz="765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decryption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0114" y="4302157"/>
            <a:ext cx="528280" cy="243913"/>
          </a:xfrm>
          <a:prstGeom prst="rect">
            <a:avLst/>
          </a:prstGeom>
        </p:spPr>
        <p:txBody>
          <a:bodyPr vert="horz" wrap="square" lIns="0" tIns="12954" rIns="0" bIns="0" rtlCol="0">
            <a:spAutoFit/>
          </a:bodyPr>
          <a:lstStyle/>
          <a:p>
            <a:pPr marL="40886" marR="3239" indent="-33194">
              <a:lnSpc>
                <a:spcPts val="905"/>
              </a:lnSpc>
              <a:spcBef>
                <a:spcPts val="102"/>
              </a:spcBef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Encryption</a:t>
            </a:r>
            <a:r>
              <a:rPr sz="765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decryption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97737" y="5590432"/>
            <a:ext cx="528280" cy="245957"/>
          </a:xfrm>
          <a:prstGeom prst="rect">
            <a:avLst/>
          </a:prstGeom>
        </p:spPr>
        <p:txBody>
          <a:bodyPr vert="horz" wrap="square" lIns="0" tIns="14978" rIns="0" bIns="0" rtlCol="0">
            <a:spAutoFit/>
          </a:bodyPr>
          <a:lstStyle/>
          <a:p>
            <a:pPr marL="40886" marR="3239" indent="-33194">
              <a:lnSpc>
                <a:spcPts val="886"/>
              </a:lnSpc>
              <a:spcBef>
                <a:spcPts val="118"/>
              </a:spcBef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Encryption</a:t>
            </a:r>
            <a:r>
              <a:rPr sz="765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decryption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0701" y="3887795"/>
            <a:ext cx="299561" cy="299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3885" y="3861073"/>
            <a:ext cx="943618" cy="47214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117396" indent="-109299">
              <a:lnSpc>
                <a:spcPts val="902"/>
              </a:lnSpc>
              <a:spcBef>
                <a:spcPts val="64"/>
              </a:spcBef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S3 managed</a:t>
            </a:r>
            <a:r>
              <a:rPr sz="765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17396" indent="-109299">
              <a:lnSpc>
                <a:spcPts val="886"/>
              </a:lnSpc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Unique object</a:t>
            </a:r>
            <a:r>
              <a:rPr sz="765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17396" indent="-109299">
              <a:lnSpc>
                <a:spcPts val="902"/>
              </a:lnSpc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Master key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17396" indent="-109299">
              <a:spcBef>
                <a:spcPts val="45"/>
              </a:spcBef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AES </a:t>
            </a:r>
            <a:r>
              <a:rPr sz="765" spc="-6" dirty="0">
                <a:solidFill>
                  <a:srgbClr val="FFFFFF"/>
                </a:solidFill>
                <a:latin typeface="Arial"/>
                <a:cs typeface="Arial"/>
              </a:rPr>
              <a:t>256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99751" y="3964738"/>
            <a:ext cx="299561" cy="299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52934" y="3942683"/>
            <a:ext cx="1548003" cy="35442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117396" indent="-109299">
              <a:lnSpc>
                <a:spcPts val="912"/>
              </a:lnSpc>
              <a:spcBef>
                <a:spcPts val="64"/>
              </a:spcBef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KMS managed</a:t>
            </a:r>
            <a:r>
              <a:rPr sz="765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17396" indent="-109299">
              <a:lnSpc>
                <a:spcPts val="896"/>
              </a:lnSpc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Customer master</a:t>
            </a:r>
            <a:r>
              <a:rPr sz="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17396" indent="-109299">
              <a:lnSpc>
                <a:spcPts val="902"/>
              </a:lnSpc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CMK can be customer</a:t>
            </a:r>
            <a:r>
              <a:rPr sz="765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generated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95822" y="6573532"/>
            <a:ext cx="299561" cy="299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0380" y="6589185"/>
            <a:ext cx="1029438" cy="23900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117396" indent="-109299">
              <a:lnSpc>
                <a:spcPts val="902"/>
              </a:lnSpc>
              <a:spcBef>
                <a:spcPts val="64"/>
              </a:spcBef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Client managed</a:t>
            </a:r>
            <a:r>
              <a:rPr sz="765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17396" indent="-109299">
              <a:lnSpc>
                <a:spcPts val="902"/>
              </a:lnSpc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Not stored on</a:t>
            </a:r>
            <a:r>
              <a:rPr sz="765" spc="-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04427" y="6291383"/>
            <a:ext cx="299561" cy="299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68984" y="6305493"/>
            <a:ext cx="1029438" cy="23900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117396" indent="-109299">
              <a:lnSpc>
                <a:spcPts val="912"/>
              </a:lnSpc>
              <a:spcBef>
                <a:spcPts val="64"/>
              </a:spcBef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Client managed</a:t>
            </a:r>
            <a:r>
              <a:rPr sz="765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117396" indent="-109299">
              <a:lnSpc>
                <a:spcPts val="912"/>
              </a:lnSpc>
              <a:buFontTx/>
              <a:buChar char="•"/>
              <a:tabLst>
                <a:tab pos="117396" algn="l"/>
              </a:tabLst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Not stored on</a:t>
            </a:r>
            <a:r>
              <a:rPr sz="765" spc="-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65" spc="-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10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60" dirty="0">
                <a:latin typeface="Trebuchet MS"/>
                <a:cs typeface="Trebuchet MS"/>
              </a:rPr>
              <a:t>S3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45" dirty="0">
                <a:latin typeface="Trebuchet MS"/>
                <a:cs typeface="Trebuchet MS"/>
              </a:rPr>
              <a:t>Features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Multi‐Factor </a:t>
            </a:r>
            <a:r>
              <a:rPr sz="1950" spc="-75" dirty="0">
                <a:latin typeface="Trebuchet MS"/>
                <a:cs typeface="Trebuchet MS"/>
              </a:rPr>
              <a:t>Authentication </a:t>
            </a:r>
            <a:r>
              <a:rPr sz="1950" spc="-35" dirty="0">
                <a:latin typeface="Trebuchet MS"/>
                <a:cs typeface="Trebuchet MS"/>
              </a:rPr>
              <a:t>(MFA)</a:t>
            </a:r>
            <a:r>
              <a:rPr sz="1950" spc="-330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Delete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50" dirty="0">
                <a:latin typeface="Trebuchet MS"/>
                <a:cs typeface="Trebuchet MS"/>
              </a:rPr>
              <a:t>Multi‐part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upload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Range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125" dirty="0">
                <a:latin typeface="Trebuchet MS"/>
                <a:cs typeface="Trebuchet MS"/>
              </a:rPr>
              <a:t>GETs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Cross‐Region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replication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Logging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5" dirty="0">
                <a:latin typeface="Trebuchet MS"/>
                <a:cs typeface="Trebuchet MS"/>
              </a:rPr>
              <a:t>Event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notifications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19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998" y="3426137"/>
            <a:ext cx="6020403" cy="355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885" marR="2125345" algn="ctr">
              <a:lnSpc>
                <a:spcPct val="101099"/>
              </a:lnSpc>
              <a:spcBef>
                <a:spcPts val="95"/>
              </a:spcBef>
            </a:pPr>
            <a:r>
              <a:rPr spc="5" dirty="0" smtClean="0"/>
              <a:t>Glacier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869441" y="12573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26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70" dirty="0">
                <a:latin typeface="Trebuchet MS"/>
                <a:cs typeface="Trebuchet MS"/>
              </a:rPr>
              <a:t>Glacier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Overview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5" dirty="0">
                <a:latin typeface="Trebuchet MS"/>
                <a:cs typeface="Trebuchet MS"/>
              </a:rPr>
              <a:t>Archival </a:t>
            </a:r>
            <a:r>
              <a:rPr sz="1950" spc="-90" dirty="0">
                <a:latin typeface="Trebuchet MS"/>
                <a:cs typeface="Trebuchet MS"/>
              </a:rPr>
              <a:t>data</a:t>
            </a:r>
            <a:r>
              <a:rPr sz="1950" spc="-22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0" dirty="0">
                <a:latin typeface="Trebuchet MS"/>
                <a:cs typeface="Trebuchet MS"/>
              </a:rPr>
              <a:t>Fractions </a:t>
            </a:r>
            <a:r>
              <a:rPr sz="1950" spc="-65" dirty="0">
                <a:latin typeface="Trebuchet MS"/>
                <a:cs typeface="Trebuchet MS"/>
              </a:rPr>
              <a:t>of </a:t>
            </a:r>
            <a:r>
              <a:rPr sz="1950" spc="-80" dirty="0">
                <a:latin typeface="Trebuchet MS"/>
                <a:cs typeface="Trebuchet MS"/>
              </a:rPr>
              <a:t>a </a:t>
            </a:r>
            <a:r>
              <a:rPr sz="1950" spc="-60" dirty="0">
                <a:latin typeface="Trebuchet MS"/>
                <a:cs typeface="Trebuchet MS"/>
              </a:rPr>
              <a:t>penny </a:t>
            </a:r>
            <a:r>
              <a:rPr sz="1950" spc="-70" dirty="0">
                <a:latin typeface="Trebuchet MS"/>
                <a:cs typeface="Trebuchet MS"/>
              </a:rPr>
              <a:t>per</a:t>
            </a:r>
            <a:r>
              <a:rPr sz="1950" spc="-434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GB/month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5" dirty="0">
                <a:latin typeface="Trebuchet MS"/>
                <a:cs typeface="Trebuchet MS"/>
              </a:rPr>
              <a:t>Three </a:t>
            </a:r>
            <a:r>
              <a:rPr sz="1950" spc="-75" dirty="0">
                <a:latin typeface="Trebuchet MS"/>
                <a:cs typeface="Trebuchet MS"/>
              </a:rPr>
              <a:t>access</a:t>
            </a:r>
            <a:r>
              <a:rPr sz="1950" spc="-204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methods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75" dirty="0">
                <a:latin typeface="Trebuchet MS"/>
                <a:cs typeface="Trebuchet MS"/>
              </a:rPr>
              <a:t>Expedited </a:t>
            </a:r>
            <a:r>
              <a:rPr sz="1750" spc="-60" dirty="0">
                <a:latin typeface="Trebuchet MS"/>
                <a:cs typeface="Trebuchet MS"/>
              </a:rPr>
              <a:t>(3‐5</a:t>
            </a:r>
            <a:r>
              <a:rPr sz="1750" spc="-195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minutes)</a:t>
            </a:r>
            <a:endParaRPr sz="1750">
              <a:latin typeface="Trebuchet MS"/>
              <a:cs typeface="Trebuchet MS"/>
            </a:endParaRPr>
          </a:p>
          <a:p>
            <a:pPr marL="798830" lvl="1" indent="-1143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65" dirty="0">
                <a:latin typeface="Trebuchet MS"/>
                <a:cs typeface="Trebuchet MS"/>
              </a:rPr>
              <a:t>Standard </a:t>
            </a:r>
            <a:r>
              <a:rPr sz="1750" spc="-60" dirty="0">
                <a:latin typeface="Trebuchet MS"/>
                <a:cs typeface="Trebuchet MS"/>
              </a:rPr>
              <a:t>(3‐5</a:t>
            </a:r>
            <a:r>
              <a:rPr sz="1750" spc="-200" dirty="0">
                <a:latin typeface="Trebuchet MS"/>
                <a:cs typeface="Trebuchet MS"/>
              </a:rPr>
              <a:t> </a:t>
            </a:r>
            <a:r>
              <a:rPr sz="1750" spc="-45" dirty="0">
                <a:latin typeface="Trebuchet MS"/>
                <a:cs typeface="Trebuchet MS"/>
              </a:rPr>
              <a:t>hours)</a:t>
            </a:r>
            <a:endParaRPr sz="1750">
              <a:latin typeface="Trebuchet MS"/>
              <a:cs typeface="Trebuchet MS"/>
            </a:endParaRPr>
          </a:p>
          <a:p>
            <a:pPr marL="798830" lvl="1" indent="-1143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60" dirty="0">
                <a:latin typeface="Trebuchet MS"/>
                <a:cs typeface="Trebuchet MS"/>
              </a:rPr>
              <a:t>Bulk </a:t>
            </a:r>
            <a:r>
              <a:rPr sz="1750" spc="-50" dirty="0">
                <a:latin typeface="Trebuchet MS"/>
                <a:cs typeface="Trebuchet MS"/>
              </a:rPr>
              <a:t>(5‐12</a:t>
            </a:r>
            <a:r>
              <a:rPr sz="1750" spc="-204" dirty="0">
                <a:latin typeface="Trebuchet MS"/>
                <a:cs typeface="Trebuchet MS"/>
              </a:rPr>
              <a:t> </a:t>
            </a:r>
            <a:r>
              <a:rPr sz="1750" spc="-45" dirty="0">
                <a:latin typeface="Trebuchet MS"/>
                <a:cs typeface="Trebuchet MS"/>
              </a:rPr>
              <a:t>hours)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27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70" dirty="0">
                <a:latin typeface="Trebuchet MS"/>
                <a:cs typeface="Trebuchet MS"/>
              </a:rPr>
              <a:t>Glacier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Overview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10" dirty="0">
                <a:latin typeface="Trebuchet MS"/>
                <a:cs typeface="Trebuchet MS"/>
              </a:rPr>
              <a:t>You </a:t>
            </a:r>
            <a:r>
              <a:rPr sz="1950" spc="-85" dirty="0">
                <a:latin typeface="Trebuchet MS"/>
                <a:cs typeface="Trebuchet MS"/>
              </a:rPr>
              <a:t>define </a:t>
            </a:r>
            <a:r>
              <a:rPr sz="1950" spc="-75" dirty="0">
                <a:latin typeface="Trebuchet MS"/>
                <a:cs typeface="Trebuchet MS"/>
              </a:rPr>
              <a:t>the </a:t>
            </a:r>
            <a:r>
              <a:rPr sz="1950" spc="-65" dirty="0">
                <a:latin typeface="Trebuchet MS"/>
                <a:cs typeface="Trebuchet MS"/>
              </a:rPr>
              <a:t>Region </a:t>
            </a:r>
            <a:r>
              <a:rPr sz="1950" spc="-80" dirty="0">
                <a:latin typeface="Trebuchet MS"/>
                <a:cs typeface="Trebuchet MS"/>
              </a:rPr>
              <a:t>for </a:t>
            </a:r>
            <a:r>
              <a:rPr sz="1950" spc="-90" dirty="0">
                <a:latin typeface="Trebuchet MS"/>
                <a:cs typeface="Trebuchet MS"/>
              </a:rPr>
              <a:t>data</a:t>
            </a:r>
            <a:r>
              <a:rPr sz="1950" spc="-445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Data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stored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with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AES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256‐bit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encryption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28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70" dirty="0">
                <a:latin typeface="Trebuchet MS"/>
                <a:cs typeface="Trebuchet MS"/>
              </a:rPr>
              <a:t>Glacier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Integration</a:t>
            </a:r>
            <a:endParaRPr sz="2950">
              <a:latin typeface="Trebuchet MS"/>
              <a:cs typeface="Trebuchet MS"/>
            </a:endParaRPr>
          </a:p>
          <a:p>
            <a:pPr marL="572770" marR="839469" indent="-113664">
              <a:lnSpc>
                <a:spcPts val="2140"/>
              </a:lnSpc>
              <a:spcBef>
                <a:spcPts val="177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25" dirty="0">
                <a:latin typeface="Trebuchet MS"/>
                <a:cs typeface="Trebuchet MS"/>
              </a:rPr>
              <a:t>S3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cold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data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can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be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automatically</a:t>
            </a:r>
            <a:r>
              <a:rPr sz="1950" spc="-170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moved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into  </a:t>
            </a:r>
            <a:r>
              <a:rPr sz="1950" spc="-95" dirty="0">
                <a:latin typeface="Trebuchet MS"/>
                <a:cs typeface="Trebuchet MS"/>
              </a:rPr>
              <a:t>Glacier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30" dirty="0">
                <a:latin typeface="Trebuchet MS"/>
                <a:cs typeface="Trebuchet MS"/>
              </a:rPr>
              <a:t>Snow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devices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can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be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used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to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import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90" dirty="0">
                <a:latin typeface="Trebuchet MS"/>
                <a:cs typeface="Trebuchet MS"/>
              </a:rPr>
              <a:t>data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Storage </a:t>
            </a:r>
            <a:r>
              <a:rPr sz="1950" spc="-95" dirty="0">
                <a:latin typeface="Trebuchet MS"/>
                <a:cs typeface="Trebuchet MS"/>
              </a:rPr>
              <a:t>Gateway </a:t>
            </a:r>
            <a:r>
              <a:rPr sz="1950" spc="-85" dirty="0">
                <a:latin typeface="Trebuchet MS"/>
                <a:cs typeface="Trebuchet MS"/>
              </a:rPr>
              <a:t>can </a:t>
            </a:r>
            <a:r>
              <a:rPr sz="1950" spc="-80" dirty="0">
                <a:latin typeface="Trebuchet MS"/>
                <a:cs typeface="Trebuchet MS"/>
              </a:rPr>
              <a:t>connect </a:t>
            </a:r>
            <a:r>
              <a:rPr sz="1950" spc="-70" dirty="0">
                <a:latin typeface="Trebuchet MS"/>
                <a:cs typeface="Trebuchet MS"/>
              </a:rPr>
              <a:t>to</a:t>
            </a:r>
            <a:r>
              <a:rPr sz="1950" spc="-400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Glacier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29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70" dirty="0">
                <a:latin typeface="Trebuchet MS"/>
                <a:cs typeface="Trebuchet MS"/>
              </a:rPr>
              <a:t>Glacier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Concepts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0" dirty="0">
                <a:latin typeface="Trebuchet MS"/>
                <a:cs typeface="Trebuchet MS"/>
              </a:rPr>
              <a:t>Archives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5" dirty="0">
                <a:latin typeface="Trebuchet MS"/>
                <a:cs typeface="Trebuchet MS"/>
              </a:rPr>
              <a:t>Vaults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00" dirty="0">
                <a:latin typeface="Trebuchet MS"/>
                <a:cs typeface="Trebuchet MS"/>
              </a:rPr>
              <a:t>Vault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locks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Data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retrieval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20" dirty="0">
                <a:latin typeface="Trebuchet MS"/>
                <a:cs typeface="Trebuchet MS"/>
              </a:rPr>
              <a:t>Up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to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100" dirty="0">
                <a:latin typeface="Trebuchet MS"/>
                <a:cs typeface="Trebuchet MS"/>
              </a:rPr>
              <a:t>5%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75" dirty="0">
                <a:latin typeface="Trebuchet MS"/>
                <a:cs typeface="Trebuchet MS"/>
              </a:rPr>
              <a:t>retrieved</a:t>
            </a:r>
            <a:r>
              <a:rPr sz="1750" spc="-150" dirty="0">
                <a:latin typeface="Trebuchet MS"/>
                <a:cs typeface="Trebuchet MS"/>
              </a:rPr>
              <a:t> </a:t>
            </a:r>
            <a:r>
              <a:rPr sz="1750" spc="-95" dirty="0">
                <a:latin typeface="Trebuchet MS"/>
                <a:cs typeface="Trebuchet MS"/>
              </a:rPr>
              <a:t>at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15" dirty="0">
                <a:latin typeface="Trebuchet MS"/>
                <a:cs typeface="Trebuchet MS"/>
              </a:rPr>
              <a:t>no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90" dirty="0">
                <a:latin typeface="Trebuchet MS"/>
                <a:cs typeface="Trebuchet MS"/>
              </a:rPr>
              <a:t>charge,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-15" dirty="0">
                <a:latin typeface="Trebuchet MS"/>
                <a:cs typeface="Trebuchet MS"/>
              </a:rPr>
              <a:t>no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rollover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85" dirty="0">
                <a:latin typeface="Trebuchet MS"/>
                <a:cs typeface="Trebuchet MS"/>
              </a:rPr>
              <a:t>Vault </a:t>
            </a:r>
            <a:r>
              <a:rPr sz="1750" spc="-75" dirty="0">
                <a:latin typeface="Trebuchet MS"/>
                <a:cs typeface="Trebuchet MS"/>
              </a:rPr>
              <a:t>can </a:t>
            </a:r>
            <a:r>
              <a:rPr sz="1750" spc="-60" dirty="0">
                <a:latin typeface="Trebuchet MS"/>
                <a:cs typeface="Trebuchet MS"/>
              </a:rPr>
              <a:t>be</a:t>
            </a:r>
            <a:r>
              <a:rPr sz="1750" spc="-409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configured to </a:t>
            </a:r>
            <a:r>
              <a:rPr sz="1750" spc="-90" dirty="0">
                <a:latin typeface="Trebuchet MS"/>
                <a:cs typeface="Trebuchet MS"/>
              </a:rPr>
              <a:t>limit </a:t>
            </a:r>
            <a:r>
              <a:rPr sz="1750" spc="-55" dirty="0">
                <a:latin typeface="Trebuchet MS"/>
                <a:cs typeface="Trebuchet MS"/>
              </a:rPr>
              <a:t>costs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30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47" y="3426137"/>
            <a:ext cx="7172453" cy="377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8420" marR="1327785" indent="832485">
              <a:lnSpc>
                <a:spcPct val="101099"/>
              </a:lnSpc>
              <a:spcBef>
                <a:spcPts val="95"/>
              </a:spcBef>
            </a:pPr>
            <a:r>
              <a:rPr spc="5" dirty="0" smtClean="0"/>
              <a:t>Elastic </a:t>
            </a:r>
            <a:r>
              <a:rPr spc="10" dirty="0"/>
              <a:t>Block </a:t>
            </a:r>
            <a:r>
              <a:rPr spc="5" dirty="0"/>
              <a:t>Store</a:t>
            </a:r>
            <a:r>
              <a:rPr spc="-25" dirty="0"/>
              <a:t> </a:t>
            </a:r>
            <a:r>
              <a:rPr spc="5" dirty="0"/>
              <a:t>(EBS)</a:t>
            </a:r>
          </a:p>
        </p:txBody>
      </p:sp>
      <p:sp>
        <p:nvSpPr>
          <p:cNvPr id="3" name="object 3"/>
          <p:cNvSpPr/>
          <p:nvPr/>
        </p:nvSpPr>
        <p:spPr>
          <a:xfrm>
            <a:off x="869441" y="12573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37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84" y="3037198"/>
            <a:ext cx="3170896" cy="24362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pc="-3" dirty="0" smtClean="0"/>
              <a:t>Block</a:t>
            </a:r>
            <a:r>
              <a:rPr spc="-3" dirty="0"/>
              <a:t>, Object </a:t>
            </a:r>
            <a:r>
              <a:rPr dirty="0"/>
              <a:t>and </a:t>
            </a:r>
            <a:r>
              <a:rPr spc="-3" dirty="0"/>
              <a:t>File</a:t>
            </a:r>
            <a:r>
              <a:rPr spc="-41" dirty="0"/>
              <a:t> </a:t>
            </a:r>
            <a:r>
              <a:rPr spc="-13" dirty="0"/>
              <a:t>Storage</a:t>
            </a:r>
          </a:p>
        </p:txBody>
      </p:sp>
      <p:sp>
        <p:nvSpPr>
          <p:cNvPr id="4" name="object 4"/>
          <p:cNvSpPr/>
          <p:nvPr/>
        </p:nvSpPr>
        <p:spPr>
          <a:xfrm>
            <a:off x="1265566" y="3510241"/>
            <a:ext cx="332955" cy="332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1113" y="5747257"/>
            <a:ext cx="65984" cy="340852"/>
          </a:xfrm>
          <a:custGeom>
            <a:avLst/>
            <a:gdLst/>
            <a:ahLst/>
            <a:cxnLst/>
            <a:rect l="l" t="t" r="r" b="b"/>
            <a:pathLst>
              <a:path w="103505" h="534670">
                <a:moveTo>
                  <a:pt x="51789" y="19286"/>
                </a:moveTo>
                <a:lnTo>
                  <a:pt x="45392" y="26503"/>
                </a:lnTo>
                <a:lnTo>
                  <a:pt x="42167" y="534164"/>
                </a:lnTo>
                <a:lnTo>
                  <a:pt x="54867" y="534245"/>
                </a:lnTo>
                <a:lnTo>
                  <a:pt x="57902" y="56573"/>
                </a:lnTo>
                <a:lnTo>
                  <a:pt x="58024" y="26503"/>
                </a:lnTo>
                <a:lnTo>
                  <a:pt x="51789" y="19286"/>
                </a:lnTo>
                <a:close/>
              </a:path>
              <a:path w="103505" h="534670">
                <a:moveTo>
                  <a:pt x="60205" y="9599"/>
                </a:moveTo>
                <a:lnTo>
                  <a:pt x="45500" y="9599"/>
                </a:lnTo>
                <a:lnTo>
                  <a:pt x="58200" y="9679"/>
                </a:lnTo>
                <a:lnTo>
                  <a:pt x="58092" y="26582"/>
                </a:lnTo>
                <a:lnTo>
                  <a:pt x="93464" y="67529"/>
                </a:lnTo>
                <a:lnTo>
                  <a:pt x="97473" y="67823"/>
                </a:lnTo>
                <a:lnTo>
                  <a:pt x="102782" y="63237"/>
                </a:lnTo>
                <a:lnTo>
                  <a:pt x="103074" y="59227"/>
                </a:lnTo>
                <a:lnTo>
                  <a:pt x="60205" y="9599"/>
                </a:lnTo>
                <a:close/>
              </a:path>
              <a:path w="103505" h="534670">
                <a:moveTo>
                  <a:pt x="51912" y="0"/>
                </a:moveTo>
                <a:lnTo>
                  <a:pt x="0" y="58572"/>
                </a:lnTo>
                <a:lnTo>
                  <a:pt x="242" y="62585"/>
                </a:lnTo>
                <a:lnTo>
                  <a:pt x="5491" y="67237"/>
                </a:lnTo>
                <a:lnTo>
                  <a:pt x="9504" y="66996"/>
                </a:lnTo>
                <a:lnTo>
                  <a:pt x="45322" y="26582"/>
                </a:lnTo>
                <a:lnTo>
                  <a:pt x="45438" y="19286"/>
                </a:lnTo>
                <a:lnTo>
                  <a:pt x="45500" y="9599"/>
                </a:lnTo>
                <a:lnTo>
                  <a:pt x="60205" y="9599"/>
                </a:lnTo>
                <a:lnTo>
                  <a:pt x="51912" y="0"/>
                </a:lnTo>
                <a:close/>
              </a:path>
              <a:path w="103505" h="534670">
                <a:moveTo>
                  <a:pt x="58174" y="13794"/>
                </a:moveTo>
                <a:lnTo>
                  <a:pt x="47045" y="13794"/>
                </a:lnTo>
                <a:lnTo>
                  <a:pt x="56602" y="13855"/>
                </a:lnTo>
                <a:lnTo>
                  <a:pt x="51789" y="19286"/>
                </a:lnTo>
                <a:lnTo>
                  <a:pt x="58092" y="26582"/>
                </a:lnTo>
                <a:lnTo>
                  <a:pt x="58174" y="13794"/>
                </a:lnTo>
                <a:close/>
              </a:path>
              <a:path w="103505" h="534670">
                <a:moveTo>
                  <a:pt x="45500" y="9599"/>
                </a:moveTo>
                <a:lnTo>
                  <a:pt x="45392" y="26503"/>
                </a:lnTo>
                <a:lnTo>
                  <a:pt x="51789" y="19286"/>
                </a:lnTo>
                <a:lnTo>
                  <a:pt x="47045" y="13794"/>
                </a:lnTo>
                <a:lnTo>
                  <a:pt x="58174" y="13794"/>
                </a:lnTo>
                <a:lnTo>
                  <a:pt x="58200" y="9679"/>
                </a:lnTo>
                <a:lnTo>
                  <a:pt x="45500" y="9599"/>
                </a:lnTo>
                <a:close/>
              </a:path>
              <a:path w="103505" h="534670">
                <a:moveTo>
                  <a:pt x="47045" y="13794"/>
                </a:moveTo>
                <a:lnTo>
                  <a:pt x="51789" y="19286"/>
                </a:lnTo>
                <a:lnTo>
                  <a:pt x="56602" y="13855"/>
                </a:lnTo>
                <a:lnTo>
                  <a:pt x="47045" y="13794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0627" y="6164394"/>
            <a:ext cx="299561" cy="29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7586" y="6475837"/>
            <a:ext cx="720161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sz="893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6911" y="4304491"/>
            <a:ext cx="65984" cy="852130"/>
          </a:xfrm>
          <a:custGeom>
            <a:avLst/>
            <a:gdLst/>
            <a:ahLst/>
            <a:cxnLst/>
            <a:rect l="l" t="t" r="r" b="b"/>
            <a:pathLst>
              <a:path w="103505" h="1336675">
                <a:moveTo>
                  <a:pt x="51537" y="19285"/>
                </a:moveTo>
                <a:lnTo>
                  <a:pt x="45188" y="26542"/>
                </a:lnTo>
                <a:lnTo>
                  <a:pt x="45187" y="1336509"/>
                </a:lnTo>
                <a:lnTo>
                  <a:pt x="57887" y="1336509"/>
                </a:lnTo>
                <a:lnTo>
                  <a:pt x="57887" y="26542"/>
                </a:lnTo>
                <a:lnTo>
                  <a:pt x="51537" y="19285"/>
                </a:lnTo>
                <a:close/>
              </a:path>
              <a:path w="103505" h="1336675">
                <a:moveTo>
                  <a:pt x="51537" y="0"/>
                </a:moveTo>
                <a:lnTo>
                  <a:pt x="0" y="58900"/>
                </a:lnTo>
                <a:lnTo>
                  <a:pt x="267" y="62911"/>
                </a:lnTo>
                <a:lnTo>
                  <a:pt x="5546" y="67530"/>
                </a:lnTo>
                <a:lnTo>
                  <a:pt x="9558" y="67263"/>
                </a:lnTo>
                <a:lnTo>
                  <a:pt x="45187" y="26542"/>
                </a:lnTo>
                <a:lnTo>
                  <a:pt x="45187" y="9644"/>
                </a:lnTo>
                <a:lnTo>
                  <a:pt x="59976" y="9644"/>
                </a:lnTo>
                <a:lnTo>
                  <a:pt x="51537" y="0"/>
                </a:lnTo>
                <a:close/>
              </a:path>
              <a:path w="103505" h="1336675">
                <a:moveTo>
                  <a:pt x="59976" y="9644"/>
                </a:moveTo>
                <a:lnTo>
                  <a:pt x="57887" y="9644"/>
                </a:lnTo>
                <a:lnTo>
                  <a:pt x="57888" y="26542"/>
                </a:lnTo>
                <a:lnTo>
                  <a:pt x="93518" y="67263"/>
                </a:lnTo>
                <a:lnTo>
                  <a:pt x="97530" y="67530"/>
                </a:lnTo>
                <a:lnTo>
                  <a:pt x="102809" y="62911"/>
                </a:lnTo>
                <a:lnTo>
                  <a:pt x="103077" y="58900"/>
                </a:lnTo>
                <a:lnTo>
                  <a:pt x="59976" y="9644"/>
                </a:lnTo>
                <a:close/>
              </a:path>
              <a:path w="103505" h="1336675">
                <a:moveTo>
                  <a:pt x="57887" y="9644"/>
                </a:moveTo>
                <a:lnTo>
                  <a:pt x="45187" y="9644"/>
                </a:lnTo>
                <a:lnTo>
                  <a:pt x="45187" y="26542"/>
                </a:lnTo>
                <a:lnTo>
                  <a:pt x="51537" y="19285"/>
                </a:lnTo>
                <a:lnTo>
                  <a:pt x="46758" y="13823"/>
                </a:lnTo>
                <a:lnTo>
                  <a:pt x="57887" y="13823"/>
                </a:lnTo>
                <a:lnTo>
                  <a:pt x="57887" y="9644"/>
                </a:lnTo>
                <a:close/>
              </a:path>
              <a:path w="103505" h="1336675">
                <a:moveTo>
                  <a:pt x="57887" y="13823"/>
                </a:moveTo>
                <a:lnTo>
                  <a:pt x="56316" y="13823"/>
                </a:lnTo>
                <a:lnTo>
                  <a:pt x="51537" y="19285"/>
                </a:lnTo>
                <a:lnTo>
                  <a:pt x="57887" y="26542"/>
                </a:lnTo>
                <a:lnTo>
                  <a:pt x="57887" y="13823"/>
                </a:lnTo>
                <a:close/>
              </a:path>
              <a:path w="103505" h="1336675">
                <a:moveTo>
                  <a:pt x="56316" y="13823"/>
                </a:moveTo>
                <a:lnTo>
                  <a:pt x="46758" y="13823"/>
                </a:lnTo>
                <a:lnTo>
                  <a:pt x="51537" y="19285"/>
                </a:lnTo>
                <a:lnTo>
                  <a:pt x="56316" y="1382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0141" y="5527605"/>
            <a:ext cx="343281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0627" y="5200661"/>
            <a:ext cx="299561" cy="29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986" y="4710208"/>
            <a:ext cx="1124569" cy="245957"/>
          </a:xfrm>
          <a:prstGeom prst="rect">
            <a:avLst/>
          </a:prstGeom>
        </p:spPr>
        <p:txBody>
          <a:bodyPr vert="horz" wrap="square" lIns="0" tIns="14978" rIns="0" bIns="0" rtlCol="0">
            <a:spAutoFit/>
          </a:bodyPr>
          <a:lstStyle/>
          <a:p>
            <a:pPr marL="8096" marR="3239">
              <a:lnSpc>
                <a:spcPts val="886"/>
              </a:lnSpc>
              <a:spcBef>
                <a:spcPts val="118"/>
              </a:spcBef>
            </a:pP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REST API: </a:t>
            </a:r>
            <a:r>
              <a:rPr sz="765" spc="-22" dirty="0">
                <a:solidFill>
                  <a:srgbClr val="FFFFFF"/>
                </a:solidFill>
                <a:latin typeface="Arial"/>
                <a:cs typeface="Arial"/>
              </a:rPr>
              <a:t>GET, PUT,  </a:t>
            </a:r>
            <a:r>
              <a:rPr sz="765" spc="-19" dirty="0">
                <a:solidFill>
                  <a:srgbClr val="FFFFFF"/>
                </a:solidFill>
                <a:latin typeface="Arial"/>
                <a:cs typeface="Arial"/>
              </a:rPr>
              <a:t>POST, </a:t>
            </a:r>
            <a:r>
              <a:rPr sz="765" spc="-16" dirty="0">
                <a:solidFill>
                  <a:srgbClr val="FFFFFF"/>
                </a:solidFill>
                <a:latin typeface="Arial"/>
                <a:cs typeface="Arial"/>
              </a:rPr>
              <a:t>SELECT, </a:t>
            </a:r>
            <a:r>
              <a:rPr sz="765" spc="-3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250" y="3846647"/>
            <a:ext cx="2348317" cy="396038"/>
          </a:xfrm>
          <a:prstGeom prst="rect">
            <a:avLst/>
          </a:prstGeom>
        </p:spPr>
        <p:txBody>
          <a:bodyPr vert="horz" wrap="square" lIns="0" tIns="85820" rIns="0" bIns="0" rtlCol="0">
            <a:spAutoFit/>
          </a:bodyPr>
          <a:lstStyle/>
          <a:p>
            <a:pPr marL="45744" algn="ctr">
              <a:spcBef>
                <a:spcPts val="676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893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S3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pPr marL="8096">
              <a:spcBef>
                <a:spcPts val="481"/>
              </a:spcBef>
            </a:pPr>
            <a:r>
              <a:rPr sz="701" spc="-6" dirty="0">
                <a:solidFill>
                  <a:srgbClr val="FFFFFF"/>
                </a:solidFill>
                <a:latin typeface="Consolas"/>
                <a:cs typeface="Consolas"/>
                <a:hlinkClick r:id="rId5"/>
              </a:rPr>
              <a:t>http://s3.</a:t>
            </a:r>
            <a:r>
              <a:rPr sz="701" i="1" spc="-6" dirty="0">
                <a:solidFill>
                  <a:srgbClr val="FF0000"/>
                </a:solidFill>
                <a:latin typeface="Consolas"/>
                <a:cs typeface="Consolas"/>
                <a:hlinkClick r:id="rId5"/>
              </a:rPr>
              <a:t>aws-region</a:t>
            </a:r>
            <a:r>
              <a:rPr sz="701" spc="-6" dirty="0">
                <a:solidFill>
                  <a:srgbClr val="FFFFFF"/>
                </a:solidFill>
                <a:latin typeface="Consolas"/>
                <a:cs typeface="Consolas"/>
                <a:hlinkClick r:id="rId5"/>
              </a:rPr>
              <a:t>.amazonaws.com/</a:t>
            </a:r>
            <a:r>
              <a:rPr sz="701" i="1" spc="-6" dirty="0">
                <a:solidFill>
                  <a:srgbClr val="FF0000"/>
                </a:solidFill>
                <a:latin typeface="Consolas"/>
                <a:cs typeface="Consolas"/>
                <a:hlinkClick r:id="rId5"/>
              </a:rPr>
              <a:t>bucket</a:t>
            </a:r>
            <a:r>
              <a:rPr sz="701" i="1" spc="-6" dirty="0">
                <a:solidFill>
                  <a:srgbClr val="FFFFFF"/>
                </a:solidFill>
                <a:latin typeface="Consolas"/>
                <a:cs typeface="Consolas"/>
                <a:hlinkClick r:id="rId5"/>
              </a:rPr>
              <a:t>/</a:t>
            </a:r>
            <a:r>
              <a:rPr sz="701" i="1" spc="-6" dirty="0">
                <a:solidFill>
                  <a:srgbClr val="FF0000"/>
                </a:solidFill>
                <a:latin typeface="Consolas"/>
                <a:cs typeface="Consolas"/>
                <a:hlinkClick r:id="rId5"/>
              </a:rPr>
              <a:t>object</a:t>
            </a:r>
            <a:endParaRPr sz="701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269" y="6057736"/>
            <a:ext cx="385445" cy="385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3187" y="4470848"/>
            <a:ext cx="299561" cy="299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18222" y="5029206"/>
            <a:ext cx="65984" cy="942808"/>
          </a:xfrm>
          <a:custGeom>
            <a:avLst/>
            <a:gdLst/>
            <a:ahLst/>
            <a:cxnLst/>
            <a:rect l="l" t="t" r="r" b="b"/>
            <a:pathLst>
              <a:path w="103504" h="1478914">
                <a:moveTo>
                  <a:pt x="51537" y="19285"/>
                </a:moveTo>
                <a:lnTo>
                  <a:pt x="45187" y="26542"/>
                </a:lnTo>
                <a:lnTo>
                  <a:pt x="45186" y="1478574"/>
                </a:lnTo>
                <a:lnTo>
                  <a:pt x="57886" y="1478574"/>
                </a:lnTo>
                <a:lnTo>
                  <a:pt x="57887" y="26542"/>
                </a:lnTo>
                <a:lnTo>
                  <a:pt x="51537" y="19285"/>
                </a:lnTo>
                <a:close/>
              </a:path>
              <a:path w="103504" h="1478914">
                <a:moveTo>
                  <a:pt x="51537" y="0"/>
                </a:moveTo>
                <a:lnTo>
                  <a:pt x="0" y="58901"/>
                </a:lnTo>
                <a:lnTo>
                  <a:pt x="266" y="62911"/>
                </a:lnTo>
                <a:lnTo>
                  <a:pt x="5544" y="67530"/>
                </a:lnTo>
                <a:lnTo>
                  <a:pt x="9556" y="67264"/>
                </a:lnTo>
                <a:lnTo>
                  <a:pt x="45187" y="26543"/>
                </a:lnTo>
                <a:lnTo>
                  <a:pt x="45187" y="9644"/>
                </a:lnTo>
                <a:lnTo>
                  <a:pt x="59976" y="9644"/>
                </a:lnTo>
                <a:lnTo>
                  <a:pt x="51537" y="0"/>
                </a:lnTo>
                <a:close/>
              </a:path>
              <a:path w="103504" h="1478914">
                <a:moveTo>
                  <a:pt x="59976" y="9644"/>
                </a:moveTo>
                <a:lnTo>
                  <a:pt x="57887" y="9644"/>
                </a:lnTo>
                <a:lnTo>
                  <a:pt x="57887" y="26543"/>
                </a:lnTo>
                <a:lnTo>
                  <a:pt x="93517" y="67264"/>
                </a:lnTo>
                <a:lnTo>
                  <a:pt x="97529" y="67530"/>
                </a:lnTo>
                <a:lnTo>
                  <a:pt x="102809" y="62911"/>
                </a:lnTo>
                <a:lnTo>
                  <a:pt x="103075" y="58901"/>
                </a:lnTo>
                <a:lnTo>
                  <a:pt x="59976" y="9644"/>
                </a:lnTo>
                <a:close/>
              </a:path>
              <a:path w="103504" h="1478914">
                <a:moveTo>
                  <a:pt x="57887" y="13823"/>
                </a:moveTo>
                <a:lnTo>
                  <a:pt x="56316" y="13823"/>
                </a:lnTo>
                <a:lnTo>
                  <a:pt x="51537" y="19285"/>
                </a:lnTo>
                <a:lnTo>
                  <a:pt x="57887" y="26543"/>
                </a:lnTo>
                <a:lnTo>
                  <a:pt x="57887" y="13823"/>
                </a:lnTo>
                <a:close/>
              </a:path>
              <a:path w="103504" h="1478914">
                <a:moveTo>
                  <a:pt x="57887" y="9644"/>
                </a:moveTo>
                <a:lnTo>
                  <a:pt x="45187" y="9644"/>
                </a:lnTo>
                <a:lnTo>
                  <a:pt x="45187" y="26542"/>
                </a:lnTo>
                <a:lnTo>
                  <a:pt x="51537" y="19285"/>
                </a:lnTo>
                <a:lnTo>
                  <a:pt x="46758" y="13823"/>
                </a:lnTo>
                <a:lnTo>
                  <a:pt x="57887" y="13823"/>
                </a:lnTo>
                <a:lnTo>
                  <a:pt x="57887" y="9644"/>
                </a:lnTo>
                <a:close/>
              </a:path>
              <a:path w="103504" h="1478914">
                <a:moveTo>
                  <a:pt x="56316" y="13823"/>
                </a:moveTo>
                <a:lnTo>
                  <a:pt x="46758" y="13823"/>
                </a:lnTo>
                <a:lnTo>
                  <a:pt x="51537" y="19285"/>
                </a:lnTo>
                <a:lnTo>
                  <a:pt x="56316" y="1382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5736" y="3870141"/>
            <a:ext cx="1105543" cy="275692"/>
          </a:xfrm>
          <a:prstGeom prst="rect">
            <a:avLst/>
          </a:prstGeom>
        </p:spPr>
        <p:txBody>
          <a:bodyPr vert="horz" wrap="square" lIns="0" tIns="19026" rIns="0" bIns="0" rtlCol="0">
            <a:spAutoFit/>
          </a:bodyPr>
          <a:lstStyle/>
          <a:p>
            <a:pPr marL="250174" marR="3239" indent="-242483">
              <a:lnSpc>
                <a:spcPts val="1007"/>
              </a:lnSpc>
              <a:spcBef>
                <a:spcPts val="150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Amazon Elastic</a:t>
            </a:r>
            <a:r>
              <a:rPr sz="893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Block  Store</a:t>
            </a:r>
            <a:r>
              <a:rPr sz="893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(EBS)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72196" y="3492243"/>
            <a:ext cx="332955" cy="332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92616" y="6057736"/>
            <a:ext cx="385445" cy="385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4595" y="3846824"/>
            <a:ext cx="1010412" cy="275692"/>
          </a:xfrm>
          <a:prstGeom prst="rect">
            <a:avLst/>
          </a:prstGeom>
        </p:spPr>
        <p:txBody>
          <a:bodyPr vert="horz" wrap="square" lIns="0" tIns="19026" rIns="0" bIns="0" rtlCol="0">
            <a:spAutoFit/>
          </a:bodyPr>
          <a:lstStyle/>
          <a:p>
            <a:pPr marL="316158" marR="3239" indent="-308467">
              <a:lnSpc>
                <a:spcPts val="1007"/>
              </a:lnSpc>
              <a:spcBef>
                <a:spcPts val="150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Amazon Elastic</a:t>
            </a:r>
            <a:r>
              <a:rPr sz="893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File  System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28398" y="3492243"/>
            <a:ext cx="332955" cy="3329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4303" y="4622121"/>
            <a:ext cx="588597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893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41554" y="4274968"/>
            <a:ext cx="299561" cy="2995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57776" y="4836234"/>
            <a:ext cx="65984" cy="1104733"/>
          </a:xfrm>
          <a:custGeom>
            <a:avLst/>
            <a:gdLst/>
            <a:ahLst/>
            <a:cxnLst/>
            <a:rect l="l" t="t" r="r" b="b"/>
            <a:pathLst>
              <a:path w="103504" h="1732914">
                <a:moveTo>
                  <a:pt x="52195" y="19284"/>
                </a:moveTo>
                <a:lnTo>
                  <a:pt x="45724" y="26433"/>
                </a:lnTo>
                <a:lnTo>
                  <a:pt x="17108" y="1732118"/>
                </a:lnTo>
                <a:lnTo>
                  <a:pt x="29805" y="1732332"/>
                </a:lnTo>
                <a:lnTo>
                  <a:pt x="58423" y="26647"/>
                </a:lnTo>
                <a:lnTo>
                  <a:pt x="52195" y="19284"/>
                </a:lnTo>
                <a:close/>
              </a:path>
              <a:path w="103504" h="1732914">
                <a:moveTo>
                  <a:pt x="60568" y="9517"/>
                </a:moveTo>
                <a:lnTo>
                  <a:pt x="46008" y="9517"/>
                </a:lnTo>
                <a:lnTo>
                  <a:pt x="58707" y="9730"/>
                </a:lnTo>
                <a:lnTo>
                  <a:pt x="58423" y="26647"/>
                </a:lnTo>
                <a:lnTo>
                  <a:pt x="93365" y="67958"/>
                </a:lnTo>
                <a:lnTo>
                  <a:pt x="97372" y="68294"/>
                </a:lnTo>
                <a:lnTo>
                  <a:pt x="102726" y="63764"/>
                </a:lnTo>
                <a:lnTo>
                  <a:pt x="103061" y="59757"/>
                </a:lnTo>
                <a:lnTo>
                  <a:pt x="60568" y="9517"/>
                </a:lnTo>
                <a:close/>
              </a:path>
              <a:path w="103504" h="1732914">
                <a:moveTo>
                  <a:pt x="52518" y="0"/>
                </a:moveTo>
                <a:lnTo>
                  <a:pt x="0" y="58028"/>
                </a:lnTo>
                <a:lnTo>
                  <a:pt x="199" y="62044"/>
                </a:lnTo>
                <a:lnTo>
                  <a:pt x="5400" y="66751"/>
                </a:lnTo>
                <a:lnTo>
                  <a:pt x="9415" y="66550"/>
                </a:lnTo>
                <a:lnTo>
                  <a:pt x="45724" y="26433"/>
                </a:lnTo>
                <a:lnTo>
                  <a:pt x="46008" y="9517"/>
                </a:lnTo>
                <a:lnTo>
                  <a:pt x="60568" y="9517"/>
                </a:lnTo>
                <a:lnTo>
                  <a:pt x="52518" y="0"/>
                </a:lnTo>
                <a:close/>
              </a:path>
              <a:path w="103504" h="1732914">
                <a:moveTo>
                  <a:pt x="58639" y="13742"/>
                </a:moveTo>
                <a:lnTo>
                  <a:pt x="47508" y="13742"/>
                </a:lnTo>
                <a:lnTo>
                  <a:pt x="57064" y="13903"/>
                </a:lnTo>
                <a:lnTo>
                  <a:pt x="52195" y="19284"/>
                </a:lnTo>
                <a:lnTo>
                  <a:pt x="58423" y="26647"/>
                </a:lnTo>
                <a:lnTo>
                  <a:pt x="58639" y="13742"/>
                </a:lnTo>
                <a:close/>
              </a:path>
              <a:path w="103504" h="1732914">
                <a:moveTo>
                  <a:pt x="46008" y="9517"/>
                </a:moveTo>
                <a:lnTo>
                  <a:pt x="45724" y="26433"/>
                </a:lnTo>
                <a:lnTo>
                  <a:pt x="52195" y="19284"/>
                </a:lnTo>
                <a:lnTo>
                  <a:pt x="47508" y="13742"/>
                </a:lnTo>
                <a:lnTo>
                  <a:pt x="58639" y="13742"/>
                </a:lnTo>
                <a:lnTo>
                  <a:pt x="58707" y="9730"/>
                </a:lnTo>
                <a:lnTo>
                  <a:pt x="46008" y="9517"/>
                </a:lnTo>
                <a:close/>
              </a:path>
              <a:path w="103504" h="1732914">
                <a:moveTo>
                  <a:pt x="47508" y="13742"/>
                </a:moveTo>
                <a:lnTo>
                  <a:pt x="52195" y="19284"/>
                </a:lnTo>
                <a:lnTo>
                  <a:pt x="57064" y="13903"/>
                </a:lnTo>
                <a:lnTo>
                  <a:pt x="47508" y="13742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9910" y="5282775"/>
            <a:ext cx="394287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NFS</a:t>
            </a:r>
            <a:r>
              <a:rPr sz="893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24617" y="4206967"/>
            <a:ext cx="1467445" cy="2506968"/>
          </a:xfrm>
          <a:prstGeom prst="rect">
            <a:avLst/>
          </a:prstGeom>
          <a:solidFill>
            <a:srgbClr val="232F3D"/>
          </a:solidFill>
          <a:ln w="12700">
            <a:solidFill>
              <a:srgbClr val="00A0C8"/>
            </a:solidFill>
          </a:ln>
        </p:spPr>
        <p:txBody>
          <a:bodyPr vert="horz" wrap="square" lIns="0" tIns="58293" rIns="0" bIns="0" rtlCol="0">
            <a:spAutoFit/>
          </a:bodyPr>
          <a:lstStyle/>
          <a:p>
            <a:pPr marL="381333">
              <a:spcBef>
                <a:spcPts val="459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 Zone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6"/>
              </a:spcBef>
            </a:pPr>
            <a:endParaRPr sz="11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08804"/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HDD/SSD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76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74890" algn="ctr">
              <a:spcBef>
                <a:spcPts val="3"/>
              </a:spcBef>
            </a:pPr>
            <a:r>
              <a:rPr sz="893" spc="-10" dirty="0">
                <a:solidFill>
                  <a:srgbClr val="FFFFFF"/>
                </a:solidFill>
                <a:latin typeface="Arial"/>
                <a:cs typeface="Arial"/>
              </a:rPr>
              <a:t>Volume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08051" marR="70437" indent="530709">
              <a:lnSpc>
                <a:spcPct val="397100"/>
              </a:lnSpc>
              <a:spcBef>
                <a:spcPts val="63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/de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xv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f  EC2</a:t>
            </a:r>
            <a:r>
              <a:rPr sz="893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38150" y="6057736"/>
            <a:ext cx="385445" cy="385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9342" y="4836232"/>
            <a:ext cx="1047250" cy="1138333"/>
          </a:xfrm>
          <a:custGeom>
            <a:avLst/>
            <a:gdLst/>
            <a:ahLst/>
            <a:cxnLst/>
            <a:rect l="l" t="t" r="r" b="b"/>
            <a:pathLst>
              <a:path w="1642745" h="1785620">
                <a:moveTo>
                  <a:pt x="13053" y="14197"/>
                </a:moveTo>
                <a:lnTo>
                  <a:pt x="13289" y="23838"/>
                </a:lnTo>
                <a:lnTo>
                  <a:pt x="1632807" y="1785576"/>
                </a:lnTo>
                <a:lnTo>
                  <a:pt x="1642156" y="1776981"/>
                </a:lnTo>
                <a:lnTo>
                  <a:pt x="22639" y="15243"/>
                </a:lnTo>
                <a:lnTo>
                  <a:pt x="13053" y="14197"/>
                </a:lnTo>
                <a:close/>
              </a:path>
              <a:path w="1642745" h="1785620">
                <a:moveTo>
                  <a:pt x="0" y="0"/>
                </a:moveTo>
                <a:lnTo>
                  <a:pt x="1920" y="78242"/>
                </a:lnTo>
                <a:lnTo>
                  <a:pt x="4832" y="81014"/>
                </a:lnTo>
                <a:lnTo>
                  <a:pt x="11844" y="80841"/>
                </a:lnTo>
                <a:lnTo>
                  <a:pt x="14616" y="77929"/>
                </a:lnTo>
                <a:lnTo>
                  <a:pt x="13289" y="23838"/>
                </a:lnTo>
                <a:lnTo>
                  <a:pt x="1858" y="11403"/>
                </a:lnTo>
                <a:lnTo>
                  <a:pt x="11207" y="2807"/>
                </a:lnTo>
                <a:lnTo>
                  <a:pt x="25752" y="2807"/>
                </a:lnTo>
                <a:lnTo>
                  <a:pt x="0" y="0"/>
                </a:lnTo>
                <a:close/>
              </a:path>
              <a:path w="1642745" h="1785620">
                <a:moveTo>
                  <a:pt x="11207" y="2807"/>
                </a:moveTo>
                <a:lnTo>
                  <a:pt x="1858" y="11403"/>
                </a:lnTo>
                <a:lnTo>
                  <a:pt x="13289" y="23838"/>
                </a:lnTo>
                <a:lnTo>
                  <a:pt x="13053" y="14197"/>
                </a:lnTo>
                <a:lnTo>
                  <a:pt x="5838" y="13411"/>
                </a:lnTo>
                <a:lnTo>
                  <a:pt x="12875" y="6943"/>
                </a:lnTo>
                <a:lnTo>
                  <a:pt x="15009" y="6943"/>
                </a:lnTo>
                <a:lnTo>
                  <a:pt x="11207" y="2807"/>
                </a:lnTo>
                <a:close/>
              </a:path>
              <a:path w="1642745" h="1785620">
                <a:moveTo>
                  <a:pt x="25752" y="2807"/>
                </a:moveTo>
                <a:lnTo>
                  <a:pt x="11207" y="2807"/>
                </a:lnTo>
                <a:lnTo>
                  <a:pt x="22639" y="15243"/>
                </a:lnTo>
                <a:lnTo>
                  <a:pt x="76428" y="21108"/>
                </a:lnTo>
                <a:lnTo>
                  <a:pt x="79562" y="18590"/>
                </a:lnTo>
                <a:lnTo>
                  <a:pt x="80323" y="11617"/>
                </a:lnTo>
                <a:lnTo>
                  <a:pt x="77805" y="8483"/>
                </a:lnTo>
                <a:lnTo>
                  <a:pt x="25752" y="2807"/>
                </a:lnTo>
                <a:close/>
              </a:path>
              <a:path w="1642745" h="1785620">
                <a:moveTo>
                  <a:pt x="15009" y="6943"/>
                </a:moveTo>
                <a:lnTo>
                  <a:pt x="12875" y="6943"/>
                </a:lnTo>
                <a:lnTo>
                  <a:pt x="13053" y="14197"/>
                </a:lnTo>
                <a:lnTo>
                  <a:pt x="22639" y="15243"/>
                </a:lnTo>
                <a:lnTo>
                  <a:pt x="15009" y="6943"/>
                </a:lnTo>
                <a:close/>
              </a:path>
              <a:path w="1642745" h="1785620">
                <a:moveTo>
                  <a:pt x="12875" y="6943"/>
                </a:moveTo>
                <a:lnTo>
                  <a:pt x="5838" y="13411"/>
                </a:lnTo>
                <a:lnTo>
                  <a:pt x="13053" y="14197"/>
                </a:lnTo>
                <a:lnTo>
                  <a:pt x="12875" y="694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04964" y="5642350"/>
            <a:ext cx="1467445" cy="1047386"/>
          </a:xfrm>
          <a:prstGeom prst="rect">
            <a:avLst/>
          </a:prstGeom>
          <a:solidFill>
            <a:srgbClr val="232F3D"/>
          </a:solidFill>
          <a:ln w="12700">
            <a:solidFill>
              <a:srgbClr val="00A0C8"/>
            </a:solidFill>
          </a:ln>
        </p:spPr>
        <p:txBody>
          <a:bodyPr vert="horz" wrap="square" lIns="0" tIns="59103" rIns="0" bIns="0" rtlCol="0">
            <a:spAutoFit/>
          </a:bodyPr>
          <a:lstStyle/>
          <a:p>
            <a:pPr marL="381333">
              <a:spcBef>
                <a:spcPts val="465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 Zone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907185">
              <a:spcBef>
                <a:spcPts val="485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/efs-mnt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59057">
              <a:spcBef>
                <a:spcPts val="724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893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59966" y="5642350"/>
            <a:ext cx="1467445" cy="1047386"/>
          </a:xfrm>
          <a:prstGeom prst="rect">
            <a:avLst/>
          </a:prstGeom>
          <a:solidFill>
            <a:srgbClr val="232F3D"/>
          </a:solidFill>
          <a:ln w="12700">
            <a:solidFill>
              <a:srgbClr val="00A0C8"/>
            </a:solidFill>
          </a:ln>
        </p:spPr>
        <p:txBody>
          <a:bodyPr vert="horz" wrap="square" lIns="0" tIns="59103" rIns="0" bIns="0" rtlCol="0">
            <a:spAutoFit/>
          </a:bodyPr>
          <a:lstStyle/>
          <a:p>
            <a:pPr marR="376071" algn="r">
              <a:spcBef>
                <a:spcPts val="465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765" spc="-48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R="384977" algn="r">
              <a:spcBef>
                <a:spcPts val="42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/ef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-mnt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9769">
              <a:spcBef>
                <a:spcPts val="784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893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70849" y="5175904"/>
            <a:ext cx="827032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Note: Linux</a:t>
            </a:r>
            <a:r>
              <a:rPr sz="893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94869" y="3960346"/>
            <a:ext cx="1281636" cy="981266"/>
          </a:xfrm>
          <a:custGeom>
            <a:avLst/>
            <a:gdLst/>
            <a:ahLst/>
            <a:cxnLst/>
            <a:rect l="l" t="t" r="r" b="b"/>
            <a:pathLst>
              <a:path w="2010409" h="1539239">
                <a:moveTo>
                  <a:pt x="0" y="0"/>
                </a:moveTo>
                <a:lnTo>
                  <a:pt x="2010335" y="0"/>
                </a:lnTo>
                <a:lnTo>
                  <a:pt x="2010335" y="1539130"/>
                </a:lnTo>
                <a:lnTo>
                  <a:pt x="0" y="15391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78238" y="4002919"/>
            <a:ext cx="884515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6" dirty="0">
                <a:solidFill>
                  <a:srgbClr val="8FA7C4"/>
                </a:solidFill>
                <a:cs typeface="Calibri"/>
              </a:rPr>
              <a:t>Corporate data</a:t>
            </a:r>
            <a:r>
              <a:rPr sz="765" spc="-29" dirty="0">
                <a:solidFill>
                  <a:srgbClr val="8FA7C4"/>
                </a:solidFill>
                <a:cs typeface="Calibri"/>
              </a:rPr>
              <a:t> </a:t>
            </a:r>
            <a:r>
              <a:rPr sz="765" spc="-6" dirty="0">
                <a:solidFill>
                  <a:srgbClr val="8FA7C4"/>
                </a:solidFill>
                <a:cs typeface="Calibri"/>
              </a:rPr>
              <a:t>center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94936" y="4519136"/>
            <a:ext cx="663083" cy="273649"/>
          </a:xfrm>
          <a:prstGeom prst="rect">
            <a:avLst/>
          </a:prstGeom>
        </p:spPr>
        <p:txBody>
          <a:bodyPr vert="horz" wrap="square" lIns="0" tIns="17002" rIns="0" bIns="0" rtlCol="0">
            <a:spAutoFit/>
          </a:bodyPr>
          <a:lstStyle/>
          <a:p>
            <a:pPr marL="199168" marR="3239" indent="-191476">
              <a:lnSpc>
                <a:spcPts val="1026"/>
              </a:lnSpc>
              <a:spcBef>
                <a:spcPts val="13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On-prem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74258" y="4191797"/>
            <a:ext cx="299561" cy="29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77891" y="4387192"/>
            <a:ext cx="824198" cy="65984"/>
          </a:xfrm>
          <a:custGeom>
            <a:avLst/>
            <a:gdLst/>
            <a:ahLst/>
            <a:cxnLst/>
            <a:rect l="l" t="t" r="r" b="b"/>
            <a:pathLst>
              <a:path w="1292859" h="103505">
                <a:moveTo>
                  <a:pt x="59207" y="0"/>
                </a:moveTo>
                <a:lnTo>
                  <a:pt x="0" y="51184"/>
                </a:lnTo>
                <a:lnTo>
                  <a:pt x="58591" y="103074"/>
                </a:lnTo>
                <a:lnTo>
                  <a:pt x="62604" y="102830"/>
                </a:lnTo>
                <a:lnTo>
                  <a:pt x="67255" y="97580"/>
                </a:lnTo>
                <a:lnTo>
                  <a:pt x="67011" y="93567"/>
                </a:lnTo>
                <a:lnTo>
                  <a:pt x="26504" y="57693"/>
                </a:lnTo>
                <a:lnTo>
                  <a:pt x="9592" y="57591"/>
                </a:lnTo>
                <a:lnTo>
                  <a:pt x="9668" y="44891"/>
                </a:lnTo>
                <a:lnTo>
                  <a:pt x="26698" y="44891"/>
                </a:lnTo>
                <a:lnTo>
                  <a:pt x="67513" y="9607"/>
                </a:lnTo>
                <a:lnTo>
                  <a:pt x="67805" y="5596"/>
                </a:lnTo>
                <a:lnTo>
                  <a:pt x="63218" y="290"/>
                </a:lnTo>
                <a:lnTo>
                  <a:pt x="59207" y="0"/>
                </a:lnTo>
                <a:close/>
              </a:path>
              <a:path w="1292859" h="103505">
                <a:moveTo>
                  <a:pt x="26581" y="44993"/>
                </a:moveTo>
                <a:lnTo>
                  <a:pt x="19286" y="51300"/>
                </a:lnTo>
                <a:lnTo>
                  <a:pt x="26504" y="57693"/>
                </a:lnTo>
                <a:lnTo>
                  <a:pt x="1292414" y="65262"/>
                </a:lnTo>
                <a:lnTo>
                  <a:pt x="1292490" y="52562"/>
                </a:lnTo>
                <a:lnTo>
                  <a:pt x="26581" y="44993"/>
                </a:lnTo>
                <a:close/>
              </a:path>
              <a:path w="1292859" h="103505">
                <a:moveTo>
                  <a:pt x="9668" y="44891"/>
                </a:moveTo>
                <a:lnTo>
                  <a:pt x="9592" y="57591"/>
                </a:lnTo>
                <a:lnTo>
                  <a:pt x="26504" y="57693"/>
                </a:lnTo>
                <a:lnTo>
                  <a:pt x="24645" y="56046"/>
                </a:lnTo>
                <a:lnTo>
                  <a:pt x="13796" y="56046"/>
                </a:lnTo>
                <a:lnTo>
                  <a:pt x="13853" y="46488"/>
                </a:lnTo>
                <a:lnTo>
                  <a:pt x="24852" y="46488"/>
                </a:lnTo>
                <a:lnTo>
                  <a:pt x="26581" y="44993"/>
                </a:lnTo>
                <a:lnTo>
                  <a:pt x="9668" y="44891"/>
                </a:lnTo>
                <a:close/>
              </a:path>
              <a:path w="1292859" h="103505">
                <a:moveTo>
                  <a:pt x="13853" y="46488"/>
                </a:moveTo>
                <a:lnTo>
                  <a:pt x="13796" y="56046"/>
                </a:lnTo>
                <a:lnTo>
                  <a:pt x="19286" y="51300"/>
                </a:lnTo>
                <a:lnTo>
                  <a:pt x="13853" y="46488"/>
                </a:lnTo>
                <a:close/>
              </a:path>
              <a:path w="1292859" h="103505">
                <a:moveTo>
                  <a:pt x="19286" y="51300"/>
                </a:moveTo>
                <a:lnTo>
                  <a:pt x="13796" y="56046"/>
                </a:lnTo>
                <a:lnTo>
                  <a:pt x="24645" y="56046"/>
                </a:lnTo>
                <a:lnTo>
                  <a:pt x="19286" y="51300"/>
                </a:lnTo>
                <a:close/>
              </a:path>
              <a:path w="1292859" h="103505">
                <a:moveTo>
                  <a:pt x="24852" y="46488"/>
                </a:moveTo>
                <a:lnTo>
                  <a:pt x="13853" y="46488"/>
                </a:lnTo>
                <a:lnTo>
                  <a:pt x="19286" y="51300"/>
                </a:lnTo>
                <a:lnTo>
                  <a:pt x="24852" y="46488"/>
                </a:lnTo>
                <a:close/>
              </a:path>
              <a:path w="1292859" h="103505">
                <a:moveTo>
                  <a:pt x="26698" y="44891"/>
                </a:moveTo>
                <a:lnTo>
                  <a:pt x="9668" y="44891"/>
                </a:lnTo>
                <a:lnTo>
                  <a:pt x="26581" y="4499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95" dirty="0">
                <a:latin typeface="Trebuchet MS"/>
                <a:cs typeface="Trebuchet MS"/>
              </a:rPr>
              <a:t>EBS</a:t>
            </a:r>
            <a:r>
              <a:rPr sz="2950" spc="-220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Overview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35" dirty="0">
                <a:latin typeface="Trebuchet MS"/>
                <a:cs typeface="Trebuchet MS"/>
              </a:rPr>
              <a:t>Used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for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durable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in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EC2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instances</a:t>
            </a:r>
            <a:endParaRPr sz="1950">
              <a:latin typeface="Trebuchet MS"/>
              <a:cs typeface="Trebuchet MS"/>
            </a:endParaRPr>
          </a:p>
          <a:p>
            <a:pPr marL="572770" marR="972185" indent="-113664">
              <a:lnSpc>
                <a:spcPts val="2140"/>
              </a:lnSpc>
              <a:spcBef>
                <a:spcPts val="53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0" dirty="0">
                <a:latin typeface="Trebuchet MS"/>
                <a:cs typeface="Trebuchet MS"/>
              </a:rPr>
              <a:t>Block‐level</a:t>
            </a:r>
            <a:r>
              <a:rPr sz="1950" spc="-17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from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one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AWS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service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to  </a:t>
            </a:r>
            <a:r>
              <a:rPr sz="1950" spc="-60" dirty="0">
                <a:latin typeface="Trebuchet MS"/>
                <a:cs typeface="Trebuchet MS"/>
              </a:rPr>
              <a:t>another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38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95" dirty="0">
                <a:latin typeface="Trebuchet MS"/>
                <a:cs typeface="Trebuchet MS"/>
              </a:rPr>
              <a:t>EBS </a:t>
            </a:r>
            <a:r>
              <a:rPr sz="2950" spc="-130" dirty="0">
                <a:latin typeface="Trebuchet MS"/>
                <a:cs typeface="Trebuchet MS"/>
              </a:rPr>
              <a:t>Volume</a:t>
            </a:r>
            <a:r>
              <a:rPr sz="2950" spc="-350" dirty="0">
                <a:latin typeface="Trebuchet MS"/>
                <a:cs typeface="Trebuchet MS"/>
              </a:rPr>
              <a:t> </a:t>
            </a:r>
            <a:r>
              <a:rPr sz="2950" spc="-180" dirty="0">
                <a:latin typeface="Trebuchet MS"/>
                <a:cs typeface="Trebuchet MS"/>
              </a:rPr>
              <a:t>Types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40" dirty="0">
                <a:latin typeface="Trebuchet MS"/>
                <a:cs typeface="Trebuchet MS"/>
              </a:rPr>
              <a:t>Magnetic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5" dirty="0">
                <a:latin typeface="Trebuchet MS"/>
                <a:cs typeface="Trebuchet MS"/>
              </a:rPr>
              <a:t>SSD </a:t>
            </a:r>
            <a:r>
              <a:rPr sz="1950" spc="-85" dirty="0">
                <a:latin typeface="Trebuchet MS"/>
                <a:cs typeface="Trebuchet MS"/>
              </a:rPr>
              <a:t>(solid‐state</a:t>
            </a:r>
            <a:r>
              <a:rPr sz="1950" spc="-295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drive)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70" dirty="0">
                <a:latin typeface="Trebuchet MS"/>
                <a:cs typeface="Trebuchet MS"/>
              </a:rPr>
              <a:t>General</a:t>
            </a:r>
            <a:r>
              <a:rPr sz="1750" spc="-225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purpose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55" dirty="0">
                <a:latin typeface="Trebuchet MS"/>
                <a:cs typeface="Trebuchet MS"/>
              </a:rPr>
              <a:t>Provisioned</a:t>
            </a:r>
            <a:r>
              <a:rPr sz="1750" spc="-180" dirty="0">
                <a:latin typeface="Trebuchet MS"/>
                <a:cs typeface="Trebuchet MS"/>
              </a:rPr>
              <a:t> </a:t>
            </a:r>
            <a:r>
              <a:rPr sz="1750" spc="-35" dirty="0">
                <a:latin typeface="Trebuchet MS"/>
                <a:cs typeface="Trebuchet MS"/>
              </a:rPr>
              <a:t>IOPS</a:t>
            </a:r>
            <a:endParaRPr sz="1750">
              <a:latin typeface="Trebuchet MS"/>
              <a:cs typeface="Trebuchet MS"/>
            </a:endParaRPr>
          </a:p>
          <a:p>
            <a:pPr marL="1025525" marR="1094105" lvl="2" indent="-113664">
              <a:lnSpc>
                <a:spcPts val="1710"/>
              </a:lnSpc>
              <a:spcBef>
                <a:spcPts val="295"/>
              </a:spcBef>
              <a:buFont typeface="Arial"/>
              <a:buChar char="•"/>
              <a:tabLst>
                <a:tab pos="1026160" algn="l"/>
              </a:tabLst>
            </a:pPr>
            <a:r>
              <a:rPr sz="1550" spc="-30" dirty="0">
                <a:latin typeface="Trebuchet MS"/>
                <a:cs typeface="Trebuchet MS"/>
              </a:rPr>
              <a:t>PIOPS </a:t>
            </a:r>
            <a:r>
              <a:rPr sz="1550" spc="-45" dirty="0">
                <a:latin typeface="Trebuchet MS"/>
                <a:cs typeface="Trebuchet MS"/>
              </a:rPr>
              <a:t>(provisioned </a:t>
            </a:r>
            <a:r>
              <a:rPr sz="1550" spc="-60" dirty="0">
                <a:latin typeface="Trebuchet MS"/>
                <a:cs typeface="Trebuchet MS"/>
              </a:rPr>
              <a:t>input/output </a:t>
            </a:r>
            <a:r>
              <a:rPr sz="1550" spc="-50" dirty="0">
                <a:latin typeface="Trebuchet MS"/>
                <a:cs typeface="Trebuchet MS"/>
              </a:rPr>
              <a:t>operations</a:t>
            </a:r>
            <a:r>
              <a:rPr sz="1550" spc="-235" dirty="0">
                <a:latin typeface="Trebuchet MS"/>
                <a:cs typeface="Trebuchet MS"/>
              </a:rPr>
              <a:t> </a:t>
            </a:r>
            <a:r>
              <a:rPr sz="1550" spc="-55" dirty="0">
                <a:latin typeface="Trebuchet MS"/>
                <a:cs typeface="Trebuchet MS"/>
              </a:rPr>
              <a:t>per  </a:t>
            </a:r>
            <a:r>
              <a:rPr sz="1550" spc="-50" dirty="0">
                <a:latin typeface="Trebuchet MS"/>
                <a:cs typeface="Trebuchet MS"/>
              </a:rPr>
              <a:t>second)</a:t>
            </a:r>
            <a:endParaRPr sz="15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70" dirty="0">
                <a:latin typeface="Trebuchet MS"/>
                <a:cs typeface="Trebuchet MS"/>
              </a:rPr>
              <a:t>EBS‐optimized instance </a:t>
            </a:r>
            <a:r>
              <a:rPr sz="1750" spc="-40" dirty="0">
                <a:latin typeface="Trebuchet MS"/>
                <a:cs typeface="Trebuchet MS"/>
              </a:rPr>
              <a:t>should </a:t>
            </a:r>
            <a:r>
              <a:rPr sz="1750" spc="-60" dirty="0">
                <a:latin typeface="Trebuchet MS"/>
                <a:cs typeface="Trebuchet MS"/>
              </a:rPr>
              <a:t>be</a:t>
            </a:r>
            <a:r>
              <a:rPr sz="1750" spc="-335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used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39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55" dirty="0">
                <a:latin typeface="Trebuchet MS"/>
                <a:cs typeface="Trebuchet MS"/>
              </a:rPr>
              <a:t>Protecting </a:t>
            </a:r>
            <a:r>
              <a:rPr sz="2950" spc="-95" dirty="0">
                <a:latin typeface="Trebuchet MS"/>
                <a:cs typeface="Trebuchet MS"/>
              </a:rPr>
              <a:t>EBS</a:t>
            </a:r>
            <a:r>
              <a:rPr sz="2950" spc="-285" dirty="0">
                <a:latin typeface="Trebuchet MS"/>
                <a:cs typeface="Trebuchet MS"/>
              </a:rPr>
              <a:t> </a:t>
            </a:r>
            <a:r>
              <a:rPr sz="2950" spc="-145" dirty="0">
                <a:latin typeface="Trebuchet MS"/>
                <a:cs typeface="Trebuchet MS"/>
              </a:rPr>
              <a:t>Data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45" dirty="0">
                <a:latin typeface="Trebuchet MS"/>
                <a:cs typeface="Trebuchet MS"/>
              </a:rPr>
              <a:t>Snapshots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Volume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recovery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75" dirty="0">
                <a:latin typeface="Trebuchet MS"/>
                <a:cs typeface="Trebuchet MS"/>
              </a:rPr>
              <a:t>Attaching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volumes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60" dirty="0">
                <a:latin typeface="Trebuchet MS"/>
                <a:cs typeface="Trebuchet MS"/>
              </a:rPr>
              <a:t>from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-30" dirty="0">
                <a:latin typeface="Trebuchet MS"/>
                <a:cs typeface="Trebuchet MS"/>
              </a:rPr>
              <a:t>one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70" dirty="0">
                <a:latin typeface="Trebuchet MS"/>
                <a:cs typeface="Trebuchet MS"/>
              </a:rPr>
              <a:t>instance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to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55" dirty="0">
                <a:latin typeface="Trebuchet MS"/>
                <a:cs typeface="Trebuchet MS"/>
              </a:rPr>
              <a:t>another</a:t>
            </a:r>
            <a:endParaRPr sz="17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0" dirty="0">
                <a:latin typeface="Trebuchet MS"/>
                <a:cs typeface="Trebuchet MS"/>
              </a:rPr>
              <a:t>Encryption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methods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40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84" y="3037198"/>
            <a:ext cx="1975080" cy="24362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pc="-3" dirty="0" smtClean="0"/>
              <a:t>EBS</a:t>
            </a:r>
            <a:r>
              <a:rPr spc="-48" dirty="0" smtClean="0"/>
              <a:t> </a:t>
            </a:r>
            <a:r>
              <a:rPr spc="-3" dirty="0"/>
              <a:t>Snapshots</a:t>
            </a:r>
          </a:p>
        </p:txBody>
      </p:sp>
      <p:sp>
        <p:nvSpPr>
          <p:cNvPr id="4" name="object 4"/>
          <p:cNvSpPr/>
          <p:nvPr/>
        </p:nvSpPr>
        <p:spPr>
          <a:xfrm>
            <a:off x="1305250" y="3956511"/>
            <a:ext cx="385445" cy="38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944" y="4416151"/>
            <a:ext cx="695873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893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93" y="5813240"/>
            <a:ext cx="386191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>
              <a:spcBef>
                <a:spcPts val="64"/>
              </a:spcBef>
            </a:pPr>
            <a:r>
              <a:rPr sz="893" spc="-48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8986" y="5464129"/>
            <a:ext cx="299561" cy="29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1512" y="3630170"/>
            <a:ext cx="2887932" cy="1235083"/>
          </a:xfrm>
          <a:custGeom>
            <a:avLst/>
            <a:gdLst/>
            <a:ahLst/>
            <a:cxnLst/>
            <a:rect l="l" t="t" r="r" b="b"/>
            <a:pathLst>
              <a:path w="4530090" h="1937385">
                <a:moveTo>
                  <a:pt x="0" y="0"/>
                </a:moveTo>
                <a:lnTo>
                  <a:pt x="4529649" y="0"/>
                </a:lnTo>
                <a:lnTo>
                  <a:pt x="4529649" y="1937389"/>
                </a:lnTo>
                <a:lnTo>
                  <a:pt x="0" y="19373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9006" y="3680364"/>
            <a:ext cx="812864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 Zone</a:t>
            </a:r>
            <a:r>
              <a:rPr sz="765" spc="-41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765" dirty="0">
                <a:solidFill>
                  <a:srgbClr val="00A0C8"/>
                </a:solidFill>
                <a:latin typeface="Arial"/>
                <a:cs typeface="Arial"/>
              </a:rPr>
              <a:t>A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5250" y="5456792"/>
            <a:ext cx="385445" cy="38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7041" y="5918168"/>
            <a:ext cx="687776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>
              <a:spcBef>
                <a:spcPts val="64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893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1513" y="5130452"/>
            <a:ext cx="2887932" cy="1297829"/>
          </a:xfrm>
          <a:custGeom>
            <a:avLst/>
            <a:gdLst/>
            <a:ahLst/>
            <a:cxnLst/>
            <a:rect l="l" t="t" r="r" b="b"/>
            <a:pathLst>
              <a:path w="4530090" h="2035810">
                <a:moveTo>
                  <a:pt x="0" y="0"/>
                </a:moveTo>
                <a:lnTo>
                  <a:pt x="4529648" y="0"/>
                </a:lnTo>
                <a:lnTo>
                  <a:pt x="4529648" y="2035730"/>
                </a:lnTo>
                <a:lnTo>
                  <a:pt x="0" y="20357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7103" y="5180438"/>
            <a:ext cx="804767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>
              <a:spcBef>
                <a:spcPts val="64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 Zone</a:t>
            </a:r>
            <a:r>
              <a:rPr sz="765" spc="-41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765" dirty="0">
                <a:solidFill>
                  <a:srgbClr val="00A0C8"/>
                </a:solidFill>
                <a:latin typeface="Arial"/>
                <a:cs typeface="Arial"/>
              </a:rPr>
              <a:t>B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9538" y="4573543"/>
            <a:ext cx="381333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Snap</a:t>
            </a:r>
            <a:r>
              <a:rPr sz="893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00444" y="4233183"/>
            <a:ext cx="299561" cy="29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53990" y="4123414"/>
            <a:ext cx="1231844" cy="296728"/>
          </a:xfrm>
          <a:custGeom>
            <a:avLst/>
            <a:gdLst/>
            <a:ahLst/>
            <a:cxnLst/>
            <a:rect l="l" t="t" r="r" b="b"/>
            <a:pathLst>
              <a:path w="1932304" h="465455">
                <a:moveTo>
                  <a:pt x="1904474" y="428036"/>
                </a:moveTo>
                <a:lnTo>
                  <a:pt x="1857093" y="454165"/>
                </a:lnTo>
                <a:lnTo>
                  <a:pt x="1855975" y="458028"/>
                </a:lnTo>
                <a:lnTo>
                  <a:pt x="1859362" y="464169"/>
                </a:lnTo>
                <a:lnTo>
                  <a:pt x="1863224" y="465286"/>
                </a:lnTo>
                <a:lnTo>
                  <a:pt x="1924236" y="431641"/>
                </a:lnTo>
                <a:lnTo>
                  <a:pt x="1920990" y="431641"/>
                </a:lnTo>
                <a:lnTo>
                  <a:pt x="1904474" y="428036"/>
                </a:lnTo>
                <a:close/>
              </a:path>
              <a:path w="1932304" h="465455">
                <a:moveTo>
                  <a:pt x="1912918" y="423380"/>
                </a:moveTo>
                <a:lnTo>
                  <a:pt x="1904474" y="428036"/>
                </a:lnTo>
                <a:lnTo>
                  <a:pt x="1920990" y="431641"/>
                </a:lnTo>
                <a:lnTo>
                  <a:pt x="1921520" y="429214"/>
                </a:lnTo>
                <a:lnTo>
                  <a:pt x="1917235" y="429214"/>
                </a:lnTo>
                <a:lnTo>
                  <a:pt x="1912918" y="423380"/>
                </a:lnTo>
                <a:close/>
              </a:path>
              <a:path w="1932304" h="465455">
                <a:moveTo>
                  <a:pt x="1881226" y="363987"/>
                </a:moveTo>
                <a:lnTo>
                  <a:pt x="1875589" y="368159"/>
                </a:lnTo>
                <a:lnTo>
                  <a:pt x="1874994" y="372135"/>
                </a:lnTo>
                <a:lnTo>
                  <a:pt x="1907181" y="415628"/>
                </a:lnTo>
                <a:lnTo>
                  <a:pt x="1923698" y="419233"/>
                </a:lnTo>
                <a:lnTo>
                  <a:pt x="1920990" y="431641"/>
                </a:lnTo>
                <a:lnTo>
                  <a:pt x="1924236" y="431641"/>
                </a:lnTo>
                <a:lnTo>
                  <a:pt x="1931760" y="427492"/>
                </a:lnTo>
                <a:lnTo>
                  <a:pt x="1885203" y="364580"/>
                </a:lnTo>
                <a:lnTo>
                  <a:pt x="1881226" y="363987"/>
                </a:lnTo>
                <a:close/>
              </a:path>
              <a:path w="1932304" h="465455">
                <a:moveTo>
                  <a:pt x="1919273" y="419875"/>
                </a:moveTo>
                <a:lnTo>
                  <a:pt x="1912918" y="423380"/>
                </a:lnTo>
                <a:lnTo>
                  <a:pt x="1917235" y="429214"/>
                </a:lnTo>
                <a:lnTo>
                  <a:pt x="1919273" y="419875"/>
                </a:lnTo>
                <a:close/>
              </a:path>
              <a:path w="1932304" h="465455">
                <a:moveTo>
                  <a:pt x="1923557" y="419875"/>
                </a:moveTo>
                <a:lnTo>
                  <a:pt x="1919273" y="419875"/>
                </a:lnTo>
                <a:lnTo>
                  <a:pt x="1917235" y="429214"/>
                </a:lnTo>
                <a:lnTo>
                  <a:pt x="1921520" y="429214"/>
                </a:lnTo>
                <a:lnTo>
                  <a:pt x="1923557" y="419875"/>
                </a:lnTo>
                <a:close/>
              </a:path>
              <a:path w="1932304" h="465455">
                <a:moveTo>
                  <a:pt x="2707" y="0"/>
                </a:moveTo>
                <a:lnTo>
                  <a:pt x="0" y="12407"/>
                </a:lnTo>
                <a:lnTo>
                  <a:pt x="1904474" y="428036"/>
                </a:lnTo>
                <a:lnTo>
                  <a:pt x="1912918" y="423380"/>
                </a:lnTo>
                <a:lnTo>
                  <a:pt x="1907181" y="415628"/>
                </a:lnTo>
                <a:lnTo>
                  <a:pt x="2707" y="0"/>
                </a:lnTo>
                <a:close/>
              </a:path>
              <a:path w="1932304" h="465455">
                <a:moveTo>
                  <a:pt x="1907181" y="415628"/>
                </a:moveTo>
                <a:lnTo>
                  <a:pt x="1912918" y="423380"/>
                </a:lnTo>
                <a:lnTo>
                  <a:pt x="1919273" y="419875"/>
                </a:lnTo>
                <a:lnTo>
                  <a:pt x="1923557" y="419875"/>
                </a:lnTo>
                <a:lnTo>
                  <a:pt x="1923698" y="419233"/>
                </a:lnTo>
                <a:lnTo>
                  <a:pt x="1907181" y="415628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7215" y="4573543"/>
            <a:ext cx="387406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Snap</a:t>
            </a:r>
            <a:r>
              <a:rPr sz="893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88967" y="4233183"/>
            <a:ext cx="299561" cy="29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87792" y="4094514"/>
            <a:ext cx="899898" cy="65984"/>
          </a:xfrm>
          <a:custGeom>
            <a:avLst/>
            <a:gdLst/>
            <a:ahLst/>
            <a:cxnLst/>
            <a:rect l="l" t="t" r="r" b="b"/>
            <a:pathLst>
              <a:path w="1411604" h="103505">
                <a:moveTo>
                  <a:pt x="1392189" y="51537"/>
                </a:moveTo>
                <a:lnTo>
                  <a:pt x="1344212" y="93518"/>
                </a:lnTo>
                <a:lnTo>
                  <a:pt x="1343944" y="97530"/>
                </a:lnTo>
                <a:lnTo>
                  <a:pt x="1348563" y="102809"/>
                </a:lnTo>
                <a:lnTo>
                  <a:pt x="1352575" y="103077"/>
                </a:lnTo>
                <a:lnTo>
                  <a:pt x="1404219" y="57887"/>
                </a:lnTo>
                <a:lnTo>
                  <a:pt x="1401831" y="57887"/>
                </a:lnTo>
                <a:lnTo>
                  <a:pt x="1401831" y="56316"/>
                </a:lnTo>
                <a:lnTo>
                  <a:pt x="1397651" y="56316"/>
                </a:lnTo>
                <a:lnTo>
                  <a:pt x="1392189" y="51537"/>
                </a:lnTo>
                <a:close/>
              </a:path>
              <a:path w="1411604" h="103505">
                <a:moveTo>
                  <a:pt x="1384932" y="45187"/>
                </a:moveTo>
                <a:lnTo>
                  <a:pt x="0" y="45187"/>
                </a:lnTo>
                <a:lnTo>
                  <a:pt x="0" y="57887"/>
                </a:lnTo>
                <a:lnTo>
                  <a:pt x="1384932" y="57887"/>
                </a:lnTo>
                <a:lnTo>
                  <a:pt x="1392189" y="51537"/>
                </a:lnTo>
                <a:lnTo>
                  <a:pt x="1384932" y="45187"/>
                </a:lnTo>
                <a:close/>
              </a:path>
              <a:path w="1411604" h="103505">
                <a:moveTo>
                  <a:pt x="1404219" y="45187"/>
                </a:moveTo>
                <a:lnTo>
                  <a:pt x="1401831" y="45187"/>
                </a:lnTo>
                <a:lnTo>
                  <a:pt x="1401831" y="57887"/>
                </a:lnTo>
                <a:lnTo>
                  <a:pt x="1404219" y="57887"/>
                </a:lnTo>
                <a:lnTo>
                  <a:pt x="1411476" y="51537"/>
                </a:lnTo>
                <a:lnTo>
                  <a:pt x="1404219" y="45187"/>
                </a:lnTo>
                <a:close/>
              </a:path>
              <a:path w="1411604" h="103505">
                <a:moveTo>
                  <a:pt x="1397651" y="46758"/>
                </a:moveTo>
                <a:lnTo>
                  <a:pt x="1392189" y="51537"/>
                </a:lnTo>
                <a:lnTo>
                  <a:pt x="1397651" y="56316"/>
                </a:lnTo>
                <a:lnTo>
                  <a:pt x="1397651" y="46758"/>
                </a:lnTo>
                <a:close/>
              </a:path>
              <a:path w="1411604" h="103505">
                <a:moveTo>
                  <a:pt x="1401831" y="46758"/>
                </a:moveTo>
                <a:lnTo>
                  <a:pt x="1397651" y="46758"/>
                </a:lnTo>
                <a:lnTo>
                  <a:pt x="1397651" y="56316"/>
                </a:lnTo>
                <a:lnTo>
                  <a:pt x="1401831" y="56316"/>
                </a:lnTo>
                <a:lnTo>
                  <a:pt x="1401831" y="46758"/>
                </a:lnTo>
                <a:close/>
              </a:path>
              <a:path w="1411604" h="103505">
                <a:moveTo>
                  <a:pt x="1352575" y="0"/>
                </a:moveTo>
                <a:lnTo>
                  <a:pt x="1348563" y="267"/>
                </a:lnTo>
                <a:lnTo>
                  <a:pt x="1343944" y="5546"/>
                </a:lnTo>
                <a:lnTo>
                  <a:pt x="1344212" y="9558"/>
                </a:lnTo>
                <a:lnTo>
                  <a:pt x="1392189" y="51537"/>
                </a:lnTo>
                <a:lnTo>
                  <a:pt x="1397651" y="46758"/>
                </a:lnTo>
                <a:lnTo>
                  <a:pt x="1401831" y="46758"/>
                </a:lnTo>
                <a:lnTo>
                  <a:pt x="1401831" y="45187"/>
                </a:lnTo>
                <a:lnTo>
                  <a:pt x="1404219" y="45187"/>
                </a:lnTo>
                <a:lnTo>
                  <a:pt x="1352575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0229" y="3901230"/>
            <a:ext cx="601551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893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S3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1833" y="3464694"/>
            <a:ext cx="377939" cy="377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5561" y="3379797"/>
            <a:ext cx="6609779" cy="3206115"/>
          </a:xfrm>
          <a:custGeom>
            <a:avLst/>
            <a:gdLst/>
            <a:ahLst/>
            <a:cxnLst/>
            <a:rect l="l" t="t" r="r" b="b"/>
            <a:pathLst>
              <a:path w="10368280" h="5029200">
                <a:moveTo>
                  <a:pt x="0" y="0"/>
                </a:moveTo>
                <a:lnTo>
                  <a:pt x="10367654" y="0"/>
                </a:lnTo>
                <a:lnTo>
                  <a:pt x="10367654" y="5028602"/>
                </a:lnTo>
                <a:lnTo>
                  <a:pt x="0" y="50286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931" y="3429705"/>
            <a:ext cx="322230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R</a:t>
            </a:r>
            <a:r>
              <a:rPr sz="765" spc="-6" dirty="0">
                <a:solidFill>
                  <a:srgbClr val="00A0C8"/>
                </a:solidFill>
                <a:latin typeface="Arial"/>
                <a:cs typeface="Arial"/>
              </a:rPr>
              <a:t>eg</a:t>
            </a: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i</a:t>
            </a:r>
            <a:r>
              <a:rPr sz="765" spc="-6" dirty="0">
                <a:solidFill>
                  <a:srgbClr val="00A0C8"/>
                </a:solidFill>
                <a:latin typeface="Arial"/>
                <a:cs typeface="Arial"/>
              </a:rPr>
              <a:t>o</a:t>
            </a:r>
            <a:r>
              <a:rPr sz="765" dirty="0">
                <a:solidFill>
                  <a:srgbClr val="00A0C8"/>
                </a:solidFill>
                <a:latin typeface="Arial"/>
                <a:cs typeface="Arial"/>
              </a:rPr>
              <a:t>n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561" y="3379797"/>
            <a:ext cx="210503" cy="2105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22741" y="4326769"/>
            <a:ext cx="394287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48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65730" y="3977588"/>
            <a:ext cx="299561" cy="29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37085" y="4362694"/>
            <a:ext cx="351782" cy="65984"/>
          </a:xfrm>
          <a:custGeom>
            <a:avLst/>
            <a:gdLst/>
            <a:ahLst/>
            <a:cxnLst/>
            <a:rect l="l" t="t" r="r" b="b"/>
            <a:pathLst>
              <a:path w="551815" h="103505">
                <a:moveTo>
                  <a:pt x="524629" y="58223"/>
                </a:moveTo>
                <a:lnTo>
                  <a:pt x="483537" y="93426"/>
                </a:lnTo>
                <a:lnTo>
                  <a:pt x="483228" y="97434"/>
                </a:lnTo>
                <a:lnTo>
                  <a:pt x="487791" y="102760"/>
                </a:lnTo>
                <a:lnTo>
                  <a:pt x="491799" y="103070"/>
                </a:lnTo>
                <a:lnTo>
                  <a:pt x="543943" y="58400"/>
                </a:lnTo>
                <a:lnTo>
                  <a:pt x="541526" y="58400"/>
                </a:lnTo>
                <a:lnTo>
                  <a:pt x="524629" y="58223"/>
                </a:lnTo>
                <a:close/>
              </a:path>
              <a:path w="551815" h="103505">
                <a:moveTo>
                  <a:pt x="531952" y="51950"/>
                </a:moveTo>
                <a:lnTo>
                  <a:pt x="524629" y="58223"/>
                </a:lnTo>
                <a:lnTo>
                  <a:pt x="541526" y="58400"/>
                </a:lnTo>
                <a:lnTo>
                  <a:pt x="541543" y="56786"/>
                </a:lnTo>
                <a:lnTo>
                  <a:pt x="537363" y="56786"/>
                </a:lnTo>
                <a:lnTo>
                  <a:pt x="531952" y="51950"/>
                </a:lnTo>
                <a:close/>
              </a:path>
              <a:path w="551815" h="103505">
                <a:moveTo>
                  <a:pt x="492880" y="0"/>
                </a:moveTo>
                <a:lnTo>
                  <a:pt x="488866" y="224"/>
                </a:lnTo>
                <a:lnTo>
                  <a:pt x="484192" y="5454"/>
                </a:lnTo>
                <a:lnTo>
                  <a:pt x="484417" y="9469"/>
                </a:lnTo>
                <a:lnTo>
                  <a:pt x="524762" y="45525"/>
                </a:lnTo>
                <a:lnTo>
                  <a:pt x="541660" y="45702"/>
                </a:lnTo>
                <a:lnTo>
                  <a:pt x="541526" y="58400"/>
                </a:lnTo>
                <a:lnTo>
                  <a:pt x="543943" y="58400"/>
                </a:lnTo>
                <a:lnTo>
                  <a:pt x="551237" y="52152"/>
                </a:lnTo>
                <a:lnTo>
                  <a:pt x="492880" y="0"/>
                </a:lnTo>
                <a:close/>
              </a:path>
              <a:path w="551815" h="103505">
                <a:moveTo>
                  <a:pt x="133" y="40025"/>
                </a:moveTo>
                <a:lnTo>
                  <a:pt x="0" y="52725"/>
                </a:lnTo>
                <a:lnTo>
                  <a:pt x="524629" y="58223"/>
                </a:lnTo>
                <a:lnTo>
                  <a:pt x="531952" y="51950"/>
                </a:lnTo>
                <a:lnTo>
                  <a:pt x="524762" y="45525"/>
                </a:lnTo>
                <a:lnTo>
                  <a:pt x="133" y="40025"/>
                </a:lnTo>
                <a:close/>
              </a:path>
              <a:path w="551815" h="103505">
                <a:moveTo>
                  <a:pt x="537464" y="47228"/>
                </a:moveTo>
                <a:lnTo>
                  <a:pt x="531952" y="51950"/>
                </a:lnTo>
                <a:lnTo>
                  <a:pt x="537363" y="56786"/>
                </a:lnTo>
                <a:lnTo>
                  <a:pt x="537464" y="47228"/>
                </a:lnTo>
                <a:close/>
              </a:path>
              <a:path w="551815" h="103505">
                <a:moveTo>
                  <a:pt x="541644" y="47228"/>
                </a:moveTo>
                <a:lnTo>
                  <a:pt x="537464" y="47228"/>
                </a:lnTo>
                <a:lnTo>
                  <a:pt x="537363" y="56786"/>
                </a:lnTo>
                <a:lnTo>
                  <a:pt x="541543" y="56786"/>
                </a:lnTo>
                <a:lnTo>
                  <a:pt x="541644" y="47228"/>
                </a:lnTo>
                <a:close/>
              </a:path>
              <a:path w="551815" h="103505">
                <a:moveTo>
                  <a:pt x="524762" y="45525"/>
                </a:moveTo>
                <a:lnTo>
                  <a:pt x="531952" y="51950"/>
                </a:lnTo>
                <a:lnTo>
                  <a:pt x="537464" y="47228"/>
                </a:lnTo>
                <a:lnTo>
                  <a:pt x="541644" y="47228"/>
                </a:lnTo>
                <a:lnTo>
                  <a:pt x="541660" y="45702"/>
                </a:lnTo>
                <a:lnTo>
                  <a:pt x="524762" y="455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24554" y="4807784"/>
            <a:ext cx="2924366" cy="822984"/>
          </a:xfrm>
          <a:custGeom>
            <a:avLst/>
            <a:gdLst/>
            <a:ahLst/>
            <a:cxnLst/>
            <a:rect l="l" t="t" r="r" b="b"/>
            <a:pathLst>
              <a:path w="4587240" h="1290954">
                <a:moveTo>
                  <a:pt x="47204" y="1190661"/>
                </a:moveTo>
                <a:lnTo>
                  <a:pt x="43263" y="1191459"/>
                </a:lnTo>
                <a:lnTo>
                  <a:pt x="0" y="1256678"/>
                </a:lnTo>
                <a:lnTo>
                  <a:pt x="70385" y="1290902"/>
                </a:lnTo>
                <a:lnTo>
                  <a:pt x="74185" y="1289589"/>
                </a:lnTo>
                <a:lnTo>
                  <a:pt x="77252" y="1283281"/>
                </a:lnTo>
                <a:lnTo>
                  <a:pt x="75938" y="1279481"/>
                </a:lnTo>
                <a:lnTo>
                  <a:pt x="36626" y="1260367"/>
                </a:lnTo>
                <a:lnTo>
                  <a:pt x="10609" y="1260367"/>
                </a:lnTo>
                <a:lnTo>
                  <a:pt x="7266" y="1248115"/>
                </a:lnTo>
                <a:lnTo>
                  <a:pt x="23936" y="1243568"/>
                </a:lnTo>
                <a:lnTo>
                  <a:pt x="53846" y="1198479"/>
                </a:lnTo>
                <a:lnTo>
                  <a:pt x="53049" y="1194539"/>
                </a:lnTo>
                <a:lnTo>
                  <a:pt x="47204" y="1190661"/>
                </a:lnTo>
                <a:close/>
              </a:path>
              <a:path w="4587240" h="1290954">
                <a:moveTo>
                  <a:pt x="23936" y="1243568"/>
                </a:moveTo>
                <a:lnTo>
                  <a:pt x="7266" y="1248115"/>
                </a:lnTo>
                <a:lnTo>
                  <a:pt x="10609" y="1260367"/>
                </a:lnTo>
                <a:lnTo>
                  <a:pt x="20565" y="1257651"/>
                </a:lnTo>
                <a:lnTo>
                  <a:pt x="14594" y="1257651"/>
                </a:lnTo>
                <a:lnTo>
                  <a:pt x="12078" y="1248431"/>
                </a:lnTo>
                <a:lnTo>
                  <a:pt x="20711" y="1248431"/>
                </a:lnTo>
                <a:lnTo>
                  <a:pt x="23936" y="1243568"/>
                </a:lnTo>
                <a:close/>
              </a:path>
              <a:path w="4587240" h="1290954">
                <a:moveTo>
                  <a:pt x="27276" y="1255821"/>
                </a:moveTo>
                <a:lnTo>
                  <a:pt x="10609" y="1260367"/>
                </a:lnTo>
                <a:lnTo>
                  <a:pt x="36626" y="1260367"/>
                </a:lnTo>
                <a:lnTo>
                  <a:pt x="27276" y="1255821"/>
                </a:lnTo>
                <a:close/>
              </a:path>
              <a:path w="4587240" h="1290954">
                <a:moveTo>
                  <a:pt x="12078" y="1248431"/>
                </a:moveTo>
                <a:lnTo>
                  <a:pt x="14594" y="1257651"/>
                </a:lnTo>
                <a:lnTo>
                  <a:pt x="18605" y="1251605"/>
                </a:lnTo>
                <a:lnTo>
                  <a:pt x="12078" y="1248431"/>
                </a:lnTo>
                <a:close/>
              </a:path>
              <a:path w="4587240" h="1290954">
                <a:moveTo>
                  <a:pt x="18605" y="1251605"/>
                </a:moveTo>
                <a:lnTo>
                  <a:pt x="14594" y="1257651"/>
                </a:lnTo>
                <a:lnTo>
                  <a:pt x="20565" y="1257651"/>
                </a:lnTo>
                <a:lnTo>
                  <a:pt x="27276" y="1255821"/>
                </a:lnTo>
                <a:lnTo>
                  <a:pt x="18605" y="1251605"/>
                </a:lnTo>
                <a:close/>
              </a:path>
              <a:path w="4587240" h="1290954">
                <a:moveTo>
                  <a:pt x="4583554" y="0"/>
                </a:moveTo>
                <a:lnTo>
                  <a:pt x="23936" y="1243568"/>
                </a:lnTo>
                <a:lnTo>
                  <a:pt x="18605" y="1251605"/>
                </a:lnTo>
                <a:lnTo>
                  <a:pt x="27276" y="1255821"/>
                </a:lnTo>
                <a:lnTo>
                  <a:pt x="4586897" y="12252"/>
                </a:lnTo>
                <a:lnTo>
                  <a:pt x="4583554" y="0"/>
                </a:lnTo>
                <a:close/>
              </a:path>
              <a:path w="4587240" h="1290954">
                <a:moveTo>
                  <a:pt x="20711" y="1248431"/>
                </a:moveTo>
                <a:lnTo>
                  <a:pt x="12078" y="1248431"/>
                </a:lnTo>
                <a:lnTo>
                  <a:pt x="18605" y="1251605"/>
                </a:lnTo>
                <a:lnTo>
                  <a:pt x="20711" y="1248431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25116" y="4583259"/>
            <a:ext cx="469583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Snap</a:t>
            </a:r>
            <a:r>
              <a:rPr sz="893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CB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7855" y="4242477"/>
            <a:ext cx="299561" cy="29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45974" y="4371988"/>
            <a:ext cx="351782" cy="65984"/>
          </a:xfrm>
          <a:custGeom>
            <a:avLst/>
            <a:gdLst/>
            <a:ahLst/>
            <a:cxnLst/>
            <a:rect l="l" t="t" r="r" b="b"/>
            <a:pathLst>
              <a:path w="551815" h="103505">
                <a:moveTo>
                  <a:pt x="524629" y="58223"/>
                </a:moveTo>
                <a:lnTo>
                  <a:pt x="483537" y="93426"/>
                </a:lnTo>
                <a:lnTo>
                  <a:pt x="483227" y="97434"/>
                </a:lnTo>
                <a:lnTo>
                  <a:pt x="487790" y="102762"/>
                </a:lnTo>
                <a:lnTo>
                  <a:pt x="491799" y="103070"/>
                </a:lnTo>
                <a:lnTo>
                  <a:pt x="543943" y="58400"/>
                </a:lnTo>
                <a:lnTo>
                  <a:pt x="541526" y="58400"/>
                </a:lnTo>
                <a:lnTo>
                  <a:pt x="524629" y="58223"/>
                </a:lnTo>
                <a:close/>
              </a:path>
              <a:path w="551815" h="103505">
                <a:moveTo>
                  <a:pt x="531952" y="51950"/>
                </a:moveTo>
                <a:lnTo>
                  <a:pt x="524629" y="58223"/>
                </a:lnTo>
                <a:lnTo>
                  <a:pt x="541526" y="58400"/>
                </a:lnTo>
                <a:lnTo>
                  <a:pt x="541543" y="56786"/>
                </a:lnTo>
                <a:lnTo>
                  <a:pt x="537363" y="56786"/>
                </a:lnTo>
                <a:lnTo>
                  <a:pt x="531952" y="51950"/>
                </a:lnTo>
                <a:close/>
              </a:path>
              <a:path w="551815" h="103505">
                <a:moveTo>
                  <a:pt x="492879" y="0"/>
                </a:moveTo>
                <a:lnTo>
                  <a:pt x="488866" y="226"/>
                </a:lnTo>
                <a:lnTo>
                  <a:pt x="484191" y="5455"/>
                </a:lnTo>
                <a:lnTo>
                  <a:pt x="484417" y="9469"/>
                </a:lnTo>
                <a:lnTo>
                  <a:pt x="524762" y="45525"/>
                </a:lnTo>
                <a:lnTo>
                  <a:pt x="541660" y="45702"/>
                </a:lnTo>
                <a:lnTo>
                  <a:pt x="541526" y="58400"/>
                </a:lnTo>
                <a:lnTo>
                  <a:pt x="543943" y="58400"/>
                </a:lnTo>
                <a:lnTo>
                  <a:pt x="551237" y="52152"/>
                </a:lnTo>
                <a:lnTo>
                  <a:pt x="492879" y="0"/>
                </a:lnTo>
                <a:close/>
              </a:path>
              <a:path w="551815" h="103505">
                <a:moveTo>
                  <a:pt x="133" y="40026"/>
                </a:moveTo>
                <a:lnTo>
                  <a:pt x="0" y="52725"/>
                </a:lnTo>
                <a:lnTo>
                  <a:pt x="524629" y="58223"/>
                </a:lnTo>
                <a:lnTo>
                  <a:pt x="531952" y="51950"/>
                </a:lnTo>
                <a:lnTo>
                  <a:pt x="524762" y="45525"/>
                </a:lnTo>
                <a:lnTo>
                  <a:pt x="133" y="40026"/>
                </a:lnTo>
                <a:close/>
              </a:path>
              <a:path w="551815" h="103505">
                <a:moveTo>
                  <a:pt x="537464" y="47228"/>
                </a:moveTo>
                <a:lnTo>
                  <a:pt x="531952" y="51950"/>
                </a:lnTo>
                <a:lnTo>
                  <a:pt x="537363" y="56786"/>
                </a:lnTo>
                <a:lnTo>
                  <a:pt x="537464" y="47228"/>
                </a:lnTo>
                <a:close/>
              </a:path>
              <a:path w="551815" h="103505">
                <a:moveTo>
                  <a:pt x="541644" y="47228"/>
                </a:moveTo>
                <a:lnTo>
                  <a:pt x="537464" y="47228"/>
                </a:lnTo>
                <a:lnTo>
                  <a:pt x="537363" y="56786"/>
                </a:lnTo>
                <a:lnTo>
                  <a:pt x="541543" y="56786"/>
                </a:lnTo>
                <a:lnTo>
                  <a:pt x="541644" y="47228"/>
                </a:lnTo>
                <a:close/>
              </a:path>
              <a:path w="551815" h="103505">
                <a:moveTo>
                  <a:pt x="524762" y="45525"/>
                </a:moveTo>
                <a:lnTo>
                  <a:pt x="531952" y="51950"/>
                </a:lnTo>
                <a:lnTo>
                  <a:pt x="537464" y="47228"/>
                </a:lnTo>
                <a:lnTo>
                  <a:pt x="541644" y="47228"/>
                </a:lnTo>
                <a:lnTo>
                  <a:pt x="541660" y="45702"/>
                </a:lnTo>
                <a:lnTo>
                  <a:pt x="524762" y="455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19766" y="5616488"/>
            <a:ext cx="977622" cy="65984"/>
          </a:xfrm>
          <a:custGeom>
            <a:avLst/>
            <a:gdLst/>
            <a:ahLst/>
            <a:cxnLst/>
            <a:rect l="l" t="t" r="r" b="b"/>
            <a:pathLst>
              <a:path w="1533525" h="103504">
                <a:moveTo>
                  <a:pt x="58665" y="0"/>
                </a:moveTo>
                <a:lnTo>
                  <a:pt x="0" y="51805"/>
                </a:lnTo>
                <a:lnTo>
                  <a:pt x="59136" y="103074"/>
                </a:lnTo>
                <a:lnTo>
                  <a:pt x="63146" y="102788"/>
                </a:lnTo>
                <a:lnTo>
                  <a:pt x="67740" y="97489"/>
                </a:lnTo>
                <a:lnTo>
                  <a:pt x="67454" y="93479"/>
                </a:lnTo>
                <a:lnTo>
                  <a:pt x="26661" y="58112"/>
                </a:lnTo>
                <a:lnTo>
                  <a:pt x="9667" y="58112"/>
                </a:lnTo>
                <a:lnTo>
                  <a:pt x="9608" y="45412"/>
                </a:lnTo>
                <a:lnTo>
                  <a:pt x="26514" y="45335"/>
                </a:lnTo>
                <a:lnTo>
                  <a:pt x="67071" y="9518"/>
                </a:lnTo>
                <a:lnTo>
                  <a:pt x="67321" y="5506"/>
                </a:lnTo>
                <a:lnTo>
                  <a:pt x="62678" y="248"/>
                </a:lnTo>
                <a:lnTo>
                  <a:pt x="58665" y="0"/>
                </a:lnTo>
                <a:close/>
              </a:path>
              <a:path w="1533525" h="103504">
                <a:moveTo>
                  <a:pt x="26514" y="45335"/>
                </a:moveTo>
                <a:lnTo>
                  <a:pt x="9608" y="45412"/>
                </a:lnTo>
                <a:lnTo>
                  <a:pt x="9667" y="58112"/>
                </a:lnTo>
                <a:lnTo>
                  <a:pt x="26571" y="58035"/>
                </a:lnTo>
                <a:lnTo>
                  <a:pt x="24826" y="56522"/>
                </a:lnTo>
                <a:lnTo>
                  <a:pt x="13846" y="56522"/>
                </a:lnTo>
                <a:lnTo>
                  <a:pt x="13802" y="46964"/>
                </a:lnTo>
                <a:lnTo>
                  <a:pt x="24669" y="46964"/>
                </a:lnTo>
                <a:lnTo>
                  <a:pt x="26514" y="45335"/>
                </a:lnTo>
                <a:close/>
              </a:path>
              <a:path w="1533525" h="103504">
                <a:moveTo>
                  <a:pt x="26571" y="58035"/>
                </a:moveTo>
                <a:lnTo>
                  <a:pt x="9667" y="58112"/>
                </a:lnTo>
                <a:lnTo>
                  <a:pt x="26661" y="58112"/>
                </a:lnTo>
                <a:close/>
              </a:path>
              <a:path w="1533525" h="103504">
                <a:moveTo>
                  <a:pt x="1532879" y="38455"/>
                </a:moveTo>
                <a:lnTo>
                  <a:pt x="26514" y="45335"/>
                </a:lnTo>
                <a:lnTo>
                  <a:pt x="19286" y="51718"/>
                </a:lnTo>
                <a:lnTo>
                  <a:pt x="26571" y="58035"/>
                </a:lnTo>
                <a:lnTo>
                  <a:pt x="1532936" y="51155"/>
                </a:lnTo>
                <a:lnTo>
                  <a:pt x="1532879" y="38455"/>
                </a:lnTo>
                <a:close/>
              </a:path>
              <a:path w="1533525" h="103504">
                <a:moveTo>
                  <a:pt x="13802" y="46964"/>
                </a:moveTo>
                <a:lnTo>
                  <a:pt x="13846" y="56522"/>
                </a:lnTo>
                <a:lnTo>
                  <a:pt x="19286" y="51718"/>
                </a:lnTo>
                <a:lnTo>
                  <a:pt x="13802" y="46964"/>
                </a:lnTo>
                <a:close/>
              </a:path>
              <a:path w="1533525" h="103504">
                <a:moveTo>
                  <a:pt x="19286" y="51718"/>
                </a:moveTo>
                <a:lnTo>
                  <a:pt x="13846" y="56522"/>
                </a:lnTo>
                <a:lnTo>
                  <a:pt x="24826" y="56522"/>
                </a:lnTo>
                <a:lnTo>
                  <a:pt x="19286" y="51718"/>
                </a:lnTo>
                <a:close/>
              </a:path>
              <a:path w="1533525" h="103504">
                <a:moveTo>
                  <a:pt x="24669" y="46964"/>
                </a:moveTo>
                <a:lnTo>
                  <a:pt x="13802" y="46964"/>
                </a:lnTo>
                <a:lnTo>
                  <a:pt x="19286" y="51718"/>
                </a:lnTo>
                <a:lnTo>
                  <a:pt x="24669" y="46964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18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48" y="3426137"/>
            <a:ext cx="7172452" cy="377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9055" marR="1325880" indent="829944">
              <a:lnSpc>
                <a:spcPct val="101099"/>
              </a:lnSpc>
              <a:spcBef>
                <a:spcPts val="95"/>
              </a:spcBef>
            </a:pPr>
            <a:r>
              <a:rPr spc="5" dirty="0" smtClean="0"/>
              <a:t>Elastic </a:t>
            </a:r>
            <a:r>
              <a:rPr spc="10" dirty="0"/>
              <a:t>File System</a:t>
            </a:r>
            <a:r>
              <a:rPr spc="-25" dirty="0"/>
              <a:t> </a:t>
            </a:r>
            <a:r>
              <a:rPr spc="10" dirty="0"/>
              <a:t>(EFS)</a:t>
            </a:r>
          </a:p>
        </p:txBody>
      </p:sp>
      <p:sp>
        <p:nvSpPr>
          <p:cNvPr id="3" name="object 3"/>
          <p:cNvSpPr/>
          <p:nvPr/>
        </p:nvSpPr>
        <p:spPr>
          <a:xfrm>
            <a:off x="869441" y="12573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43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45" dirty="0">
                <a:latin typeface="Trebuchet MS"/>
                <a:cs typeface="Trebuchet MS"/>
              </a:rPr>
              <a:t>EFS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Overview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Shareable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95" dirty="0">
                <a:latin typeface="Trebuchet MS"/>
                <a:cs typeface="Trebuchet MS"/>
              </a:rPr>
              <a:t>Hierarchical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Can </a:t>
            </a:r>
            <a:r>
              <a:rPr sz="1950" spc="-65" dirty="0">
                <a:latin typeface="Trebuchet MS"/>
                <a:cs typeface="Trebuchet MS"/>
              </a:rPr>
              <a:t>be </a:t>
            </a:r>
            <a:r>
              <a:rPr sz="1950" spc="-75" dirty="0">
                <a:latin typeface="Trebuchet MS"/>
                <a:cs typeface="Trebuchet MS"/>
              </a:rPr>
              <a:t>accessed </a:t>
            </a:r>
            <a:r>
              <a:rPr sz="1950" spc="-55" dirty="0">
                <a:latin typeface="Trebuchet MS"/>
                <a:cs typeface="Trebuchet MS"/>
              </a:rPr>
              <a:t>through</a:t>
            </a:r>
            <a:r>
              <a:rPr sz="1950" spc="-37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NFSv4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40" dirty="0">
                <a:latin typeface="Trebuchet MS"/>
                <a:cs typeface="Trebuchet MS"/>
              </a:rPr>
              <a:t>EBS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volumes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75" dirty="0">
                <a:latin typeface="Trebuchet MS"/>
                <a:cs typeface="Trebuchet MS"/>
              </a:rPr>
              <a:t>are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80" dirty="0">
                <a:latin typeface="Trebuchet MS"/>
                <a:cs typeface="Trebuchet MS"/>
              </a:rPr>
              <a:t>dedicated</a:t>
            </a:r>
            <a:r>
              <a:rPr sz="1750" spc="-145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to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an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70" dirty="0">
                <a:latin typeface="Trebuchet MS"/>
                <a:cs typeface="Trebuchet MS"/>
              </a:rPr>
              <a:t>instance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44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83" y="3037198"/>
            <a:ext cx="1898571" cy="24362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pc="-10" dirty="0"/>
              <a:t>EFS</a:t>
            </a:r>
            <a:r>
              <a:rPr spc="-45" dirty="0"/>
              <a:t> </a:t>
            </a:r>
            <a:r>
              <a:rPr spc="-3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1687077" y="6180458"/>
            <a:ext cx="385445" cy="38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6869" y="5131213"/>
            <a:ext cx="840391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EFS File</a:t>
            </a:r>
            <a:r>
              <a:rPr sz="893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0117" y="4784524"/>
            <a:ext cx="299561" cy="29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34337" y="5443171"/>
            <a:ext cx="65984" cy="620172"/>
          </a:xfrm>
          <a:custGeom>
            <a:avLst/>
            <a:gdLst/>
            <a:ahLst/>
            <a:cxnLst/>
            <a:rect l="l" t="t" r="r" b="b"/>
            <a:pathLst>
              <a:path w="103505" h="972820">
                <a:moveTo>
                  <a:pt x="51537" y="19286"/>
                </a:moveTo>
                <a:lnTo>
                  <a:pt x="45188" y="26543"/>
                </a:lnTo>
                <a:lnTo>
                  <a:pt x="45186" y="972675"/>
                </a:lnTo>
                <a:lnTo>
                  <a:pt x="57886" y="972675"/>
                </a:lnTo>
                <a:lnTo>
                  <a:pt x="57887" y="26543"/>
                </a:lnTo>
                <a:lnTo>
                  <a:pt x="51537" y="19286"/>
                </a:lnTo>
                <a:close/>
              </a:path>
              <a:path w="103505" h="972820">
                <a:moveTo>
                  <a:pt x="51537" y="0"/>
                </a:moveTo>
                <a:lnTo>
                  <a:pt x="0" y="58901"/>
                </a:lnTo>
                <a:lnTo>
                  <a:pt x="269" y="62913"/>
                </a:lnTo>
                <a:lnTo>
                  <a:pt x="5546" y="67530"/>
                </a:lnTo>
                <a:lnTo>
                  <a:pt x="9558" y="67264"/>
                </a:lnTo>
                <a:lnTo>
                  <a:pt x="45187" y="26544"/>
                </a:lnTo>
                <a:lnTo>
                  <a:pt x="45187" y="9644"/>
                </a:lnTo>
                <a:lnTo>
                  <a:pt x="59976" y="9644"/>
                </a:lnTo>
                <a:lnTo>
                  <a:pt x="51537" y="0"/>
                </a:lnTo>
                <a:close/>
              </a:path>
              <a:path w="103505" h="972820">
                <a:moveTo>
                  <a:pt x="59976" y="9644"/>
                </a:moveTo>
                <a:lnTo>
                  <a:pt x="57887" y="9644"/>
                </a:lnTo>
                <a:lnTo>
                  <a:pt x="57888" y="26544"/>
                </a:lnTo>
                <a:lnTo>
                  <a:pt x="93518" y="67264"/>
                </a:lnTo>
                <a:lnTo>
                  <a:pt x="97530" y="67530"/>
                </a:lnTo>
                <a:lnTo>
                  <a:pt x="102809" y="62911"/>
                </a:lnTo>
                <a:lnTo>
                  <a:pt x="103077" y="58901"/>
                </a:lnTo>
                <a:lnTo>
                  <a:pt x="59976" y="9644"/>
                </a:lnTo>
                <a:close/>
              </a:path>
              <a:path w="103505" h="972820">
                <a:moveTo>
                  <a:pt x="57887" y="9644"/>
                </a:moveTo>
                <a:lnTo>
                  <a:pt x="45187" y="9644"/>
                </a:lnTo>
                <a:lnTo>
                  <a:pt x="45187" y="26544"/>
                </a:lnTo>
                <a:lnTo>
                  <a:pt x="51537" y="19286"/>
                </a:lnTo>
                <a:lnTo>
                  <a:pt x="46758" y="13825"/>
                </a:lnTo>
                <a:lnTo>
                  <a:pt x="57887" y="13825"/>
                </a:lnTo>
                <a:lnTo>
                  <a:pt x="57887" y="9644"/>
                </a:lnTo>
                <a:close/>
              </a:path>
              <a:path w="103505" h="972820">
                <a:moveTo>
                  <a:pt x="57887" y="13825"/>
                </a:moveTo>
                <a:lnTo>
                  <a:pt x="56316" y="13825"/>
                </a:lnTo>
                <a:lnTo>
                  <a:pt x="51537" y="19286"/>
                </a:lnTo>
                <a:lnTo>
                  <a:pt x="57887" y="26543"/>
                </a:lnTo>
                <a:lnTo>
                  <a:pt x="57887" y="13825"/>
                </a:lnTo>
                <a:close/>
              </a:path>
              <a:path w="103505" h="972820">
                <a:moveTo>
                  <a:pt x="56316" y="13825"/>
                </a:moveTo>
                <a:lnTo>
                  <a:pt x="46758" y="13825"/>
                </a:lnTo>
                <a:lnTo>
                  <a:pt x="51537" y="19286"/>
                </a:lnTo>
                <a:lnTo>
                  <a:pt x="56316" y="138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4371" y="5405190"/>
            <a:ext cx="394287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NFS</a:t>
            </a:r>
            <a:r>
              <a:rPr sz="893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2612" y="6180458"/>
            <a:ext cx="385445" cy="38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9249" y="5383951"/>
            <a:ext cx="661464" cy="713684"/>
          </a:xfrm>
          <a:custGeom>
            <a:avLst/>
            <a:gdLst/>
            <a:ahLst/>
            <a:cxnLst/>
            <a:rect l="l" t="t" r="r" b="b"/>
            <a:pathLst>
              <a:path w="1037589" h="1119504">
                <a:moveTo>
                  <a:pt x="13108" y="14146"/>
                </a:moveTo>
                <a:lnTo>
                  <a:pt x="13383" y="23786"/>
                </a:lnTo>
                <a:lnTo>
                  <a:pt x="1028203" y="1118934"/>
                </a:lnTo>
                <a:lnTo>
                  <a:pt x="1037518" y="1110302"/>
                </a:lnTo>
                <a:lnTo>
                  <a:pt x="22698" y="15153"/>
                </a:lnTo>
                <a:lnTo>
                  <a:pt x="13108" y="14146"/>
                </a:lnTo>
                <a:close/>
              </a:path>
              <a:path w="1037589" h="1119504">
                <a:moveTo>
                  <a:pt x="0" y="0"/>
                </a:moveTo>
                <a:lnTo>
                  <a:pt x="2231" y="78234"/>
                </a:lnTo>
                <a:lnTo>
                  <a:pt x="5154" y="80994"/>
                </a:lnTo>
                <a:lnTo>
                  <a:pt x="12165" y="80794"/>
                </a:lnTo>
                <a:lnTo>
                  <a:pt x="14926" y="77871"/>
                </a:lnTo>
                <a:lnTo>
                  <a:pt x="13383" y="23786"/>
                </a:lnTo>
                <a:lnTo>
                  <a:pt x="1883" y="11375"/>
                </a:lnTo>
                <a:lnTo>
                  <a:pt x="11198" y="2743"/>
                </a:lnTo>
                <a:lnTo>
                  <a:pt x="26123" y="2743"/>
                </a:lnTo>
                <a:lnTo>
                  <a:pt x="0" y="0"/>
                </a:lnTo>
                <a:close/>
              </a:path>
              <a:path w="1037589" h="1119504">
                <a:moveTo>
                  <a:pt x="11198" y="2743"/>
                </a:moveTo>
                <a:lnTo>
                  <a:pt x="1883" y="11375"/>
                </a:lnTo>
                <a:lnTo>
                  <a:pt x="13383" y="23786"/>
                </a:lnTo>
                <a:lnTo>
                  <a:pt x="13108" y="14146"/>
                </a:lnTo>
                <a:lnTo>
                  <a:pt x="5891" y="13388"/>
                </a:lnTo>
                <a:lnTo>
                  <a:pt x="12901" y="6892"/>
                </a:lnTo>
                <a:lnTo>
                  <a:pt x="15043" y="6892"/>
                </a:lnTo>
                <a:lnTo>
                  <a:pt x="11198" y="2743"/>
                </a:lnTo>
                <a:close/>
              </a:path>
              <a:path w="1037589" h="1119504">
                <a:moveTo>
                  <a:pt x="26123" y="2743"/>
                </a:moveTo>
                <a:lnTo>
                  <a:pt x="11198" y="2743"/>
                </a:lnTo>
                <a:lnTo>
                  <a:pt x="22698" y="15153"/>
                </a:lnTo>
                <a:lnTo>
                  <a:pt x="76511" y="20803"/>
                </a:lnTo>
                <a:lnTo>
                  <a:pt x="79635" y="18272"/>
                </a:lnTo>
                <a:lnTo>
                  <a:pt x="80368" y="11297"/>
                </a:lnTo>
                <a:lnTo>
                  <a:pt x="77837" y="8173"/>
                </a:lnTo>
                <a:lnTo>
                  <a:pt x="26123" y="2743"/>
                </a:lnTo>
                <a:close/>
              </a:path>
              <a:path w="1037589" h="1119504">
                <a:moveTo>
                  <a:pt x="15043" y="6892"/>
                </a:moveTo>
                <a:lnTo>
                  <a:pt x="12901" y="6892"/>
                </a:lnTo>
                <a:lnTo>
                  <a:pt x="13108" y="14146"/>
                </a:lnTo>
                <a:lnTo>
                  <a:pt x="22698" y="15153"/>
                </a:lnTo>
                <a:lnTo>
                  <a:pt x="15043" y="6892"/>
                </a:lnTo>
                <a:close/>
              </a:path>
              <a:path w="1037589" h="1119504">
                <a:moveTo>
                  <a:pt x="12901" y="6892"/>
                </a:moveTo>
                <a:lnTo>
                  <a:pt x="5891" y="13388"/>
                </a:lnTo>
                <a:lnTo>
                  <a:pt x="13108" y="14146"/>
                </a:lnTo>
                <a:lnTo>
                  <a:pt x="12901" y="6892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9425" y="5765072"/>
            <a:ext cx="1467445" cy="1046978"/>
          </a:xfrm>
          <a:prstGeom prst="rect">
            <a:avLst/>
          </a:prstGeom>
          <a:solidFill>
            <a:srgbClr val="232F3D"/>
          </a:solidFill>
          <a:ln w="12700">
            <a:solidFill>
              <a:srgbClr val="00A0C8"/>
            </a:solidFill>
          </a:ln>
        </p:spPr>
        <p:txBody>
          <a:bodyPr vert="horz" wrap="square" lIns="0" tIns="58698" rIns="0" bIns="0" rtlCol="0">
            <a:spAutoFit/>
          </a:bodyPr>
          <a:lstStyle/>
          <a:p>
            <a:pPr marL="381333">
              <a:spcBef>
                <a:spcPts val="462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 Zone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907185">
              <a:spcBef>
                <a:spcPts val="485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/efs-mnt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59057">
              <a:spcBef>
                <a:spcPts val="727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893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4427" y="5765072"/>
            <a:ext cx="1467445" cy="1046978"/>
          </a:xfrm>
          <a:prstGeom prst="rect">
            <a:avLst/>
          </a:prstGeom>
          <a:solidFill>
            <a:srgbClr val="232F3D"/>
          </a:solidFill>
          <a:ln w="12700">
            <a:solidFill>
              <a:srgbClr val="00A0C8"/>
            </a:solidFill>
          </a:ln>
        </p:spPr>
        <p:txBody>
          <a:bodyPr vert="horz" wrap="square" lIns="0" tIns="58698" rIns="0" bIns="0" rtlCol="0">
            <a:spAutoFit/>
          </a:bodyPr>
          <a:lstStyle/>
          <a:p>
            <a:pPr marR="376071" algn="r">
              <a:spcBef>
                <a:spcPts val="462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765" spc="-48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R="384977" algn="r">
              <a:spcBef>
                <a:spcPts val="42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/ef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-mnt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9769">
              <a:spcBef>
                <a:spcPts val="787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893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5311" y="5298319"/>
            <a:ext cx="827032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Note: Linux</a:t>
            </a:r>
            <a:r>
              <a:rPr sz="893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45205" y="4461969"/>
            <a:ext cx="1281636" cy="981266"/>
          </a:xfrm>
          <a:custGeom>
            <a:avLst/>
            <a:gdLst/>
            <a:ahLst/>
            <a:cxnLst/>
            <a:rect l="l" t="t" r="r" b="b"/>
            <a:pathLst>
              <a:path w="2010409" h="1539239">
                <a:moveTo>
                  <a:pt x="0" y="0"/>
                </a:moveTo>
                <a:lnTo>
                  <a:pt x="2010335" y="0"/>
                </a:lnTo>
                <a:lnTo>
                  <a:pt x="2010335" y="1539130"/>
                </a:lnTo>
                <a:lnTo>
                  <a:pt x="0" y="15391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8574" y="4504239"/>
            <a:ext cx="884515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6" dirty="0">
                <a:solidFill>
                  <a:srgbClr val="8FA7C4"/>
                </a:solidFill>
                <a:cs typeface="Calibri"/>
              </a:rPr>
              <a:t>Corporate data</a:t>
            </a:r>
            <a:r>
              <a:rPr sz="765" spc="-29" dirty="0">
                <a:solidFill>
                  <a:srgbClr val="8FA7C4"/>
                </a:solidFill>
                <a:cs typeface="Calibri"/>
              </a:rPr>
              <a:t> </a:t>
            </a:r>
            <a:r>
              <a:rPr sz="765" spc="-6" dirty="0">
                <a:solidFill>
                  <a:srgbClr val="8FA7C4"/>
                </a:solidFill>
                <a:cs typeface="Calibri"/>
              </a:rPr>
              <a:t>center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5271" y="5022400"/>
            <a:ext cx="663083" cy="275692"/>
          </a:xfrm>
          <a:prstGeom prst="rect">
            <a:avLst/>
          </a:prstGeom>
        </p:spPr>
        <p:txBody>
          <a:bodyPr vert="horz" wrap="square" lIns="0" tIns="19026" rIns="0" bIns="0" rtlCol="0">
            <a:spAutoFit/>
          </a:bodyPr>
          <a:lstStyle/>
          <a:p>
            <a:pPr marL="199168" marR="3239" indent="-191476">
              <a:lnSpc>
                <a:spcPts val="1007"/>
              </a:lnSpc>
              <a:spcBef>
                <a:spcPts val="150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On-prem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24594" y="4693419"/>
            <a:ext cx="299561" cy="29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4820" y="3359496"/>
            <a:ext cx="4352949" cy="3717798"/>
          </a:xfrm>
          <a:custGeom>
            <a:avLst/>
            <a:gdLst/>
            <a:ahLst/>
            <a:cxnLst/>
            <a:rect l="l" t="t" r="r" b="b"/>
            <a:pathLst>
              <a:path w="6828155" h="5831840">
                <a:moveTo>
                  <a:pt x="0" y="0"/>
                </a:moveTo>
                <a:lnTo>
                  <a:pt x="6828132" y="0"/>
                </a:lnTo>
                <a:lnTo>
                  <a:pt x="6828132" y="5831576"/>
                </a:lnTo>
                <a:lnTo>
                  <a:pt x="0" y="58315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4820" y="3359495"/>
            <a:ext cx="210503" cy="210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0378" y="5131213"/>
            <a:ext cx="1015675" cy="275692"/>
          </a:xfrm>
          <a:prstGeom prst="rect">
            <a:avLst/>
          </a:prstGeom>
        </p:spPr>
        <p:txBody>
          <a:bodyPr vert="horz" wrap="square" lIns="0" tIns="19026" rIns="0" bIns="0" rtlCol="0">
            <a:spAutoFit/>
          </a:bodyPr>
          <a:lstStyle/>
          <a:p>
            <a:pPr marL="8096" marR="3239" indent="153018">
              <a:lnSpc>
                <a:spcPts val="1007"/>
              </a:lnSpc>
              <a:spcBef>
                <a:spcPts val="150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VPN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or Direct  Connect</a:t>
            </a:r>
            <a:r>
              <a:rPr sz="893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42407" y="4752748"/>
            <a:ext cx="299561" cy="299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19261" y="4928277"/>
            <a:ext cx="3657481" cy="48578"/>
          </a:xfrm>
          <a:custGeom>
            <a:avLst/>
            <a:gdLst/>
            <a:ahLst/>
            <a:cxnLst/>
            <a:rect l="l" t="t" r="r" b="b"/>
            <a:pathLst>
              <a:path w="5737225" h="76200">
                <a:moveTo>
                  <a:pt x="50769" y="1"/>
                </a:moveTo>
                <a:lnTo>
                  <a:pt x="1" y="38077"/>
                </a:lnTo>
                <a:lnTo>
                  <a:pt x="50769" y="76201"/>
                </a:lnTo>
                <a:lnTo>
                  <a:pt x="29602" y="44451"/>
                </a:lnTo>
                <a:lnTo>
                  <a:pt x="25384" y="44451"/>
                </a:lnTo>
                <a:lnTo>
                  <a:pt x="25384" y="31751"/>
                </a:lnTo>
                <a:lnTo>
                  <a:pt x="29603" y="31750"/>
                </a:lnTo>
                <a:lnTo>
                  <a:pt x="50769" y="1"/>
                </a:lnTo>
                <a:close/>
              </a:path>
              <a:path w="5737225" h="76200">
                <a:moveTo>
                  <a:pt x="5728384" y="31750"/>
                </a:moveTo>
                <a:lnTo>
                  <a:pt x="5711436" y="31750"/>
                </a:lnTo>
                <a:lnTo>
                  <a:pt x="5711436" y="44450"/>
                </a:lnTo>
                <a:lnTo>
                  <a:pt x="5707217" y="44451"/>
                </a:lnTo>
                <a:lnTo>
                  <a:pt x="5686051" y="76200"/>
                </a:lnTo>
                <a:lnTo>
                  <a:pt x="5736819" y="38124"/>
                </a:lnTo>
                <a:lnTo>
                  <a:pt x="5728384" y="31750"/>
                </a:lnTo>
                <a:close/>
              </a:path>
              <a:path w="5737225" h="76200">
                <a:moveTo>
                  <a:pt x="25384" y="38124"/>
                </a:moveTo>
                <a:lnTo>
                  <a:pt x="25384" y="44451"/>
                </a:lnTo>
                <a:lnTo>
                  <a:pt x="29602" y="44451"/>
                </a:lnTo>
                <a:lnTo>
                  <a:pt x="25384" y="38124"/>
                </a:lnTo>
                <a:close/>
              </a:path>
              <a:path w="5737225" h="76200">
                <a:moveTo>
                  <a:pt x="29602" y="44451"/>
                </a:moveTo>
                <a:lnTo>
                  <a:pt x="25384" y="44451"/>
                </a:lnTo>
                <a:lnTo>
                  <a:pt x="29602" y="44451"/>
                </a:lnTo>
                <a:close/>
              </a:path>
              <a:path w="5737225" h="76200">
                <a:moveTo>
                  <a:pt x="5707218" y="31750"/>
                </a:moveTo>
                <a:lnTo>
                  <a:pt x="29602" y="31751"/>
                </a:lnTo>
                <a:lnTo>
                  <a:pt x="25385" y="38077"/>
                </a:lnTo>
                <a:lnTo>
                  <a:pt x="29602" y="44451"/>
                </a:lnTo>
                <a:lnTo>
                  <a:pt x="5707218" y="44450"/>
                </a:lnTo>
                <a:lnTo>
                  <a:pt x="5711435" y="38124"/>
                </a:lnTo>
                <a:lnTo>
                  <a:pt x="5707218" y="31750"/>
                </a:lnTo>
                <a:close/>
              </a:path>
              <a:path w="5737225" h="76200">
                <a:moveTo>
                  <a:pt x="5711436" y="38122"/>
                </a:moveTo>
                <a:lnTo>
                  <a:pt x="5707218" y="44450"/>
                </a:lnTo>
                <a:lnTo>
                  <a:pt x="5711436" y="44450"/>
                </a:lnTo>
                <a:lnTo>
                  <a:pt x="5711436" y="38122"/>
                </a:lnTo>
                <a:close/>
              </a:path>
              <a:path w="5737225" h="76200">
                <a:moveTo>
                  <a:pt x="29602" y="31751"/>
                </a:moveTo>
                <a:lnTo>
                  <a:pt x="25384" y="31751"/>
                </a:lnTo>
                <a:lnTo>
                  <a:pt x="25384" y="38078"/>
                </a:lnTo>
                <a:lnTo>
                  <a:pt x="29602" y="31751"/>
                </a:lnTo>
                <a:close/>
              </a:path>
              <a:path w="5737225" h="76200">
                <a:moveTo>
                  <a:pt x="5711436" y="31750"/>
                </a:moveTo>
                <a:lnTo>
                  <a:pt x="5707218" y="31750"/>
                </a:lnTo>
                <a:lnTo>
                  <a:pt x="5711436" y="38077"/>
                </a:lnTo>
                <a:lnTo>
                  <a:pt x="5711436" y="31750"/>
                </a:lnTo>
                <a:close/>
              </a:path>
              <a:path w="5737225" h="76200">
                <a:moveTo>
                  <a:pt x="5686051" y="0"/>
                </a:moveTo>
                <a:lnTo>
                  <a:pt x="5707218" y="31750"/>
                </a:lnTo>
                <a:lnTo>
                  <a:pt x="5728384" y="31750"/>
                </a:lnTo>
                <a:lnTo>
                  <a:pt x="5686051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604" y="4616547"/>
            <a:ext cx="3837623" cy="2409444"/>
          </a:xfrm>
          <a:custGeom>
            <a:avLst/>
            <a:gdLst/>
            <a:ahLst/>
            <a:cxnLst/>
            <a:rect l="l" t="t" r="r" b="b"/>
            <a:pathLst>
              <a:path w="6019800" h="3779520">
                <a:moveTo>
                  <a:pt x="0" y="0"/>
                </a:moveTo>
                <a:lnTo>
                  <a:pt x="6019193" y="0"/>
                </a:lnTo>
                <a:lnTo>
                  <a:pt x="6019193" y="3779415"/>
                </a:lnTo>
                <a:lnTo>
                  <a:pt x="0" y="377941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8973" y="4657744"/>
            <a:ext cx="173260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6" dirty="0">
                <a:solidFill>
                  <a:srgbClr val="70AD47"/>
                </a:solidFill>
                <a:cs typeface="Calibri"/>
              </a:rPr>
              <a:t>V</a:t>
            </a:r>
            <a:r>
              <a:rPr sz="765" dirty="0">
                <a:solidFill>
                  <a:srgbClr val="70AD47"/>
                </a:solidFill>
                <a:cs typeface="Calibri"/>
              </a:rPr>
              <a:t>PC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2163" y="4616547"/>
            <a:ext cx="210503" cy="210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74128" y="3449294"/>
            <a:ext cx="3397591" cy="1053322"/>
          </a:xfrm>
          <a:custGeom>
            <a:avLst/>
            <a:gdLst/>
            <a:ahLst/>
            <a:cxnLst/>
            <a:rect l="l" t="t" r="r" b="b"/>
            <a:pathLst>
              <a:path w="5329555" h="1652270">
                <a:moveTo>
                  <a:pt x="0" y="0"/>
                </a:moveTo>
                <a:lnTo>
                  <a:pt x="5329053" y="0"/>
                </a:lnTo>
                <a:lnTo>
                  <a:pt x="5329053" y="1651936"/>
                </a:lnTo>
                <a:lnTo>
                  <a:pt x="0" y="16519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189" y="3410273"/>
            <a:ext cx="932688" cy="213359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lnSpc>
                <a:spcPts val="781"/>
              </a:lnSpc>
              <a:spcBef>
                <a:spcPts val="64"/>
              </a:spcBef>
            </a:pPr>
            <a:r>
              <a:rPr sz="765" spc="-6" dirty="0">
                <a:solidFill>
                  <a:srgbClr val="00A0C8"/>
                </a:solidFill>
                <a:latin typeface="Arial"/>
                <a:cs typeface="Arial"/>
              </a:rPr>
              <a:t>Region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R="3239" algn="r">
              <a:lnSpc>
                <a:spcPts val="781"/>
              </a:lnSpc>
            </a:pPr>
            <a:r>
              <a:rPr sz="765" spc="-6" dirty="0">
                <a:solidFill>
                  <a:srgbClr val="70AD47"/>
                </a:solidFill>
                <a:cs typeface="Calibri"/>
              </a:rPr>
              <a:t>V</a:t>
            </a:r>
            <a:r>
              <a:rPr sz="765" dirty="0">
                <a:solidFill>
                  <a:srgbClr val="70AD47"/>
                </a:solidFill>
                <a:cs typeface="Calibri"/>
              </a:rPr>
              <a:t>PC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80686" y="3449293"/>
            <a:ext cx="186367" cy="186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07145" y="3897045"/>
            <a:ext cx="385445" cy="38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40117" y="3560451"/>
            <a:ext cx="2232541" cy="872776"/>
          </a:xfrm>
          <a:custGeom>
            <a:avLst/>
            <a:gdLst/>
            <a:ahLst/>
            <a:cxnLst/>
            <a:rect l="l" t="t" r="r" b="b"/>
            <a:pathLst>
              <a:path w="3502025" h="1369060">
                <a:moveTo>
                  <a:pt x="0" y="0"/>
                </a:moveTo>
                <a:lnTo>
                  <a:pt x="3501858" y="0"/>
                </a:lnTo>
                <a:lnTo>
                  <a:pt x="3501858" y="1368886"/>
                </a:lnTo>
                <a:lnTo>
                  <a:pt x="0" y="136888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6052" y="3610413"/>
            <a:ext cx="720971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765" spc="-3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23584" y="4135930"/>
            <a:ext cx="940379" cy="639604"/>
          </a:xfrm>
          <a:custGeom>
            <a:avLst/>
            <a:gdLst/>
            <a:ahLst/>
            <a:cxnLst/>
            <a:rect l="l" t="t" r="r" b="b"/>
            <a:pathLst>
              <a:path w="1475104" h="1003300">
                <a:moveTo>
                  <a:pt x="23655" y="915554"/>
                </a:moveTo>
                <a:lnTo>
                  <a:pt x="20175" y="917567"/>
                </a:lnTo>
                <a:lnTo>
                  <a:pt x="0" y="993188"/>
                </a:lnTo>
                <a:lnTo>
                  <a:pt x="77628" y="1003147"/>
                </a:lnTo>
                <a:lnTo>
                  <a:pt x="80810" y="1000688"/>
                </a:lnTo>
                <a:lnTo>
                  <a:pt x="81702" y="993733"/>
                </a:lnTo>
                <a:lnTo>
                  <a:pt x="81216" y="993103"/>
                </a:lnTo>
                <a:lnTo>
                  <a:pt x="11518" y="993103"/>
                </a:lnTo>
                <a:lnTo>
                  <a:pt x="4439" y="982559"/>
                </a:lnTo>
                <a:lnTo>
                  <a:pt x="18497" y="973122"/>
                </a:lnTo>
                <a:lnTo>
                  <a:pt x="32445" y="920841"/>
                </a:lnTo>
                <a:lnTo>
                  <a:pt x="30433" y="917361"/>
                </a:lnTo>
                <a:lnTo>
                  <a:pt x="23655" y="915554"/>
                </a:lnTo>
                <a:close/>
              </a:path>
              <a:path w="1475104" h="1003300">
                <a:moveTo>
                  <a:pt x="18497" y="973122"/>
                </a:moveTo>
                <a:lnTo>
                  <a:pt x="4439" y="982559"/>
                </a:lnTo>
                <a:lnTo>
                  <a:pt x="11518" y="993103"/>
                </a:lnTo>
                <a:lnTo>
                  <a:pt x="16959" y="989450"/>
                </a:lnTo>
                <a:lnTo>
                  <a:pt x="14141" y="989450"/>
                </a:lnTo>
                <a:lnTo>
                  <a:pt x="8813" y="981514"/>
                </a:lnTo>
                <a:lnTo>
                  <a:pt x="16258" y="981514"/>
                </a:lnTo>
                <a:lnTo>
                  <a:pt x="18497" y="973122"/>
                </a:lnTo>
                <a:close/>
              </a:path>
              <a:path w="1475104" h="1003300">
                <a:moveTo>
                  <a:pt x="25577" y="983665"/>
                </a:moveTo>
                <a:lnTo>
                  <a:pt x="11518" y="993103"/>
                </a:lnTo>
                <a:lnTo>
                  <a:pt x="81216" y="993103"/>
                </a:lnTo>
                <a:lnTo>
                  <a:pt x="79245" y="990550"/>
                </a:lnTo>
                <a:lnTo>
                  <a:pt x="25577" y="983665"/>
                </a:lnTo>
                <a:close/>
              </a:path>
              <a:path w="1475104" h="1003300">
                <a:moveTo>
                  <a:pt x="8813" y="981514"/>
                </a:moveTo>
                <a:lnTo>
                  <a:pt x="14141" y="989450"/>
                </a:lnTo>
                <a:lnTo>
                  <a:pt x="16012" y="982437"/>
                </a:lnTo>
                <a:lnTo>
                  <a:pt x="8813" y="981514"/>
                </a:lnTo>
                <a:close/>
              </a:path>
              <a:path w="1475104" h="1003300">
                <a:moveTo>
                  <a:pt x="16012" y="982437"/>
                </a:moveTo>
                <a:lnTo>
                  <a:pt x="14141" y="989450"/>
                </a:lnTo>
                <a:lnTo>
                  <a:pt x="16959" y="989450"/>
                </a:lnTo>
                <a:lnTo>
                  <a:pt x="25577" y="983665"/>
                </a:lnTo>
                <a:lnTo>
                  <a:pt x="16012" y="982437"/>
                </a:lnTo>
                <a:close/>
              </a:path>
              <a:path w="1475104" h="1003300">
                <a:moveTo>
                  <a:pt x="1468022" y="0"/>
                </a:moveTo>
                <a:lnTo>
                  <a:pt x="18497" y="973122"/>
                </a:lnTo>
                <a:lnTo>
                  <a:pt x="16012" y="982437"/>
                </a:lnTo>
                <a:lnTo>
                  <a:pt x="25577" y="983665"/>
                </a:lnTo>
                <a:lnTo>
                  <a:pt x="1475101" y="10544"/>
                </a:lnTo>
                <a:lnTo>
                  <a:pt x="1468022" y="0"/>
                </a:lnTo>
                <a:close/>
              </a:path>
              <a:path w="1475104" h="1003300">
                <a:moveTo>
                  <a:pt x="16258" y="981514"/>
                </a:moveTo>
                <a:lnTo>
                  <a:pt x="8813" y="981514"/>
                </a:lnTo>
                <a:lnTo>
                  <a:pt x="16012" y="982437"/>
                </a:lnTo>
                <a:lnTo>
                  <a:pt x="16258" y="981514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83831" y="4701787"/>
            <a:ext cx="406432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eer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37469" y="4376653"/>
            <a:ext cx="299561" cy="2995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15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45" dirty="0">
                <a:latin typeface="Trebuchet MS"/>
                <a:cs typeface="Trebuchet MS"/>
              </a:rPr>
              <a:t>EFS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Overview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5" dirty="0">
                <a:latin typeface="Trebuchet MS"/>
                <a:cs typeface="Trebuchet MS"/>
              </a:rPr>
              <a:t>EC2 </a:t>
            </a:r>
            <a:r>
              <a:rPr sz="1950" spc="-75" dirty="0">
                <a:latin typeface="Trebuchet MS"/>
                <a:cs typeface="Trebuchet MS"/>
              </a:rPr>
              <a:t>instances </a:t>
            </a:r>
            <a:r>
              <a:rPr sz="1950" spc="-85" dirty="0">
                <a:latin typeface="Trebuchet MS"/>
                <a:cs typeface="Trebuchet MS"/>
              </a:rPr>
              <a:t>can </a:t>
            </a:r>
            <a:r>
              <a:rPr sz="1950" spc="-45" dirty="0">
                <a:latin typeface="Trebuchet MS"/>
                <a:cs typeface="Trebuchet MS"/>
              </a:rPr>
              <a:t>use </a:t>
            </a:r>
            <a:r>
              <a:rPr sz="1950" spc="-85" dirty="0">
                <a:latin typeface="Trebuchet MS"/>
                <a:cs typeface="Trebuchet MS"/>
              </a:rPr>
              <a:t>EFS</a:t>
            </a:r>
            <a:r>
              <a:rPr sz="1950" spc="-455" dirty="0">
                <a:latin typeface="Trebuchet MS"/>
                <a:cs typeface="Trebuchet MS"/>
              </a:rPr>
              <a:t> </a:t>
            </a:r>
            <a:r>
              <a:rPr sz="1950" spc="-55" dirty="0">
                <a:latin typeface="Trebuchet MS"/>
                <a:cs typeface="Trebuchet MS"/>
              </a:rPr>
              <a:t>shares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5" dirty="0">
                <a:latin typeface="Trebuchet MS"/>
                <a:cs typeface="Trebuchet MS"/>
              </a:rPr>
              <a:t>EFS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is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not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supported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on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Windows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instances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45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941" y="2135885"/>
            <a:ext cx="5650992" cy="2061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35" dirty="0">
                <a:latin typeface="Trebuchet MS"/>
                <a:cs typeface="Trebuchet MS"/>
              </a:rPr>
              <a:t>Storage</a:t>
            </a:r>
            <a:r>
              <a:rPr sz="2950" spc="-229" dirty="0">
                <a:latin typeface="Trebuchet MS"/>
                <a:cs typeface="Trebuchet MS"/>
              </a:rPr>
              <a:t> </a:t>
            </a:r>
            <a:r>
              <a:rPr sz="2950" spc="-110" dirty="0">
                <a:latin typeface="Trebuchet MS"/>
                <a:cs typeface="Trebuchet MS"/>
              </a:rPr>
              <a:t>Comparison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 marL="169545" algn="ctr">
              <a:lnSpc>
                <a:spcPct val="100000"/>
              </a:lnSpc>
              <a:spcBef>
                <a:spcPts val="2045"/>
              </a:spcBef>
            </a:pPr>
            <a:r>
              <a:rPr sz="850" u="sng" spc="-35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Trebuchet MS"/>
                <a:cs typeface="Trebuchet MS"/>
              </a:rPr>
              <a:t>https://aws.amazon.com/efs/when‐to‐choose‐efs/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46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60" dirty="0">
                <a:latin typeface="Trebuchet MS"/>
                <a:cs typeface="Trebuchet MS"/>
              </a:rPr>
              <a:t>AWS </a:t>
            </a:r>
            <a:r>
              <a:rPr sz="2950" spc="-135" dirty="0">
                <a:latin typeface="Trebuchet MS"/>
                <a:cs typeface="Trebuchet MS"/>
              </a:rPr>
              <a:t>Storage</a:t>
            </a:r>
            <a:r>
              <a:rPr sz="2950" spc="-390" dirty="0">
                <a:latin typeface="Trebuchet MS"/>
                <a:cs typeface="Trebuchet MS"/>
              </a:rPr>
              <a:t> </a:t>
            </a:r>
            <a:r>
              <a:rPr sz="2950" spc="-175" dirty="0">
                <a:latin typeface="Trebuchet MS"/>
                <a:cs typeface="Trebuchet MS"/>
              </a:rPr>
              <a:t>Gateway</a:t>
            </a:r>
            <a:endParaRPr sz="2950">
              <a:latin typeface="Trebuchet MS"/>
              <a:cs typeface="Trebuchet MS"/>
            </a:endParaRPr>
          </a:p>
          <a:p>
            <a:pPr marL="572770" marR="960119" indent="-113664">
              <a:lnSpc>
                <a:spcPts val="2140"/>
              </a:lnSpc>
              <a:spcBef>
                <a:spcPts val="177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30" dirty="0">
                <a:latin typeface="Trebuchet MS"/>
                <a:cs typeface="Trebuchet MS"/>
              </a:rPr>
              <a:t>Uses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a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software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appliance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to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implement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the  </a:t>
            </a:r>
            <a:r>
              <a:rPr sz="1950" spc="-95" dirty="0">
                <a:latin typeface="Trebuchet MS"/>
                <a:cs typeface="Trebuchet MS"/>
              </a:rPr>
              <a:t>gateway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Provides </a:t>
            </a:r>
            <a:r>
              <a:rPr sz="1950" spc="-80" dirty="0">
                <a:latin typeface="Trebuchet MS"/>
                <a:cs typeface="Trebuchet MS"/>
              </a:rPr>
              <a:t>three </a:t>
            </a:r>
            <a:r>
              <a:rPr sz="1950" spc="-70" dirty="0">
                <a:latin typeface="Trebuchet MS"/>
                <a:cs typeface="Trebuchet MS"/>
              </a:rPr>
              <a:t>types </a:t>
            </a:r>
            <a:r>
              <a:rPr sz="1950" spc="-65" dirty="0">
                <a:latin typeface="Trebuchet MS"/>
                <a:cs typeface="Trebuchet MS"/>
              </a:rPr>
              <a:t>of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44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solutions: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75" dirty="0">
                <a:latin typeface="Trebuchet MS"/>
                <a:cs typeface="Trebuchet MS"/>
              </a:rPr>
              <a:t>File‐based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60" dirty="0">
                <a:latin typeface="Trebuchet MS"/>
                <a:cs typeface="Trebuchet MS"/>
              </a:rPr>
              <a:t>Volume‐based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85" dirty="0">
                <a:latin typeface="Trebuchet MS"/>
                <a:cs typeface="Trebuchet MS"/>
              </a:rPr>
              <a:t>Tape‐based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49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45" dirty="0">
                <a:latin typeface="Trebuchet MS"/>
                <a:cs typeface="Trebuchet MS"/>
              </a:rPr>
              <a:t>Block</a:t>
            </a:r>
            <a:r>
              <a:rPr sz="2950" spc="-220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Storage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35" dirty="0">
                <a:latin typeface="Trebuchet MS"/>
                <a:cs typeface="Trebuchet MS"/>
              </a:rPr>
              <a:t>Used </a:t>
            </a:r>
            <a:r>
              <a:rPr sz="1950" spc="-20" dirty="0">
                <a:latin typeface="Trebuchet MS"/>
                <a:cs typeface="Trebuchet MS"/>
              </a:rPr>
              <a:t>on </a:t>
            </a:r>
            <a:r>
              <a:rPr sz="1950" spc="-100" dirty="0">
                <a:latin typeface="Trebuchet MS"/>
                <a:cs typeface="Trebuchet MS"/>
              </a:rPr>
              <a:t>local</a:t>
            </a:r>
            <a:r>
              <a:rPr sz="1950" spc="-395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networks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60" dirty="0">
                <a:latin typeface="Trebuchet MS"/>
                <a:cs typeface="Trebuchet MS"/>
              </a:rPr>
              <a:t>iSCSI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80" dirty="0">
                <a:latin typeface="Trebuchet MS"/>
                <a:cs typeface="Trebuchet MS"/>
              </a:rPr>
              <a:t>Fibre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Channel</a:t>
            </a:r>
            <a:endParaRPr sz="1750">
              <a:latin typeface="Trebuchet MS"/>
              <a:cs typeface="Trebuchet MS"/>
            </a:endParaRPr>
          </a:p>
          <a:p>
            <a:pPr marL="572770" marR="494665" indent="-113664">
              <a:lnSpc>
                <a:spcPts val="2140"/>
              </a:lnSpc>
              <a:spcBef>
                <a:spcPts val="52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0" dirty="0">
                <a:latin typeface="Trebuchet MS"/>
                <a:cs typeface="Trebuchet MS"/>
              </a:rPr>
              <a:t>AWS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can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use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block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with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85" dirty="0">
                <a:latin typeface="Trebuchet MS"/>
                <a:cs typeface="Trebuchet MS"/>
              </a:rPr>
              <a:t>virtual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machines  </a:t>
            </a:r>
            <a:r>
              <a:rPr sz="1950" spc="-70" dirty="0">
                <a:latin typeface="Trebuchet MS"/>
                <a:cs typeface="Trebuchet MS"/>
              </a:rPr>
              <a:t>within</a:t>
            </a:r>
            <a:r>
              <a:rPr sz="1950" spc="-16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the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AWS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cloud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using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EBS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066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0" dirty="0">
                <a:latin typeface="Trebuchet MS"/>
                <a:cs typeface="Trebuchet MS"/>
              </a:rPr>
              <a:t>4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6656" y="9330628"/>
            <a:ext cx="619571" cy="70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5629" y="4602044"/>
            <a:ext cx="188304" cy="49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7092" y="3226244"/>
            <a:ext cx="6035675" cy="1198880"/>
            <a:chOff x="867092" y="3226244"/>
            <a:chExt cx="6035675" cy="1198880"/>
          </a:xfrm>
        </p:grpSpPr>
        <p:sp>
          <p:nvSpPr>
            <p:cNvPr id="5" name="object 5"/>
            <p:cNvSpPr/>
            <p:nvPr/>
          </p:nvSpPr>
          <p:spPr>
            <a:xfrm>
              <a:off x="872834" y="3227416"/>
              <a:ext cx="6027837" cy="11971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8680" y="3227832"/>
              <a:ext cx="6032500" cy="1195070"/>
            </a:xfrm>
            <a:custGeom>
              <a:avLst/>
              <a:gdLst/>
              <a:ahLst/>
              <a:cxnLst/>
              <a:rect l="l" t="t" r="r" b="b"/>
              <a:pathLst>
                <a:path w="6032500" h="1195070">
                  <a:moveTo>
                    <a:pt x="6031992" y="122682"/>
                  </a:moveTo>
                  <a:lnTo>
                    <a:pt x="6858" y="122682"/>
                  </a:lnTo>
                  <a:lnTo>
                    <a:pt x="6858" y="1072134"/>
                  </a:lnTo>
                  <a:lnTo>
                    <a:pt x="6031992" y="1072134"/>
                  </a:lnTo>
                  <a:lnTo>
                    <a:pt x="6031992" y="122682"/>
                  </a:lnTo>
                </a:path>
                <a:path w="6032500" h="1195070">
                  <a:moveTo>
                    <a:pt x="0" y="0"/>
                  </a:moveTo>
                  <a:lnTo>
                    <a:pt x="6031992" y="0"/>
                  </a:lnTo>
                </a:path>
                <a:path w="6032500" h="1195070">
                  <a:moveTo>
                    <a:pt x="6031992" y="1194815"/>
                  </a:moveTo>
                  <a:lnTo>
                    <a:pt x="0" y="119481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8680" y="3335274"/>
              <a:ext cx="6031992" cy="1002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072" y="3426137"/>
            <a:ext cx="6566329" cy="377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1790" marR="1617980" indent="547370">
              <a:lnSpc>
                <a:spcPct val="101099"/>
              </a:lnSpc>
              <a:spcBef>
                <a:spcPts val="95"/>
              </a:spcBef>
            </a:pPr>
            <a:r>
              <a:rPr spc="10" dirty="0" smtClean="0"/>
              <a:t>Intro </a:t>
            </a:r>
            <a:r>
              <a:rPr spc="5" dirty="0"/>
              <a:t>to </a:t>
            </a:r>
            <a:r>
              <a:rPr spc="15" dirty="0"/>
              <a:t>Amazon</a:t>
            </a:r>
            <a:r>
              <a:rPr spc="-55" dirty="0"/>
              <a:t> </a:t>
            </a:r>
            <a:r>
              <a:rPr spc="5" dirty="0"/>
              <a:t>FSx</a:t>
            </a:r>
          </a:p>
        </p:txBody>
      </p:sp>
      <p:sp>
        <p:nvSpPr>
          <p:cNvPr id="9" name="object 9"/>
          <p:cNvSpPr/>
          <p:nvPr/>
        </p:nvSpPr>
        <p:spPr>
          <a:xfrm>
            <a:off x="869441" y="12573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52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8379" y="6785503"/>
            <a:ext cx="1684021" cy="338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83" y="3037198"/>
            <a:ext cx="3693509" cy="24362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pc="-10" smtClean="0"/>
              <a:t>Amazon </a:t>
            </a:r>
            <a:r>
              <a:rPr spc="-10" dirty="0"/>
              <a:t>FSx</a:t>
            </a:r>
            <a:r>
              <a:rPr spc="-10" dirty="0"/>
              <a:t> </a:t>
            </a:r>
            <a:r>
              <a:rPr spc="-13" dirty="0"/>
              <a:t>for </a:t>
            </a:r>
            <a:r>
              <a:rPr spc="-6" dirty="0"/>
              <a:t>Windows </a:t>
            </a:r>
            <a:r>
              <a:rPr spc="-3" dirty="0"/>
              <a:t>File </a:t>
            </a:r>
            <a:r>
              <a:rPr dirty="0"/>
              <a:t>Server</a:t>
            </a:r>
          </a:p>
        </p:txBody>
      </p:sp>
      <p:sp>
        <p:nvSpPr>
          <p:cNvPr id="4" name="object 4"/>
          <p:cNvSpPr/>
          <p:nvPr/>
        </p:nvSpPr>
        <p:spPr>
          <a:xfrm>
            <a:off x="1327511" y="5969913"/>
            <a:ext cx="385445" cy="38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1206" y="6431147"/>
            <a:ext cx="695873" cy="275692"/>
          </a:xfrm>
          <a:prstGeom prst="rect">
            <a:avLst/>
          </a:prstGeom>
        </p:spPr>
        <p:txBody>
          <a:bodyPr vert="horz" wrap="square" lIns="0" tIns="19026" rIns="0" bIns="0" rtlCol="0">
            <a:spAutoFit/>
          </a:bodyPr>
          <a:lstStyle/>
          <a:p>
            <a:pPr marL="80153" marR="3239" indent="-72461">
              <a:lnSpc>
                <a:spcPts val="1007"/>
              </a:lnSpc>
              <a:spcBef>
                <a:spcPts val="150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893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Instance  (Windows)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7511" y="4416671"/>
            <a:ext cx="385445" cy="38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06" y="4876667"/>
            <a:ext cx="695873" cy="273649"/>
          </a:xfrm>
          <a:prstGeom prst="rect">
            <a:avLst/>
          </a:prstGeom>
        </p:spPr>
        <p:txBody>
          <a:bodyPr vert="horz" wrap="square" lIns="0" tIns="17002" rIns="0" bIns="0" rtlCol="0">
            <a:spAutoFit/>
          </a:bodyPr>
          <a:lstStyle/>
          <a:p>
            <a:pPr marL="80153" marR="3239" indent="-72461">
              <a:lnSpc>
                <a:spcPts val="1026"/>
              </a:lnSpc>
              <a:spcBef>
                <a:spcPts val="134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893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Instance  (Windows)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2906" y="4571878"/>
            <a:ext cx="1815179" cy="65984"/>
          </a:xfrm>
          <a:custGeom>
            <a:avLst/>
            <a:gdLst/>
            <a:ahLst/>
            <a:cxnLst/>
            <a:rect l="l" t="t" r="r" b="b"/>
            <a:pathLst>
              <a:path w="2847340" h="103505">
                <a:moveTo>
                  <a:pt x="58901" y="0"/>
                </a:moveTo>
                <a:lnTo>
                  <a:pt x="0" y="51537"/>
                </a:lnTo>
                <a:lnTo>
                  <a:pt x="58901" y="103075"/>
                </a:lnTo>
                <a:lnTo>
                  <a:pt x="62913" y="102809"/>
                </a:lnTo>
                <a:lnTo>
                  <a:pt x="67530" y="97529"/>
                </a:lnTo>
                <a:lnTo>
                  <a:pt x="67264" y="93518"/>
                </a:lnTo>
                <a:lnTo>
                  <a:pt x="26543" y="57887"/>
                </a:lnTo>
                <a:lnTo>
                  <a:pt x="9651" y="57887"/>
                </a:lnTo>
                <a:lnTo>
                  <a:pt x="9651" y="45187"/>
                </a:lnTo>
                <a:lnTo>
                  <a:pt x="26545" y="45186"/>
                </a:lnTo>
                <a:lnTo>
                  <a:pt x="67264" y="9558"/>
                </a:lnTo>
                <a:lnTo>
                  <a:pt x="67530" y="5546"/>
                </a:lnTo>
                <a:lnTo>
                  <a:pt x="62913" y="266"/>
                </a:lnTo>
                <a:lnTo>
                  <a:pt x="58901" y="0"/>
                </a:lnTo>
                <a:close/>
              </a:path>
              <a:path w="2847340" h="103505">
                <a:moveTo>
                  <a:pt x="26544" y="45187"/>
                </a:moveTo>
                <a:lnTo>
                  <a:pt x="9651" y="45187"/>
                </a:lnTo>
                <a:lnTo>
                  <a:pt x="9651" y="57887"/>
                </a:lnTo>
                <a:lnTo>
                  <a:pt x="26543" y="57887"/>
                </a:lnTo>
                <a:lnTo>
                  <a:pt x="24748" y="56316"/>
                </a:lnTo>
                <a:lnTo>
                  <a:pt x="13825" y="56316"/>
                </a:lnTo>
                <a:lnTo>
                  <a:pt x="13825" y="46758"/>
                </a:lnTo>
                <a:lnTo>
                  <a:pt x="24748" y="46758"/>
                </a:lnTo>
                <a:lnTo>
                  <a:pt x="26544" y="45187"/>
                </a:lnTo>
                <a:close/>
              </a:path>
              <a:path w="2847340" h="103505">
                <a:moveTo>
                  <a:pt x="26543" y="57887"/>
                </a:moveTo>
                <a:lnTo>
                  <a:pt x="9651" y="57887"/>
                </a:lnTo>
                <a:lnTo>
                  <a:pt x="26543" y="57887"/>
                </a:lnTo>
                <a:close/>
              </a:path>
              <a:path w="2847340" h="103505">
                <a:moveTo>
                  <a:pt x="2846760" y="45186"/>
                </a:moveTo>
                <a:lnTo>
                  <a:pt x="26544" y="45187"/>
                </a:lnTo>
                <a:lnTo>
                  <a:pt x="19286" y="51537"/>
                </a:lnTo>
                <a:lnTo>
                  <a:pt x="26543" y="57887"/>
                </a:lnTo>
                <a:lnTo>
                  <a:pt x="2846760" y="57886"/>
                </a:lnTo>
                <a:lnTo>
                  <a:pt x="2846760" y="45186"/>
                </a:lnTo>
                <a:close/>
              </a:path>
              <a:path w="2847340" h="103505">
                <a:moveTo>
                  <a:pt x="13825" y="46758"/>
                </a:moveTo>
                <a:lnTo>
                  <a:pt x="13825" y="56316"/>
                </a:lnTo>
                <a:lnTo>
                  <a:pt x="19286" y="51537"/>
                </a:lnTo>
                <a:lnTo>
                  <a:pt x="13825" y="46758"/>
                </a:lnTo>
                <a:close/>
              </a:path>
              <a:path w="2847340" h="103505">
                <a:moveTo>
                  <a:pt x="19286" y="51537"/>
                </a:moveTo>
                <a:lnTo>
                  <a:pt x="13825" y="56316"/>
                </a:lnTo>
                <a:lnTo>
                  <a:pt x="24748" y="56316"/>
                </a:lnTo>
                <a:lnTo>
                  <a:pt x="19286" y="51537"/>
                </a:lnTo>
                <a:close/>
              </a:path>
              <a:path w="2847340" h="103505">
                <a:moveTo>
                  <a:pt x="24748" y="46758"/>
                </a:moveTo>
                <a:lnTo>
                  <a:pt x="13825" y="46758"/>
                </a:lnTo>
                <a:lnTo>
                  <a:pt x="19286" y="51537"/>
                </a:lnTo>
                <a:lnTo>
                  <a:pt x="24748" y="46758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820" y="3359496"/>
            <a:ext cx="4161473" cy="3717798"/>
          </a:xfrm>
          <a:custGeom>
            <a:avLst/>
            <a:gdLst/>
            <a:ahLst/>
            <a:cxnLst/>
            <a:rect l="l" t="t" r="r" b="b"/>
            <a:pathLst>
              <a:path w="6527800" h="5831840">
                <a:moveTo>
                  <a:pt x="0" y="0"/>
                </a:moveTo>
                <a:lnTo>
                  <a:pt x="6527342" y="0"/>
                </a:lnTo>
                <a:lnTo>
                  <a:pt x="6527342" y="5831576"/>
                </a:lnTo>
                <a:lnTo>
                  <a:pt x="0" y="58315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89" y="3410274"/>
            <a:ext cx="322230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R</a:t>
            </a:r>
            <a:r>
              <a:rPr sz="765" spc="-6" dirty="0">
                <a:solidFill>
                  <a:srgbClr val="00A0C8"/>
                </a:solidFill>
                <a:latin typeface="Arial"/>
                <a:cs typeface="Arial"/>
              </a:rPr>
              <a:t>eg</a:t>
            </a: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i</a:t>
            </a:r>
            <a:r>
              <a:rPr sz="765" spc="-6" dirty="0">
                <a:solidFill>
                  <a:srgbClr val="00A0C8"/>
                </a:solidFill>
                <a:latin typeface="Arial"/>
                <a:cs typeface="Arial"/>
              </a:rPr>
              <a:t>o</a:t>
            </a:r>
            <a:r>
              <a:rPr sz="765" dirty="0">
                <a:solidFill>
                  <a:srgbClr val="00A0C8"/>
                </a:solidFill>
                <a:latin typeface="Arial"/>
                <a:cs typeface="Arial"/>
              </a:rPr>
              <a:t>n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4820" y="3359495"/>
            <a:ext cx="210503" cy="210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5605" y="3729267"/>
            <a:ext cx="3778115" cy="3296793"/>
          </a:xfrm>
          <a:custGeom>
            <a:avLst/>
            <a:gdLst/>
            <a:ahLst/>
            <a:cxnLst/>
            <a:rect l="l" t="t" r="r" b="b"/>
            <a:pathLst>
              <a:path w="5926455" h="5171440">
                <a:moveTo>
                  <a:pt x="0" y="0"/>
                </a:moveTo>
                <a:lnTo>
                  <a:pt x="5926009" y="0"/>
                </a:lnTo>
                <a:lnTo>
                  <a:pt x="5926009" y="5171228"/>
                </a:lnTo>
                <a:lnTo>
                  <a:pt x="0" y="517122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973" y="3771690"/>
            <a:ext cx="173260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6" dirty="0">
                <a:solidFill>
                  <a:srgbClr val="70AD47"/>
                </a:solidFill>
                <a:cs typeface="Calibri"/>
              </a:rPr>
              <a:t>V</a:t>
            </a:r>
            <a:r>
              <a:rPr sz="765" dirty="0">
                <a:solidFill>
                  <a:srgbClr val="70AD47"/>
                </a:solidFill>
                <a:cs typeface="Calibri"/>
              </a:rPr>
              <a:t>PC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5738" y="3735096"/>
            <a:ext cx="210503" cy="210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3241" y="4223325"/>
            <a:ext cx="1281636" cy="981266"/>
          </a:xfrm>
          <a:custGeom>
            <a:avLst/>
            <a:gdLst/>
            <a:ahLst/>
            <a:cxnLst/>
            <a:rect l="l" t="t" r="r" b="b"/>
            <a:pathLst>
              <a:path w="2010409" h="1539239">
                <a:moveTo>
                  <a:pt x="0" y="0"/>
                </a:moveTo>
                <a:lnTo>
                  <a:pt x="2010335" y="0"/>
                </a:lnTo>
                <a:lnTo>
                  <a:pt x="2010335" y="1539130"/>
                </a:lnTo>
                <a:lnTo>
                  <a:pt x="0" y="15391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6610" y="4265238"/>
            <a:ext cx="884515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6" dirty="0">
                <a:solidFill>
                  <a:srgbClr val="8FA7C4"/>
                </a:solidFill>
                <a:cs typeface="Calibri"/>
              </a:rPr>
              <a:t>Corporate data</a:t>
            </a:r>
            <a:r>
              <a:rPr sz="765" spc="-29" dirty="0">
                <a:solidFill>
                  <a:srgbClr val="8FA7C4"/>
                </a:solidFill>
                <a:cs typeface="Calibri"/>
              </a:rPr>
              <a:t> </a:t>
            </a:r>
            <a:r>
              <a:rPr sz="765" spc="-6" dirty="0">
                <a:solidFill>
                  <a:srgbClr val="8FA7C4"/>
                </a:solidFill>
                <a:cs typeface="Calibri"/>
              </a:rPr>
              <a:t>center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1723" y="4783398"/>
            <a:ext cx="846463" cy="275692"/>
          </a:xfrm>
          <a:prstGeom prst="rect">
            <a:avLst/>
          </a:prstGeom>
        </p:spPr>
        <p:txBody>
          <a:bodyPr vert="horz" wrap="square" lIns="0" tIns="19026" rIns="0" bIns="0" rtlCol="0">
            <a:spAutoFit/>
          </a:bodyPr>
          <a:lstStyle/>
          <a:p>
            <a:pPr marL="8096" marR="3239" indent="91488">
              <a:lnSpc>
                <a:spcPts val="1007"/>
              </a:lnSpc>
              <a:spcBef>
                <a:spcPts val="150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On-premises  client</a:t>
            </a:r>
            <a:r>
              <a:rPr sz="893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(Windows)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2629" y="4454776"/>
            <a:ext cx="299561" cy="299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1003" y="4783398"/>
            <a:ext cx="1015675" cy="275692"/>
          </a:xfrm>
          <a:prstGeom prst="rect">
            <a:avLst/>
          </a:prstGeom>
        </p:spPr>
        <p:txBody>
          <a:bodyPr vert="horz" wrap="square" lIns="0" tIns="19026" rIns="0" bIns="0" rtlCol="0">
            <a:spAutoFit/>
          </a:bodyPr>
          <a:lstStyle/>
          <a:p>
            <a:pPr marL="8096" marR="3239" indent="153018">
              <a:lnSpc>
                <a:spcPts val="1007"/>
              </a:lnSpc>
              <a:spcBef>
                <a:spcPts val="150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VPN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or Direct  Connect</a:t>
            </a:r>
            <a:r>
              <a:rPr sz="893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23033" y="4404914"/>
            <a:ext cx="299561" cy="299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8909" y="5495544"/>
            <a:ext cx="3296793" cy="1417249"/>
          </a:xfrm>
          <a:custGeom>
            <a:avLst/>
            <a:gdLst/>
            <a:ahLst/>
            <a:cxnLst/>
            <a:rect l="l" t="t" r="r" b="b"/>
            <a:pathLst>
              <a:path w="5171440" h="2223135">
                <a:moveTo>
                  <a:pt x="0" y="0"/>
                </a:moveTo>
                <a:lnTo>
                  <a:pt x="5171100" y="0"/>
                </a:lnTo>
                <a:lnTo>
                  <a:pt x="5171100" y="2222730"/>
                </a:lnTo>
                <a:lnTo>
                  <a:pt x="0" y="22227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6914" y="5545740"/>
            <a:ext cx="720971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765" spc="-3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8908" y="3984924"/>
            <a:ext cx="3296793" cy="1417249"/>
          </a:xfrm>
          <a:custGeom>
            <a:avLst/>
            <a:gdLst/>
            <a:ahLst/>
            <a:cxnLst/>
            <a:rect l="l" t="t" r="r" b="b"/>
            <a:pathLst>
              <a:path w="5171440" h="2223135">
                <a:moveTo>
                  <a:pt x="0" y="0"/>
                </a:moveTo>
                <a:lnTo>
                  <a:pt x="5171101" y="0"/>
                </a:lnTo>
                <a:lnTo>
                  <a:pt x="5171101" y="2222730"/>
                </a:lnTo>
                <a:lnTo>
                  <a:pt x="0" y="22227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43397" y="4866951"/>
            <a:ext cx="664297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893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FSx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48648" y="4388172"/>
            <a:ext cx="453390" cy="4533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3930" y="5754948"/>
            <a:ext cx="773597" cy="273649"/>
          </a:xfrm>
          <a:prstGeom prst="rect">
            <a:avLst/>
          </a:prstGeom>
        </p:spPr>
        <p:txBody>
          <a:bodyPr vert="horz" wrap="square" lIns="0" tIns="17002" rIns="0" bIns="0" rtlCol="0">
            <a:spAutoFit/>
          </a:bodyPr>
          <a:lstStyle/>
          <a:p>
            <a:pPr marL="65580" marR="3239" indent="-57888">
              <a:lnSpc>
                <a:spcPts val="1026"/>
              </a:lnSpc>
              <a:spcBef>
                <a:spcPts val="134"/>
              </a:spcBef>
            </a:pPr>
            <a:r>
              <a:rPr sz="893" spc="-13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893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Managed  Microsoft</a:t>
            </a:r>
            <a:r>
              <a:rPr sz="893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2111" y="4165365"/>
            <a:ext cx="3189518" cy="1169099"/>
          </a:xfrm>
          <a:custGeom>
            <a:avLst/>
            <a:gdLst/>
            <a:ahLst/>
            <a:cxnLst/>
            <a:rect l="l" t="t" r="r" b="b"/>
            <a:pathLst>
              <a:path w="5003165" h="1833879">
                <a:moveTo>
                  <a:pt x="0" y="0"/>
                </a:moveTo>
                <a:lnTo>
                  <a:pt x="5002941" y="0"/>
                </a:lnTo>
                <a:lnTo>
                  <a:pt x="5002941" y="1833280"/>
                </a:lnTo>
                <a:lnTo>
                  <a:pt x="0" y="1833280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699" y="4010692"/>
            <a:ext cx="1758506" cy="294615"/>
          </a:xfrm>
          <a:prstGeom prst="rect">
            <a:avLst/>
          </a:prstGeom>
        </p:spPr>
        <p:txBody>
          <a:bodyPr vert="horz" wrap="square" lIns="0" tIns="33194" rIns="0" bIns="0" rtlCol="0">
            <a:spAutoFit/>
          </a:bodyPr>
          <a:lstStyle/>
          <a:p>
            <a:pPr marL="1045226">
              <a:spcBef>
                <a:spcPts val="261"/>
              </a:spcBef>
            </a:pP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765" spc="-3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765" spc="-3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765">
              <a:solidFill>
                <a:prstClr val="black"/>
              </a:solidFill>
              <a:latin typeface="Arial"/>
              <a:cs typeface="Arial"/>
            </a:endParaRPr>
          </a:p>
          <a:p>
            <a:pPr marL="8096">
              <a:spcBef>
                <a:spcPts val="198"/>
              </a:spcBef>
            </a:pPr>
            <a:r>
              <a:rPr sz="765" spc="-3" dirty="0">
                <a:solidFill>
                  <a:srgbClr val="70AD47"/>
                </a:solidFill>
                <a:cs typeface="Calibri"/>
              </a:rPr>
              <a:t>Public</a:t>
            </a:r>
            <a:r>
              <a:rPr sz="765" dirty="0">
                <a:solidFill>
                  <a:srgbClr val="70AD47"/>
                </a:solidFill>
                <a:cs typeface="Calibri"/>
              </a:rPr>
              <a:t> </a:t>
            </a:r>
            <a:r>
              <a:rPr sz="765" spc="-3" dirty="0">
                <a:solidFill>
                  <a:srgbClr val="70AD47"/>
                </a:solidFill>
                <a:cs typeface="Calibri"/>
              </a:rPr>
              <a:t>subnet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2111" y="4165366"/>
            <a:ext cx="175081" cy="175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62111" y="5699951"/>
            <a:ext cx="3189518" cy="1169099"/>
          </a:xfrm>
          <a:custGeom>
            <a:avLst/>
            <a:gdLst/>
            <a:ahLst/>
            <a:cxnLst/>
            <a:rect l="l" t="t" r="r" b="b"/>
            <a:pathLst>
              <a:path w="5003165" h="1833879">
                <a:moveTo>
                  <a:pt x="0" y="0"/>
                </a:moveTo>
                <a:lnTo>
                  <a:pt x="5002941" y="0"/>
                </a:lnTo>
                <a:lnTo>
                  <a:pt x="5002941" y="1833279"/>
                </a:lnTo>
                <a:lnTo>
                  <a:pt x="0" y="1833279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9699" y="5712848"/>
            <a:ext cx="547306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3" dirty="0">
                <a:solidFill>
                  <a:srgbClr val="70AD47"/>
                </a:solidFill>
                <a:cs typeface="Calibri"/>
              </a:rPr>
              <a:t>Public</a:t>
            </a:r>
            <a:r>
              <a:rPr sz="765" spc="-38" dirty="0">
                <a:solidFill>
                  <a:srgbClr val="70AD47"/>
                </a:solidFill>
                <a:cs typeface="Calibri"/>
              </a:rPr>
              <a:t> </a:t>
            </a:r>
            <a:r>
              <a:rPr sz="765" spc="-3" dirty="0">
                <a:solidFill>
                  <a:srgbClr val="70AD47"/>
                </a:solidFill>
                <a:cs typeface="Calibri"/>
              </a:rPr>
              <a:t>subnet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2111" y="5699952"/>
            <a:ext cx="175081" cy="175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72077" y="5293196"/>
            <a:ext cx="453390" cy="4533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51314" y="4571896"/>
            <a:ext cx="936331" cy="65984"/>
          </a:xfrm>
          <a:custGeom>
            <a:avLst/>
            <a:gdLst/>
            <a:ahLst/>
            <a:cxnLst/>
            <a:rect l="l" t="t" r="r" b="b"/>
            <a:pathLst>
              <a:path w="1468754" h="103505">
                <a:moveTo>
                  <a:pt x="1460939" y="44932"/>
                </a:moveTo>
                <a:lnTo>
                  <a:pt x="1458531" y="44932"/>
                </a:lnTo>
                <a:lnTo>
                  <a:pt x="1458596" y="57632"/>
                </a:lnTo>
                <a:lnTo>
                  <a:pt x="1441704" y="57719"/>
                </a:lnTo>
                <a:lnTo>
                  <a:pt x="1401169" y="93560"/>
                </a:lnTo>
                <a:lnTo>
                  <a:pt x="1400923" y="97574"/>
                </a:lnTo>
                <a:lnTo>
                  <a:pt x="1405568" y="102828"/>
                </a:lnTo>
                <a:lnTo>
                  <a:pt x="1409581" y="103074"/>
                </a:lnTo>
                <a:lnTo>
                  <a:pt x="1468215" y="51233"/>
                </a:lnTo>
                <a:lnTo>
                  <a:pt x="1460939" y="44932"/>
                </a:lnTo>
                <a:close/>
              </a:path>
              <a:path w="1468754" h="103505">
                <a:moveTo>
                  <a:pt x="1441638" y="45019"/>
                </a:moveTo>
                <a:lnTo>
                  <a:pt x="0" y="52468"/>
                </a:lnTo>
                <a:lnTo>
                  <a:pt x="66" y="65168"/>
                </a:lnTo>
                <a:lnTo>
                  <a:pt x="1441704" y="57719"/>
                </a:lnTo>
                <a:lnTo>
                  <a:pt x="1448928" y="51332"/>
                </a:lnTo>
                <a:lnTo>
                  <a:pt x="1441638" y="45019"/>
                </a:lnTo>
                <a:close/>
              </a:path>
              <a:path w="1468754" h="103505">
                <a:moveTo>
                  <a:pt x="1448928" y="51332"/>
                </a:moveTo>
                <a:lnTo>
                  <a:pt x="1441704" y="57719"/>
                </a:lnTo>
                <a:lnTo>
                  <a:pt x="1458596" y="57632"/>
                </a:lnTo>
                <a:lnTo>
                  <a:pt x="1458588" y="56083"/>
                </a:lnTo>
                <a:lnTo>
                  <a:pt x="1454415" y="56083"/>
                </a:lnTo>
                <a:lnTo>
                  <a:pt x="1448928" y="51332"/>
                </a:lnTo>
                <a:close/>
              </a:path>
              <a:path w="1468754" h="103505">
                <a:moveTo>
                  <a:pt x="1454365" y="46525"/>
                </a:moveTo>
                <a:lnTo>
                  <a:pt x="1448928" y="51332"/>
                </a:lnTo>
                <a:lnTo>
                  <a:pt x="1454415" y="56083"/>
                </a:lnTo>
                <a:lnTo>
                  <a:pt x="1454365" y="46525"/>
                </a:lnTo>
                <a:close/>
              </a:path>
              <a:path w="1468754" h="103505">
                <a:moveTo>
                  <a:pt x="1458539" y="46525"/>
                </a:moveTo>
                <a:lnTo>
                  <a:pt x="1454365" y="46525"/>
                </a:lnTo>
                <a:lnTo>
                  <a:pt x="1454415" y="56083"/>
                </a:lnTo>
                <a:lnTo>
                  <a:pt x="1458588" y="56083"/>
                </a:lnTo>
                <a:lnTo>
                  <a:pt x="1458539" y="46525"/>
                </a:lnTo>
                <a:close/>
              </a:path>
              <a:path w="1468754" h="103505">
                <a:moveTo>
                  <a:pt x="1458531" y="44932"/>
                </a:moveTo>
                <a:lnTo>
                  <a:pt x="1441638" y="45019"/>
                </a:lnTo>
                <a:lnTo>
                  <a:pt x="1448928" y="51332"/>
                </a:lnTo>
                <a:lnTo>
                  <a:pt x="1454365" y="46525"/>
                </a:lnTo>
                <a:lnTo>
                  <a:pt x="1458539" y="46525"/>
                </a:lnTo>
                <a:lnTo>
                  <a:pt x="1458531" y="44932"/>
                </a:lnTo>
                <a:close/>
              </a:path>
              <a:path w="1468754" h="103505">
                <a:moveTo>
                  <a:pt x="1409048" y="0"/>
                </a:moveTo>
                <a:lnTo>
                  <a:pt x="1405039" y="288"/>
                </a:lnTo>
                <a:lnTo>
                  <a:pt x="1400446" y="5590"/>
                </a:lnTo>
                <a:lnTo>
                  <a:pt x="1400735" y="9601"/>
                </a:lnTo>
                <a:lnTo>
                  <a:pt x="1441638" y="45019"/>
                </a:lnTo>
                <a:lnTo>
                  <a:pt x="1460939" y="44932"/>
                </a:lnTo>
                <a:lnTo>
                  <a:pt x="1409048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42298" y="5095336"/>
            <a:ext cx="65984" cy="1108781"/>
          </a:xfrm>
          <a:custGeom>
            <a:avLst/>
            <a:gdLst/>
            <a:ahLst/>
            <a:cxnLst/>
            <a:rect l="l" t="t" r="r" b="b"/>
            <a:pathLst>
              <a:path w="103504" h="1739264">
                <a:moveTo>
                  <a:pt x="51623" y="19286"/>
                </a:moveTo>
                <a:lnTo>
                  <a:pt x="45257" y="26530"/>
                </a:lnTo>
                <a:lnTo>
                  <a:pt x="41591" y="1739127"/>
                </a:lnTo>
                <a:lnTo>
                  <a:pt x="54291" y="1739155"/>
                </a:lnTo>
                <a:lnTo>
                  <a:pt x="57869" y="67630"/>
                </a:lnTo>
                <a:lnTo>
                  <a:pt x="57934" y="26530"/>
                </a:lnTo>
                <a:lnTo>
                  <a:pt x="51623" y="19286"/>
                </a:lnTo>
                <a:close/>
              </a:path>
              <a:path w="103504" h="1739264">
                <a:moveTo>
                  <a:pt x="60048" y="9624"/>
                </a:moveTo>
                <a:lnTo>
                  <a:pt x="45293" y="9624"/>
                </a:lnTo>
                <a:lnTo>
                  <a:pt x="57993" y="9652"/>
                </a:lnTo>
                <a:lnTo>
                  <a:pt x="57957" y="26556"/>
                </a:lnTo>
                <a:lnTo>
                  <a:pt x="93499" y="67353"/>
                </a:lnTo>
                <a:lnTo>
                  <a:pt x="97511" y="67630"/>
                </a:lnTo>
                <a:lnTo>
                  <a:pt x="102800" y="63022"/>
                </a:lnTo>
                <a:lnTo>
                  <a:pt x="103075" y="59010"/>
                </a:lnTo>
                <a:lnTo>
                  <a:pt x="60048" y="9624"/>
                </a:lnTo>
                <a:close/>
              </a:path>
              <a:path w="103504" h="1739264">
                <a:moveTo>
                  <a:pt x="51663" y="0"/>
                </a:moveTo>
                <a:lnTo>
                  <a:pt x="0" y="58790"/>
                </a:lnTo>
                <a:lnTo>
                  <a:pt x="257" y="62802"/>
                </a:lnTo>
                <a:lnTo>
                  <a:pt x="5527" y="67433"/>
                </a:lnTo>
                <a:lnTo>
                  <a:pt x="9538" y="67174"/>
                </a:lnTo>
                <a:lnTo>
                  <a:pt x="45233" y="26556"/>
                </a:lnTo>
                <a:lnTo>
                  <a:pt x="45293" y="9624"/>
                </a:lnTo>
                <a:lnTo>
                  <a:pt x="60048" y="9624"/>
                </a:lnTo>
                <a:lnTo>
                  <a:pt x="51663" y="0"/>
                </a:lnTo>
                <a:close/>
              </a:path>
              <a:path w="103504" h="1739264">
                <a:moveTo>
                  <a:pt x="57984" y="13813"/>
                </a:moveTo>
                <a:lnTo>
                  <a:pt x="46855" y="13813"/>
                </a:lnTo>
                <a:lnTo>
                  <a:pt x="56413" y="13835"/>
                </a:lnTo>
                <a:lnTo>
                  <a:pt x="51623" y="19286"/>
                </a:lnTo>
                <a:lnTo>
                  <a:pt x="57957" y="26556"/>
                </a:lnTo>
                <a:lnTo>
                  <a:pt x="57984" y="13813"/>
                </a:lnTo>
                <a:close/>
              </a:path>
              <a:path w="103504" h="1739264">
                <a:moveTo>
                  <a:pt x="45293" y="9624"/>
                </a:moveTo>
                <a:lnTo>
                  <a:pt x="45257" y="26530"/>
                </a:lnTo>
                <a:lnTo>
                  <a:pt x="51623" y="19286"/>
                </a:lnTo>
                <a:lnTo>
                  <a:pt x="46855" y="13813"/>
                </a:lnTo>
                <a:lnTo>
                  <a:pt x="57984" y="13813"/>
                </a:lnTo>
                <a:lnTo>
                  <a:pt x="57993" y="9652"/>
                </a:lnTo>
                <a:lnTo>
                  <a:pt x="45293" y="9624"/>
                </a:lnTo>
                <a:close/>
              </a:path>
              <a:path w="103504" h="1739264">
                <a:moveTo>
                  <a:pt x="46855" y="13813"/>
                </a:moveTo>
                <a:lnTo>
                  <a:pt x="51623" y="19286"/>
                </a:lnTo>
                <a:lnTo>
                  <a:pt x="56413" y="13835"/>
                </a:lnTo>
                <a:lnTo>
                  <a:pt x="46855" y="1381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97817" y="4571878"/>
            <a:ext cx="822174" cy="65984"/>
          </a:xfrm>
          <a:custGeom>
            <a:avLst/>
            <a:gdLst/>
            <a:ahLst/>
            <a:cxnLst/>
            <a:rect l="l" t="t" r="r" b="b"/>
            <a:pathLst>
              <a:path w="1289684" h="103505">
                <a:moveTo>
                  <a:pt x="58900" y="0"/>
                </a:moveTo>
                <a:lnTo>
                  <a:pt x="0" y="51537"/>
                </a:lnTo>
                <a:lnTo>
                  <a:pt x="58900" y="103075"/>
                </a:lnTo>
                <a:lnTo>
                  <a:pt x="62911" y="102809"/>
                </a:lnTo>
                <a:lnTo>
                  <a:pt x="67530" y="97529"/>
                </a:lnTo>
                <a:lnTo>
                  <a:pt x="67263" y="93518"/>
                </a:lnTo>
                <a:lnTo>
                  <a:pt x="26542" y="57887"/>
                </a:lnTo>
                <a:lnTo>
                  <a:pt x="9644" y="57887"/>
                </a:lnTo>
                <a:lnTo>
                  <a:pt x="9644" y="45187"/>
                </a:lnTo>
                <a:lnTo>
                  <a:pt x="26544" y="45186"/>
                </a:lnTo>
                <a:lnTo>
                  <a:pt x="67263" y="9558"/>
                </a:lnTo>
                <a:lnTo>
                  <a:pt x="67530" y="5546"/>
                </a:lnTo>
                <a:lnTo>
                  <a:pt x="62911" y="266"/>
                </a:lnTo>
                <a:lnTo>
                  <a:pt x="58900" y="0"/>
                </a:lnTo>
                <a:close/>
              </a:path>
              <a:path w="1289684" h="103505">
                <a:moveTo>
                  <a:pt x="26542" y="45187"/>
                </a:moveTo>
                <a:lnTo>
                  <a:pt x="9644" y="45187"/>
                </a:lnTo>
                <a:lnTo>
                  <a:pt x="9644" y="57887"/>
                </a:lnTo>
                <a:lnTo>
                  <a:pt x="26542" y="57887"/>
                </a:lnTo>
                <a:lnTo>
                  <a:pt x="24747" y="56316"/>
                </a:lnTo>
                <a:lnTo>
                  <a:pt x="13823" y="56316"/>
                </a:lnTo>
                <a:lnTo>
                  <a:pt x="13823" y="46758"/>
                </a:lnTo>
                <a:lnTo>
                  <a:pt x="24747" y="46758"/>
                </a:lnTo>
                <a:lnTo>
                  <a:pt x="26542" y="45187"/>
                </a:lnTo>
                <a:close/>
              </a:path>
              <a:path w="1289684" h="103505">
                <a:moveTo>
                  <a:pt x="26542" y="57887"/>
                </a:moveTo>
                <a:lnTo>
                  <a:pt x="9644" y="57887"/>
                </a:lnTo>
                <a:lnTo>
                  <a:pt x="26542" y="57887"/>
                </a:lnTo>
                <a:close/>
              </a:path>
              <a:path w="1289684" h="103505">
                <a:moveTo>
                  <a:pt x="1289483" y="45186"/>
                </a:moveTo>
                <a:lnTo>
                  <a:pt x="26542" y="45187"/>
                </a:lnTo>
                <a:lnTo>
                  <a:pt x="19285" y="51537"/>
                </a:lnTo>
                <a:lnTo>
                  <a:pt x="26542" y="57887"/>
                </a:lnTo>
                <a:lnTo>
                  <a:pt x="1289483" y="57886"/>
                </a:lnTo>
                <a:lnTo>
                  <a:pt x="1289483" y="45186"/>
                </a:lnTo>
                <a:close/>
              </a:path>
              <a:path w="1289684" h="103505">
                <a:moveTo>
                  <a:pt x="13823" y="46758"/>
                </a:moveTo>
                <a:lnTo>
                  <a:pt x="13823" y="56316"/>
                </a:lnTo>
                <a:lnTo>
                  <a:pt x="19285" y="51537"/>
                </a:lnTo>
                <a:lnTo>
                  <a:pt x="13823" y="46758"/>
                </a:lnTo>
                <a:close/>
              </a:path>
              <a:path w="1289684" h="103505">
                <a:moveTo>
                  <a:pt x="19285" y="51537"/>
                </a:moveTo>
                <a:lnTo>
                  <a:pt x="13823" y="56316"/>
                </a:lnTo>
                <a:lnTo>
                  <a:pt x="24747" y="56316"/>
                </a:lnTo>
                <a:lnTo>
                  <a:pt x="19285" y="51537"/>
                </a:lnTo>
                <a:close/>
              </a:path>
              <a:path w="1289684" h="103505">
                <a:moveTo>
                  <a:pt x="24747" y="46758"/>
                </a:moveTo>
                <a:lnTo>
                  <a:pt x="13823" y="46758"/>
                </a:lnTo>
                <a:lnTo>
                  <a:pt x="19285" y="51537"/>
                </a:lnTo>
                <a:lnTo>
                  <a:pt x="24747" y="46758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20417" y="6198154"/>
            <a:ext cx="1154930" cy="0"/>
          </a:xfrm>
          <a:custGeom>
            <a:avLst/>
            <a:gdLst/>
            <a:ahLst/>
            <a:cxnLst/>
            <a:rect l="l" t="t" r="r" b="b"/>
            <a:pathLst>
              <a:path w="1811654">
                <a:moveTo>
                  <a:pt x="0" y="0"/>
                </a:moveTo>
                <a:lnTo>
                  <a:pt x="1811477" y="1"/>
                </a:lnTo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25851" y="6089484"/>
            <a:ext cx="867108" cy="510765"/>
          </a:xfrm>
          <a:prstGeom prst="rect">
            <a:avLst/>
          </a:prstGeom>
        </p:spPr>
        <p:txBody>
          <a:bodyPr vert="horz" wrap="square" lIns="0" tIns="10525" rIns="0" bIns="0" rtlCol="0">
            <a:spAutoFit/>
          </a:bodyPr>
          <a:lstStyle/>
          <a:p>
            <a:pPr marL="8096" marR="3239" algn="ctr">
              <a:lnSpc>
                <a:spcPct val="97900"/>
              </a:lnSpc>
              <a:spcBef>
                <a:spcPts val="83"/>
              </a:spcBef>
            </a:pPr>
            <a:r>
              <a:rPr sz="829" spc="-3" dirty="0">
                <a:solidFill>
                  <a:srgbClr val="FFFFFF"/>
                </a:solidFill>
                <a:latin typeface="Arial"/>
                <a:cs typeface="Arial"/>
              </a:rPr>
              <a:t>With multi-AZ </a:t>
            </a:r>
            <a:r>
              <a:rPr sz="829" dirty="0">
                <a:solidFill>
                  <a:srgbClr val="FFFFFF"/>
                </a:solidFill>
                <a:latin typeface="Arial"/>
                <a:cs typeface="Arial"/>
              </a:rPr>
              <a:t>a  standby can be  created </a:t>
            </a:r>
            <a:r>
              <a:rPr sz="829" spc="-3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829" spc="-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9" dirty="0">
                <a:solidFill>
                  <a:srgbClr val="FFFFFF"/>
                </a:solidFill>
                <a:latin typeface="Arial"/>
                <a:cs typeface="Arial"/>
              </a:rPr>
              <a:t>another  </a:t>
            </a:r>
            <a:r>
              <a:rPr sz="829" spc="-3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endParaRPr sz="82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40733" y="6024277"/>
            <a:ext cx="1039559" cy="622196"/>
          </a:xfrm>
          <a:custGeom>
            <a:avLst/>
            <a:gdLst/>
            <a:ahLst/>
            <a:cxnLst/>
            <a:rect l="l" t="t" r="r" b="b"/>
            <a:pathLst>
              <a:path w="1630679" h="975995">
                <a:moveTo>
                  <a:pt x="11673" y="963121"/>
                </a:moveTo>
                <a:lnTo>
                  <a:pt x="6350" y="963121"/>
                </a:lnTo>
                <a:lnTo>
                  <a:pt x="6350" y="975821"/>
                </a:lnTo>
                <a:lnTo>
                  <a:pt x="11673" y="975821"/>
                </a:lnTo>
                <a:lnTo>
                  <a:pt x="11673" y="963121"/>
                </a:lnTo>
                <a:close/>
              </a:path>
              <a:path w="1630679" h="975995">
                <a:moveTo>
                  <a:pt x="12700" y="918671"/>
                </a:moveTo>
                <a:lnTo>
                  <a:pt x="0" y="918671"/>
                </a:lnTo>
                <a:lnTo>
                  <a:pt x="0" y="969471"/>
                </a:lnTo>
                <a:lnTo>
                  <a:pt x="6350" y="969471"/>
                </a:lnTo>
                <a:lnTo>
                  <a:pt x="6350" y="963121"/>
                </a:lnTo>
                <a:lnTo>
                  <a:pt x="12700" y="963121"/>
                </a:lnTo>
                <a:lnTo>
                  <a:pt x="12700" y="918671"/>
                </a:lnTo>
                <a:close/>
              </a:path>
              <a:path w="1630679" h="975995">
                <a:moveTo>
                  <a:pt x="12700" y="963121"/>
                </a:moveTo>
                <a:lnTo>
                  <a:pt x="11673" y="963121"/>
                </a:lnTo>
                <a:lnTo>
                  <a:pt x="11673" y="969471"/>
                </a:lnTo>
                <a:lnTo>
                  <a:pt x="12700" y="969471"/>
                </a:lnTo>
                <a:lnTo>
                  <a:pt x="12700" y="963121"/>
                </a:lnTo>
                <a:close/>
              </a:path>
              <a:path w="1630679" h="975995">
                <a:moveTo>
                  <a:pt x="12700" y="829771"/>
                </a:moveTo>
                <a:lnTo>
                  <a:pt x="0" y="829771"/>
                </a:lnTo>
                <a:lnTo>
                  <a:pt x="0" y="880571"/>
                </a:lnTo>
                <a:lnTo>
                  <a:pt x="12700" y="880571"/>
                </a:lnTo>
                <a:lnTo>
                  <a:pt x="12700" y="829771"/>
                </a:lnTo>
                <a:close/>
              </a:path>
              <a:path w="1630679" h="975995">
                <a:moveTo>
                  <a:pt x="12700" y="740871"/>
                </a:moveTo>
                <a:lnTo>
                  <a:pt x="0" y="740871"/>
                </a:lnTo>
                <a:lnTo>
                  <a:pt x="0" y="791671"/>
                </a:lnTo>
                <a:lnTo>
                  <a:pt x="12700" y="791671"/>
                </a:lnTo>
                <a:lnTo>
                  <a:pt x="12700" y="740871"/>
                </a:lnTo>
                <a:close/>
              </a:path>
              <a:path w="1630679" h="975995">
                <a:moveTo>
                  <a:pt x="12700" y="651971"/>
                </a:moveTo>
                <a:lnTo>
                  <a:pt x="0" y="651971"/>
                </a:lnTo>
                <a:lnTo>
                  <a:pt x="0" y="702771"/>
                </a:lnTo>
                <a:lnTo>
                  <a:pt x="12700" y="702771"/>
                </a:lnTo>
                <a:lnTo>
                  <a:pt x="12700" y="651971"/>
                </a:lnTo>
                <a:close/>
              </a:path>
              <a:path w="1630679" h="975995">
                <a:moveTo>
                  <a:pt x="12700" y="563071"/>
                </a:moveTo>
                <a:lnTo>
                  <a:pt x="0" y="563071"/>
                </a:lnTo>
                <a:lnTo>
                  <a:pt x="0" y="613871"/>
                </a:lnTo>
                <a:lnTo>
                  <a:pt x="12700" y="613871"/>
                </a:lnTo>
                <a:lnTo>
                  <a:pt x="12700" y="563071"/>
                </a:lnTo>
                <a:close/>
              </a:path>
              <a:path w="1630679" h="975995">
                <a:moveTo>
                  <a:pt x="12700" y="474171"/>
                </a:moveTo>
                <a:lnTo>
                  <a:pt x="0" y="474171"/>
                </a:lnTo>
                <a:lnTo>
                  <a:pt x="0" y="524971"/>
                </a:lnTo>
                <a:lnTo>
                  <a:pt x="12700" y="524971"/>
                </a:lnTo>
                <a:lnTo>
                  <a:pt x="12700" y="474171"/>
                </a:lnTo>
                <a:close/>
              </a:path>
              <a:path w="1630679" h="975995">
                <a:moveTo>
                  <a:pt x="12700" y="385271"/>
                </a:moveTo>
                <a:lnTo>
                  <a:pt x="0" y="385271"/>
                </a:lnTo>
                <a:lnTo>
                  <a:pt x="0" y="436071"/>
                </a:lnTo>
                <a:lnTo>
                  <a:pt x="12700" y="436071"/>
                </a:lnTo>
                <a:lnTo>
                  <a:pt x="12700" y="385271"/>
                </a:lnTo>
                <a:close/>
              </a:path>
              <a:path w="1630679" h="975995">
                <a:moveTo>
                  <a:pt x="12700" y="296371"/>
                </a:moveTo>
                <a:lnTo>
                  <a:pt x="0" y="296371"/>
                </a:lnTo>
                <a:lnTo>
                  <a:pt x="0" y="347171"/>
                </a:lnTo>
                <a:lnTo>
                  <a:pt x="12700" y="347171"/>
                </a:lnTo>
                <a:lnTo>
                  <a:pt x="12700" y="296371"/>
                </a:lnTo>
                <a:close/>
              </a:path>
              <a:path w="1630679" h="975995">
                <a:moveTo>
                  <a:pt x="12700" y="207471"/>
                </a:moveTo>
                <a:lnTo>
                  <a:pt x="0" y="207471"/>
                </a:lnTo>
                <a:lnTo>
                  <a:pt x="0" y="258271"/>
                </a:lnTo>
                <a:lnTo>
                  <a:pt x="12700" y="258271"/>
                </a:lnTo>
                <a:lnTo>
                  <a:pt x="12700" y="207471"/>
                </a:lnTo>
                <a:close/>
              </a:path>
              <a:path w="1630679" h="975995">
                <a:moveTo>
                  <a:pt x="12700" y="118571"/>
                </a:moveTo>
                <a:lnTo>
                  <a:pt x="0" y="118571"/>
                </a:lnTo>
                <a:lnTo>
                  <a:pt x="0" y="169371"/>
                </a:lnTo>
                <a:lnTo>
                  <a:pt x="12700" y="169371"/>
                </a:lnTo>
                <a:lnTo>
                  <a:pt x="12700" y="118571"/>
                </a:lnTo>
                <a:close/>
              </a:path>
              <a:path w="1630679" h="975995">
                <a:moveTo>
                  <a:pt x="12700" y="29671"/>
                </a:moveTo>
                <a:lnTo>
                  <a:pt x="0" y="29671"/>
                </a:lnTo>
                <a:lnTo>
                  <a:pt x="0" y="80471"/>
                </a:lnTo>
                <a:lnTo>
                  <a:pt x="12700" y="80471"/>
                </a:lnTo>
                <a:lnTo>
                  <a:pt x="12700" y="29671"/>
                </a:lnTo>
                <a:close/>
              </a:path>
              <a:path w="1630679" h="975995">
                <a:moveTo>
                  <a:pt x="71928" y="0"/>
                </a:moveTo>
                <a:lnTo>
                  <a:pt x="21128" y="0"/>
                </a:lnTo>
                <a:lnTo>
                  <a:pt x="21128" y="12700"/>
                </a:lnTo>
                <a:lnTo>
                  <a:pt x="71928" y="12700"/>
                </a:lnTo>
                <a:lnTo>
                  <a:pt x="71928" y="0"/>
                </a:lnTo>
                <a:close/>
              </a:path>
              <a:path w="1630679" h="975995">
                <a:moveTo>
                  <a:pt x="160828" y="0"/>
                </a:moveTo>
                <a:lnTo>
                  <a:pt x="110028" y="0"/>
                </a:lnTo>
                <a:lnTo>
                  <a:pt x="110028" y="12700"/>
                </a:lnTo>
                <a:lnTo>
                  <a:pt x="160828" y="12700"/>
                </a:lnTo>
                <a:lnTo>
                  <a:pt x="160828" y="0"/>
                </a:lnTo>
                <a:close/>
              </a:path>
              <a:path w="1630679" h="975995">
                <a:moveTo>
                  <a:pt x="249728" y="0"/>
                </a:moveTo>
                <a:lnTo>
                  <a:pt x="198928" y="0"/>
                </a:lnTo>
                <a:lnTo>
                  <a:pt x="198928" y="12700"/>
                </a:lnTo>
                <a:lnTo>
                  <a:pt x="249728" y="12700"/>
                </a:lnTo>
                <a:lnTo>
                  <a:pt x="249728" y="0"/>
                </a:lnTo>
                <a:close/>
              </a:path>
              <a:path w="1630679" h="975995">
                <a:moveTo>
                  <a:pt x="338628" y="0"/>
                </a:moveTo>
                <a:lnTo>
                  <a:pt x="287828" y="0"/>
                </a:lnTo>
                <a:lnTo>
                  <a:pt x="287828" y="12700"/>
                </a:lnTo>
                <a:lnTo>
                  <a:pt x="338628" y="12700"/>
                </a:lnTo>
                <a:lnTo>
                  <a:pt x="338628" y="0"/>
                </a:lnTo>
                <a:close/>
              </a:path>
              <a:path w="1630679" h="975995">
                <a:moveTo>
                  <a:pt x="427528" y="0"/>
                </a:moveTo>
                <a:lnTo>
                  <a:pt x="376728" y="0"/>
                </a:lnTo>
                <a:lnTo>
                  <a:pt x="376728" y="12700"/>
                </a:lnTo>
                <a:lnTo>
                  <a:pt x="427528" y="12700"/>
                </a:lnTo>
                <a:lnTo>
                  <a:pt x="427528" y="0"/>
                </a:lnTo>
                <a:close/>
              </a:path>
              <a:path w="1630679" h="975995">
                <a:moveTo>
                  <a:pt x="516428" y="0"/>
                </a:moveTo>
                <a:lnTo>
                  <a:pt x="465628" y="0"/>
                </a:lnTo>
                <a:lnTo>
                  <a:pt x="465628" y="12700"/>
                </a:lnTo>
                <a:lnTo>
                  <a:pt x="516428" y="12700"/>
                </a:lnTo>
                <a:lnTo>
                  <a:pt x="516428" y="0"/>
                </a:lnTo>
                <a:close/>
              </a:path>
              <a:path w="1630679" h="975995">
                <a:moveTo>
                  <a:pt x="605328" y="0"/>
                </a:moveTo>
                <a:lnTo>
                  <a:pt x="554528" y="0"/>
                </a:lnTo>
                <a:lnTo>
                  <a:pt x="554528" y="12700"/>
                </a:lnTo>
                <a:lnTo>
                  <a:pt x="605328" y="12700"/>
                </a:lnTo>
                <a:lnTo>
                  <a:pt x="605328" y="0"/>
                </a:lnTo>
                <a:close/>
              </a:path>
              <a:path w="1630679" h="975995">
                <a:moveTo>
                  <a:pt x="694228" y="0"/>
                </a:moveTo>
                <a:lnTo>
                  <a:pt x="643428" y="0"/>
                </a:lnTo>
                <a:lnTo>
                  <a:pt x="643428" y="12700"/>
                </a:lnTo>
                <a:lnTo>
                  <a:pt x="694228" y="12700"/>
                </a:lnTo>
                <a:lnTo>
                  <a:pt x="694228" y="0"/>
                </a:lnTo>
                <a:close/>
              </a:path>
              <a:path w="1630679" h="975995">
                <a:moveTo>
                  <a:pt x="783128" y="0"/>
                </a:moveTo>
                <a:lnTo>
                  <a:pt x="732328" y="0"/>
                </a:lnTo>
                <a:lnTo>
                  <a:pt x="732328" y="12700"/>
                </a:lnTo>
                <a:lnTo>
                  <a:pt x="783128" y="12700"/>
                </a:lnTo>
                <a:lnTo>
                  <a:pt x="783128" y="0"/>
                </a:lnTo>
                <a:close/>
              </a:path>
              <a:path w="1630679" h="975995">
                <a:moveTo>
                  <a:pt x="872028" y="0"/>
                </a:moveTo>
                <a:lnTo>
                  <a:pt x="821228" y="0"/>
                </a:lnTo>
                <a:lnTo>
                  <a:pt x="821228" y="12700"/>
                </a:lnTo>
                <a:lnTo>
                  <a:pt x="872028" y="12700"/>
                </a:lnTo>
                <a:lnTo>
                  <a:pt x="872028" y="0"/>
                </a:lnTo>
                <a:close/>
              </a:path>
              <a:path w="1630679" h="975995">
                <a:moveTo>
                  <a:pt x="960928" y="0"/>
                </a:moveTo>
                <a:lnTo>
                  <a:pt x="910128" y="0"/>
                </a:lnTo>
                <a:lnTo>
                  <a:pt x="910128" y="12700"/>
                </a:lnTo>
                <a:lnTo>
                  <a:pt x="960928" y="12700"/>
                </a:lnTo>
                <a:lnTo>
                  <a:pt x="960928" y="0"/>
                </a:lnTo>
                <a:close/>
              </a:path>
              <a:path w="1630679" h="975995">
                <a:moveTo>
                  <a:pt x="1049828" y="0"/>
                </a:moveTo>
                <a:lnTo>
                  <a:pt x="999028" y="0"/>
                </a:lnTo>
                <a:lnTo>
                  <a:pt x="999028" y="12700"/>
                </a:lnTo>
                <a:lnTo>
                  <a:pt x="1049828" y="12700"/>
                </a:lnTo>
                <a:lnTo>
                  <a:pt x="1049828" y="0"/>
                </a:lnTo>
                <a:close/>
              </a:path>
              <a:path w="1630679" h="975995">
                <a:moveTo>
                  <a:pt x="1138728" y="0"/>
                </a:moveTo>
                <a:lnTo>
                  <a:pt x="1087928" y="0"/>
                </a:lnTo>
                <a:lnTo>
                  <a:pt x="1087928" y="12700"/>
                </a:lnTo>
                <a:lnTo>
                  <a:pt x="1138728" y="12700"/>
                </a:lnTo>
                <a:lnTo>
                  <a:pt x="1138728" y="0"/>
                </a:lnTo>
                <a:close/>
              </a:path>
              <a:path w="1630679" h="975995">
                <a:moveTo>
                  <a:pt x="1227628" y="0"/>
                </a:moveTo>
                <a:lnTo>
                  <a:pt x="1176828" y="0"/>
                </a:lnTo>
                <a:lnTo>
                  <a:pt x="1176828" y="12700"/>
                </a:lnTo>
                <a:lnTo>
                  <a:pt x="1227628" y="12700"/>
                </a:lnTo>
                <a:lnTo>
                  <a:pt x="1227628" y="0"/>
                </a:lnTo>
                <a:close/>
              </a:path>
              <a:path w="1630679" h="975995">
                <a:moveTo>
                  <a:pt x="1316528" y="0"/>
                </a:moveTo>
                <a:lnTo>
                  <a:pt x="1265728" y="0"/>
                </a:lnTo>
                <a:lnTo>
                  <a:pt x="1265728" y="12700"/>
                </a:lnTo>
                <a:lnTo>
                  <a:pt x="1316528" y="12700"/>
                </a:lnTo>
                <a:lnTo>
                  <a:pt x="1316528" y="0"/>
                </a:lnTo>
                <a:close/>
              </a:path>
              <a:path w="1630679" h="975995">
                <a:moveTo>
                  <a:pt x="1405428" y="0"/>
                </a:moveTo>
                <a:lnTo>
                  <a:pt x="1354628" y="0"/>
                </a:lnTo>
                <a:lnTo>
                  <a:pt x="1354628" y="12700"/>
                </a:lnTo>
                <a:lnTo>
                  <a:pt x="1405428" y="12700"/>
                </a:lnTo>
                <a:lnTo>
                  <a:pt x="1405428" y="0"/>
                </a:lnTo>
                <a:close/>
              </a:path>
              <a:path w="1630679" h="975995">
                <a:moveTo>
                  <a:pt x="1494328" y="0"/>
                </a:moveTo>
                <a:lnTo>
                  <a:pt x="1443528" y="0"/>
                </a:lnTo>
                <a:lnTo>
                  <a:pt x="1443528" y="12700"/>
                </a:lnTo>
                <a:lnTo>
                  <a:pt x="1494328" y="12700"/>
                </a:lnTo>
                <a:lnTo>
                  <a:pt x="1494328" y="0"/>
                </a:lnTo>
                <a:close/>
              </a:path>
              <a:path w="1630679" h="975995">
                <a:moveTo>
                  <a:pt x="1583228" y="0"/>
                </a:moveTo>
                <a:lnTo>
                  <a:pt x="1532428" y="0"/>
                </a:lnTo>
                <a:lnTo>
                  <a:pt x="1532428" y="12700"/>
                </a:lnTo>
                <a:lnTo>
                  <a:pt x="1583228" y="12700"/>
                </a:lnTo>
                <a:lnTo>
                  <a:pt x="1583228" y="0"/>
                </a:lnTo>
                <a:close/>
              </a:path>
              <a:path w="1630679" h="975995">
                <a:moveTo>
                  <a:pt x="1617640" y="6350"/>
                </a:moveTo>
                <a:lnTo>
                  <a:pt x="1617640" y="54488"/>
                </a:lnTo>
                <a:lnTo>
                  <a:pt x="1630340" y="54488"/>
                </a:lnTo>
                <a:lnTo>
                  <a:pt x="1630340" y="12700"/>
                </a:lnTo>
                <a:lnTo>
                  <a:pt x="1621328" y="12700"/>
                </a:lnTo>
                <a:lnTo>
                  <a:pt x="1621328" y="10038"/>
                </a:lnTo>
                <a:lnTo>
                  <a:pt x="1617640" y="6350"/>
                </a:lnTo>
                <a:close/>
              </a:path>
              <a:path w="1630679" h="975995">
                <a:moveTo>
                  <a:pt x="1621328" y="10038"/>
                </a:moveTo>
                <a:lnTo>
                  <a:pt x="1621328" y="12700"/>
                </a:lnTo>
                <a:lnTo>
                  <a:pt x="1623990" y="12700"/>
                </a:lnTo>
                <a:lnTo>
                  <a:pt x="1621328" y="10038"/>
                </a:lnTo>
                <a:close/>
              </a:path>
              <a:path w="1630679" h="975995">
                <a:moveTo>
                  <a:pt x="1630340" y="0"/>
                </a:moveTo>
                <a:lnTo>
                  <a:pt x="1621328" y="0"/>
                </a:lnTo>
                <a:lnTo>
                  <a:pt x="1621328" y="10038"/>
                </a:lnTo>
                <a:lnTo>
                  <a:pt x="1623990" y="12700"/>
                </a:lnTo>
                <a:lnTo>
                  <a:pt x="1630340" y="12700"/>
                </a:lnTo>
                <a:lnTo>
                  <a:pt x="1630340" y="0"/>
                </a:lnTo>
                <a:close/>
              </a:path>
              <a:path w="1630679" h="975995">
                <a:moveTo>
                  <a:pt x="1630340" y="92588"/>
                </a:moveTo>
                <a:lnTo>
                  <a:pt x="1617640" y="92588"/>
                </a:lnTo>
                <a:lnTo>
                  <a:pt x="1617640" y="143388"/>
                </a:lnTo>
                <a:lnTo>
                  <a:pt x="1630340" y="143388"/>
                </a:lnTo>
                <a:lnTo>
                  <a:pt x="1630340" y="92588"/>
                </a:lnTo>
                <a:close/>
              </a:path>
              <a:path w="1630679" h="975995">
                <a:moveTo>
                  <a:pt x="1630340" y="181488"/>
                </a:moveTo>
                <a:lnTo>
                  <a:pt x="1617640" y="181488"/>
                </a:lnTo>
                <a:lnTo>
                  <a:pt x="1617640" y="232288"/>
                </a:lnTo>
                <a:lnTo>
                  <a:pt x="1630340" y="232288"/>
                </a:lnTo>
                <a:lnTo>
                  <a:pt x="1630340" y="181488"/>
                </a:lnTo>
                <a:close/>
              </a:path>
              <a:path w="1630679" h="975995">
                <a:moveTo>
                  <a:pt x="1630340" y="270388"/>
                </a:moveTo>
                <a:lnTo>
                  <a:pt x="1617640" y="270388"/>
                </a:lnTo>
                <a:lnTo>
                  <a:pt x="1617640" y="321188"/>
                </a:lnTo>
                <a:lnTo>
                  <a:pt x="1630340" y="321188"/>
                </a:lnTo>
                <a:lnTo>
                  <a:pt x="1630340" y="270388"/>
                </a:lnTo>
                <a:close/>
              </a:path>
              <a:path w="1630679" h="975995">
                <a:moveTo>
                  <a:pt x="1630340" y="359288"/>
                </a:moveTo>
                <a:lnTo>
                  <a:pt x="1617640" y="359288"/>
                </a:lnTo>
                <a:lnTo>
                  <a:pt x="1617640" y="410088"/>
                </a:lnTo>
                <a:lnTo>
                  <a:pt x="1630340" y="410088"/>
                </a:lnTo>
                <a:lnTo>
                  <a:pt x="1630340" y="359288"/>
                </a:lnTo>
                <a:close/>
              </a:path>
              <a:path w="1630679" h="975995">
                <a:moveTo>
                  <a:pt x="1630340" y="448188"/>
                </a:moveTo>
                <a:lnTo>
                  <a:pt x="1617640" y="448188"/>
                </a:lnTo>
                <a:lnTo>
                  <a:pt x="1617640" y="498988"/>
                </a:lnTo>
                <a:lnTo>
                  <a:pt x="1630340" y="498988"/>
                </a:lnTo>
                <a:lnTo>
                  <a:pt x="1630340" y="448188"/>
                </a:lnTo>
                <a:close/>
              </a:path>
              <a:path w="1630679" h="975995">
                <a:moveTo>
                  <a:pt x="1630340" y="537088"/>
                </a:moveTo>
                <a:lnTo>
                  <a:pt x="1617640" y="537088"/>
                </a:lnTo>
                <a:lnTo>
                  <a:pt x="1617640" y="587888"/>
                </a:lnTo>
                <a:lnTo>
                  <a:pt x="1630340" y="587888"/>
                </a:lnTo>
                <a:lnTo>
                  <a:pt x="1630340" y="537088"/>
                </a:lnTo>
                <a:close/>
              </a:path>
              <a:path w="1630679" h="975995">
                <a:moveTo>
                  <a:pt x="1630340" y="625987"/>
                </a:moveTo>
                <a:lnTo>
                  <a:pt x="1617640" y="625987"/>
                </a:lnTo>
                <a:lnTo>
                  <a:pt x="1617640" y="676787"/>
                </a:lnTo>
                <a:lnTo>
                  <a:pt x="1630340" y="676787"/>
                </a:lnTo>
                <a:lnTo>
                  <a:pt x="1630340" y="625987"/>
                </a:lnTo>
                <a:close/>
              </a:path>
              <a:path w="1630679" h="975995">
                <a:moveTo>
                  <a:pt x="1630340" y="714887"/>
                </a:moveTo>
                <a:lnTo>
                  <a:pt x="1617640" y="714887"/>
                </a:lnTo>
                <a:lnTo>
                  <a:pt x="1617640" y="765687"/>
                </a:lnTo>
                <a:lnTo>
                  <a:pt x="1630340" y="765687"/>
                </a:lnTo>
                <a:lnTo>
                  <a:pt x="1630340" y="714887"/>
                </a:lnTo>
                <a:close/>
              </a:path>
              <a:path w="1630679" h="975995">
                <a:moveTo>
                  <a:pt x="1630340" y="803787"/>
                </a:moveTo>
                <a:lnTo>
                  <a:pt x="1617640" y="803787"/>
                </a:lnTo>
                <a:lnTo>
                  <a:pt x="1617640" y="854587"/>
                </a:lnTo>
                <a:lnTo>
                  <a:pt x="1630340" y="854587"/>
                </a:lnTo>
                <a:lnTo>
                  <a:pt x="1630340" y="803787"/>
                </a:lnTo>
                <a:close/>
              </a:path>
              <a:path w="1630679" h="975995">
                <a:moveTo>
                  <a:pt x="1630340" y="892687"/>
                </a:moveTo>
                <a:lnTo>
                  <a:pt x="1617640" y="892687"/>
                </a:lnTo>
                <a:lnTo>
                  <a:pt x="1617640" y="943487"/>
                </a:lnTo>
                <a:lnTo>
                  <a:pt x="1630340" y="943487"/>
                </a:lnTo>
                <a:lnTo>
                  <a:pt x="1630340" y="892687"/>
                </a:lnTo>
                <a:close/>
              </a:path>
              <a:path w="1630679" h="975995">
                <a:moveTo>
                  <a:pt x="1611873" y="963121"/>
                </a:moveTo>
                <a:lnTo>
                  <a:pt x="1561073" y="963121"/>
                </a:lnTo>
                <a:lnTo>
                  <a:pt x="1561073" y="975821"/>
                </a:lnTo>
                <a:lnTo>
                  <a:pt x="1611873" y="975821"/>
                </a:lnTo>
                <a:lnTo>
                  <a:pt x="1611873" y="963121"/>
                </a:lnTo>
                <a:close/>
              </a:path>
              <a:path w="1630679" h="975995">
                <a:moveTo>
                  <a:pt x="1522973" y="963121"/>
                </a:moveTo>
                <a:lnTo>
                  <a:pt x="1472173" y="963121"/>
                </a:lnTo>
                <a:lnTo>
                  <a:pt x="1472173" y="975821"/>
                </a:lnTo>
                <a:lnTo>
                  <a:pt x="1522973" y="975821"/>
                </a:lnTo>
                <a:lnTo>
                  <a:pt x="1522973" y="963121"/>
                </a:lnTo>
                <a:close/>
              </a:path>
              <a:path w="1630679" h="975995">
                <a:moveTo>
                  <a:pt x="1434073" y="963121"/>
                </a:moveTo>
                <a:lnTo>
                  <a:pt x="1383273" y="963121"/>
                </a:lnTo>
                <a:lnTo>
                  <a:pt x="1383273" y="975821"/>
                </a:lnTo>
                <a:lnTo>
                  <a:pt x="1434073" y="975821"/>
                </a:lnTo>
                <a:lnTo>
                  <a:pt x="1434073" y="963121"/>
                </a:lnTo>
                <a:close/>
              </a:path>
              <a:path w="1630679" h="975995">
                <a:moveTo>
                  <a:pt x="1345173" y="963121"/>
                </a:moveTo>
                <a:lnTo>
                  <a:pt x="1294373" y="963121"/>
                </a:lnTo>
                <a:lnTo>
                  <a:pt x="1294373" y="975821"/>
                </a:lnTo>
                <a:lnTo>
                  <a:pt x="1345173" y="975821"/>
                </a:lnTo>
                <a:lnTo>
                  <a:pt x="1345173" y="963121"/>
                </a:lnTo>
                <a:close/>
              </a:path>
              <a:path w="1630679" h="975995">
                <a:moveTo>
                  <a:pt x="1256273" y="963121"/>
                </a:moveTo>
                <a:lnTo>
                  <a:pt x="1205473" y="963121"/>
                </a:lnTo>
                <a:lnTo>
                  <a:pt x="1205473" y="975821"/>
                </a:lnTo>
                <a:lnTo>
                  <a:pt x="1256273" y="975821"/>
                </a:lnTo>
                <a:lnTo>
                  <a:pt x="1256273" y="963121"/>
                </a:lnTo>
                <a:close/>
              </a:path>
              <a:path w="1630679" h="975995">
                <a:moveTo>
                  <a:pt x="1167373" y="963121"/>
                </a:moveTo>
                <a:lnTo>
                  <a:pt x="1116573" y="963121"/>
                </a:lnTo>
                <a:lnTo>
                  <a:pt x="1116573" y="975821"/>
                </a:lnTo>
                <a:lnTo>
                  <a:pt x="1167373" y="975821"/>
                </a:lnTo>
                <a:lnTo>
                  <a:pt x="1167373" y="963121"/>
                </a:lnTo>
                <a:close/>
              </a:path>
              <a:path w="1630679" h="975995">
                <a:moveTo>
                  <a:pt x="1078473" y="963121"/>
                </a:moveTo>
                <a:lnTo>
                  <a:pt x="1027673" y="963121"/>
                </a:lnTo>
                <a:lnTo>
                  <a:pt x="1027673" y="975821"/>
                </a:lnTo>
                <a:lnTo>
                  <a:pt x="1078473" y="975821"/>
                </a:lnTo>
                <a:lnTo>
                  <a:pt x="1078473" y="963121"/>
                </a:lnTo>
                <a:close/>
              </a:path>
              <a:path w="1630679" h="975995">
                <a:moveTo>
                  <a:pt x="989573" y="963121"/>
                </a:moveTo>
                <a:lnTo>
                  <a:pt x="938773" y="963121"/>
                </a:lnTo>
                <a:lnTo>
                  <a:pt x="938773" y="975821"/>
                </a:lnTo>
                <a:lnTo>
                  <a:pt x="989573" y="975821"/>
                </a:lnTo>
                <a:lnTo>
                  <a:pt x="989573" y="963121"/>
                </a:lnTo>
                <a:close/>
              </a:path>
              <a:path w="1630679" h="975995">
                <a:moveTo>
                  <a:pt x="900673" y="963121"/>
                </a:moveTo>
                <a:lnTo>
                  <a:pt x="849873" y="963121"/>
                </a:lnTo>
                <a:lnTo>
                  <a:pt x="849873" y="975821"/>
                </a:lnTo>
                <a:lnTo>
                  <a:pt x="900673" y="975821"/>
                </a:lnTo>
                <a:lnTo>
                  <a:pt x="900673" y="963121"/>
                </a:lnTo>
                <a:close/>
              </a:path>
              <a:path w="1630679" h="975995">
                <a:moveTo>
                  <a:pt x="811773" y="963121"/>
                </a:moveTo>
                <a:lnTo>
                  <a:pt x="760973" y="963121"/>
                </a:lnTo>
                <a:lnTo>
                  <a:pt x="760973" y="975821"/>
                </a:lnTo>
                <a:lnTo>
                  <a:pt x="811773" y="975821"/>
                </a:lnTo>
                <a:lnTo>
                  <a:pt x="811773" y="963121"/>
                </a:lnTo>
                <a:close/>
              </a:path>
              <a:path w="1630679" h="975995">
                <a:moveTo>
                  <a:pt x="722873" y="963121"/>
                </a:moveTo>
                <a:lnTo>
                  <a:pt x="672073" y="963121"/>
                </a:lnTo>
                <a:lnTo>
                  <a:pt x="672073" y="975821"/>
                </a:lnTo>
                <a:lnTo>
                  <a:pt x="722873" y="975821"/>
                </a:lnTo>
                <a:lnTo>
                  <a:pt x="722873" y="963121"/>
                </a:lnTo>
                <a:close/>
              </a:path>
              <a:path w="1630679" h="975995">
                <a:moveTo>
                  <a:pt x="633973" y="963121"/>
                </a:moveTo>
                <a:lnTo>
                  <a:pt x="583173" y="963121"/>
                </a:lnTo>
                <a:lnTo>
                  <a:pt x="583173" y="975821"/>
                </a:lnTo>
                <a:lnTo>
                  <a:pt x="633973" y="975821"/>
                </a:lnTo>
                <a:lnTo>
                  <a:pt x="633973" y="963121"/>
                </a:lnTo>
                <a:close/>
              </a:path>
              <a:path w="1630679" h="975995">
                <a:moveTo>
                  <a:pt x="545073" y="963121"/>
                </a:moveTo>
                <a:lnTo>
                  <a:pt x="494273" y="963121"/>
                </a:lnTo>
                <a:lnTo>
                  <a:pt x="494273" y="975821"/>
                </a:lnTo>
                <a:lnTo>
                  <a:pt x="545073" y="975821"/>
                </a:lnTo>
                <a:lnTo>
                  <a:pt x="545073" y="963121"/>
                </a:lnTo>
                <a:close/>
              </a:path>
              <a:path w="1630679" h="975995">
                <a:moveTo>
                  <a:pt x="456173" y="963121"/>
                </a:moveTo>
                <a:lnTo>
                  <a:pt x="405373" y="963121"/>
                </a:lnTo>
                <a:lnTo>
                  <a:pt x="405373" y="975821"/>
                </a:lnTo>
                <a:lnTo>
                  <a:pt x="456173" y="975821"/>
                </a:lnTo>
                <a:lnTo>
                  <a:pt x="456173" y="963121"/>
                </a:lnTo>
                <a:close/>
              </a:path>
              <a:path w="1630679" h="975995">
                <a:moveTo>
                  <a:pt x="367273" y="963121"/>
                </a:moveTo>
                <a:lnTo>
                  <a:pt x="316473" y="963121"/>
                </a:lnTo>
                <a:lnTo>
                  <a:pt x="316473" y="975821"/>
                </a:lnTo>
                <a:lnTo>
                  <a:pt x="367273" y="975821"/>
                </a:lnTo>
                <a:lnTo>
                  <a:pt x="367273" y="963121"/>
                </a:lnTo>
                <a:close/>
              </a:path>
              <a:path w="1630679" h="975995">
                <a:moveTo>
                  <a:pt x="278373" y="963121"/>
                </a:moveTo>
                <a:lnTo>
                  <a:pt x="227573" y="963121"/>
                </a:lnTo>
                <a:lnTo>
                  <a:pt x="227573" y="975821"/>
                </a:lnTo>
                <a:lnTo>
                  <a:pt x="278373" y="975821"/>
                </a:lnTo>
                <a:lnTo>
                  <a:pt x="278373" y="963121"/>
                </a:lnTo>
                <a:close/>
              </a:path>
              <a:path w="1630679" h="975995">
                <a:moveTo>
                  <a:pt x="189473" y="963121"/>
                </a:moveTo>
                <a:lnTo>
                  <a:pt x="138673" y="963121"/>
                </a:lnTo>
                <a:lnTo>
                  <a:pt x="138673" y="975821"/>
                </a:lnTo>
                <a:lnTo>
                  <a:pt x="189473" y="975821"/>
                </a:lnTo>
                <a:lnTo>
                  <a:pt x="189473" y="963121"/>
                </a:lnTo>
                <a:close/>
              </a:path>
              <a:path w="1630679" h="975995">
                <a:moveTo>
                  <a:pt x="100573" y="963121"/>
                </a:moveTo>
                <a:lnTo>
                  <a:pt x="49773" y="963121"/>
                </a:lnTo>
                <a:lnTo>
                  <a:pt x="49773" y="975821"/>
                </a:lnTo>
                <a:lnTo>
                  <a:pt x="100573" y="975821"/>
                </a:lnTo>
                <a:lnTo>
                  <a:pt x="100573" y="963121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96689" y="4749725"/>
            <a:ext cx="2479881" cy="1289733"/>
          </a:xfrm>
          <a:custGeom>
            <a:avLst/>
            <a:gdLst/>
            <a:ahLst/>
            <a:cxnLst/>
            <a:rect l="l" t="t" r="r" b="b"/>
            <a:pathLst>
              <a:path w="3890009" h="2023110">
                <a:moveTo>
                  <a:pt x="3844761" y="1988110"/>
                </a:moveTo>
                <a:lnTo>
                  <a:pt x="3838955" y="1999404"/>
                </a:lnTo>
                <a:lnTo>
                  <a:pt x="3884136" y="2022628"/>
                </a:lnTo>
                <a:lnTo>
                  <a:pt x="3889941" y="2011333"/>
                </a:lnTo>
                <a:lnTo>
                  <a:pt x="3844761" y="1988110"/>
                </a:lnTo>
                <a:close/>
              </a:path>
              <a:path w="3890009" h="2023110">
                <a:moveTo>
                  <a:pt x="3765696" y="1947467"/>
                </a:moveTo>
                <a:lnTo>
                  <a:pt x="3759889" y="1958761"/>
                </a:lnTo>
                <a:lnTo>
                  <a:pt x="3805069" y="1981986"/>
                </a:lnTo>
                <a:lnTo>
                  <a:pt x="3810876" y="1970690"/>
                </a:lnTo>
                <a:lnTo>
                  <a:pt x="3765696" y="1947467"/>
                </a:lnTo>
                <a:close/>
              </a:path>
              <a:path w="3890009" h="2023110">
                <a:moveTo>
                  <a:pt x="3686629" y="1906824"/>
                </a:moveTo>
                <a:lnTo>
                  <a:pt x="3680823" y="1918119"/>
                </a:lnTo>
                <a:lnTo>
                  <a:pt x="3726004" y="1941343"/>
                </a:lnTo>
                <a:lnTo>
                  <a:pt x="3731809" y="1930048"/>
                </a:lnTo>
                <a:lnTo>
                  <a:pt x="3686629" y="1906824"/>
                </a:lnTo>
                <a:close/>
              </a:path>
              <a:path w="3890009" h="2023110">
                <a:moveTo>
                  <a:pt x="3607564" y="1866182"/>
                </a:moveTo>
                <a:lnTo>
                  <a:pt x="3601758" y="1877476"/>
                </a:lnTo>
                <a:lnTo>
                  <a:pt x="3646938" y="1900701"/>
                </a:lnTo>
                <a:lnTo>
                  <a:pt x="3652744" y="1889405"/>
                </a:lnTo>
                <a:lnTo>
                  <a:pt x="3607564" y="1866182"/>
                </a:lnTo>
                <a:close/>
              </a:path>
              <a:path w="3890009" h="2023110">
                <a:moveTo>
                  <a:pt x="3528498" y="1825539"/>
                </a:moveTo>
                <a:lnTo>
                  <a:pt x="3522691" y="1836834"/>
                </a:lnTo>
                <a:lnTo>
                  <a:pt x="3567873" y="1860058"/>
                </a:lnTo>
                <a:lnTo>
                  <a:pt x="3573678" y="1848763"/>
                </a:lnTo>
                <a:lnTo>
                  <a:pt x="3528498" y="1825539"/>
                </a:lnTo>
                <a:close/>
              </a:path>
              <a:path w="3890009" h="2023110">
                <a:moveTo>
                  <a:pt x="3449433" y="1784897"/>
                </a:moveTo>
                <a:lnTo>
                  <a:pt x="3443626" y="1796191"/>
                </a:lnTo>
                <a:lnTo>
                  <a:pt x="3488806" y="1819415"/>
                </a:lnTo>
                <a:lnTo>
                  <a:pt x="3494613" y="1808120"/>
                </a:lnTo>
                <a:lnTo>
                  <a:pt x="3449433" y="1784897"/>
                </a:lnTo>
                <a:close/>
              </a:path>
              <a:path w="3890009" h="2023110">
                <a:moveTo>
                  <a:pt x="3370366" y="1744254"/>
                </a:moveTo>
                <a:lnTo>
                  <a:pt x="3364560" y="1755548"/>
                </a:lnTo>
                <a:lnTo>
                  <a:pt x="3409741" y="1778773"/>
                </a:lnTo>
                <a:lnTo>
                  <a:pt x="3415546" y="1767479"/>
                </a:lnTo>
                <a:lnTo>
                  <a:pt x="3370366" y="1744254"/>
                </a:lnTo>
                <a:close/>
              </a:path>
              <a:path w="3890009" h="2023110">
                <a:moveTo>
                  <a:pt x="3291301" y="1703612"/>
                </a:moveTo>
                <a:lnTo>
                  <a:pt x="3285495" y="1714907"/>
                </a:lnTo>
                <a:lnTo>
                  <a:pt x="3330675" y="1738130"/>
                </a:lnTo>
                <a:lnTo>
                  <a:pt x="3336481" y="1726836"/>
                </a:lnTo>
                <a:lnTo>
                  <a:pt x="3291301" y="1703612"/>
                </a:lnTo>
                <a:close/>
              </a:path>
              <a:path w="3890009" h="2023110">
                <a:moveTo>
                  <a:pt x="3212235" y="1662969"/>
                </a:moveTo>
                <a:lnTo>
                  <a:pt x="3206428" y="1674265"/>
                </a:lnTo>
                <a:lnTo>
                  <a:pt x="3251610" y="1697488"/>
                </a:lnTo>
                <a:lnTo>
                  <a:pt x="3257415" y="1686194"/>
                </a:lnTo>
                <a:lnTo>
                  <a:pt x="3212235" y="1662969"/>
                </a:lnTo>
                <a:close/>
              </a:path>
              <a:path w="3890009" h="2023110">
                <a:moveTo>
                  <a:pt x="3133170" y="1622327"/>
                </a:moveTo>
                <a:lnTo>
                  <a:pt x="3127363" y="1633622"/>
                </a:lnTo>
                <a:lnTo>
                  <a:pt x="3172543" y="1656845"/>
                </a:lnTo>
                <a:lnTo>
                  <a:pt x="3178350" y="1645551"/>
                </a:lnTo>
                <a:lnTo>
                  <a:pt x="3133170" y="1622327"/>
                </a:lnTo>
                <a:close/>
              </a:path>
              <a:path w="3890009" h="2023110">
                <a:moveTo>
                  <a:pt x="3054103" y="1581684"/>
                </a:moveTo>
                <a:lnTo>
                  <a:pt x="3048297" y="1592980"/>
                </a:lnTo>
                <a:lnTo>
                  <a:pt x="3093478" y="1616203"/>
                </a:lnTo>
                <a:lnTo>
                  <a:pt x="3099283" y="1604909"/>
                </a:lnTo>
                <a:lnTo>
                  <a:pt x="3054103" y="1581684"/>
                </a:lnTo>
                <a:close/>
              </a:path>
              <a:path w="3890009" h="2023110">
                <a:moveTo>
                  <a:pt x="2975038" y="1541042"/>
                </a:moveTo>
                <a:lnTo>
                  <a:pt x="2969232" y="1552337"/>
                </a:lnTo>
                <a:lnTo>
                  <a:pt x="3014412" y="1575560"/>
                </a:lnTo>
                <a:lnTo>
                  <a:pt x="3020218" y="1564266"/>
                </a:lnTo>
                <a:lnTo>
                  <a:pt x="2975038" y="1541042"/>
                </a:lnTo>
                <a:close/>
              </a:path>
              <a:path w="3890009" h="2023110">
                <a:moveTo>
                  <a:pt x="2895972" y="1500399"/>
                </a:moveTo>
                <a:lnTo>
                  <a:pt x="2890165" y="1511694"/>
                </a:lnTo>
                <a:lnTo>
                  <a:pt x="2935347" y="1534919"/>
                </a:lnTo>
                <a:lnTo>
                  <a:pt x="2941152" y="1523624"/>
                </a:lnTo>
                <a:lnTo>
                  <a:pt x="2895972" y="1500399"/>
                </a:lnTo>
                <a:close/>
              </a:path>
              <a:path w="3890009" h="2023110">
                <a:moveTo>
                  <a:pt x="2816906" y="1459757"/>
                </a:moveTo>
                <a:lnTo>
                  <a:pt x="2811100" y="1471052"/>
                </a:lnTo>
                <a:lnTo>
                  <a:pt x="2856280" y="1494276"/>
                </a:lnTo>
                <a:lnTo>
                  <a:pt x="2862087" y="1482981"/>
                </a:lnTo>
                <a:lnTo>
                  <a:pt x="2816906" y="1459757"/>
                </a:lnTo>
                <a:close/>
              </a:path>
              <a:path w="3890009" h="2023110">
                <a:moveTo>
                  <a:pt x="2737840" y="1419114"/>
                </a:moveTo>
                <a:lnTo>
                  <a:pt x="2732034" y="1430409"/>
                </a:lnTo>
                <a:lnTo>
                  <a:pt x="2777215" y="1453634"/>
                </a:lnTo>
                <a:lnTo>
                  <a:pt x="2783020" y="1442339"/>
                </a:lnTo>
                <a:lnTo>
                  <a:pt x="2737840" y="1419114"/>
                </a:lnTo>
                <a:close/>
              </a:path>
              <a:path w="3890009" h="2023110">
                <a:moveTo>
                  <a:pt x="2658775" y="1378471"/>
                </a:moveTo>
                <a:lnTo>
                  <a:pt x="2652969" y="1389767"/>
                </a:lnTo>
                <a:lnTo>
                  <a:pt x="2698149" y="1412991"/>
                </a:lnTo>
                <a:lnTo>
                  <a:pt x="2703955" y="1401696"/>
                </a:lnTo>
                <a:lnTo>
                  <a:pt x="2658775" y="1378471"/>
                </a:lnTo>
                <a:close/>
              </a:path>
              <a:path w="3890009" h="2023110">
                <a:moveTo>
                  <a:pt x="2579709" y="1337829"/>
                </a:moveTo>
                <a:lnTo>
                  <a:pt x="2573902" y="1349124"/>
                </a:lnTo>
                <a:lnTo>
                  <a:pt x="2619082" y="1372349"/>
                </a:lnTo>
                <a:lnTo>
                  <a:pt x="2624889" y="1361053"/>
                </a:lnTo>
                <a:lnTo>
                  <a:pt x="2579709" y="1337829"/>
                </a:lnTo>
                <a:close/>
              </a:path>
              <a:path w="3890009" h="2023110">
                <a:moveTo>
                  <a:pt x="2500642" y="1297186"/>
                </a:moveTo>
                <a:lnTo>
                  <a:pt x="2494837" y="1308482"/>
                </a:lnTo>
                <a:lnTo>
                  <a:pt x="2540017" y="1331706"/>
                </a:lnTo>
                <a:lnTo>
                  <a:pt x="2545824" y="1320411"/>
                </a:lnTo>
                <a:lnTo>
                  <a:pt x="2500642" y="1297186"/>
                </a:lnTo>
                <a:close/>
              </a:path>
              <a:path w="3890009" h="2023110">
                <a:moveTo>
                  <a:pt x="2421577" y="1256544"/>
                </a:moveTo>
                <a:lnTo>
                  <a:pt x="2415771" y="1267839"/>
                </a:lnTo>
                <a:lnTo>
                  <a:pt x="2460951" y="1291064"/>
                </a:lnTo>
                <a:lnTo>
                  <a:pt x="2466757" y="1279768"/>
                </a:lnTo>
                <a:lnTo>
                  <a:pt x="2421577" y="1256544"/>
                </a:lnTo>
                <a:close/>
              </a:path>
              <a:path w="3890009" h="2023110">
                <a:moveTo>
                  <a:pt x="2342511" y="1215901"/>
                </a:moveTo>
                <a:lnTo>
                  <a:pt x="2336706" y="1227197"/>
                </a:lnTo>
                <a:lnTo>
                  <a:pt x="2381886" y="1250421"/>
                </a:lnTo>
                <a:lnTo>
                  <a:pt x="2387691" y="1239126"/>
                </a:lnTo>
                <a:lnTo>
                  <a:pt x="2342511" y="1215901"/>
                </a:lnTo>
                <a:close/>
              </a:path>
              <a:path w="3890009" h="2023110">
                <a:moveTo>
                  <a:pt x="2263446" y="1175259"/>
                </a:moveTo>
                <a:lnTo>
                  <a:pt x="2257639" y="1186554"/>
                </a:lnTo>
                <a:lnTo>
                  <a:pt x="2302819" y="1209779"/>
                </a:lnTo>
                <a:lnTo>
                  <a:pt x="2308626" y="1198483"/>
                </a:lnTo>
                <a:lnTo>
                  <a:pt x="2263446" y="1175259"/>
                </a:lnTo>
                <a:close/>
              </a:path>
              <a:path w="3890009" h="2023110">
                <a:moveTo>
                  <a:pt x="2184379" y="1134616"/>
                </a:moveTo>
                <a:lnTo>
                  <a:pt x="2178574" y="1145912"/>
                </a:lnTo>
                <a:lnTo>
                  <a:pt x="2223754" y="1169136"/>
                </a:lnTo>
                <a:lnTo>
                  <a:pt x="2229559" y="1157841"/>
                </a:lnTo>
                <a:lnTo>
                  <a:pt x="2184379" y="1134616"/>
                </a:lnTo>
                <a:close/>
              </a:path>
              <a:path w="3890009" h="2023110">
                <a:moveTo>
                  <a:pt x="2105314" y="1093974"/>
                </a:moveTo>
                <a:lnTo>
                  <a:pt x="2099508" y="1105269"/>
                </a:lnTo>
                <a:lnTo>
                  <a:pt x="2144688" y="1128494"/>
                </a:lnTo>
                <a:lnTo>
                  <a:pt x="2150494" y="1117198"/>
                </a:lnTo>
                <a:lnTo>
                  <a:pt x="2105314" y="1093974"/>
                </a:lnTo>
                <a:close/>
              </a:path>
              <a:path w="3890009" h="2023110">
                <a:moveTo>
                  <a:pt x="2026248" y="1053331"/>
                </a:moveTo>
                <a:lnTo>
                  <a:pt x="2020443" y="1064627"/>
                </a:lnTo>
                <a:lnTo>
                  <a:pt x="2065623" y="1087851"/>
                </a:lnTo>
                <a:lnTo>
                  <a:pt x="2071428" y="1076556"/>
                </a:lnTo>
                <a:lnTo>
                  <a:pt x="2026248" y="1053331"/>
                </a:lnTo>
                <a:close/>
              </a:path>
              <a:path w="3890009" h="2023110">
                <a:moveTo>
                  <a:pt x="1947183" y="1012689"/>
                </a:moveTo>
                <a:lnTo>
                  <a:pt x="1941376" y="1023984"/>
                </a:lnTo>
                <a:lnTo>
                  <a:pt x="1986556" y="1047208"/>
                </a:lnTo>
                <a:lnTo>
                  <a:pt x="1992363" y="1035913"/>
                </a:lnTo>
                <a:lnTo>
                  <a:pt x="1947183" y="1012689"/>
                </a:lnTo>
                <a:close/>
              </a:path>
              <a:path w="3890009" h="2023110">
                <a:moveTo>
                  <a:pt x="1868116" y="972046"/>
                </a:moveTo>
                <a:lnTo>
                  <a:pt x="1862311" y="983341"/>
                </a:lnTo>
                <a:lnTo>
                  <a:pt x="1907491" y="1006566"/>
                </a:lnTo>
                <a:lnTo>
                  <a:pt x="1913296" y="995271"/>
                </a:lnTo>
                <a:lnTo>
                  <a:pt x="1868116" y="972046"/>
                </a:lnTo>
                <a:close/>
              </a:path>
              <a:path w="3890009" h="2023110">
                <a:moveTo>
                  <a:pt x="1789051" y="931404"/>
                </a:moveTo>
                <a:lnTo>
                  <a:pt x="1783245" y="942699"/>
                </a:lnTo>
                <a:lnTo>
                  <a:pt x="1828425" y="965923"/>
                </a:lnTo>
                <a:lnTo>
                  <a:pt x="1834231" y="954628"/>
                </a:lnTo>
                <a:lnTo>
                  <a:pt x="1789051" y="931404"/>
                </a:lnTo>
                <a:close/>
              </a:path>
              <a:path w="3890009" h="2023110">
                <a:moveTo>
                  <a:pt x="1709985" y="890761"/>
                </a:moveTo>
                <a:lnTo>
                  <a:pt x="1704179" y="902056"/>
                </a:lnTo>
                <a:lnTo>
                  <a:pt x="1749360" y="925281"/>
                </a:lnTo>
                <a:lnTo>
                  <a:pt x="1755165" y="913985"/>
                </a:lnTo>
                <a:lnTo>
                  <a:pt x="1709985" y="890761"/>
                </a:lnTo>
                <a:close/>
              </a:path>
              <a:path w="3890009" h="2023110">
                <a:moveTo>
                  <a:pt x="1630920" y="850118"/>
                </a:moveTo>
                <a:lnTo>
                  <a:pt x="1625113" y="861414"/>
                </a:lnTo>
                <a:lnTo>
                  <a:pt x="1670293" y="884638"/>
                </a:lnTo>
                <a:lnTo>
                  <a:pt x="1676100" y="873343"/>
                </a:lnTo>
                <a:lnTo>
                  <a:pt x="1630920" y="850118"/>
                </a:lnTo>
                <a:close/>
              </a:path>
              <a:path w="3890009" h="2023110">
                <a:moveTo>
                  <a:pt x="1551853" y="809476"/>
                </a:moveTo>
                <a:lnTo>
                  <a:pt x="1546048" y="820771"/>
                </a:lnTo>
                <a:lnTo>
                  <a:pt x="1591228" y="843996"/>
                </a:lnTo>
                <a:lnTo>
                  <a:pt x="1597033" y="832700"/>
                </a:lnTo>
                <a:lnTo>
                  <a:pt x="1551853" y="809476"/>
                </a:lnTo>
                <a:close/>
              </a:path>
              <a:path w="3890009" h="2023110">
                <a:moveTo>
                  <a:pt x="1472788" y="768833"/>
                </a:moveTo>
                <a:lnTo>
                  <a:pt x="1466982" y="780129"/>
                </a:lnTo>
                <a:lnTo>
                  <a:pt x="1512162" y="803353"/>
                </a:lnTo>
                <a:lnTo>
                  <a:pt x="1517968" y="792058"/>
                </a:lnTo>
                <a:lnTo>
                  <a:pt x="1472788" y="768833"/>
                </a:lnTo>
                <a:close/>
              </a:path>
              <a:path w="3890009" h="2023110">
                <a:moveTo>
                  <a:pt x="1393722" y="728191"/>
                </a:moveTo>
                <a:lnTo>
                  <a:pt x="1387916" y="739486"/>
                </a:lnTo>
                <a:lnTo>
                  <a:pt x="1433097" y="762711"/>
                </a:lnTo>
                <a:lnTo>
                  <a:pt x="1438902" y="751415"/>
                </a:lnTo>
                <a:lnTo>
                  <a:pt x="1393722" y="728191"/>
                </a:lnTo>
                <a:close/>
              </a:path>
              <a:path w="3890009" h="2023110">
                <a:moveTo>
                  <a:pt x="1314657" y="687548"/>
                </a:moveTo>
                <a:lnTo>
                  <a:pt x="1308850" y="698844"/>
                </a:lnTo>
                <a:lnTo>
                  <a:pt x="1354030" y="722068"/>
                </a:lnTo>
                <a:lnTo>
                  <a:pt x="1359837" y="710773"/>
                </a:lnTo>
                <a:lnTo>
                  <a:pt x="1314657" y="687548"/>
                </a:lnTo>
                <a:close/>
              </a:path>
              <a:path w="3890009" h="2023110">
                <a:moveTo>
                  <a:pt x="1235590" y="646906"/>
                </a:moveTo>
                <a:lnTo>
                  <a:pt x="1229785" y="658201"/>
                </a:lnTo>
                <a:lnTo>
                  <a:pt x="1274965" y="681426"/>
                </a:lnTo>
                <a:lnTo>
                  <a:pt x="1280770" y="670130"/>
                </a:lnTo>
                <a:lnTo>
                  <a:pt x="1235590" y="646906"/>
                </a:lnTo>
                <a:close/>
              </a:path>
              <a:path w="3890009" h="2023110">
                <a:moveTo>
                  <a:pt x="1156525" y="606264"/>
                </a:moveTo>
                <a:lnTo>
                  <a:pt x="1150719" y="617559"/>
                </a:lnTo>
                <a:lnTo>
                  <a:pt x="1195899" y="640783"/>
                </a:lnTo>
                <a:lnTo>
                  <a:pt x="1201705" y="629488"/>
                </a:lnTo>
                <a:lnTo>
                  <a:pt x="1156525" y="606264"/>
                </a:lnTo>
                <a:close/>
              </a:path>
              <a:path w="3890009" h="2023110">
                <a:moveTo>
                  <a:pt x="1077459" y="565622"/>
                </a:moveTo>
                <a:lnTo>
                  <a:pt x="1071653" y="576916"/>
                </a:lnTo>
                <a:lnTo>
                  <a:pt x="1116834" y="600141"/>
                </a:lnTo>
                <a:lnTo>
                  <a:pt x="1122639" y="588845"/>
                </a:lnTo>
                <a:lnTo>
                  <a:pt x="1077459" y="565622"/>
                </a:lnTo>
                <a:close/>
              </a:path>
              <a:path w="3890009" h="2023110">
                <a:moveTo>
                  <a:pt x="998393" y="524979"/>
                </a:moveTo>
                <a:lnTo>
                  <a:pt x="992587" y="536274"/>
                </a:lnTo>
                <a:lnTo>
                  <a:pt x="1037767" y="559498"/>
                </a:lnTo>
                <a:lnTo>
                  <a:pt x="1043574" y="548203"/>
                </a:lnTo>
                <a:lnTo>
                  <a:pt x="998393" y="524979"/>
                </a:lnTo>
                <a:close/>
              </a:path>
              <a:path w="3890009" h="2023110">
                <a:moveTo>
                  <a:pt x="919327" y="484337"/>
                </a:moveTo>
                <a:lnTo>
                  <a:pt x="913522" y="495631"/>
                </a:lnTo>
                <a:lnTo>
                  <a:pt x="958702" y="518855"/>
                </a:lnTo>
                <a:lnTo>
                  <a:pt x="964507" y="507560"/>
                </a:lnTo>
                <a:lnTo>
                  <a:pt x="919327" y="484337"/>
                </a:lnTo>
                <a:close/>
              </a:path>
              <a:path w="3890009" h="2023110">
                <a:moveTo>
                  <a:pt x="840262" y="443694"/>
                </a:moveTo>
                <a:lnTo>
                  <a:pt x="834456" y="454988"/>
                </a:lnTo>
                <a:lnTo>
                  <a:pt x="879636" y="478213"/>
                </a:lnTo>
                <a:lnTo>
                  <a:pt x="885442" y="466918"/>
                </a:lnTo>
                <a:lnTo>
                  <a:pt x="840262" y="443694"/>
                </a:lnTo>
                <a:close/>
              </a:path>
              <a:path w="3890009" h="2023110">
                <a:moveTo>
                  <a:pt x="761196" y="403052"/>
                </a:moveTo>
                <a:lnTo>
                  <a:pt x="755390" y="414346"/>
                </a:lnTo>
                <a:lnTo>
                  <a:pt x="800571" y="437570"/>
                </a:lnTo>
                <a:lnTo>
                  <a:pt x="806376" y="426276"/>
                </a:lnTo>
                <a:lnTo>
                  <a:pt x="761196" y="403052"/>
                </a:lnTo>
                <a:close/>
              </a:path>
              <a:path w="3890009" h="2023110">
                <a:moveTo>
                  <a:pt x="682130" y="362409"/>
                </a:moveTo>
                <a:lnTo>
                  <a:pt x="676324" y="373703"/>
                </a:lnTo>
                <a:lnTo>
                  <a:pt x="721504" y="396928"/>
                </a:lnTo>
                <a:lnTo>
                  <a:pt x="727311" y="385634"/>
                </a:lnTo>
                <a:lnTo>
                  <a:pt x="682130" y="362409"/>
                </a:lnTo>
                <a:close/>
              </a:path>
              <a:path w="3890009" h="2023110">
                <a:moveTo>
                  <a:pt x="603064" y="321767"/>
                </a:moveTo>
                <a:lnTo>
                  <a:pt x="597259" y="333061"/>
                </a:lnTo>
                <a:lnTo>
                  <a:pt x="642439" y="356285"/>
                </a:lnTo>
                <a:lnTo>
                  <a:pt x="648244" y="344991"/>
                </a:lnTo>
                <a:lnTo>
                  <a:pt x="603064" y="321767"/>
                </a:lnTo>
                <a:close/>
              </a:path>
              <a:path w="3890009" h="2023110">
                <a:moveTo>
                  <a:pt x="523999" y="281124"/>
                </a:moveTo>
                <a:lnTo>
                  <a:pt x="518193" y="292418"/>
                </a:lnTo>
                <a:lnTo>
                  <a:pt x="563373" y="315643"/>
                </a:lnTo>
                <a:lnTo>
                  <a:pt x="569179" y="304349"/>
                </a:lnTo>
                <a:lnTo>
                  <a:pt x="523999" y="281124"/>
                </a:lnTo>
                <a:close/>
              </a:path>
              <a:path w="3890009" h="2023110">
                <a:moveTo>
                  <a:pt x="444933" y="240482"/>
                </a:moveTo>
                <a:lnTo>
                  <a:pt x="439127" y="251777"/>
                </a:lnTo>
                <a:lnTo>
                  <a:pt x="484308" y="275000"/>
                </a:lnTo>
                <a:lnTo>
                  <a:pt x="490113" y="263706"/>
                </a:lnTo>
                <a:lnTo>
                  <a:pt x="444933" y="240482"/>
                </a:lnTo>
                <a:close/>
              </a:path>
              <a:path w="3890009" h="2023110">
                <a:moveTo>
                  <a:pt x="365867" y="199839"/>
                </a:moveTo>
                <a:lnTo>
                  <a:pt x="360061" y="211133"/>
                </a:lnTo>
                <a:lnTo>
                  <a:pt x="405241" y="234358"/>
                </a:lnTo>
                <a:lnTo>
                  <a:pt x="411048" y="223064"/>
                </a:lnTo>
                <a:lnTo>
                  <a:pt x="365867" y="199839"/>
                </a:lnTo>
                <a:close/>
              </a:path>
              <a:path w="3890009" h="2023110">
                <a:moveTo>
                  <a:pt x="286801" y="159197"/>
                </a:moveTo>
                <a:lnTo>
                  <a:pt x="280996" y="170491"/>
                </a:lnTo>
                <a:lnTo>
                  <a:pt x="326176" y="193715"/>
                </a:lnTo>
                <a:lnTo>
                  <a:pt x="331983" y="182421"/>
                </a:lnTo>
                <a:lnTo>
                  <a:pt x="286801" y="159197"/>
                </a:lnTo>
                <a:close/>
              </a:path>
              <a:path w="3890009" h="2023110">
                <a:moveTo>
                  <a:pt x="207736" y="118554"/>
                </a:moveTo>
                <a:lnTo>
                  <a:pt x="201930" y="129848"/>
                </a:lnTo>
                <a:lnTo>
                  <a:pt x="247110" y="153073"/>
                </a:lnTo>
                <a:lnTo>
                  <a:pt x="252916" y="141778"/>
                </a:lnTo>
                <a:lnTo>
                  <a:pt x="207736" y="118554"/>
                </a:lnTo>
                <a:close/>
              </a:path>
              <a:path w="3890009" h="2023110">
                <a:moveTo>
                  <a:pt x="128670" y="77911"/>
                </a:moveTo>
                <a:lnTo>
                  <a:pt x="122864" y="89206"/>
                </a:lnTo>
                <a:lnTo>
                  <a:pt x="168045" y="112430"/>
                </a:lnTo>
                <a:lnTo>
                  <a:pt x="173851" y="101136"/>
                </a:lnTo>
                <a:lnTo>
                  <a:pt x="128670" y="77911"/>
                </a:lnTo>
                <a:close/>
              </a:path>
              <a:path w="3890009" h="2023110">
                <a:moveTo>
                  <a:pt x="75947" y="0"/>
                </a:moveTo>
                <a:lnTo>
                  <a:pt x="0" y="18910"/>
                </a:lnTo>
                <a:lnTo>
                  <a:pt x="28823" y="91674"/>
                </a:lnTo>
                <a:lnTo>
                  <a:pt x="32514" y="93271"/>
                </a:lnTo>
                <a:lnTo>
                  <a:pt x="39034" y="90688"/>
                </a:lnTo>
                <a:lnTo>
                  <a:pt x="40631" y="86997"/>
                </a:lnTo>
                <a:lnTo>
                  <a:pt x="18507" y="31145"/>
                </a:lnTo>
                <a:lnTo>
                  <a:pt x="9913" y="31145"/>
                </a:lnTo>
                <a:lnTo>
                  <a:pt x="5824" y="29043"/>
                </a:lnTo>
                <a:lnTo>
                  <a:pt x="11630" y="17749"/>
                </a:lnTo>
                <a:lnTo>
                  <a:pt x="57225" y="17749"/>
                </a:lnTo>
                <a:lnTo>
                  <a:pt x="79015" y="12324"/>
                </a:lnTo>
                <a:lnTo>
                  <a:pt x="81086" y="8878"/>
                </a:lnTo>
                <a:lnTo>
                  <a:pt x="79392" y="2072"/>
                </a:lnTo>
                <a:lnTo>
                  <a:pt x="75947" y="0"/>
                </a:lnTo>
                <a:close/>
              </a:path>
              <a:path w="3890009" h="2023110">
                <a:moveTo>
                  <a:pt x="49604" y="37269"/>
                </a:moveTo>
                <a:lnTo>
                  <a:pt x="43798" y="48563"/>
                </a:lnTo>
                <a:lnTo>
                  <a:pt x="88978" y="71788"/>
                </a:lnTo>
                <a:lnTo>
                  <a:pt x="94785" y="60493"/>
                </a:lnTo>
                <a:lnTo>
                  <a:pt x="49604" y="37269"/>
                </a:lnTo>
                <a:close/>
              </a:path>
              <a:path w="3890009" h="2023110">
                <a:moveTo>
                  <a:pt x="11630" y="17749"/>
                </a:moveTo>
                <a:lnTo>
                  <a:pt x="5824" y="29043"/>
                </a:lnTo>
                <a:lnTo>
                  <a:pt x="9913" y="31145"/>
                </a:lnTo>
                <a:lnTo>
                  <a:pt x="10769" y="29480"/>
                </a:lnTo>
                <a:lnTo>
                  <a:pt x="10110" y="29480"/>
                </a:lnTo>
                <a:lnTo>
                  <a:pt x="14480" y="20980"/>
                </a:lnTo>
                <a:lnTo>
                  <a:pt x="15138" y="20980"/>
                </a:lnTo>
                <a:lnTo>
                  <a:pt x="15718" y="19851"/>
                </a:lnTo>
                <a:lnTo>
                  <a:pt x="11630" y="17749"/>
                </a:lnTo>
                <a:close/>
              </a:path>
              <a:path w="3890009" h="2023110">
                <a:moveTo>
                  <a:pt x="17152" y="27727"/>
                </a:moveTo>
                <a:lnTo>
                  <a:pt x="10866" y="29292"/>
                </a:lnTo>
                <a:lnTo>
                  <a:pt x="9913" y="31145"/>
                </a:lnTo>
                <a:lnTo>
                  <a:pt x="18507" y="31145"/>
                </a:lnTo>
                <a:lnTo>
                  <a:pt x="17152" y="27727"/>
                </a:lnTo>
                <a:close/>
              </a:path>
              <a:path w="3890009" h="2023110">
                <a:moveTo>
                  <a:pt x="14480" y="20980"/>
                </a:moveTo>
                <a:lnTo>
                  <a:pt x="10110" y="29480"/>
                </a:lnTo>
                <a:lnTo>
                  <a:pt x="10866" y="29292"/>
                </a:lnTo>
                <a:lnTo>
                  <a:pt x="14766" y="21703"/>
                </a:lnTo>
                <a:lnTo>
                  <a:pt x="14480" y="20980"/>
                </a:lnTo>
                <a:close/>
              </a:path>
              <a:path w="3890009" h="2023110">
                <a:moveTo>
                  <a:pt x="10866" y="29292"/>
                </a:moveTo>
                <a:lnTo>
                  <a:pt x="10110" y="29480"/>
                </a:lnTo>
                <a:lnTo>
                  <a:pt x="10769" y="29480"/>
                </a:lnTo>
                <a:lnTo>
                  <a:pt x="10866" y="29292"/>
                </a:lnTo>
                <a:close/>
              </a:path>
              <a:path w="3890009" h="2023110">
                <a:moveTo>
                  <a:pt x="14766" y="21703"/>
                </a:moveTo>
                <a:lnTo>
                  <a:pt x="10866" y="29292"/>
                </a:lnTo>
                <a:lnTo>
                  <a:pt x="17152" y="27727"/>
                </a:lnTo>
                <a:lnTo>
                  <a:pt x="14766" y="21703"/>
                </a:lnTo>
                <a:close/>
              </a:path>
              <a:path w="3890009" h="2023110">
                <a:moveTo>
                  <a:pt x="57225" y="17749"/>
                </a:moveTo>
                <a:lnTo>
                  <a:pt x="11630" y="17749"/>
                </a:lnTo>
                <a:lnTo>
                  <a:pt x="15718" y="19851"/>
                </a:lnTo>
                <a:lnTo>
                  <a:pt x="14766" y="21703"/>
                </a:lnTo>
                <a:lnTo>
                  <a:pt x="17152" y="27727"/>
                </a:lnTo>
                <a:lnTo>
                  <a:pt x="57225" y="17749"/>
                </a:lnTo>
                <a:close/>
              </a:path>
              <a:path w="3890009" h="2023110">
                <a:moveTo>
                  <a:pt x="15138" y="20980"/>
                </a:moveTo>
                <a:lnTo>
                  <a:pt x="14480" y="20980"/>
                </a:lnTo>
                <a:lnTo>
                  <a:pt x="14766" y="21703"/>
                </a:lnTo>
                <a:lnTo>
                  <a:pt x="15138" y="2098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81584" y="3195885"/>
            <a:ext cx="2435352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Support for native Windows file system</a:t>
            </a:r>
            <a:r>
              <a:rPr sz="893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features: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81584" y="3324130"/>
            <a:ext cx="1939457" cy="42040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190262" indent="-182166">
              <a:spcBef>
                <a:spcPts val="64"/>
              </a:spcBef>
              <a:buFontTx/>
              <a:buChar char="•"/>
              <a:tabLst>
                <a:tab pos="189857" algn="l"/>
                <a:tab pos="190262" algn="l"/>
              </a:tabLst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ACLs, shadow copies, user</a:t>
            </a:r>
            <a:r>
              <a:rPr sz="893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quotas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pPr marL="190262" indent="-182166">
              <a:spcBef>
                <a:spcPts val="16"/>
              </a:spcBef>
              <a:buFontTx/>
              <a:buChar char="•"/>
              <a:tabLst>
                <a:tab pos="189857" algn="l"/>
                <a:tab pos="190262" algn="l"/>
              </a:tabLst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NTFS file systems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  <a:p>
            <a:pPr marL="190262" indent="-182166">
              <a:spcBef>
                <a:spcPts val="13"/>
              </a:spcBef>
              <a:buFontTx/>
              <a:buChar char="•"/>
              <a:tabLst>
                <a:tab pos="189857" algn="l"/>
                <a:tab pos="190262" algn="l"/>
              </a:tabLst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SMB protocol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8132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426137"/>
            <a:ext cx="8077200" cy="377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1530" marR="807085" indent="1343025">
              <a:lnSpc>
                <a:spcPct val="101099"/>
              </a:lnSpc>
              <a:spcBef>
                <a:spcPts val="95"/>
              </a:spcBef>
            </a:pPr>
            <a:r>
              <a:rPr spc="10" dirty="0" smtClean="0"/>
              <a:t>Integrating </a:t>
            </a:r>
            <a:r>
              <a:rPr spc="5" dirty="0"/>
              <a:t>On-Premises </a:t>
            </a:r>
            <a:r>
              <a:rPr spc="10" dirty="0"/>
              <a:t>Storage</a:t>
            </a:r>
          </a:p>
        </p:txBody>
      </p:sp>
      <p:sp>
        <p:nvSpPr>
          <p:cNvPr id="3" name="object 3"/>
          <p:cNvSpPr/>
          <p:nvPr/>
        </p:nvSpPr>
        <p:spPr>
          <a:xfrm>
            <a:off x="869441" y="12573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56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254" y="2930328"/>
            <a:ext cx="3761923" cy="24362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pc="-26" dirty="0"/>
              <a:t>AWS </a:t>
            </a:r>
            <a:r>
              <a:rPr spc="-13" dirty="0"/>
              <a:t>Storage </a:t>
            </a:r>
            <a:r>
              <a:rPr spc="-16" dirty="0"/>
              <a:t>Gateway </a:t>
            </a:r>
            <a:r>
              <a:rPr dirty="0"/>
              <a:t>– </a:t>
            </a:r>
            <a:r>
              <a:rPr spc="-3" dirty="0"/>
              <a:t>File</a:t>
            </a:r>
            <a:r>
              <a:rPr spc="32" dirty="0"/>
              <a:t> </a:t>
            </a:r>
            <a:r>
              <a:rPr spc="-16" dirty="0"/>
              <a:t>Gateway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200" y="5104009"/>
            <a:ext cx="1033082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13" dirty="0">
                <a:solidFill>
                  <a:srgbClr val="FFFFFF"/>
                </a:solidFill>
                <a:cs typeface="Calibri"/>
              </a:rPr>
              <a:t>AWS </a:t>
            </a:r>
            <a:r>
              <a:rPr sz="893" spc="-6" dirty="0">
                <a:solidFill>
                  <a:srgbClr val="FFFFFF"/>
                </a:solidFill>
                <a:cs typeface="Calibri"/>
              </a:rPr>
              <a:t>Storage</a:t>
            </a:r>
            <a:r>
              <a:rPr sz="893" spc="-41" dirty="0">
                <a:solidFill>
                  <a:srgbClr val="FFFFFF"/>
                </a:solidFill>
                <a:cs typeface="Calibri"/>
              </a:rPr>
              <a:t> </a:t>
            </a:r>
            <a:r>
              <a:rPr sz="893" spc="-6" dirty="0">
                <a:solidFill>
                  <a:srgbClr val="FFFFFF"/>
                </a:solidFill>
                <a:cs typeface="Calibri"/>
              </a:rPr>
              <a:t>Gateway</a:t>
            </a:r>
            <a:endParaRPr sz="893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9450" y="4609491"/>
            <a:ext cx="454685" cy="456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2956" y="3810876"/>
            <a:ext cx="456628" cy="454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4811" y="4278191"/>
            <a:ext cx="565928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cs typeface="Calibri"/>
              </a:rPr>
              <a:t>S3</a:t>
            </a:r>
            <a:r>
              <a:rPr sz="893" spc="-35" dirty="0">
                <a:solidFill>
                  <a:srgbClr val="FFFFFF"/>
                </a:solidFill>
                <a:cs typeface="Calibri"/>
              </a:rPr>
              <a:t> </a:t>
            </a:r>
            <a:r>
              <a:rPr sz="893" spc="-6" dirty="0">
                <a:solidFill>
                  <a:srgbClr val="FFFFFF"/>
                </a:solidFill>
                <a:cs typeface="Calibri"/>
              </a:rPr>
              <a:t>Standard</a:t>
            </a:r>
            <a:endParaRPr sz="893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2956" y="4574514"/>
            <a:ext cx="456628" cy="454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5101" y="5041830"/>
            <a:ext cx="685348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cs typeface="Calibri"/>
              </a:rPr>
              <a:t>S3 </a:t>
            </a:r>
            <a:r>
              <a:rPr sz="893" spc="-6" dirty="0">
                <a:solidFill>
                  <a:srgbClr val="FFFFFF"/>
                </a:solidFill>
                <a:cs typeface="Calibri"/>
              </a:rPr>
              <a:t>Standard</a:t>
            </a:r>
            <a:r>
              <a:rPr sz="893" spc="-35" dirty="0">
                <a:solidFill>
                  <a:srgbClr val="FFFFFF"/>
                </a:solidFill>
                <a:cs typeface="Calibri"/>
              </a:rPr>
              <a:t> </a:t>
            </a:r>
            <a:r>
              <a:rPr sz="893" spc="-3" dirty="0">
                <a:solidFill>
                  <a:srgbClr val="FFFFFF"/>
                </a:solidFill>
                <a:cs typeface="Calibri"/>
              </a:rPr>
              <a:t>IA</a:t>
            </a:r>
            <a:endParaRPr sz="893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2956" y="5369243"/>
            <a:ext cx="456628" cy="454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0791" y="5836558"/>
            <a:ext cx="714089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3" dirty="0">
                <a:solidFill>
                  <a:srgbClr val="FFFFFF"/>
                </a:solidFill>
                <a:cs typeface="Calibri"/>
              </a:rPr>
              <a:t>S3 One </a:t>
            </a:r>
            <a:r>
              <a:rPr sz="893" spc="-6" dirty="0">
                <a:solidFill>
                  <a:srgbClr val="FFFFFF"/>
                </a:solidFill>
                <a:cs typeface="Calibri"/>
              </a:rPr>
              <a:t>Zone</a:t>
            </a:r>
            <a:r>
              <a:rPr sz="893" spc="-41" dirty="0">
                <a:solidFill>
                  <a:srgbClr val="FFFFFF"/>
                </a:solidFill>
                <a:cs typeface="Calibri"/>
              </a:rPr>
              <a:t> </a:t>
            </a:r>
            <a:r>
              <a:rPr sz="893" spc="-3" dirty="0">
                <a:solidFill>
                  <a:srgbClr val="FFFFFF"/>
                </a:solidFill>
                <a:cs typeface="Calibri"/>
              </a:rPr>
              <a:t>IA</a:t>
            </a:r>
            <a:endParaRPr sz="893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0315" y="4804671"/>
            <a:ext cx="2547890" cy="65984"/>
          </a:xfrm>
          <a:custGeom>
            <a:avLst/>
            <a:gdLst/>
            <a:ahLst/>
            <a:cxnLst/>
            <a:rect l="l" t="t" r="r" b="b"/>
            <a:pathLst>
              <a:path w="3996690" h="103505">
                <a:moveTo>
                  <a:pt x="3937193" y="0"/>
                </a:moveTo>
                <a:lnTo>
                  <a:pt x="3933181" y="266"/>
                </a:lnTo>
                <a:lnTo>
                  <a:pt x="3928562" y="5546"/>
                </a:lnTo>
                <a:lnTo>
                  <a:pt x="3928830" y="9556"/>
                </a:lnTo>
                <a:lnTo>
                  <a:pt x="3969550" y="45187"/>
                </a:lnTo>
                <a:lnTo>
                  <a:pt x="3986442" y="45187"/>
                </a:lnTo>
                <a:lnTo>
                  <a:pt x="3986442" y="57887"/>
                </a:lnTo>
                <a:lnTo>
                  <a:pt x="3969550" y="57887"/>
                </a:lnTo>
                <a:lnTo>
                  <a:pt x="3928830" y="93517"/>
                </a:lnTo>
                <a:lnTo>
                  <a:pt x="3928562" y="97529"/>
                </a:lnTo>
                <a:lnTo>
                  <a:pt x="3933181" y="102809"/>
                </a:lnTo>
                <a:lnTo>
                  <a:pt x="3937193" y="103075"/>
                </a:lnTo>
                <a:lnTo>
                  <a:pt x="3988836" y="57887"/>
                </a:lnTo>
                <a:lnTo>
                  <a:pt x="3986442" y="57887"/>
                </a:lnTo>
                <a:lnTo>
                  <a:pt x="3988837" y="57886"/>
                </a:lnTo>
                <a:lnTo>
                  <a:pt x="3996093" y="51537"/>
                </a:lnTo>
                <a:lnTo>
                  <a:pt x="3937193" y="0"/>
                </a:lnTo>
                <a:close/>
              </a:path>
              <a:path w="3996690" h="103505">
                <a:moveTo>
                  <a:pt x="3976807" y="51537"/>
                </a:moveTo>
                <a:lnTo>
                  <a:pt x="3969550" y="57887"/>
                </a:lnTo>
                <a:lnTo>
                  <a:pt x="3986442" y="57887"/>
                </a:lnTo>
                <a:lnTo>
                  <a:pt x="3986442" y="56316"/>
                </a:lnTo>
                <a:lnTo>
                  <a:pt x="3982269" y="56316"/>
                </a:lnTo>
                <a:lnTo>
                  <a:pt x="3976807" y="51537"/>
                </a:lnTo>
                <a:close/>
              </a:path>
              <a:path w="3996690" h="103505">
                <a:moveTo>
                  <a:pt x="0" y="45186"/>
                </a:moveTo>
                <a:lnTo>
                  <a:pt x="0" y="57886"/>
                </a:lnTo>
                <a:lnTo>
                  <a:pt x="3969551" y="57886"/>
                </a:lnTo>
                <a:lnTo>
                  <a:pt x="3976807" y="51537"/>
                </a:lnTo>
                <a:lnTo>
                  <a:pt x="3969550" y="45187"/>
                </a:lnTo>
                <a:lnTo>
                  <a:pt x="0" y="45186"/>
                </a:lnTo>
                <a:close/>
              </a:path>
              <a:path w="3996690" h="103505">
                <a:moveTo>
                  <a:pt x="3982269" y="46758"/>
                </a:moveTo>
                <a:lnTo>
                  <a:pt x="3976807" y="51537"/>
                </a:lnTo>
                <a:lnTo>
                  <a:pt x="3982269" y="56316"/>
                </a:lnTo>
                <a:lnTo>
                  <a:pt x="3982269" y="46758"/>
                </a:lnTo>
                <a:close/>
              </a:path>
              <a:path w="3996690" h="103505">
                <a:moveTo>
                  <a:pt x="3986442" y="46758"/>
                </a:moveTo>
                <a:lnTo>
                  <a:pt x="3982269" y="46758"/>
                </a:lnTo>
                <a:lnTo>
                  <a:pt x="3982269" y="56316"/>
                </a:lnTo>
                <a:lnTo>
                  <a:pt x="3986442" y="56316"/>
                </a:lnTo>
                <a:lnTo>
                  <a:pt x="3986442" y="46758"/>
                </a:lnTo>
                <a:close/>
              </a:path>
              <a:path w="3996690" h="103505">
                <a:moveTo>
                  <a:pt x="3969550" y="45187"/>
                </a:moveTo>
                <a:lnTo>
                  <a:pt x="3976807" y="51537"/>
                </a:lnTo>
                <a:lnTo>
                  <a:pt x="3982269" y="46758"/>
                </a:lnTo>
                <a:lnTo>
                  <a:pt x="3986442" y="46758"/>
                </a:lnTo>
                <a:lnTo>
                  <a:pt x="3986442" y="45187"/>
                </a:lnTo>
                <a:lnTo>
                  <a:pt x="3969550" y="45187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2415" y="4032159"/>
            <a:ext cx="0" cy="1645158"/>
          </a:xfrm>
          <a:custGeom>
            <a:avLst/>
            <a:gdLst/>
            <a:ahLst/>
            <a:cxnLst/>
            <a:rect l="l" t="t" r="r" b="b"/>
            <a:pathLst>
              <a:path h="2580640">
                <a:moveTo>
                  <a:pt x="0" y="0"/>
                </a:moveTo>
                <a:lnTo>
                  <a:pt x="1" y="2580238"/>
                </a:lnTo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12415" y="4000341"/>
            <a:ext cx="555808" cy="65984"/>
          </a:xfrm>
          <a:custGeom>
            <a:avLst/>
            <a:gdLst/>
            <a:ahLst/>
            <a:cxnLst/>
            <a:rect l="l" t="t" r="r" b="b"/>
            <a:pathLst>
              <a:path w="871854" h="103505">
                <a:moveTo>
                  <a:pt x="812328" y="0"/>
                </a:moveTo>
                <a:lnTo>
                  <a:pt x="808316" y="266"/>
                </a:lnTo>
                <a:lnTo>
                  <a:pt x="803697" y="5546"/>
                </a:lnTo>
                <a:lnTo>
                  <a:pt x="803965" y="9556"/>
                </a:lnTo>
                <a:lnTo>
                  <a:pt x="844686" y="45187"/>
                </a:lnTo>
                <a:lnTo>
                  <a:pt x="861584" y="45187"/>
                </a:lnTo>
                <a:lnTo>
                  <a:pt x="861584" y="57887"/>
                </a:lnTo>
                <a:lnTo>
                  <a:pt x="844685" y="57887"/>
                </a:lnTo>
                <a:lnTo>
                  <a:pt x="803965" y="93517"/>
                </a:lnTo>
                <a:lnTo>
                  <a:pt x="803697" y="97529"/>
                </a:lnTo>
                <a:lnTo>
                  <a:pt x="808316" y="102809"/>
                </a:lnTo>
                <a:lnTo>
                  <a:pt x="812328" y="103075"/>
                </a:lnTo>
                <a:lnTo>
                  <a:pt x="863971" y="57887"/>
                </a:lnTo>
                <a:lnTo>
                  <a:pt x="861584" y="57887"/>
                </a:lnTo>
                <a:lnTo>
                  <a:pt x="863973" y="57886"/>
                </a:lnTo>
                <a:lnTo>
                  <a:pt x="871228" y="51537"/>
                </a:lnTo>
                <a:lnTo>
                  <a:pt x="812328" y="0"/>
                </a:lnTo>
                <a:close/>
              </a:path>
              <a:path w="871854" h="103505">
                <a:moveTo>
                  <a:pt x="851943" y="51537"/>
                </a:moveTo>
                <a:lnTo>
                  <a:pt x="844686" y="57887"/>
                </a:lnTo>
                <a:lnTo>
                  <a:pt x="861584" y="57887"/>
                </a:lnTo>
                <a:lnTo>
                  <a:pt x="861584" y="56316"/>
                </a:lnTo>
                <a:lnTo>
                  <a:pt x="857404" y="56316"/>
                </a:lnTo>
                <a:lnTo>
                  <a:pt x="851943" y="51537"/>
                </a:lnTo>
                <a:close/>
              </a:path>
              <a:path w="871854" h="103505">
                <a:moveTo>
                  <a:pt x="0" y="45186"/>
                </a:moveTo>
                <a:lnTo>
                  <a:pt x="0" y="57886"/>
                </a:lnTo>
                <a:lnTo>
                  <a:pt x="844687" y="57886"/>
                </a:lnTo>
                <a:lnTo>
                  <a:pt x="851943" y="51537"/>
                </a:lnTo>
                <a:lnTo>
                  <a:pt x="844686" y="45187"/>
                </a:lnTo>
                <a:lnTo>
                  <a:pt x="0" y="45186"/>
                </a:lnTo>
                <a:close/>
              </a:path>
              <a:path w="871854" h="103505">
                <a:moveTo>
                  <a:pt x="857404" y="46758"/>
                </a:moveTo>
                <a:lnTo>
                  <a:pt x="851943" y="51537"/>
                </a:lnTo>
                <a:lnTo>
                  <a:pt x="857404" y="56316"/>
                </a:lnTo>
                <a:lnTo>
                  <a:pt x="857404" y="46758"/>
                </a:lnTo>
                <a:close/>
              </a:path>
              <a:path w="871854" h="103505">
                <a:moveTo>
                  <a:pt x="861584" y="46758"/>
                </a:moveTo>
                <a:lnTo>
                  <a:pt x="857404" y="46758"/>
                </a:lnTo>
                <a:lnTo>
                  <a:pt x="857404" y="56316"/>
                </a:lnTo>
                <a:lnTo>
                  <a:pt x="861584" y="56316"/>
                </a:lnTo>
                <a:lnTo>
                  <a:pt x="861584" y="46758"/>
                </a:lnTo>
                <a:close/>
              </a:path>
              <a:path w="871854" h="103505">
                <a:moveTo>
                  <a:pt x="844686" y="45187"/>
                </a:moveTo>
                <a:lnTo>
                  <a:pt x="851943" y="51537"/>
                </a:lnTo>
                <a:lnTo>
                  <a:pt x="857404" y="46758"/>
                </a:lnTo>
                <a:lnTo>
                  <a:pt x="861584" y="46758"/>
                </a:lnTo>
                <a:lnTo>
                  <a:pt x="861584" y="45187"/>
                </a:lnTo>
                <a:lnTo>
                  <a:pt x="844686" y="45187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08795" y="5640585"/>
            <a:ext cx="555808" cy="65984"/>
          </a:xfrm>
          <a:custGeom>
            <a:avLst/>
            <a:gdLst/>
            <a:ahLst/>
            <a:cxnLst/>
            <a:rect l="l" t="t" r="r" b="b"/>
            <a:pathLst>
              <a:path w="871854" h="103504">
                <a:moveTo>
                  <a:pt x="812327" y="0"/>
                </a:moveTo>
                <a:lnTo>
                  <a:pt x="808316" y="267"/>
                </a:lnTo>
                <a:lnTo>
                  <a:pt x="803697" y="5546"/>
                </a:lnTo>
                <a:lnTo>
                  <a:pt x="803964" y="9558"/>
                </a:lnTo>
                <a:lnTo>
                  <a:pt x="844685" y="45189"/>
                </a:lnTo>
                <a:lnTo>
                  <a:pt x="861584" y="45189"/>
                </a:lnTo>
                <a:lnTo>
                  <a:pt x="861584" y="57889"/>
                </a:lnTo>
                <a:lnTo>
                  <a:pt x="844685" y="57889"/>
                </a:lnTo>
                <a:lnTo>
                  <a:pt x="803964" y="93518"/>
                </a:lnTo>
                <a:lnTo>
                  <a:pt x="803697" y="97530"/>
                </a:lnTo>
                <a:lnTo>
                  <a:pt x="808315" y="102809"/>
                </a:lnTo>
                <a:lnTo>
                  <a:pt x="812327" y="103077"/>
                </a:lnTo>
                <a:lnTo>
                  <a:pt x="863971" y="57889"/>
                </a:lnTo>
                <a:lnTo>
                  <a:pt x="861584" y="57889"/>
                </a:lnTo>
                <a:lnTo>
                  <a:pt x="863973" y="57887"/>
                </a:lnTo>
                <a:lnTo>
                  <a:pt x="871228" y="51539"/>
                </a:lnTo>
                <a:lnTo>
                  <a:pt x="812327" y="0"/>
                </a:lnTo>
                <a:close/>
              </a:path>
              <a:path w="871854" h="103504">
                <a:moveTo>
                  <a:pt x="851943" y="51539"/>
                </a:moveTo>
                <a:lnTo>
                  <a:pt x="844685" y="57889"/>
                </a:lnTo>
                <a:lnTo>
                  <a:pt x="861584" y="57889"/>
                </a:lnTo>
                <a:lnTo>
                  <a:pt x="861584" y="56318"/>
                </a:lnTo>
                <a:lnTo>
                  <a:pt x="857404" y="56318"/>
                </a:lnTo>
                <a:lnTo>
                  <a:pt x="851943" y="51539"/>
                </a:lnTo>
                <a:close/>
              </a:path>
              <a:path w="871854" h="103504">
                <a:moveTo>
                  <a:pt x="0" y="45187"/>
                </a:moveTo>
                <a:lnTo>
                  <a:pt x="0" y="57887"/>
                </a:lnTo>
                <a:lnTo>
                  <a:pt x="844687" y="57887"/>
                </a:lnTo>
                <a:lnTo>
                  <a:pt x="851943" y="51539"/>
                </a:lnTo>
                <a:lnTo>
                  <a:pt x="844685" y="45189"/>
                </a:lnTo>
                <a:lnTo>
                  <a:pt x="0" y="45187"/>
                </a:lnTo>
                <a:close/>
              </a:path>
              <a:path w="871854" h="103504">
                <a:moveTo>
                  <a:pt x="857404" y="46760"/>
                </a:moveTo>
                <a:lnTo>
                  <a:pt x="851943" y="51539"/>
                </a:lnTo>
                <a:lnTo>
                  <a:pt x="857404" y="56318"/>
                </a:lnTo>
                <a:lnTo>
                  <a:pt x="857404" y="46760"/>
                </a:lnTo>
                <a:close/>
              </a:path>
              <a:path w="871854" h="103504">
                <a:moveTo>
                  <a:pt x="861584" y="46760"/>
                </a:moveTo>
                <a:lnTo>
                  <a:pt x="857404" y="46760"/>
                </a:lnTo>
                <a:lnTo>
                  <a:pt x="857404" y="56318"/>
                </a:lnTo>
                <a:lnTo>
                  <a:pt x="861584" y="56318"/>
                </a:lnTo>
                <a:lnTo>
                  <a:pt x="861584" y="46760"/>
                </a:lnTo>
                <a:close/>
              </a:path>
              <a:path w="871854" h="103504">
                <a:moveTo>
                  <a:pt x="844685" y="45189"/>
                </a:moveTo>
                <a:lnTo>
                  <a:pt x="851943" y="51539"/>
                </a:lnTo>
                <a:lnTo>
                  <a:pt x="857404" y="46760"/>
                </a:lnTo>
                <a:lnTo>
                  <a:pt x="861584" y="46760"/>
                </a:lnTo>
                <a:lnTo>
                  <a:pt x="861584" y="45189"/>
                </a:lnTo>
                <a:lnTo>
                  <a:pt x="844685" y="45189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00914" y="3420572"/>
            <a:ext cx="3580162" cy="3028807"/>
          </a:xfrm>
          <a:custGeom>
            <a:avLst/>
            <a:gdLst/>
            <a:ahLst/>
            <a:cxnLst/>
            <a:rect l="l" t="t" r="r" b="b"/>
            <a:pathLst>
              <a:path w="5615940" h="4751070">
                <a:moveTo>
                  <a:pt x="0" y="0"/>
                </a:moveTo>
                <a:lnTo>
                  <a:pt x="5615679" y="0"/>
                </a:lnTo>
                <a:lnTo>
                  <a:pt x="5615679" y="4750967"/>
                </a:lnTo>
                <a:lnTo>
                  <a:pt x="0" y="475096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4283" y="3462737"/>
            <a:ext cx="448532" cy="125900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765" spc="-13" dirty="0">
                <a:solidFill>
                  <a:srgbClr val="FAFAFA"/>
                </a:solidFill>
                <a:cs typeface="Calibri"/>
              </a:rPr>
              <a:t>AWS</a:t>
            </a:r>
            <a:r>
              <a:rPr sz="765" spc="-41" dirty="0">
                <a:solidFill>
                  <a:srgbClr val="FAFAFA"/>
                </a:solidFill>
                <a:cs typeface="Calibri"/>
              </a:rPr>
              <a:t> </a:t>
            </a:r>
            <a:r>
              <a:rPr sz="765" spc="-3" dirty="0">
                <a:solidFill>
                  <a:srgbClr val="FAFAFA"/>
                </a:solidFill>
                <a:cs typeface="Calibri"/>
              </a:rPr>
              <a:t>Cloud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99662" y="3420313"/>
            <a:ext cx="211798" cy="211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4719" y="3420572"/>
            <a:ext cx="2908983" cy="3028807"/>
          </a:xfrm>
          <a:custGeom>
            <a:avLst/>
            <a:gdLst/>
            <a:ahLst/>
            <a:cxnLst/>
            <a:rect l="l" t="t" r="r" b="b"/>
            <a:pathLst>
              <a:path w="4563110" h="4751070">
                <a:moveTo>
                  <a:pt x="0" y="0"/>
                </a:moveTo>
                <a:lnTo>
                  <a:pt x="4563090" y="0"/>
                </a:lnTo>
                <a:lnTo>
                  <a:pt x="4563090" y="4750966"/>
                </a:lnTo>
                <a:lnTo>
                  <a:pt x="0" y="47509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8088" y="3462737"/>
            <a:ext cx="465939" cy="246590"/>
          </a:xfrm>
          <a:prstGeom prst="rect">
            <a:avLst/>
          </a:prstGeom>
        </p:spPr>
        <p:txBody>
          <a:bodyPr vert="horz" wrap="square" lIns="0" tIns="4048" rIns="0" bIns="0" rtlCol="0">
            <a:spAutoFit/>
          </a:bodyPr>
          <a:lstStyle/>
          <a:p>
            <a:pPr marL="8096" marR="3239">
              <a:lnSpc>
                <a:spcPct val="103299"/>
              </a:lnSpc>
              <a:spcBef>
                <a:spcPts val="32"/>
              </a:spcBef>
            </a:pPr>
            <a:r>
              <a:rPr sz="765" spc="-6" dirty="0">
                <a:solidFill>
                  <a:srgbClr val="8FA7C4"/>
                </a:solidFill>
                <a:cs typeface="Calibri"/>
              </a:rPr>
              <a:t>Corporate  </a:t>
            </a:r>
            <a:r>
              <a:rPr sz="765" spc="-10" dirty="0">
                <a:solidFill>
                  <a:srgbClr val="8FA7C4"/>
                </a:solidFill>
                <a:cs typeface="Calibri"/>
              </a:rPr>
              <a:t>data</a:t>
            </a:r>
            <a:r>
              <a:rPr sz="765" spc="-35" dirty="0">
                <a:solidFill>
                  <a:srgbClr val="8FA7C4"/>
                </a:solidFill>
                <a:cs typeface="Calibri"/>
              </a:rPr>
              <a:t> </a:t>
            </a:r>
            <a:r>
              <a:rPr sz="765" spc="-6" dirty="0">
                <a:solidFill>
                  <a:srgbClr val="8FA7C4"/>
                </a:solidFill>
                <a:cs typeface="Calibri"/>
              </a:rPr>
              <a:t>center</a:t>
            </a:r>
            <a:endParaRPr sz="765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498" y="3420313"/>
            <a:ext cx="211797" cy="2117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613" y="5065147"/>
            <a:ext cx="349758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9397" y="4783645"/>
            <a:ext cx="663893" cy="65984"/>
          </a:xfrm>
          <a:custGeom>
            <a:avLst/>
            <a:gdLst/>
            <a:ahLst/>
            <a:cxnLst/>
            <a:rect l="l" t="t" r="r" b="b"/>
            <a:pathLst>
              <a:path w="1041400" h="103505">
                <a:moveTo>
                  <a:pt x="982408" y="0"/>
                </a:moveTo>
                <a:lnTo>
                  <a:pt x="978396" y="267"/>
                </a:lnTo>
                <a:lnTo>
                  <a:pt x="973777" y="5546"/>
                </a:lnTo>
                <a:lnTo>
                  <a:pt x="974045" y="9558"/>
                </a:lnTo>
                <a:lnTo>
                  <a:pt x="1014767" y="45189"/>
                </a:lnTo>
                <a:lnTo>
                  <a:pt x="1031664" y="45189"/>
                </a:lnTo>
                <a:lnTo>
                  <a:pt x="1031664" y="57889"/>
                </a:lnTo>
                <a:lnTo>
                  <a:pt x="1014765" y="57889"/>
                </a:lnTo>
                <a:lnTo>
                  <a:pt x="974045" y="93518"/>
                </a:lnTo>
                <a:lnTo>
                  <a:pt x="973777" y="97530"/>
                </a:lnTo>
                <a:lnTo>
                  <a:pt x="978396" y="102809"/>
                </a:lnTo>
                <a:lnTo>
                  <a:pt x="982408" y="103077"/>
                </a:lnTo>
                <a:lnTo>
                  <a:pt x="1034052" y="57889"/>
                </a:lnTo>
                <a:lnTo>
                  <a:pt x="1031664" y="57889"/>
                </a:lnTo>
                <a:lnTo>
                  <a:pt x="1034054" y="57887"/>
                </a:lnTo>
                <a:lnTo>
                  <a:pt x="1041309" y="51539"/>
                </a:lnTo>
                <a:lnTo>
                  <a:pt x="982408" y="0"/>
                </a:lnTo>
                <a:close/>
              </a:path>
              <a:path w="1041400" h="103505">
                <a:moveTo>
                  <a:pt x="1022023" y="51538"/>
                </a:moveTo>
                <a:lnTo>
                  <a:pt x="1014765" y="57889"/>
                </a:lnTo>
                <a:lnTo>
                  <a:pt x="1031664" y="57889"/>
                </a:lnTo>
                <a:lnTo>
                  <a:pt x="1031664" y="56316"/>
                </a:lnTo>
                <a:lnTo>
                  <a:pt x="1027484" y="56316"/>
                </a:lnTo>
                <a:lnTo>
                  <a:pt x="1022023" y="51538"/>
                </a:lnTo>
                <a:close/>
              </a:path>
              <a:path w="1041400" h="103505">
                <a:moveTo>
                  <a:pt x="0" y="45187"/>
                </a:moveTo>
                <a:lnTo>
                  <a:pt x="0" y="57887"/>
                </a:lnTo>
                <a:lnTo>
                  <a:pt x="1014767" y="57887"/>
                </a:lnTo>
                <a:lnTo>
                  <a:pt x="1022023" y="51538"/>
                </a:lnTo>
                <a:lnTo>
                  <a:pt x="1014767" y="45189"/>
                </a:lnTo>
                <a:lnTo>
                  <a:pt x="0" y="45187"/>
                </a:lnTo>
                <a:close/>
              </a:path>
              <a:path w="1041400" h="103505">
                <a:moveTo>
                  <a:pt x="1027484" y="46760"/>
                </a:moveTo>
                <a:lnTo>
                  <a:pt x="1022023" y="51538"/>
                </a:lnTo>
                <a:lnTo>
                  <a:pt x="1027484" y="56316"/>
                </a:lnTo>
                <a:lnTo>
                  <a:pt x="1027484" y="46760"/>
                </a:lnTo>
                <a:close/>
              </a:path>
              <a:path w="1041400" h="103505">
                <a:moveTo>
                  <a:pt x="1031664" y="46760"/>
                </a:moveTo>
                <a:lnTo>
                  <a:pt x="1027484" y="46760"/>
                </a:lnTo>
                <a:lnTo>
                  <a:pt x="1027484" y="56316"/>
                </a:lnTo>
                <a:lnTo>
                  <a:pt x="1031664" y="56316"/>
                </a:lnTo>
                <a:lnTo>
                  <a:pt x="1031664" y="46760"/>
                </a:lnTo>
                <a:close/>
              </a:path>
              <a:path w="1041400" h="103505">
                <a:moveTo>
                  <a:pt x="1014767" y="45189"/>
                </a:moveTo>
                <a:lnTo>
                  <a:pt x="1022023" y="51538"/>
                </a:lnTo>
                <a:lnTo>
                  <a:pt x="1027484" y="46760"/>
                </a:lnTo>
                <a:lnTo>
                  <a:pt x="1031664" y="46760"/>
                </a:lnTo>
                <a:lnTo>
                  <a:pt x="1031664" y="45189"/>
                </a:lnTo>
                <a:lnTo>
                  <a:pt x="1014767" y="45189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43489" y="3615595"/>
            <a:ext cx="1014865" cy="414993"/>
          </a:xfrm>
          <a:prstGeom prst="rect">
            <a:avLst/>
          </a:prstGeom>
        </p:spPr>
        <p:txBody>
          <a:bodyPr vert="horz" wrap="square" lIns="0" tIns="10930" rIns="0" bIns="0" rtlCol="0">
            <a:spAutoFit/>
          </a:bodyPr>
          <a:lstStyle/>
          <a:p>
            <a:pPr marL="8096" marR="3239" algn="ctr">
              <a:lnSpc>
                <a:spcPct val="97900"/>
              </a:lnSpc>
              <a:spcBef>
                <a:spcPts val="86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The file system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mounted using</a:t>
            </a:r>
            <a:r>
              <a:rPr sz="893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NFS  or</a:t>
            </a:r>
            <a:r>
              <a:rPr sz="893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SMB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4775" y="3550902"/>
            <a:ext cx="1260991" cy="544878"/>
          </a:xfrm>
          <a:custGeom>
            <a:avLst/>
            <a:gdLst/>
            <a:ahLst/>
            <a:cxnLst/>
            <a:rect l="l" t="t" r="r" b="b"/>
            <a:pathLst>
              <a:path w="1978025" h="854710">
                <a:moveTo>
                  <a:pt x="12700" y="841974"/>
                </a:moveTo>
                <a:lnTo>
                  <a:pt x="6350" y="841974"/>
                </a:lnTo>
                <a:lnTo>
                  <a:pt x="6350" y="854674"/>
                </a:lnTo>
                <a:lnTo>
                  <a:pt x="20052" y="854674"/>
                </a:lnTo>
                <a:lnTo>
                  <a:pt x="20052" y="848324"/>
                </a:lnTo>
                <a:lnTo>
                  <a:pt x="12700" y="848324"/>
                </a:lnTo>
                <a:lnTo>
                  <a:pt x="12700" y="841974"/>
                </a:lnTo>
                <a:close/>
              </a:path>
              <a:path w="1978025" h="854710">
                <a:moveTo>
                  <a:pt x="12700" y="797524"/>
                </a:moveTo>
                <a:lnTo>
                  <a:pt x="0" y="797524"/>
                </a:lnTo>
                <a:lnTo>
                  <a:pt x="0" y="848324"/>
                </a:lnTo>
                <a:lnTo>
                  <a:pt x="6350" y="848324"/>
                </a:lnTo>
                <a:lnTo>
                  <a:pt x="6350" y="841974"/>
                </a:lnTo>
                <a:lnTo>
                  <a:pt x="12700" y="841974"/>
                </a:lnTo>
                <a:lnTo>
                  <a:pt x="12700" y="797524"/>
                </a:lnTo>
                <a:close/>
              </a:path>
              <a:path w="1978025" h="854710">
                <a:moveTo>
                  <a:pt x="20052" y="841974"/>
                </a:moveTo>
                <a:lnTo>
                  <a:pt x="12700" y="841974"/>
                </a:lnTo>
                <a:lnTo>
                  <a:pt x="12700" y="848324"/>
                </a:lnTo>
                <a:lnTo>
                  <a:pt x="20052" y="848324"/>
                </a:lnTo>
                <a:lnTo>
                  <a:pt x="20052" y="841974"/>
                </a:lnTo>
                <a:close/>
              </a:path>
              <a:path w="1978025" h="854710">
                <a:moveTo>
                  <a:pt x="12700" y="708625"/>
                </a:moveTo>
                <a:lnTo>
                  <a:pt x="0" y="708625"/>
                </a:lnTo>
                <a:lnTo>
                  <a:pt x="0" y="759424"/>
                </a:lnTo>
                <a:lnTo>
                  <a:pt x="12700" y="759424"/>
                </a:lnTo>
                <a:lnTo>
                  <a:pt x="12700" y="708625"/>
                </a:lnTo>
                <a:close/>
              </a:path>
              <a:path w="1978025" h="854710">
                <a:moveTo>
                  <a:pt x="12700" y="619725"/>
                </a:moveTo>
                <a:lnTo>
                  <a:pt x="0" y="619725"/>
                </a:lnTo>
                <a:lnTo>
                  <a:pt x="0" y="670525"/>
                </a:lnTo>
                <a:lnTo>
                  <a:pt x="12700" y="670525"/>
                </a:lnTo>
                <a:lnTo>
                  <a:pt x="12700" y="619725"/>
                </a:lnTo>
                <a:close/>
              </a:path>
              <a:path w="1978025" h="854710">
                <a:moveTo>
                  <a:pt x="12700" y="530825"/>
                </a:moveTo>
                <a:lnTo>
                  <a:pt x="0" y="530825"/>
                </a:lnTo>
                <a:lnTo>
                  <a:pt x="0" y="581625"/>
                </a:lnTo>
                <a:lnTo>
                  <a:pt x="12700" y="581625"/>
                </a:lnTo>
                <a:lnTo>
                  <a:pt x="12700" y="530825"/>
                </a:lnTo>
                <a:close/>
              </a:path>
              <a:path w="1978025" h="854710">
                <a:moveTo>
                  <a:pt x="12700" y="441925"/>
                </a:moveTo>
                <a:lnTo>
                  <a:pt x="0" y="441925"/>
                </a:lnTo>
                <a:lnTo>
                  <a:pt x="0" y="492725"/>
                </a:lnTo>
                <a:lnTo>
                  <a:pt x="12700" y="492725"/>
                </a:lnTo>
                <a:lnTo>
                  <a:pt x="12700" y="441925"/>
                </a:lnTo>
                <a:close/>
              </a:path>
              <a:path w="1978025" h="854710">
                <a:moveTo>
                  <a:pt x="12700" y="353025"/>
                </a:moveTo>
                <a:lnTo>
                  <a:pt x="0" y="353025"/>
                </a:lnTo>
                <a:lnTo>
                  <a:pt x="0" y="403825"/>
                </a:lnTo>
                <a:lnTo>
                  <a:pt x="12700" y="403825"/>
                </a:lnTo>
                <a:lnTo>
                  <a:pt x="12700" y="353025"/>
                </a:lnTo>
                <a:close/>
              </a:path>
              <a:path w="1978025" h="854710">
                <a:moveTo>
                  <a:pt x="12700" y="264125"/>
                </a:moveTo>
                <a:lnTo>
                  <a:pt x="0" y="264125"/>
                </a:lnTo>
                <a:lnTo>
                  <a:pt x="0" y="314925"/>
                </a:lnTo>
                <a:lnTo>
                  <a:pt x="12700" y="314925"/>
                </a:lnTo>
                <a:lnTo>
                  <a:pt x="12700" y="264125"/>
                </a:lnTo>
                <a:close/>
              </a:path>
              <a:path w="1978025" h="854710">
                <a:moveTo>
                  <a:pt x="12700" y="175225"/>
                </a:moveTo>
                <a:lnTo>
                  <a:pt x="0" y="175225"/>
                </a:lnTo>
                <a:lnTo>
                  <a:pt x="0" y="226025"/>
                </a:lnTo>
                <a:lnTo>
                  <a:pt x="12700" y="226025"/>
                </a:lnTo>
                <a:lnTo>
                  <a:pt x="12700" y="175225"/>
                </a:lnTo>
                <a:close/>
              </a:path>
              <a:path w="1978025" h="854710">
                <a:moveTo>
                  <a:pt x="12700" y="86325"/>
                </a:moveTo>
                <a:lnTo>
                  <a:pt x="0" y="86325"/>
                </a:lnTo>
                <a:lnTo>
                  <a:pt x="0" y="137125"/>
                </a:lnTo>
                <a:lnTo>
                  <a:pt x="12700" y="137125"/>
                </a:lnTo>
                <a:lnTo>
                  <a:pt x="12700" y="86325"/>
                </a:lnTo>
                <a:close/>
              </a:path>
              <a:path w="1978025" h="854710">
                <a:moveTo>
                  <a:pt x="15274" y="0"/>
                </a:moveTo>
                <a:lnTo>
                  <a:pt x="0" y="0"/>
                </a:lnTo>
                <a:lnTo>
                  <a:pt x="0" y="48225"/>
                </a:lnTo>
                <a:lnTo>
                  <a:pt x="12700" y="48225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15274" y="6350"/>
                </a:lnTo>
                <a:lnTo>
                  <a:pt x="15274" y="0"/>
                </a:lnTo>
                <a:close/>
              </a:path>
              <a:path w="1978025" h="85471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1978025" h="854710">
                <a:moveTo>
                  <a:pt x="15274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15274" y="12700"/>
                </a:lnTo>
                <a:lnTo>
                  <a:pt x="15274" y="6350"/>
                </a:lnTo>
                <a:close/>
              </a:path>
              <a:path w="1978025" h="854710">
                <a:moveTo>
                  <a:pt x="104174" y="0"/>
                </a:moveTo>
                <a:lnTo>
                  <a:pt x="53374" y="0"/>
                </a:lnTo>
                <a:lnTo>
                  <a:pt x="53374" y="12700"/>
                </a:lnTo>
                <a:lnTo>
                  <a:pt x="104174" y="12700"/>
                </a:lnTo>
                <a:lnTo>
                  <a:pt x="104174" y="0"/>
                </a:lnTo>
                <a:close/>
              </a:path>
              <a:path w="1978025" h="854710">
                <a:moveTo>
                  <a:pt x="193074" y="0"/>
                </a:moveTo>
                <a:lnTo>
                  <a:pt x="142274" y="0"/>
                </a:lnTo>
                <a:lnTo>
                  <a:pt x="142274" y="12700"/>
                </a:lnTo>
                <a:lnTo>
                  <a:pt x="193074" y="12700"/>
                </a:lnTo>
                <a:lnTo>
                  <a:pt x="193074" y="0"/>
                </a:lnTo>
                <a:close/>
              </a:path>
              <a:path w="1978025" h="854710">
                <a:moveTo>
                  <a:pt x="281974" y="0"/>
                </a:moveTo>
                <a:lnTo>
                  <a:pt x="231174" y="0"/>
                </a:lnTo>
                <a:lnTo>
                  <a:pt x="231174" y="12700"/>
                </a:lnTo>
                <a:lnTo>
                  <a:pt x="281974" y="12700"/>
                </a:lnTo>
                <a:lnTo>
                  <a:pt x="281974" y="0"/>
                </a:lnTo>
                <a:close/>
              </a:path>
              <a:path w="1978025" h="854710">
                <a:moveTo>
                  <a:pt x="370874" y="0"/>
                </a:moveTo>
                <a:lnTo>
                  <a:pt x="320074" y="0"/>
                </a:lnTo>
                <a:lnTo>
                  <a:pt x="320074" y="12700"/>
                </a:lnTo>
                <a:lnTo>
                  <a:pt x="370874" y="12700"/>
                </a:lnTo>
                <a:lnTo>
                  <a:pt x="370874" y="0"/>
                </a:lnTo>
                <a:close/>
              </a:path>
              <a:path w="1978025" h="854710">
                <a:moveTo>
                  <a:pt x="459774" y="0"/>
                </a:moveTo>
                <a:lnTo>
                  <a:pt x="408974" y="0"/>
                </a:lnTo>
                <a:lnTo>
                  <a:pt x="408974" y="12700"/>
                </a:lnTo>
                <a:lnTo>
                  <a:pt x="459774" y="12700"/>
                </a:lnTo>
                <a:lnTo>
                  <a:pt x="459774" y="0"/>
                </a:lnTo>
                <a:close/>
              </a:path>
              <a:path w="1978025" h="854710">
                <a:moveTo>
                  <a:pt x="548674" y="0"/>
                </a:moveTo>
                <a:lnTo>
                  <a:pt x="497874" y="0"/>
                </a:lnTo>
                <a:lnTo>
                  <a:pt x="497874" y="12700"/>
                </a:lnTo>
                <a:lnTo>
                  <a:pt x="548674" y="12700"/>
                </a:lnTo>
                <a:lnTo>
                  <a:pt x="548674" y="0"/>
                </a:lnTo>
                <a:close/>
              </a:path>
              <a:path w="1978025" h="854710">
                <a:moveTo>
                  <a:pt x="637574" y="0"/>
                </a:moveTo>
                <a:lnTo>
                  <a:pt x="586774" y="0"/>
                </a:lnTo>
                <a:lnTo>
                  <a:pt x="586774" y="12700"/>
                </a:lnTo>
                <a:lnTo>
                  <a:pt x="637574" y="12700"/>
                </a:lnTo>
                <a:lnTo>
                  <a:pt x="637574" y="0"/>
                </a:lnTo>
                <a:close/>
              </a:path>
              <a:path w="1978025" h="854710">
                <a:moveTo>
                  <a:pt x="726474" y="0"/>
                </a:moveTo>
                <a:lnTo>
                  <a:pt x="675674" y="0"/>
                </a:lnTo>
                <a:lnTo>
                  <a:pt x="675674" y="12700"/>
                </a:lnTo>
                <a:lnTo>
                  <a:pt x="726474" y="12700"/>
                </a:lnTo>
                <a:lnTo>
                  <a:pt x="726474" y="0"/>
                </a:lnTo>
                <a:close/>
              </a:path>
              <a:path w="1978025" h="854710">
                <a:moveTo>
                  <a:pt x="815374" y="0"/>
                </a:moveTo>
                <a:lnTo>
                  <a:pt x="764574" y="0"/>
                </a:lnTo>
                <a:lnTo>
                  <a:pt x="764574" y="12700"/>
                </a:lnTo>
                <a:lnTo>
                  <a:pt x="815374" y="12700"/>
                </a:lnTo>
                <a:lnTo>
                  <a:pt x="815374" y="0"/>
                </a:lnTo>
                <a:close/>
              </a:path>
              <a:path w="1978025" h="854710">
                <a:moveTo>
                  <a:pt x="904274" y="0"/>
                </a:moveTo>
                <a:lnTo>
                  <a:pt x="853474" y="0"/>
                </a:lnTo>
                <a:lnTo>
                  <a:pt x="853474" y="12700"/>
                </a:lnTo>
                <a:lnTo>
                  <a:pt x="904274" y="12700"/>
                </a:lnTo>
                <a:lnTo>
                  <a:pt x="904274" y="0"/>
                </a:lnTo>
                <a:close/>
              </a:path>
              <a:path w="1978025" h="854710">
                <a:moveTo>
                  <a:pt x="993174" y="0"/>
                </a:moveTo>
                <a:lnTo>
                  <a:pt x="942374" y="0"/>
                </a:lnTo>
                <a:lnTo>
                  <a:pt x="942374" y="12700"/>
                </a:lnTo>
                <a:lnTo>
                  <a:pt x="993174" y="12700"/>
                </a:lnTo>
                <a:lnTo>
                  <a:pt x="993174" y="0"/>
                </a:lnTo>
                <a:close/>
              </a:path>
              <a:path w="1978025" h="854710">
                <a:moveTo>
                  <a:pt x="1082074" y="0"/>
                </a:moveTo>
                <a:lnTo>
                  <a:pt x="1031274" y="0"/>
                </a:lnTo>
                <a:lnTo>
                  <a:pt x="1031274" y="12700"/>
                </a:lnTo>
                <a:lnTo>
                  <a:pt x="1082074" y="12700"/>
                </a:lnTo>
                <a:lnTo>
                  <a:pt x="1082074" y="0"/>
                </a:lnTo>
                <a:close/>
              </a:path>
              <a:path w="1978025" h="854710">
                <a:moveTo>
                  <a:pt x="1170974" y="0"/>
                </a:moveTo>
                <a:lnTo>
                  <a:pt x="1120174" y="0"/>
                </a:lnTo>
                <a:lnTo>
                  <a:pt x="1120174" y="12700"/>
                </a:lnTo>
                <a:lnTo>
                  <a:pt x="1170974" y="12700"/>
                </a:lnTo>
                <a:lnTo>
                  <a:pt x="1170974" y="0"/>
                </a:lnTo>
                <a:close/>
              </a:path>
              <a:path w="1978025" h="854710">
                <a:moveTo>
                  <a:pt x="1259874" y="0"/>
                </a:moveTo>
                <a:lnTo>
                  <a:pt x="1209074" y="0"/>
                </a:lnTo>
                <a:lnTo>
                  <a:pt x="1209074" y="12700"/>
                </a:lnTo>
                <a:lnTo>
                  <a:pt x="1259874" y="12700"/>
                </a:lnTo>
                <a:lnTo>
                  <a:pt x="1259874" y="0"/>
                </a:lnTo>
                <a:close/>
              </a:path>
              <a:path w="1978025" h="854710">
                <a:moveTo>
                  <a:pt x="1348774" y="0"/>
                </a:moveTo>
                <a:lnTo>
                  <a:pt x="1297974" y="0"/>
                </a:lnTo>
                <a:lnTo>
                  <a:pt x="1297974" y="12700"/>
                </a:lnTo>
                <a:lnTo>
                  <a:pt x="1348774" y="12700"/>
                </a:lnTo>
                <a:lnTo>
                  <a:pt x="1348774" y="0"/>
                </a:lnTo>
                <a:close/>
              </a:path>
              <a:path w="1978025" h="854710">
                <a:moveTo>
                  <a:pt x="1437674" y="0"/>
                </a:moveTo>
                <a:lnTo>
                  <a:pt x="1386874" y="0"/>
                </a:lnTo>
                <a:lnTo>
                  <a:pt x="1386874" y="12700"/>
                </a:lnTo>
                <a:lnTo>
                  <a:pt x="1437674" y="12700"/>
                </a:lnTo>
                <a:lnTo>
                  <a:pt x="1437674" y="0"/>
                </a:lnTo>
                <a:close/>
              </a:path>
              <a:path w="1978025" h="854710">
                <a:moveTo>
                  <a:pt x="1526574" y="0"/>
                </a:moveTo>
                <a:lnTo>
                  <a:pt x="1475774" y="0"/>
                </a:lnTo>
                <a:lnTo>
                  <a:pt x="1475774" y="12700"/>
                </a:lnTo>
                <a:lnTo>
                  <a:pt x="1526574" y="12700"/>
                </a:lnTo>
                <a:lnTo>
                  <a:pt x="1526574" y="0"/>
                </a:lnTo>
                <a:close/>
              </a:path>
              <a:path w="1978025" h="854710">
                <a:moveTo>
                  <a:pt x="1615474" y="0"/>
                </a:moveTo>
                <a:lnTo>
                  <a:pt x="1564674" y="0"/>
                </a:lnTo>
                <a:lnTo>
                  <a:pt x="1564674" y="12700"/>
                </a:lnTo>
                <a:lnTo>
                  <a:pt x="1615474" y="12700"/>
                </a:lnTo>
                <a:lnTo>
                  <a:pt x="1615474" y="0"/>
                </a:lnTo>
                <a:close/>
              </a:path>
              <a:path w="1978025" h="854710">
                <a:moveTo>
                  <a:pt x="1704374" y="0"/>
                </a:moveTo>
                <a:lnTo>
                  <a:pt x="1653574" y="0"/>
                </a:lnTo>
                <a:lnTo>
                  <a:pt x="1653574" y="12700"/>
                </a:lnTo>
                <a:lnTo>
                  <a:pt x="1704374" y="12700"/>
                </a:lnTo>
                <a:lnTo>
                  <a:pt x="1704374" y="0"/>
                </a:lnTo>
                <a:close/>
              </a:path>
              <a:path w="1978025" h="854710">
                <a:moveTo>
                  <a:pt x="1793274" y="0"/>
                </a:moveTo>
                <a:lnTo>
                  <a:pt x="1742474" y="0"/>
                </a:lnTo>
                <a:lnTo>
                  <a:pt x="1742474" y="12700"/>
                </a:lnTo>
                <a:lnTo>
                  <a:pt x="1793274" y="12700"/>
                </a:lnTo>
                <a:lnTo>
                  <a:pt x="1793274" y="0"/>
                </a:lnTo>
                <a:close/>
              </a:path>
              <a:path w="1978025" h="854710">
                <a:moveTo>
                  <a:pt x="1882174" y="0"/>
                </a:moveTo>
                <a:lnTo>
                  <a:pt x="1831374" y="0"/>
                </a:lnTo>
                <a:lnTo>
                  <a:pt x="1831374" y="12700"/>
                </a:lnTo>
                <a:lnTo>
                  <a:pt x="1882174" y="12700"/>
                </a:lnTo>
                <a:lnTo>
                  <a:pt x="1882174" y="0"/>
                </a:lnTo>
                <a:close/>
              </a:path>
              <a:path w="1978025" h="854710">
                <a:moveTo>
                  <a:pt x="1971074" y="0"/>
                </a:moveTo>
                <a:lnTo>
                  <a:pt x="1920274" y="0"/>
                </a:lnTo>
                <a:lnTo>
                  <a:pt x="1920274" y="12700"/>
                </a:lnTo>
                <a:lnTo>
                  <a:pt x="1971074" y="12700"/>
                </a:lnTo>
                <a:lnTo>
                  <a:pt x="1971074" y="0"/>
                </a:lnTo>
                <a:close/>
              </a:path>
              <a:path w="1978025" h="854710">
                <a:moveTo>
                  <a:pt x="1977925" y="43949"/>
                </a:moveTo>
                <a:lnTo>
                  <a:pt x="1965225" y="43949"/>
                </a:lnTo>
                <a:lnTo>
                  <a:pt x="1965225" y="94749"/>
                </a:lnTo>
                <a:lnTo>
                  <a:pt x="1977925" y="94749"/>
                </a:lnTo>
                <a:lnTo>
                  <a:pt x="1977925" y="43949"/>
                </a:lnTo>
                <a:close/>
              </a:path>
              <a:path w="1978025" h="854710">
                <a:moveTo>
                  <a:pt x="1977925" y="132849"/>
                </a:moveTo>
                <a:lnTo>
                  <a:pt x="1965225" y="132849"/>
                </a:lnTo>
                <a:lnTo>
                  <a:pt x="1965225" y="183649"/>
                </a:lnTo>
                <a:lnTo>
                  <a:pt x="1977925" y="183649"/>
                </a:lnTo>
                <a:lnTo>
                  <a:pt x="1977925" y="132849"/>
                </a:lnTo>
                <a:close/>
              </a:path>
              <a:path w="1978025" h="854710">
                <a:moveTo>
                  <a:pt x="1977925" y="221749"/>
                </a:moveTo>
                <a:lnTo>
                  <a:pt x="1965225" y="221749"/>
                </a:lnTo>
                <a:lnTo>
                  <a:pt x="1965225" y="272549"/>
                </a:lnTo>
                <a:lnTo>
                  <a:pt x="1977925" y="272549"/>
                </a:lnTo>
                <a:lnTo>
                  <a:pt x="1977925" y="221749"/>
                </a:lnTo>
                <a:close/>
              </a:path>
              <a:path w="1978025" h="854710">
                <a:moveTo>
                  <a:pt x="1977925" y="310649"/>
                </a:moveTo>
                <a:lnTo>
                  <a:pt x="1965225" y="310649"/>
                </a:lnTo>
                <a:lnTo>
                  <a:pt x="1965225" y="361449"/>
                </a:lnTo>
                <a:lnTo>
                  <a:pt x="1977925" y="361449"/>
                </a:lnTo>
                <a:lnTo>
                  <a:pt x="1977925" y="310649"/>
                </a:lnTo>
                <a:close/>
              </a:path>
              <a:path w="1978025" h="854710">
                <a:moveTo>
                  <a:pt x="1977925" y="399549"/>
                </a:moveTo>
                <a:lnTo>
                  <a:pt x="1965225" y="399549"/>
                </a:lnTo>
                <a:lnTo>
                  <a:pt x="1965225" y="450349"/>
                </a:lnTo>
                <a:lnTo>
                  <a:pt x="1977925" y="450349"/>
                </a:lnTo>
                <a:lnTo>
                  <a:pt x="1977925" y="399549"/>
                </a:lnTo>
                <a:close/>
              </a:path>
              <a:path w="1978025" h="854710">
                <a:moveTo>
                  <a:pt x="1977925" y="488449"/>
                </a:moveTo>
                <a:lnTo>
                  <a:pt x="1965225" y="488449"/>
                </a:lnTo>
                <a:lnTo>
                  <a:pt x="1965225" y="539249"/>
                </a:lnTo>
                <a:lnTo>
                  <a:pt x="1977925" y="539249"/>
                </a:lnTo>
                <a:lnTo>
                  <a:pt x="1977925" y="488449"/>
                </a:lnTo>
                <a:close/>
              </a:path>
              <a:path w="1978025" h="854710">
                <a:moveTo>
                  <a:pt x="1977925" y="577349"/>
                </a:moveTo>
                <a:lnTo>
                  <a:pt x="1965225" y="577349"/>
                </a:lnTo>
                <a:lnTo>
                  <a:pt x="1965225" y="628149"/>
                </a:lnTo>
                <a:lnTo>
                  <a:pt x="1977925" y="628149"/>
                </a:lnTo>
                <a:lnTo>
                  <a:pt x="1977925" y="577349"/>
                </a:lnTo>
                <a:close/>
              </a:path>
              <a:path w="1978025" h="854710">
                <a:moveTo>
                  <a:pt x="1977925" y="666249"/>
                </a:moveTo>
                <a:lnTo>
                  <a:pt x="1965225" y="666249"/>
                </a:lnTo>
                <a:lnTo>
                  <a:pt x="1965225" y="717049"/>
                </a:lnTo>
                <a:lnTo>
                  <a:pt x="1977925" y="717049"/>
                </a:lnTo>
                <a:lnTo>
                  <a:pt x="1977925" y="666249"/>
                </a:lnTo>
                <a:close/>
              </a:path>
              <a:path w="1978025" h="854710">
                <a:moveTo>
                  <a:pt x="1977925" y="755149"/>
                </a:moveTo>
                <a:lnTo>
                  <a:pt x="1965225" y="755149"/>
                </a:lnTo>
                <a:lnTo>
                  <a:pt x="1965225" y="805949"/>
                </a:lnTo>
                <a:lnTo>
                  <a:pt x="1977925" y="805949"/>
                </a:lnTo>
                <a:lnTo>
                  <a:pt x="1977925" y="755149"/>
                </a:lnTo>
                <a:close/>
              </a:path>
              <a:path w="1978025" h="854710">
                <a:moveTo>
                  <a:pt x="1971575" y="841974"/>
                </a:moveTo>
                <a:lnTo>
                  <a:pt x="1925052" y="841974"/>
                </a:lnTo>
                <a:lnTo>
                  <a:pt x="1925052" y="854674"/>
                </a:lnTo>
                <a:lnTo>
                  <a:pt x="1977925" y="854674"/>
                </a:lnTo>
                <a:lnTo>
                  <a:pt x="1977925" y="848324"/>
                </a:lnTo>
                <a:lnTo>
                  <a:pt x="1965225" y="848324"/>
                </a:lnTo>
                <a:lnTo>
                  <a:pt x="1965225" y="844049"/>
                </a:lnTo>
                <a:lnTo>
                  <a:pt x="1969500" y="844049"/>
                </a:lnTo>
                <a:lnTo>
                  <a:pt x="1971575" y="841974"/>
                </a:lnTo>
                <a:close/>
              </a:path>
              <a:path w="1978025" h="854710">
                <a:moveTo>
                  <a:pt x="1969500" y="844049"/>
                </a:moveTo>
                <a:lnTo>
                  <a:pt x="1965225" y="844049"/>
                </a:lnTo>
                <a:lnTo>
                  <a:pt x="1965225" y="848324"/>
                </a:lnTo>
                <a:lnTo>
                  <a:pt x="1969500" y="844049"/>
                </a:lnTo>
                <a:close/>
              </a:path>
              <a:path w="1978025" h="854710">
                <a:moveTo>
                  <a:pt x="1977925" y="844049"/>
                </a:moveTo>
                <a:lnTo>
                  <a:pt x="1969500" y="844049"/>
                </a:lnTo>
                <a:lnTo>
                  <a:pt x="1965225" y="848324"/>
                </a:lnTo>
                <a:lnTo>
                  <a:pt x="1977925" y="848324"/>
                </a:lnTo>
                <a:lnTo>
                  <a:pt x="1977925" y="844049"/>
                </a:lnTo>
                <a:close/>
              </a:path>
              <a:path w="1978025" h="854710">
                <a:moveTo>
                  <a:pt x="1886952" y="841974"/>
                </a:moveTo>
                <a:lnTo>
                  <a:pt x="1836152" y="841974"/>
                </a:lnTo>
                <a:lnTo>
                  <a:pt x="1836152" y="854674"/>
                </a:lnTo>
                <a:lnTo>
                  <a:pt x="1886952" y="854674"/>
                </a:lnTo>
                <a:lnTo>
                  <a:pt x="1886952" y="841974"/>
                </a:lnTo>
                <a:close/>
              </a:path>
              <a:path w="1978025" h="854710">
                <a:moveTo>
                  <a:pt x="1798052" y="841974"/>
                </a:moveTo>
                <a:lnTo>
                  <a:pt x="1747252" y="841974"/>
                </a:lnTo>
                <a:lnTo>
                  <a:pt x="1747252" y="854674"/>
                </a:lnTo>
                <a:lnTo>
                  <a:pt x="1798052" y="854674"/>
                </a:lnTo>
                <a:lnTo>
                  <a:pt x="1798052" y="841974"/>
                </a:lnTo>
                <a:close/>
              </a:path>
              <a:path w="1978025" h="854710">
                <a:moveTo>
                  <a:pt x="1709152" y="841974"/>
                </a:moveTo>
                <a:lnTo>
                  <a:pt x="1658352" y="841974"/>
                </a:lnTo>
                <a:lnTo>
                  <a:pt x="1658352" y="854674"/>
                </a:lnTo>
                <a:lnTo>
                  <a:pt x="1709152" y="854674"/>
                </a:lnTo>
                <a:lnTo>
                  <a:pt x="1709152" y="841974"/>
                </a:lnTo>
                <a:close/>
              </a:path>
              <a:path w="1978025" h="854710">
                <a:moveTo>
                  <a:pt x="1620252" y="841974"/>
                </a:moveTo>
                <a:lnTo>
                  <a:pt x="1569452" y="841974"/>
                </a:lnTo>
                <a:lnTo>
                  <a:pt x="1569452" y="854674"/>
                </a:lnTo>
                <a:lnTo>
                  <a:pt x="1620252" y="854674"/>
                </a:lnTo>
                <a:lnTo>
                  <a:pt x="1620252" y="841974"/>
                </a:lnTo>
                <a:close/>
              </a:path>
              <a:path w="1978025" h="854710">
                <a:moveTo>
                  <a:pt x="1531352" y="841974"/>
                </a:moveTo>
                <a:lnTo>
                  <a:pt x="1480552" y="841974"/>
                </a:lnTo>
                <a:lnTo>
                  <a:pt x="1480552" y="854674"/>
                </a:lnTo>
                <a:lnTo>
                  <a:pt x="1531352" y="854674"/>
                </a:lnTo>
                <a:lnTo>
                  <a:pt x="1531352" y="841974"/>
                </a:lnTo>
                <a:close/>
              </a:path>
              <a:path w="1978025" h="854710">
                <a:moveTo>
                  <a:pt x="1442452" y="841974"/>
                </a:moveTo>
                <a:lnTo>
                  <a:pt x="1391652" y="841974"/>
                </a:lnTo>
                <a:lnTo>
                  <a:pt x="1391652" y="854674"/>
                </a:lnTo>
                <a:lnTo>
                  <a:pt x="1442452" y="854674"/>
                </a:lnTo>
                <a:lnTo>
                  <a:pt x="1442452" y="841974"/>
                </a:lnTo>
                <a:close/>
              </a:path>
              <a:path w="1978025" h="854710">
                <a:moveTo>
                  <a:pt x="1353552" y="841974"/>
                </a:moveTo>
                <a:lnTo>
                  <a:pt x="1302752" y="841974"/>
                </a:lnTo>
                <a:lnTo>
                  <a:pt x="1302752" y="854674"/>
                </a:lnTo>
                <a:lnTo>
                  <a:pt x="1353552" y="854674"/>
                </a:lnTo>
                <a:lnTo>
                  <a:pt x="1353552" y="841974"/>
                </a:lnTo>
                <a:close/>
              </a:path>
              <a:path w="1978025" h="854710">
                <a:moveTo>
                  <a:pt x="1264652" y="841974"/>
                </a:moveTo>
                <a:lnTo>
                  <a:pt x="1213852" y="841974"/>
                </a:lnTo>
                <a:lnTo>
                  <a:pt x="1213852" y="854674"/>
                </a:lnTo>
                <a:lnTo>
                  <a:pt x="1264652" y="854674"/>
                </a:lnTo>
                <a:lnTo>
                  <a:pt x="1264652" y="841974"/>
                </a:lnTo>
                <a:close/>
              </a:path>
              <a:path w="1978025" h="854710">
                <a:moveTo>
                  <a:pt x="1175752" y="841974"/>
                </a:moveTo>
                <a:lnTo>
                  <a:pt x="1124952" y="841974"/>
                </a:lnTo>
                <a:lnTo>
                  <a:pt x="1124952" y="854674"/>
                </a:lnTo>
                <a:lnTo>
                  <a:pt x="1175752" y="854674"/>
                </a:lnTo>
                <a:lnTo>
                  <a:pt x="1175752" y="841974"/>
                </a:lnTo>
                <a:close/>
              </a:path>
              <a:path w="1978025" h="854710">
                <a:moveTo>
                  <a:pt x="1086852" y="841974"/>
                </a:moveTo>
                <a:lnTo>
                  <a:pt x="1036052" y="841974"/>
                </a:lnTo>
                <a:lnTo>
                  <a:pt x="1036052" y="854674"/>
                </a:lnTo>
                <a:lnTo>
                  <a:pt x="1086852" y="854674"/>
                </a:lnTo>
                <a:lnTo>
                  <a:pt x="1086852" y="841974"/>
                </a:lnTo>
                <a:close/>
              </a:path>
              <a:path w="1978025" h="854710">
                <a:moveTo>
                  <a:pt x="997952" y="841974"/>
                </a:moveTo>
                <a:lnTo>
                  <a:pt x="947152" y="841974"/>
                </a:lnTo>
                <a:lnTo>
                  <a:pt x="947152" y="854674"/>
                </a:lnTo>
                <a:lnTo>
                  <a:pt x="997952" y="854674"/>
                </a:lnTo>
                <a:lnTo>
                  <a:pt x="997952" y="841974"/>
                </a:lnTo>
                <a:close/>
              </a:path>
              <a:path w="1978025" h="854710">
                <a:moveTo>
                  <a:pt x="909052" y="841974"/>
                </a:moveTo>
                <a:lnTo>
                  <a:pt x="858252" y="841974"/>
                </a:lnTo>
                <a:lnTo>
                  <a:pt x="858252" y="854674"/>
                </a:lnTo>
                <a:lnTo>
                  <a:pt x="909052" y="854674"/>
                </a:lnTo>
                <a:lnTo>
                  <a:pt x="909052" y="841974"/>
                </a:lnTo>
                <a:close/>
              </a:path>
              <a:path w="1978025" h="854710">
                <a:moveTo>
                  <a:pt x="820152" y="841974"/>
                </a:moveTo>
                <a:lnTo>
                  <a:pt x="769352" y="841974"/>
                </a:lnTo>
                <a:lnTo>
                  <a:pt x="769352" y="854674"/>
                </a:lnTo>
                <a:lnTo>
                  <a:pt x="820152" y="854674"/>
                </a:lnTo>
                <a:lnTo>
                  <a:pt x="820152" y="841974"/>
                </a:lnTo>
                <a:close/>
              </a:path>
              <a:path w="1978025" h="854710">
                <a:moveTo>
                  <a:pt x="731252" y="841974"/>
                </a:moveTo>
                <a:lnTo>
                  <a:pt x="680452" y="841974"/>
                </a:lnTo>
                <a:lnTo>
                  <a:pt x="680452" y="854674"/>
                </a:lnTo>
                <a:lnTo>
                  <a:pt x="731252" y="854674"/>
                </a:lnTo>
                <a:lnTo>
                  <a:pt x="731252" y="841974"/>
                </a:lnTo>
                <a:close/>
              </a:path>
              <a:path w="1978025" h="854710">
                <a:moveTo>
                  <a:pt x="642352" y="841974"/>
                </a:moveTo>
                <a:lnTo>
                  <a:pt x="591552" y="841974"/>
                </a:lnTo>
                <a:lnTo>
                  <a:pt x="591552" y="854674"/>
                </a:lnTo>
                <a:lnTo>
                  <a:pt x="642352" y="854674"/>
                </a:lnTo>
                <a:lnTo>
                  <a:pt x="642352" y="841974"/>
                </a:lnTo>
                <a:close/>
              </a:path>
              <a:path w="1978025" h="854710">
                <a:moveTo>
                  <a:pt x="553452" y="841974"/>
                </a:moveTo>
                <a:lnTo>
                  <a:pt x="502652" y="841974"/>
                </a:lnTo>
                <a:lnTo>
                  <a:pt x="502652" y="854674"/>
                </a:lnTo>
                <a:lnTo>
                  <a:pt x="553452" y="854674"/>
                </a:lnTo>
                <a:lnTo>
                  <a:pt x="553452" y="841974"/>
                </a:lnTo>
                <a:close/>
              </a:path>
              <a:path w="1978025" h="854710">
                <a:moveTo>
                  <a:pt x="464552" y="841974"/>
                </a:moveTo>
                <a:lnTo>
                  <a:pt x="413752" y="841974"/>
                </a:lnTo>
                <a:lnTo>
                  <a:pt x="413752" y="854674"/>
                </a:lnTo>
                <a:lnTo>
                  <a:pt x="464552" y="854674"/>
                </a:lnTo>
                <a:lnTo>
                  <a:pt x="464552" y="841974"/>
                </a:lnTo>
                <a:close/>
              </a:path>
              <a:path w="1978025" h="854710">
                <a:moveTo>
                  <a:pt x="375652" y="841974"/>
                </a:moveTo>
                <a:lnTo>
                  <a:pt x="324852" y="841974"/>
                </a:lnTo>
                <a:lnTo>
                  <a:pt x="324852" y="854674"/>
                </a:lnTo>
                <a:lnTo>
                  <a:pt x="375652" y="854674"/>
                </a:lnTo>
                <a:lnTo>
                  <a:pt x="375652" y="841974"/>
                </a:lnTo>
                <a:close/>
              </a:path>
              <a:path w="1978025" h="854710">
                <a:moveTo>
                  <a:pt x="286752" y="841974"/>
                </a:moveTo>
                <a:lnTo>
                  <a:pt x="235952" y="841974"/>
                </a:lnTo>
                <a:lnTo>
                  <a:pt x="235952" y="854674"/>
                </a:lnTo>
                <a:lnTo>
                  <a:pt x="286752" y="854674"/>
                </a:lnTo>
                <a:lnTo>
                  <a:pt x="286752" y="841974"/>
                </a:lnTo>
                <a:close/>
              </a:path>
              <a:path w="1978025" h="854710">
                <a:moveTo>
                  <a:pt x="197852" y="841974"/>
                </a:moveTo>
                <a:lnTo>
                  <a:pt x="147052" y="841974"/>
                </a:lnTo>
                <a:lnTo>
                  <a:pt x="147052" y="854674"/>
                </a:lnTo>
                <a:lnTo>
                  <a:pt x="197852" y="854674"/>
                </a:lnTo>
                <a:lnTo>
                  <a:pt x="197852" y="841974"/>
                </a:lnTo>
                <a:close/>
              </a:path>
              <a:path w="1978025" h="854710">
                <a:moveTo>
                  <a:pt x="108952" y="841974"/>
                </a:moveTo>
                <a:lnTo>
                  <a:pt x="58152" y="841974"/>
                </a:lnTo>
                <a:lnTo>
                  <a:pt x="58152" y="854674"/>
                </a:lnTo>
                <a:lnTo>
                  <a:pt x="108952" y="854674"/>
                </a:lnTo>
                <a:lnTo>
                  <a:pt x="108952" y="841974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76626" y="4088763"/>
            <a:ext cx="532328" cy="486989"/>
          </a:xfrm>
          <a:custGeom>
            <a:avLst/>
            <a:gdLst/>
            <a:ahLst/>
            <a:cxnLst/>
            <a:rect l="l" t="t" r="r" b="b"/>
            <a:pathLst>
              <a:path w="835025" h="763905">
                <a:moveTo>
                  <a:pt x="826107" y="0"/>
                </a:moveTo>
                <a:lnTo>
                  <a:pt x="788606" y="34269"/>
                </a:lnTo>
                <a:lnTo>
                  <a:pt x="797173" y="43644"/>
                </a:lnTo>
                <a:lnTo>
                  <a:pt x="834674" y="9375"/>
                </a:lnTo>
                <a:lnTo>
                  <a:pt x="826107" y="0"/>
                </a:lnTo>
                <a:close/>
              </a:path>
              <a:path w="835025" h="763905">
                <a:moveTo>
                  <a:pt x="760481" y="59971"/>
                </a:moveTo>
                <a:lnTo>
                  <a:pt x="722981" y="94241"/>
                </a:lnTo>
                <a:lnTo>
                  <a:pt x="731549" y="103616"/>
                </a:lnTo>
                <a:lnTo>
                  <a:pt x="769048" y="69347"/>
                </a:lnTo>
                <a:lnTo>
                  <a:pt x="760481" y="59971"/>
                </a:lnTo>
                <a:close/>
              </a:path>
              <a:path w="835025" h="763905">
                <a:moveTo>
                  <a:pt x="694856" y="119943"/>
                </a:moveTo>
                <a:lnTo>
                  <a:pt x="657357" y="154212"/>
                </a:lnTo>
                <a:lnTo>
                  <a:pt x="665924" y="163587"/>
                </a:lnTo>
                <a:lnTo>
                  <a:pt x="703423" y="129319"/>
                </a:lnTo>
                <a:lnTo>
                  <a:pt x="694856" y="119943"/>
                </a:lnTo>
                <a:close/>
              </a:path>
              <a:path w="835025" h="763905">
                <a:moveTo>
                  <a:pt x="629231" y="179914"/>
                </a:moveTo>
                <a:lnTo>
                  <a:pt x="591731" y="214184"/>
                </a:lnTo>
                <a:lnTo>
                  <a:pt x="600298" y="223559"/>
                </a:lnTo>
                <a:lnTo>
                  <a:pt x="637799" y="189289"/>
                </a:lnTo>
                <a:lnTo>
                  <a:pt x="629231" y="179914"/>
                </a:lnTo>
                <a:close/>
              </a:path>
              <a:path w="835025" h="763905">
                <a:moveTo>
                  <a:pt x="563606" y="239886"/>
                </a:moveTo>
                <a:lnTo>
                  <a:pt x="526106" y="274156"/>
                </a:lnTo>
                <a:lnTo>
                  <a:pt x="534673" y="283531"/>
                </a:lnTo>
                <a:lnTo>
                  <a:pt x="572174" y="249261"/>
                </a:lnTo>
                <a:lnTo>
                  <a:pt x="563606" y="239886"/>
                </a:lnTo>
                <a:close/>
              </a:path>
              <a:path w="835025" h="763905">
                <a:moveTo>
                  <a:pt x="497982" y="299857"/>
                </a:moveTo>
                <a:lnTo>
                  <a:pt x="460481" y="334126"/>
                </a:lnTo>
                <a:lnTo>
                  <a:pt x="469049" y="343501"/>
                </a:lnTo>
                <a:lnTo>
                  <a:pt x="506549" y="309232"/>
                </a:lnTo>
                <a:lnTo>
                  <a:pt x="497982" y="299857"/>
                </a:lnTo>
                <a:close/>
              </a:path>
              <a:path w="835025" h="763905">
                <a:moveTo>
                  <a:pt x="432356" y="359829"/>
                </a:moveTo>
                <a:lnTo>
                  <a:pt x="394856" y="394098"/>
                </a:lnTo>
                <a:lnTo>
                  <a:pt x="403424" y="403473"/>
                </a:lnTo>
                <a:lnTo>
                  <a:pt x="440923" y="369204"/>
                </a:lnTo>
                <a:lnTo>
                  <a:pt x="432356" y="359829"/>
                </a:lnTo>
                <a:close/>
              </a:path>
              <a:path w="835025" h="763905">
                <a:moveTo>
                  <a:pt x="366731" y="419801"/>
                </a:moveTo>
                <a:lnTo>
                  <a:pt x="329232" y="454069"/>
                </a:lnTo>
                <a:lnTo>
                  <a:pt x="337799" y="463444"/>
                </a:lnTo>
                <a:lnTo>
                  <a:pt x="375298" y="429176"/>
                </a:lnTo>
                <a:lnTo>
                  <a:pt x="366731" y="419801"/>
                </a:lnTo>
                <a:close/>
              </a:path>
              <a:path w="835025" h="763905">
                <a:moveTo>
                  <a:pt x="301106" y="479771"/>
                </a:moveTo>
                <a:lnTo>
                  <a:pt x="263606" y="514041"/>
                </a:lnTo>
                <a:lnTo>
                  <a:pt x="272173" y="523416"/>
                </a:lnTo>
                <a:lnTo>
                  <a:pt x="309674" y="489146"/>
                </a:lnTo>
                <a:lnTo>
                  <a:pt x="301106" y="479771"/>
                </a:lnTo>
                <a:close/>
              </a:path>
              <a:path w="835025" h="763905">
                <a:moveTo>
                  <a:pt x="235482" y="539743"/>
                </a:moveTo>
                <a:lnTo>
                  <a:pt x="197981" y="574013"/>
                </a:lnTo>
                <a:lnTo>
                  <a:pt x="206548" y="583388"/>
                </a:lnTo>
                <a:lnTo>
                  <a:pt x="244049" y="549118"/>
                </a:lnTo>
                <a:lnTo>
                  <a:pt x="235482" y="539743"/>
                </a:lnTo>
                <a:close/>
              </a:path>
              <a:path w="835025" h="763905">
                <a:moveTo>
                  <a:pt x="169857" y="599714"/>
                </a:moveTo>
                <a:lnTo>
                  <a:pt x="132356" y="633984"/>
                </a:lnTo>
                <a:lnTo>
                  <a:pt x="140924" y="643359"/>
                </a:lnTo>
                <a:lnTo>
                  <a:pt x="178423" y="609089"/>
                </a:lnTo>
                <a:lnTo>
                  <a:pt x="169857" y="599714"/>
                </a:lnTo>
                <a:close/>
              </a:path>
              <a:path w="835025" h="763905">
                <a:moveTo>
                  <a:pt x="11854" y="683253"/>
                </a:moveTo>
                <a:lnTo>
                  <a:pt x="8712" y="685761"/>
                </a:lnTo>
                <a:lnTo>
                  <a:pt x="0" y="763540"/>
                </a:lnTo>
                <a:lnTo>
                  <a:pt x="78247" y="761852"/>
                </a:lnTo>
                <a:lnTo>
                  <a:pt x="11398" y="761726"/>
                </a:lnTo>
                <a:lnTo>
                  <a:pt x="2830" y="752351"/>
                </a:lnTo>
                <a:lnTo>
                  <a:pt x="15310" y="740947"/>
                </a:lnTo>
                <a:lnTo>
                  <a:pt x="21333" y="687175"/>
                </a:lnTo>
                <a:lnTo>
                  <a:pt x="18825" y="684033"/>
                </a:lnTo>
                <a:lnTo>
                  <a:pt x="11854" y="683253"/>
                </a:lnTo>
                <a:close/>
              </a:path>
              <a:path w="835025" h="763905">
                <a:moveTo>
                  <a:pt x="15310" y="740947"/>
                </a:moveTo>
                <a:lnTo>
                  <a:pt x="2830" y="752351"/>
                </a:lnTo>
                <a:lnTo>
                  <a:pt x="11398" y="761726"/>
                </a:lnTo>
                <a:lnTo>
                  <a:pt x="15757" y="757742"/>
                </a:lnTo>
                <a:lnTo>
                  <a:pt x="13428" y="757742"/>
                </a:lnTo>
                <a:lnTo>
                  <a:pt x="6981" y="750686"/>
                </a:lnTo>
                <a:lnTo>
                  <a:pt x="14236" y="750530"/>
                </a:lnTo>
                <a:lnTo>
                  <a:pt x="15310" y="740947"/>
                </a:lnTo>
                <a:close/>
              </a:path>
              <a:path w="835025" h="763905">
                <a:moveTo>
                  <a:pt x="77972" y="749155"/>
                </a:moveTo>
                <a:lnTo>
                  <a:pt x="23878" y="750322"/>
                </a:lnTo>
                <a:lnTo>
                  <a:pt x="11398" y="761726"/>
                </a:lnTo>
                <a:lnTo>
                  <a:pt x="78367" y="761726"/>
                </a:lnTo>
                <a:lnTo>
                  <a:pt x="81028" y="758948"/>
                </a:lnTo>
                <a:lnTo>
                  <a:pt x="80877" y="751936"/>
                </a:lnTo>
                <a:lnTo>
                  <a:pt x="77972" y="749155"/>
                </a:lnTo>
                <a:close/>
              </a:path>
              <a:path w="835025" h="763905">
                <a:moveTo>
                  <a:pt x="14236" y="750530"/>
                </a:moveTo>
                <a:lnTo>
                  <a:pt x="6981" y="750686"/>
                </a:lnTo>
                <a:lnTo>
                  <a:pt x="13428" y="757742"/>
                </a:lnTo>
                <a:lnTo>
                  <a:pt x="14236" y="750530"/>
                </a:lnTo>
                <a:close/>
              </a:path>
              <a:path w="835025" h="763905">
                <a:moveTo>
                  <a:pt x="23878" y="750322"/>
                </a:moveTo>
                <a:lnTo>
                  <a:pt x="14236" y="750530"/>
                </a:lnTo>
                <a:lnTo>
                  <a:pt x="13428" y="757742"/>
                </a:lnTo>
                <a:lnTo>
                  <a:pt x="15757" y="757742"/>
                </a:lnTo>
                <a:lnTo>
                  <a:pt x="23878" y="750322"/>
                </a:lnTo>
                <a:close/>
              </a:path>
              <a:path w="835025" h="763905">
                <a:moveTo>
                  <a:pt x="38606" y="719658"/>
                </a:moveTo>
                <a:lnTo>
                  <a:pt x="15310" y="740947"/>
                </a:lnTo>
                <a:lnTo>
                  <a:pt x="14236" y="750530"/>
                </a:lnTo>
                <a:lnTo>
                  <a:pt x="23878" y="750322"/>
                </a:lnTo>
                <a:lnTo>
                  <a:pt x="47174" y="729033"/>
                </a:lnTo>
                <a:lnTo>
                  <a:pt x="38606" y="719658"/>
                </a:lnTo>
                <a:close/>
              </a:path>
              <a:path w="835025" h="763905">
                <a:moveTo>
                  <a:pt x="104231" y="659686"/>
                </a:moveTo>
                <a:lnTo>
                  <a:pt x="66732" y="693955"/>
                </a:lnTo>
                <a:lnTo>
                  <a:pt x="75299" y="703331"/>
                </a:lnTo>
                <a:lnTo>
                  <a:pt x="112798" y="669061"/>
                </a:lnTo>
                <a:lnTo>
                  <a:pt x="104231" y="65968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16562" y="3916776"/>
            <a:ext cx="984099" cy="414993"/>
          </a:xfrm>
          <a:prstGeom prst="rect">
            <a:avLst/>
          </a:prstGeom>
        </p:spPr>
        <p:txBody>
          <a:bodyPr vert="horz" wrap="square" lIns="0" tIns="10930" rIns="0" bIns="0" rtlCol="0">
            <a:spAutoFit/>
          </a:bodyPr>
          <a:lstStyle/>
          <a:p>
            <a:pPr marL="8096" marR="3239" algn="ctr">
              <a:lnSpc>
                <a:spcPct val="97900"/>
              </a:lnSpc>
              <a:spcBef>
                <a:spcPts val="86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Can store data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S3</a:t>
            </a:r>
            <a:r>
              <a:rPr sz="893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storage  classes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62160" y="3851646"/>
            <a:ext cx="1260991" cy="518565"/>
          </a:xfrm>
          <a:custGeom>
            <a:avLst/>
            <a:gdLst/>
            <a:ahLst/>
            <a:cxnLst/>
            <a:rect l="l" t="t" r="r" b="b"/>
            <a:pathLst>
              <a:path w="1978025" h="813435">
                <a:moveTo>
                  <a:pt x="12700" y="800146"/>
                </a:moveTo>
                <a:lnTo>
                  <a:pt x="6350" y="800146"/>
                </a:lnTo>
                <a:lnTo>
                  <a:pt x="6350" y="812846"/>
                </a:lnTo>
                <a:lnTo>
                  <a:pt x="25295" y="812846"/>
                </a:lnTo>
                <a:lnTo>
                  <a:pt x="25295" y="806496"/>
                </a:lnTo>
                <a:lnTo>
                  <a:pt x="12700" y="806496"/>
                </a:lnTo>
                <a:lnTo>
                  <a:pt x="12700" y="800146"/>
                </a:lnTo>
                <a:close/>
              </a:path>
              <a:path w="1978025" h="813435">
                <a:moveTo>
                  <a:pt x="12700" y="755696"/>
                </a:moveTo>
                <a:lnTo>
                  <a:pt x="0" y="755696"/>
                </a:lnTo>
                <a:lnTo>
                  <a:pt x="0" y="806496"/>
                </a:lnTo>
                <a:lnTo>
                  <a:pt x="6350" y="806496"/>
                </a:lnTo>
                <a:lnTo>
                  <a:pt x="6350" y="800146"/>
                </a:lnTo>
                <a:lnTo>
                  <a:pt x="12700" y="800146"/>
                </a:lnTo>
                <a:lnTo>
                  <a:pt x="12700" y="755696"/>
                </a:lnTo>
                <a:close/>
              </a:path>
              <a:path w="1978025" h="813435">
                <a:moveTo>
                  <a:pt x="25295" y="800146"/>
                </a:moveTo>
                <a:lnTo>
                  <a:pt x="12700" y="800146"/>
                </a:lnTo>
                <a:lnTo>
                  <a:pt x="12700" y="806496"/>
                </a:lnTo>
                <a:lnTo>
                  <a:pt x="25295" y="806496"/>
                </a:lnTo>
                <a:lnTo>
                  <a:pt x="25295" y="800146"/>
                </a:lnTo>
                <a:close/>
              </a:path>
              <a:path w="1978025" h="813435">
                <a:moveTo>
                  <a:pt x="12700" y="666796"/>
                </a:moveTo>
                <a:lnTo>
                  <a:pt x="0" y="666796"/>
                </a:lnTo>
                <a:lnTo>
                  <a:pt x="0" y="717596"/>
                </a:lnTo>
                <a:lnTo>
                  <a:pt x="12700" y="717596"/>
                </a:lnTo>
                <a:lnTo>
                  <a:pt x="12700" y="666796"/>
                </a:lnTo>
                <a:close/>
              </a:path>
              <a:path w="1978025" h="813435">
                <a:moveTo>
                  <a:pt x="12700" y="577896"/>
                </a:moveTo>
                <a:lnTo>
                  <a:pt x="0" y="577896"/>
                </a:lnTo>
                <a:lnTo>
                  <a:pt x="0" y="628696"/>
                </a:lnTo>
                <a:lnTo>
                  <a:pt x="12700" y="628696"/>
                </a:lnTo>
                <a:lnTo>
                  <a:pt x="12700" y="577896"/>
                </a:lnTo>
                <a:close/>
              </a:path>
              <a:path w="1978025" h="813435">
                <a:moveTo>
                  <a:pt x="12700" y="488996"/>
                </a:moveTo>
                <a:lnTo>
                  <a:pt x="0" y="488996"/>
                </a:lnTo>
                <a:lnTo>
                  <a:pt x="0" y="539796"/>
                </a:lnTo>
                <a:lnTo>
                  <a:pt x="12700" y="539796"/>
                </a:lnTo>
                <a:lnTo>
                  <a:pt x="12700" y="488996"/>
                </a:lnTo>
                <a:close/>
              </a:path>
              <a:path w="1978025" h="813435">
                <a:moveTo>
                  <a:pt x="12700" y="400096"/>
                </a:moveTo>
                <a:lnTo>
                  <a:pt x="0" y="400096"/>
                </a:lnTo>
                <a:lnTo>
                  <a:pt x="0" y="450896"/>
                </a:lnTo>
                <a:lnTo>
                  <a:pt x="12700" y="450896"/>
                </a:lnTo>
                <a:lnTo>
                  <a:pt x="12700" y="400096"/>
                </a:lnTo>
                <a:close/>
              </a:path>
              <a:path w="1978025" h="813435">
                <a:moveTo>
                  <a:pt x="12700" y="311196"/>
                </a:moveTo>
                <a:lnTo>
                  <a:pt x="0" y="311196"/>
                </a:lnTo>
                <a:lnTo>
                  <a:pt x="0" y="361996"/>
                </a:lnTo>
                <a:lnTo>
                  <a:pt x="12700" y="361996"/>
                </a:lnTo>
                <a:lnTo>
                  <a:pt x="12700" y="311196"/>
                </a:lnTo>
                <a:close/>
              </a:path>
              <a:path w="1978025" h="813435">
                <a:moveTo>
                  <a:pt x="12700" y="222296"/>
                </a:moveTo>
                <a:lnTo>
                  <a:pt x="0" y="222296"/>
                </a:lnTo>
                <a:lnTo>
                  <a:pt x="0" y="273096"/>
                </a:lnTo>
                <a:lnTo>
                  <a:pt x="12700" y="273096"/>
                </a:lnTo>
                <a:lnTo>
                  <a:pt x="12700" y="222296"/>
                </a:lnTo>
                <a:close/>
              </a:path>
              <a:path w="1978025" h="813435">
                <a:moveTo>
                  <a:pt x="12700" y="133396"/>
                </a:moveTo>
                <a:lnTo>
                  <a:pt x="0" y="133396"/>
                </a:lnTo>
                <a:lnTo>
                  <a:pt x="0" y="184196"/>
                </a:lnTo>
                <a:lnTo>
                  <a:pt x="12700" y="184196"/>
                </a:lnTo>
                <a:lnTo>
                  <a:pt x="12700" y="133396"/>
                </a:lnTo>
                <a:close/>
              </a:path>
              <a:path w="1978025" h="813435">
                <a:moveTo>
                  <a:pt x="12700" y="44496"/>
                </a:moveTo>
                <a:lnTo>
                  <a:pt x="0" y="44496"/>
                </a:lnTo>
                <a:lnTo>
                  <a:pt x="0" y="95296"/>
                </a:lnTo>
                <a:lnTo>
                  <a:pt x="12700" y="95296"/>
                </a:lnTo>
                <a:lnTo>
                  <a:pt x="12700" y="44496"/>
                </a:lnTo>
                <a:close/>
              </a:path>
              <a:path w="1978025" h="813435">
                <a:moveTo>
                  <a:pt x="57103" y="6350"/>
                </a:moveTo>
                <a:lnTo>
                  <a:pt x="12700" y="6350"/>
                </a:lnTo>
                <a:lnTo>
                  <a:pt x="6350" y="12700"/>
                </a:lnTo>
                <a:lnTo>
                  <a:pt x="57103" y="12700"/>
                </a:lnTo>
                <a:lnTo>
                  <a:pt x="57103" y="6350"/>
                </a:lnTo>
                <a:close/>
              </a:path>
              <a:path w="1978025" h="813435">
                <a:moveTo>
                  <a:pt x="57103" y="0"/>
                </a:moveTo>
                <a:lnTo>
                  <a:pt x="0" y="0"/>
                </a:lnTo>
                <a:lnTo>
                  <a:pt x="0" y="6396"/>
                </a:lnTo>
                <a:lnTo>
                  <a:pt x="12653" y="6396"/>
                </a:lnTo>
                <a:lnTo>
                  <a:pt x="57103" y="6350"/>
                </a:lnTo>
                <a:lnTo>
                  <a:pt x="57103" y="0"/>
                </a:lnTo>
                <a:close/>
              </a:path>
              <a:path w="1978025" h="813435">
                <a:moveTo>
                  <a:pt x="12700" y="6350"/>
                </a:moveTo>
                <a:close/>
              </a:path>
              <a:path w="1978025" h="813435">
                <a:moveTo>
                  <a:pt x="146003" y="0"/>
                </a:moveTo>
                <a:lnTo>
                  <a:pt x="95203" y="0"/>
                </a:lnTo>
                <a:lnTo>
                  <a:pt x="95203" y="12700"/>
                </a:lnTo>
                <a:lnTo>
                  <a:pt x="146003" y="12700"/>
                </a:lnTo>
                <a:lnTo>
                  <a:pt x="146003" y="0"/>
                </a:lnTo>
                <a:close/>
              </a:path>
              <a:path w="1978025" h="813435">
                <a:moveTo>
                  <a:pt x="234903" y="0"/>
                </a:moveTo>
                <a:lnTo>
                  <a:pt x="184103" y="0"/>
                </a:lnTo>
                <a:lnTo>
                  <a:pt x="184103" y="12700"/>
                </a:lnTo>
                <a:lnTo>
                  <a:pt x="234903" y="12700"/>
                </a:lnTo>
                <a:lnTo>
                  <a:pt x="234903" y="0"/>
                </a:lnTo>
                <a:close/>
              </a:path>
              <a:path w="1978025" h="813435">
                <a:moveTo>
                  <a:pt x="323803" y="0"/>
                </a:moveTo>
                <a:lnTo>
                  <a:pt x="273003" y="0"/>
                </a:lnTo>
                <a:lnTo>
                  <a:pt x="273003" y="12700"/>
                </a:lnTo>
                <a:lnTo>
                  <a:pt x="323803" y="12700"/>
                </a:lnTo>
                <a:lnTo>
                  <a:pt x="323803" y="0"/>
                </a:lnTo>
                <a:close/>
              </a:path>
              <a:path w="1978025" h="813435">
                <a:moveTo>
                  <a:pt x="412703" y="0"/>
                </a:moveTo>
                <a:lnTo>
                  <a:pt x="361903" y="0"/>
                </a:lnTo>
                <a:lnTo>
                  <a:pt x="361903" y="12700"/>
                </a:lnTo>
                <a:lnTo>
                  <a:pt x="412703" y="12700"/>
                </a:lnTo>
                <a:lnTo>
                  <a:pt x="412703" y="0"/>
                </a:lnTo>
                <a:close/>
              </a:path>
              <a:path w="1978025" h="813435">
                <a:moveTo>
                  <a:pt x="501603" y="0"/>
                </a:moveTo>
                <a:lnTo>
                  <a:pt x="450803" y="0"/>
                </a:lnTo>
                <a:lnTo>
                  <a:pt x="450803" y="12700"/>
                </a:lnTo>
                <a:lnTo>
                  <a:pt x="501603" y="12700"/>
                </a:lnTo>
                <a:lnTo>
                  <a:pt x="501603" y="0"/>
                </a:lnTo>
                <a:close/>
              </a:path>
              <a:path w="1978025" h="813435">
                <a:moveTo>
                  <a:pt x="590503" y="0"/>
                </a:moveTo>
                <a:lnTo>
                  <a:pt x="539703" y="0"/>
                </a:lnTo>
                <a:lnTo>
                  <a:pt x="539703" y="12700"/>
                </a:lnTo>
                <a:lnTo>
                  <a:pt x="590503" y="12700"/>
                </a:lnTo>
                <a:lnTo>
                  <a:pt x="590503" y="0"/>
                </a:lnTo>
                <a:close/>
              </a:path>
              <a:path w="1978025" h="813435">
                <a:moveTo>
                  <a:pt x="679403" y="0"/>
                </a:moveTo>
                <a:lnTo>
                  <a:pt x="628603" y="0"/>
                </a:lnTo>
                <a:lnTo>
                  <a:pt x="628603" y="12700"/>
                </a:lnTo>
                <a:lnTo>
                  <a:pt x="679403" y="12700"/>
                </a:lnTo>
                <a:lnTo>
                  <a:pt x="679403" y="0"/>
                </a:lnTo>
                <a:close/>
              </a:path>
              <a:path w="1978025" h="813435">
                <a:moveTo>
                  <a:pt x="768303" y="0"/>
                </a:moveTo>
                <a:lnTo>
                  <a:pt x="717503" y="0"/>
                </a:lnTo>
                <a:lnTo>
                  <a:pt x="717503" y="12700"/>
                </a:lnTo>
                <a:lnTo>
                  <a:pt x="768303" y="12700"/>
                </a:lnTo>
                <a:lnTo>
                  <a:pt x="768303" y="0"/>
                </a:lnTo>
                <a:close/>
              </a:path>
              <a:path w="1978025" h="813435">
                <a:moveTo>
                  <a:pt x="857203" y="0"/>
                </a:moveTo>
                <a:lnTo>
                  <a:pt x="806403" y="0"/>
                </a:lnTo>
                <a:lnTo>
                  <a:pt x="806403" y="12700"/>
                </a:lnTo>
                <a:lnTo>
                  <a:pt x="857203" y="12700"/>
                </a:lnTo>
                <a:lnTo>
                  <a:pt x="857203" y="0"/>
                </a:lnTo>
                <a:close/>
              </a:path>
              <a:path w="1978025" h="813435">
                <a:moveTo>
                  <a:pt x="946103" y="0"/>
                </a:moveTo>
                <a:lnTo>
                  <a:pt x="895303" y="0"/>
                </a:lnTo>
                <a:lnTo>
                  <a:pt x="895303" y="12700"/>
                </a:lnTo>
                <a:lnTo>
                  <a:pt x="946103" y="12700"/>
                </a:lnTo>
                <a:lnTo>
                  <a:pt x="946103" y="0"/>
                </a:lnTo>
                <a:close/>
              </a:path>
              <a:path w="1978025" h="813435">
                <a:moveTo>
                  <a:pt x="1035003" y="0"/>
                </a:moveTo>
                <a:lnTo>
                  <a:pt x="984203" y="0"/>
                </a:lnTo>
                <a:lnTo>
                  <a:pt x="984203" y="12700"/>
                </a:lnTo>
                <a:lnTo>
                  <a:pt x="1035003" y="12700"/>
                </a:lnTo>
                <a:lnTo>
                  <a:pt x="1035003" y="0"/>
                </a:lnTo>
                <a:close/>
              </a:path>
              <a:path w="1978025" h="813435">
                <a:moveTo>
                  <a:pt x="1123903" y="0"/>
                </a:moveTo>
                <a:lnTo>
                  <a:pt x="1073103" y="0"/>
                </a:lnTo>
                <a:lnTo>
                  <a:pt x="1073103" y="12700"/>
                </a:lnTo>
                <a:lnTo>
                  <a:pt x="1123903" y="12700"/>
                </a:lnTo>
                <a:lnTo>
                  <a:pt x="1123903" y="0"/>
                </a:lnTo>
                <a:close/>
              </a:path>
              <a:path w="1978025" h="813435">
                <a:moveTo>
                  <a:pt x="1212803" y="0"/>
                </a:moveTo>
                <a:lnTo>
                  <a:pt x="1162003" y="0"/>
                </a:lnTo>
                <a:lnTo>
                  <a:pt x="1162003" y="12700"/>
                </a:lnTo>
                <a:lnTo>
                  <a:pt x="1212803" y="12700"/>
                </a:lnTo>
                <a:lnTo>
                  <a:pt x="1212803" y="0"/>
                </a:lnTo>
                <a:close/>
              </a:path>
              <a:path w="1978025" h="813435">
                <a:moveTo>
                  <a:pt x="1301703" y="0"/>
                </a:moveTo>
                <a:lnTo>
                  <a:pt x="1250903" y="0"/>
                </a:lnTo>
                <a:lnTo>
                  <a:pt x="1250903" y="12700"/>
                </a:lnTo>
                <a:lnTo>
                  <a:pt x="1301703" y="12700"/>
                </a:lnTo>
                <a:lnTo>
                  <a:pt x="1301703" y="0"/>
                </a:lnTo>
                <a:close/>
              </a:path>
              <a:path w="1978025" h="813435">
                <a:moveTo>
                  <a:pt x="1390603" y="0"/>
                </a:moveTo>
                <a:lnTo>
                  <a:pt x="1339803" y="0"/>
                </a:lnTo>
                <a:lnTo>
                  <a:pt x="1339803" y="12700"/>
                </a:lnTo>
                <a:lnTo>
                  <a:pt x="1390603" y="12700"/>
                </a:lnTo>
                <a:lnTo>
                  <a:pt x="1390603" y="0"/>
                </a:lnTo>
                <a:close/>
              </a:path>
              <a:path w="1978025" h="813435">
                <a:moveTo>
                  <a:pt x="1479503" y="0"/>
                </a:moveTo>
                <a:lnTo>
                  <a:pt x="1428703" y="0"/>
                </a:lnTo>
                <a:lnTo>
                  <a:pt x="1428703" y="12700"/>
                </a:lnTo>
                <a:lnTo>
                  <a:pt x="1479503" y="12700"/>
                </a:lnTo>
                <a:lnTo>
                  <a:pt x="1479503" y="0"/>
                </a:lnTo>
                <a:close/>
              </a:path>
              <a:path w="1978025" h="813435">
                <a:moveTo>
                  <a:pt x="1568403" y="0"/>
                </a:moveTo>
                <a:lnTo>
                  <a:pt x="1517603" y="0"/>
                </a:lnTo>
                <a:lnTo>
                  <a:pt x="1517603" y="12700"/>
                </a:lnTo>
                <a:lnTo>
                  <a:pt x="1568403" y="12700"/>
                </a:lnTo>
                <a:lnTo>
                  <a:pt x="1568403" y="0"/>
                </a:lnTo>
                <a:close/>
              </a:path>
              <a:path w="1978025" h="813435">
                <a:moveTo>
                  <a:pt x="1657303" y="0"/>
                </a:moveTo>
                <a:lnTo>
                  <a:pt x="1606503" y="0"/>
                </a:lnTo>
                <a:lnTo>
                  <a:pt x="1606503" y="12700"/>
                </a:lnTo>
                <a:lnTo>
                  <a:pt x="1657303" y="12700"/>
                </a:lnTo>
                <a:lnTo>
                  <a:pt x="1657303" y="0"/>
                </a:lnTo>
                <a:close/>
              </a:path>
              <a:path w="1978025" h="813435">
                <a:moveTo>
                  <a:pt x="1746203" y="0"/>
                </a:moveTo>
                <a:lnTo>
                  <a:pt x="1695403" y="0"/>
                </a:lnTo>
                <a:lnTo>
                  <a:pt x="1695403" y="12700"/>
                </a:lnTo>
                <a:lnTo>
                  <a:pt x="1746203" y="12700"/>
                </a:lnTo>
                <a:lnTo>
                  <a:pt x="1746203" y="0"/>
                </a:lnTo>
                <a:close/>
              </a:path>
              <a:path w="1978025" h="813435">
                <a:moveTo>
                  <a:pt x="1835103" y="0"/>
                </a:moveTo>
                <a:lnTo>
                  <a:pt x="1784303" y="0"/>
                </a:lnTo>
                <a:lnTo>
                  <a:pt x="1784303" y="12700"/>
                </a:lnTo>
                <a:lnTo>
                  <a:pt x="1835103" y="12700"/>
                </a:lnTo>
                <a:lnTo>
                  <a:pt x="1835103" y="0"/>
                </a:lnTo>
                <a:close/>
              </a:path>
              <a:path w="1978025" h="813435">
                <a:moveTo>
                  <a:pt x="1924003" y="0"/>
                </a:moveTo>
                <a:lnTo>
                  <a:pt x="1873203" y="0"/>
                </a:lnTo>
                <a:lnTo>
                  <a:pt x="1873203" y="12700"/>
                </a:lnTo>
                <a:lnTo>
                  <a:pt x="1924003" y="12700"/>
                </a:lnTo>
                <a:lnTo>
                  <a:pt x="1924003" y="0"/>
                </a:lnTo>
                <a:close/>
              </a:path>
              <a:path w="1978025" h="813435">
                <a:moveTo>
                  <a:pt x="1965225" y="6350"/>
                </a:moveTo>
                <a:lnTo>
                  <a:pt x="1965225" y="47677"/>
                </a:lnTo>
                <a:lnTo>
                  <a:pt x="1977925" y="47677"/>
                </a:lnTo>
                <a:lnTo>
                  <a:pt x="1977925" y="12700"/>
                </a:lnTo>
                <a:lnTo>
                  <a:pt x="1971575" y="12700"/>
                </a:lnTo>
                <a:lnTo>
                  <a:pt x="1965225" y="6350"/>
                </a:lnTo>
                <a:close/>
              </a:path>
              <a:path w="1978025" h="813435">
                <a:moveTo>
                  <a:pt x="1977925" y="0"/>
                </a:moveTo>
                <a:lnTo>
                  <a:pt x="1962103" y="0"/>
                </a:lnTo>
                <a:lnTo>
                  <a:pt x="1962103" y="12700"/>
                </a:lnTo>
                <a:lnTo>
                  <a:pt x="1965225" y="12700"/>
                </a:lnTo>
                <a:lnTo>
                  <a:pt x="1965225" y="6350"/>
                </a:lnTo>
                <a:lnTo>
                  <a:pt x="1977925" y="6350"/>
                </a:lnTo>
                <a:lnTo>
                  <a:pt x="1977925" y="0"/>
                </a:lnTo>
                <a:close/>
              </a:path>
              <a:path w="1978025" h="813435">
                <a:moveTo>
                  <a:pt x="1977925" y="6350"/>
                </a:moveTo>
                <a:lnTo>
                  <a:pt x="1965225" y="6350"/>
                </a:lnTo>
                <a:lnTo>
                  <a:pt x="1971575" y="12700"/>
                </a:lnTo>
                <a:lnTo>
                  <a:pt x="1977925" y="12700"/>
                </a:lnTo>
                <a:lnTo>
                  <a:pt x="1977925" y="6350"/>
                </a:lnTo>
                <a:close/>
              </a:path>
              <a:path w="1978025" h="813435">
                <a:moveTo>
                  <a:pt x="1977925" y="85777"/>
                </a:moveTo>
                <a:lnTo>
                  <a:pt x="1965225" y="85777"/>
                </a:lnTo>
                <a:lnTo>
                  <a:pt x="1965225" y="136577"/>
                </a:lnTo>
                <a:lnTo>
                  <a:pt x="1977925" y="136577"/>
                </a:lnTo>
                <a:lnTo>
                  <a:pt x="1977925" y="85777"/>
                </a:lnTo>
                <a:close/>
              </a:path>
              <a:path w="1978025" h="813435">
                <a:moveTo>
                  <a:pt x="1977925" y="174677"/>
                </a:moveTo>
                <a:lnTo>
                  <a:pt x="1965225" y="174677"/>
                </a:lnTo>
                <a:lnTo>
                  <a:pt x="1965225" y="225477"/>
                </a:lnTo>
                <a:lnTo>
                  <a:pt x="1977925" y="225477"/>
                </a:lnTo>
                <a:lnTo>
                  <a:pt x="1977925" y="174677"/>
                </a:lnTo>
                <a:close/>
              </a:path>
              <a:path w="1978025" h="813435">
                <a:moveTo>
                  <a:pt x="1977925" y="263577"/>
                </a:moveTo>
                <a:lnTo>
                  <a:pt x="1965225" y="263577"/>
                </a:lnTo>
                <a:lnTo>
                  <a:pt x="1965225" y="314377"/>
                </a:lnTo>
                <a:lnTo>
                  <a:pt x="1977925" y="314377"/>
                </a:lnTo>
                <a:lnTo>
                  <a:pt x="1977925" y="263577"/>
                </a:lnTo>
                <a:close/>
              </a:path>
              <a:path w="1978025" h="813435">
                <a:moveTo>
                  <a:pt x="1977925" y="352477"/>
                </a:moveTo>
                <a:lnTo>
                  <a:pt x="1965225" y="352477"/>
                </a:lnTo>
                <a:lnTo>
                  <a:pt x="1965225" y="403277"/>
                </a:lnTo>
                <a:lnTo>
                  <a:pt x="1977925" y="403277"/>
                </a:lnTo>
                <a:lnTo>
                  <a:pt x="1977925" y="352477"/>
                </a:lnTo>
                <a:close/>
              </a:path>
              <a:path w="1978025" h="813435">
                <a:moveTo>
                  <a:pt x="1977925" y="441377"/>
                </a:moveTo>
                <a:lnTo>
                  <a:pt x="1965225" y="441377"/>
                </a:lnTo>
                <a:lnTo>
                  <a:pt x="1965225" y="492177"/>
                </a:lnTo>
                <a:lnTo>
                  <a:pt x="1977925" y="492177"/>
                </a:lnTo>
                <a:lnTo>
                  <a:pt x="1977925" y="441377"/>
                </a:lnTo>
                <a:close/>
              </a:path>
              <a:path w="1978025" h="813435">
                <a:moveTo>
                  <a:pt x="1977925" y="530277"/>
                </a:moveTo>
                <a:lnTo>
                  <a:pt x="1965225" y="530277"/>
                </a:lnTo>
                <a:lnTo>
                  <a:pt x="1965225" y="581077"/>
                </a:lnTo>
                <a:lnTo>
                  <a:pt x="1977925" y="581077"/>
                </a:lnTo>
                <a:lnTo>
                  <a:pt x="1977925" y="530277"/>
                </a:lnTo>
                <a:close/>
              </a:path>
              <a:path w="1978025" h="813435">
                <a:moveTo>
                  <a:pt x="1977925" y="619177"/>
                </a:moveTo>
                <a:lnTo>
                  <a:pt x="1965225" y="619177"/>
                </a:lnTo>
                <a:lnTo>
                  <a:pt x="1965225" y="669977"/>
                </a:lnTo>
                <a:lnTo>
                  <a:pt x="1977925" y="669977"/>
                </a:lnTo>
                <a:lnTo>
                  <a:pt x="1977925" y="619177"/>
                </a:lnTo>
                <a:close/>
              </a:path>
              <a:path w="1978025" h="813435">
                <a:moveTo>
                  <a:pt x="1977925" y="708077"/>
                </a:moveTo>
                <a:lnTo>
                  <a:pt x="1965225" y="708077"/>
                </a:lnTo>
                <a:lnTo>
                  <a:pt x="1965225" y="758877"/>
                </a:lnTo>
                <a:lnTo>
                  <a:pt x="1977925" y="758877"/>
                </a:lnTo>
                <a:lnTo>
                  <a:pt x="1977925" y="708077"/>
                </a:lnTo>
                <a:close/>
              </a:path>
              <a:path w="1978025" h="813435">
                <a:moveTo>
                  <a:pt x="1965225" y="800146"/>
                </a:moveTo>
                <a:lnTo>
                  <a:pt x="1930295" y="800146"/>
                </a:lnTo>
                <a:lnTo>
                  <a:pt x="1930295" y="812846"/>
                </a:lnTo>
                <a:lnTo>
                  <a:pt x="1977925" y="812846"/>
                </a:lnTo>
                <a:lnTo>
                  <a:pt x="1977925" y="806496"/>
                </a:lnTo>
                <a:lnTo>
                  <a:pt x="1965225" y="806496"/>
                </a:lnTo>
                <a:lnTo>
                  <a:pt x="1965225" y="800146"/>
                </a:lnTo>
                <a:close/>
              </a:path>
              <a:path w="1978025" h="813435">
                <a:moveTo>
                  <a:pt x="1977925" y="796977"/>
                </a:moveTo>
                <a:lnTo>
                  <a:pt x="1965225" y="796977"/>
                </a:lnTo>
                <a:lnTo>
                  <a:pt x="1965225" y="806496"/>
                </a:lnTo>
                <a:lnTo>
                  <a:pt x="1971575" y="800146"/>
                </a:lnTo>
                <a:lnTo>
                  <a:pt x="1977925" y="800146"/>
                </a:lnTo>
                <a:lnTo>
                  <a:pt x="1977925" y="796977"/>
                </a:lnTo>
                <a:close/>
              </a:path>
              <a:path w="1978025" h="813435">
                <a:moveTo>
                  <a:pt x="1977925" y="800146"/>
                </a:moveTo>
                <a:lnTo>
                  <a:pt x="1971575" y="800146"/>
                </a:lnTo>
                <a:lnTo>
                  <a:pt x="1965225" y="806496"/>
                </a:lnTo>
                <a:lnTo>
                  <a:pt x="1977925" y="806496"/>
                </a:lnTo>
                <a:lnTo>
                  <a:pt x="1977925" y="800146"/>
                </a:lnTo>
                <a:close/>
              </a:path>
              <a:path w="1978025" h="813435">
                <a:moveTo>
                  <a:pt x="1892195" y="800146"/>
                </a:moveTo>
                <a:lnTo>
                  <a:pt x="1841395" y="800146"/>
                </a:lnTo>
                <a:lnTo>
                  <a:pt x="1841395" y="812846"/>
                </a:lnTo>
                <a:lnTo>
                  <a:pt x="1892195" y="812846"/>
                </a:lnTo>
                <a:lnTo>
                  <a:pt x="1892195" y="800146"/>
                </a:lnTo>
                <a:close/>
              </a:path>
              <a:path w="1978025" h="813435">
                <a:moveTo>
                  <a:pt x="1803295" y="800146"/>
                </a:moveTo>
                <a:lnTo>
                  <a:pt x="1752495" y="800146"/>
                </a:lnTo>
                <a:lnTo>
                  <a:pt x="1752495" y="812846"/>
                </a:lnTo>
                <a:lnTo>
                  <a:pt x="1803295" y="812846"/>
                </a:lnTo>
                <a:lnTo>
                  <a:pt x="1803295" y="800146"/>
                </a:lnTo>
                <a:close/>
              </a:path>
              <a:path w="1978025" h="813435">
                <a:moveTo>
                  <a:pt x="1714395" y="800146"/>
                </a:moveTo>
                <a:lnTo>
                  <a:pt x="1663595" y="800146"/>
                </a:lnTo>
                <a:lnTo>
                  <a:pt x="1663595" y="812846"/>
                </a:lnTo>
                <a:lnTo>
                  <a:pt x="1714395" y="812846"/>
                </a:lnTo>
                <a:lnTo>
                  <a:pt x="1714395" y="800146"/>
                </a:lnTo>
                <a:close/>
              </a:path>
              <a:path w="1978025" h="813435">
                <a:moveTo>
                  <a:pt x="1625495" y="800146"/>
                </a:moveTo>
                <a:lnTo>
                  <a:pt x="1574695" y="800146"/>
                </a:lnTo>
                <a:lnTo>
                  <a:pt x="1574695" y="812846"/>
                </a:lnTo>
                <a:lnTo>
                  <a:pt x="1625495" y="812846"/>
                </a:lnTo>
                <a:lnTo>
                  <a:pt x="1625495" y="800146"/>
                </a:lnTo>
                <a:close/>
              </a:path>
              <a:path w="1978025" h="813435">
                <a:moveTo>
                  <a:pt x="1536595" y="800146"/>
                </a:moveTo>
                <a:lnTo>
                  <a:pt x="1485795" y="800146"/>
                </a:lnTo>
                <a:lnTo>
                  <a:pt x="1485795" y="812846"/>
                </a:lnTo>
                <a:lnTo>
                  <a:pt x="1536595" y="812846"/>
                </a:lnTo>
                <a:lnTo>
                  <a:pt x="1536595" y="800146"/>
                </a:lnTo>
                <a:close/>
              </a:path>
              <a:path w="1978025" h="813435">
                <a:moveTo>
                  <a:pt x="1447695" y="800146"/>
                </a:moveTo>
                <a:lnTo>
                  <a:pt x="1396895" y="800146"/>
                </a:lnTo>
                <a:lnTo>
                  <a:pt x="1396895" y="812846"/>
                </a:lnTo>
                <a:lnTo>
                  <a:pt x="1447695" y="812846"/>
                </a:lnTo>
                <a:lnTo>
                  <a:pt x="1447695" y="800146"/>
                </a:lnTo>
                <a:close/>
              </a:path>
              <a:path w="1978025" h="813435">
                <a:moveTo>
                  <a:pt x="1358795" y="800146"/>
                </a:moveTo>
                <a:lnTo>
                  <a:pt x="1307995" y="800146"/>
                </a:lnTo>
                <a:lnTo>
                  <a:pt x="1307995" y="812846"/>
                </a:lnTo>
                <a:lnTo>
                  <a:pt x="1358795" y="812846"/>
                </a:lnTo>
                <a:lnTo>
                  <a:pt x="1358795" y="800146"/>
                </a:lnTo>
                <a:close/>
              </a:path>
              <a:path w="1978025" h="813435">
                <a:moveTo>
                  <a:pt x="1269895" y="800146"/>
                </a:moveTo>
                <a:lnTo>
                  <a:pt x="1219095" y="800146"/>
                </a:lnTo>
                <a:lnTo>
                  <a:pt x="1219095" y="812846"/>
                </a:lnTo>
                <a:lnTo>
                  <a:pt x="1269895" y="812846"/>
                </a:lnTo>
                <a:lnTo>
                  <a:pt x="1269895" y="800146"/>
                </a:lnTo>
                <a:close/>
              </a:path>
              <a:path w="1978025" h="813435">
                <a:moveTo>
                  <a:pt x="1180995" y="800146"/>
                </a:moveTo>
                <a:lnTo>
                  <a:pt x="1130195" y="800146"/>
                </a:lnTo>
                <a:lnTo>
                  <a:pt x="1130195" y="812846"/>
                </a:lnTo>
                <a:lnTo>
                  <a:pt x="1180995" y="812846"/>
                </a:lnTo>
                <a:lnTo>
                  <a:pt x="1180995" y="800146"/>
                </a:lnTo>
                <a:close/>
              </a:path>
              <a:path w="1978025" h="813435">
                <a:moveTo>
                  <a:pt x="1092095" y="800146"/>
                </a:moveTo>
                <a:lnTo>
                  <a:pt x="1041295" y="800146"/>
                </a:lnTo>
                <a:lnTo>
                  <a:pt x="1041295" y="812846"/>
                </a:lnTo>
                <a:lnTo>
                  <a:pt x="1092095" y="812846"/>
                </a:lnTo>
                <a:lnTo>
                  <a:pt x="1092095" y="800146"/>
                </a:lnTo>
                <a:close/>
              </a:path>
              <a:path w="1978025" h="813435">
                <a:moveTo>
                  <a:pt x="1003195" y="800146"/>
                </a:moveTo>
                <a:lnTo>
                  <a:pt x="952395" y="800146"/>
                </a:lnTo>
                <a:lnTo>
                  <a:pt x="952395" y="812846"/>
                </a:lnTo>
                <a:lnTo>
                  <a:pt x="1003195" y="812846"/>
                </a:lnTo>
                <a:lnTo>
                  <a:pt x="1003195" y="800146"/>
                </a:lnTo>
                <a:close/>
              </a:path>
              <a:path w="1978025" h="813435">
                <a:moveTo>
                  <a:pt x="914295" y="800146"/>
                </a:moveTo>
                <a:lnTo>
                  <a:pt x="863495" y="800146"/>
                </a:lnTo>
                <a:lnTo>
                  <a:pt x="863495" y="812846"/>
                </a:lnTo>
                <a:lnTo>
                  <a:pt x="914295" y="812846"/>
                </a:lnTo>
                <a:lnTo>
                  <a:pt x="914295" y="800146"/>
                </a:lnTo>
                <a:close/>
              </a:path>
              <a:path w="1978025" h="813435">
                <a:moveTo>
                  <a:pt x="825395" y="800146"/>
                </a:moveTo>
                <a:lnTo>
                  <a:pt x="774595" y="800146"/>
                </a:lnTo>
                <a:lnTo>
                  <a:pt x="774595" y="812846"/>
                </a:lnTo>
                <a:lnTo>
                  <a:pt x="825395" y="812846"/>
                </a:lnTo>
                <a:lnTo>
                  <a:pt x="825395" y="800146"/>
                </a:lnTo>
                <a:close/>
              </a:path>
              <a:path w="1978025" h="813435">
                <a:moveTo>
                  <a:pt x="736495" y="800146"/>
                </a:moveTo>
                <a:lnTo>
                  <a:pt x="685695" y="800146"/>
                </a:lnTo>
                <a:lnTo>
                  <a:pt x="685695" y="812846"/>
                </a:lnTo>
                <a:lnTo>
                  <a:pt x="736495" y="812846"/>
                </a:lnTo>
                <a:lnTo>
                  <a:pt x="736495" y="800146"/>
                </a:lnTo>
                <a:close/>
              </a:path>
              <a:path w="1978025" h="813435">
                <a:moveTo>
                  <a:pt x="647595" y="800146"/>
                </a:moveTo>
                <a:lnTo>
                  <a:pt x="596795" y="800146"/>
                </a:lnTo>
                <a:lnTo>
                  <a:pt x="596795" y="812846"/>
                </a:lnTo>
                <a:lnTo>
                  <a:pt x="647595" y="812846"/>
                </a:lnTo>
                <a:lnTo>
                  <a:pt x="647595" y="800146"/>
                </a:lnTo>
                <a:close/>
              </a:path>
              <a:path w="1978025" h="813435">
                <a:moveTo>
                  <a:pt x="558695" y="800146"/>
                </a:moveTo>
                <a:lnTo>
                  <a:pt x="507895" y="800146"/>
                </a:lnTo>
                <a:lnTo>
                  <a:pt x="507895" y="812846"/>
                </a:lnTo>
                <a:lnTo>
                  <a:pt x="558695" y="812846"/>
                </a:lnTo>
                <a:lnTo>
                  <a:pt x="558695" y="800146"/>
                </a:lnTo>
                <a:close/>
              </a:path>
              <a:path w="1978025" h="813435">
                <a:moveTo>
                  <a:pt x="469795" y="800146"/>
                </a:moveTo>
                <a:lnTo>
                  <a:pt x="418995" y="800146"/>
                </a:lnTo>
                <a:lnTo>
                  <a:pt x="418995" y="812846"/>
                </a:lnTo>
                <a:lnTo>
                  <a:pt x="469795" y="812846"/>
                </a:lnTo>
                <a:lnTo>
                  <a:pt x="469795" y="800146"/>
                </a:lnTo>
                <a:close/>
              </a:path>
              <a:path w="1978025" h="813435">
                <a:moveTo>
                  <a:pt x="380895" y="800146"/>
                </a:moveTo>
                <a:lnTo>
                  <a:pt x="330095" y="800146"/>
                </a:lnTo>
                <a:lnTo>
                  <a:pt x="330095" y="812846"/>
                </a:lnTo>
                <a:lnTo>
                  <a:pt x="380895" y="812846"/>
                </a:lnTo>
                <a:lnTo>
                  <a:pt x="380895" y="800146"/>
                </a:lnTo>
                <a:close/>
              </a:path>
              <a:path w="1978025" h="813435">
                <a:moveTo>
                  <a:pt x="291995" y="800146"/>
                </a:moveTo>
                <a:lnTo>
                  <a:pt x="241195" y="800146"/>
                </a:lnTo>
                <a:lnTo>
                  <a:pt x="241195" y="812846"/>
                </a:lnTo>
                <a:lnTo>
                  <a:pt x="291995" y="812846"/>
                </a:lnTo>
                <a:lnTo>
                  <a:pt x="291995" y="800146"/>
                </a:lnTo>
                <a:close/>
              </a:path>
              <a:path w="1978025" h="813435">
                <a:moveTo>
                  <a:pt x="203095" y="800146"/>
                </a:moveTo>
                <a:lnTo>
                  <a:pt x="152295" y="800146"/>
                </a:lnTo>
                <a:lnTo>
                  <a:pt x="152295" y="812846"/>
                </a:lnTo>
                <a:lnTo>
                  <a:pt x="203095" y="812846"/>
                </a:lnTo>
                <a:lnTo>
                  <a:pt x="203095" y="800146"/>
                </a:lnTo>
                <a:close/>
              </a:path>
              <a:path w="1978025" h="813435">
                <a:moveTo>
                  <a:pt x="114195" y="800146"/>
                </a:moveTo>
                <a:lnTo>
                  <a:pt x="63395" y="800146"/>
                </a:lnTo>
                <a:lnTo>
                  <a:pt x="63395" y="812846"/>
                </a:lnTo>
                <a:lnTo>
                  <a:pt x="114195" y="812846"/>
                </a:lnTo>
                <a:lnTo>
                  <a:pt x="114195" y="80014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37913" y="4362978"/>
            <a:ext cx="457843" cy="474845"/>
          </a:xfrm>
          <a:custGeom>
            <a:avLst/>
            <a:gdLst/>
            <a:ahLst/>
            <a:cxnLst/>
            <a:rect l="l" t="t" r="r" b="b"/>
            <a:pathLst>
              <a:path w="718184" h="744855">
                <a:moveTo>
                  <a:pt x="708698" y="0"/>
                </a:moveTo>
                <a:lnTo>
                  <a:pt x="673444" y="36574"/>
                </a:lnTo>
                <a:lnTo>
                  <a:pt x="682586" y="45388"/>
                </a:lnTo>
                <a:lnTo>
                  <a:pt x="717842" y="8813"/>
                </a:lnTo>
                <a:lnTo>
                  <a:pt x="708698" y="0"/>
                </a:lnTo>
                <a:close/>
              </a:path>
              <a:path w="718184" h="744855">
                <a:moveTo>
                  <a:pt x="647002" y="64005"/>
                </a:moveTo>
                <a:lnTo>
                  <a:pt x="611747" y="100581"/>
                </a:lnTo>
                <a:lnTo>
                  <a:pt x="620891" y="109393"/>
                </a:lnTo>
                <a:lnTo>
                  <a:pt x="656145" y="72819"/>
                </a:lnTo>
                <a:lnTo>
                  <a:pt x="647002" y="64005"/>
                </a:lnTo>
                <a:close/>
              </a:path>
              <a:path w="718184" h="744855">
                <a:moveTo>
                  <a:pt x="585306" y="128012"/>
                </a:moveTo>
                <a:lnTo>
                  <a:pt x="550050" y="164586"/>
                </a:lnTo>
                <a:lnTo>
                  <a:pt x="559194" y="173400"/>
                </a:lnTo>
                <a:lnTo>
                  <a:pt x="594450" y="136825"/>
                </a:lnTo>
                <a:lnTo>
                  <a:pt x="585306" y="128012"/>
                </a:lnTo>
                <a:close/>
              </a:path>
              <a:path w="718184" h="744855">
                <a:moveTo>
                  <a:pt x="523609" y="192017"/>
                </a:moveTo>
                <a:lnTo>
                  <a:pt x="488354" y="228593"/>
                </a:lnTo>
                <a:lnTo>
                  <a:pt x="497498" y="237406"/>
                </a:lnTo>
                <a:lnTo>
                  <a:pt x="532753" y="200831"/>
                </a:lnTo>
                <a:lnTo>
                  <a:pt x="523609" y="192017"/>
                </a:lnTo>
                <a:close/>
              </a:path>
              <a:path w="718184" h="744855">
                <a:moveTo>
                  <a:pt x="461912" y="256024"/>
                </a:moveTo>
                <a:lnTo>
                  <a:pt x="426659" y="292599"/>
                </a:lnTo>
                <a:lnTo>
                  <a:pt x="435801" y="301412"/>
                </a:lnTo>
                <a:lnTo>
                  <a:pt x="471056" y="264838"/>
                </a:lnTo>
                <a:lnTo>
                  <a:pt x="461912" y="256024"/>
                </a:lnTo>
                <a:close/>
              </a:path>
              <a:path w="718184" h="744855">
                <a:moveTo>
                  <a:pt x="400217" y="320029"/>
                </a:moveTo>
                <a:lnTo>
                  <a:pt x="364962" y="356605"/>
                </a:lnTo>
                <a:lnTo>
                  <a:pt x="374106" y="365418"/>
                </a:lnTo>
                <a:lnTo>
                  <a:pt x="409361" y="328843"/>
                </a:lnTo>
                <a:lnTo>
                  <a:pt x="400217" y="320029"/>
                </a:lnTo>
                <a:close/>
              </a:path>
              <a:path w="718184" h="744855">
                <a:moveTo>
                  <a:pt x="338521" y="384036"/>
                </a:moveTo>
                <a:lnTo>
                  <a:pt x="303265" y="420611"/>
                </a:lnTo>
                <a:lnTo>
                  <a:pt x="312409" y="429425"/>
                </a:lnTo>
                <a:lnTo>
                  <a:pt x="347665" y="392850"/>
                </a:lnTo>
                <a:lnTo>
                  <a:pt x="338521" y="384036"/>
                </a:lnTo>
                <a:close/>
              </a:path>
              <a:path w="718184" h="744855">
                <a:moveTo>
                  <a:pt x="276824" y="448042"/>
                </a:moveTo>
                <a:lnTo>
                  <a:pt x="241569" y="484618"/>
                </a:lnTo>
                <a:lnTo>
                  <a:pt x="250713" y="493430"/>
                </a:lnTo>
                <a:lnTo>
                  <a:pt x="285968" y="456855"/>
                </a:lnTo>
                <a:lnTo>
                  <a:pt x="276824" y="448042"/>
                </a:lnTo>
                <a:close/>
              </a:path>
              <a:path w="718184" h="744855">
                <a:moveTo>
                  <a:pt x="215129" y="512048"/>
                </a:moveTo>
                <a:lnTo>
                  <a:pt x="179873" y="548623"/>
                </a:lnTo>
                <a:lnTo>
                  <a:pt x="189016" y="557437"/>
                </a:lnTo>
                <a:lnTo>
                  <a:pt x="224271" y="520862"/>
                </a:lnTo>
                <a:lnTo>
                  <a:pt x="215129" y="512048"/>
                </a:lnTo>
                <a:close/>
              </a:path>
              <a:path w="718184" h="744855">
                <a:moveTo>
                  <a:pt x="153432" y="576054"/>
                </a:moveTo>
                <a:lnTo>
                  <a:pt x="118177" y="612628"/>
                </a:lnTo>
                <a:lnTo>
                  <a:pt x="127321" y="621442"/>
                </a:lnTo>
                <a:lnTo>
                  <a:pt x="162576" y="584868"/>
                </a:lnTo>
                <a:lnTo>
                  <a:pt x="153432" y="576054"/>
                </a:lnTo>
                <a:close/>
              </a:path>
              <a:path w="718184" h="744855">
                <a:moveTo>
                  <a:pt x="6747" y="663503"/>
                </a:moveTo>
                <a:lnTo>
                  <a:pt x="3770" y="666206"/>
                </a:lnTo>
                <a:lnTo>
                  <a:pt x="0" y="744381"/>
                </a:lnTo>
                <a:lnTo>
                  <a:pt x="29847" y="741840"/>
                </a:lnTo>
                <a:lnTo>
                  <a:pt x="11269" y="741840"/>
                </a:lnTo>
                <a:lnTo>
                  <a:pt x="2125" y="733026"/>
                </a:lnTo>
                <a:lnTo>
                  <a:pt x="13848" y="720864"/>
                </a:lnTo>
                <a:lnTo>
                  <a:pt x="16455" y="666818"/>
                </a:lnTo>
                <a:lnTo>
                  <a:pt x="13752" y="663841"/>
                </a:lnTo>
                <a:lnTo>
                  <a:pt x="6747" y="663503"/>
                </a:lnTo>
                <a:close/>
              </a:path>
              <a:path w="718184" h="744855">
                <a:moveTo>
                  <a:pt x="13848" y="720864"/>
                </a:moveTo>
                <a:lnTo>
                  <a:pt x="2125" y="733026"/>
                </a:lnTo>
                <a:lnTo>
                  <a:pt x="11269" y="741840"/>
                </a:lnTo>
                <a:lnTo>
                  <a:pt x="15217" y="737744"/>
                </a:lnTo>
                <a:lnTo>
                  <a:pt x="13031" y="737741"/>
                </a:lnTo>
                <a:lnTo>
                  <a:pt x="6153" y="731111"/>
                </a:lnTo>
                <a:lnTo>
                  <a:pt x="13383" y="730495"/>
                </a:lnTo>
                <a:lnTo>
                  <a:pt x="13848" y="720864"/>
                </a:lnTo>
                <a:close/>
              </a:path>
              <a:path w="718184" h="744855">
                <a:moveTo>
                  <a:pt x="76906" y="725087"/>
                </a:moveTo>
                <a:lnTo>
                  <a:pt x="22993" y="729677"/>
                </a:lnTo>
                <a:lnTo>
                  <a:pt x="11269" y="741840"/>
                </a:lnTo>
                <a:lnTo>
                  <a:pt x="29847" y="741840"/>
                </a:lnTo>
                <a:lnTo>
                  <a:pt x="77983" y="737741"/>
                </a:lnTo>
                <a:lnTo>
                  <a:pt x="80575" y="734667"/>
                </a:lnTo>
                <a:lnTo>
                  <a:pt x="79979" y="727678"/>
                </a:lnTo>
                <a:lnTo>
                  <a:pt x="76906" y="725087"/>
                </a:lnTo>
                <a:close/>
              </a:path>
              <a:path w="718184" h="744855">
                <a:moveTo>
                  <a:pt x="13383" y="730495"/>
                </a:moveTo>
                <a:lnTo>
                  <a:pt x="6153" y="731111"/>
                </a:lnTo>
                <a:lnTo>
                  <a:pt x="13034" y="737744"/>
                </a:lnTo>
                <a:lnTo>
                  <a:pt x="13383" y="730495"/>
                </a:lnTo>
                <a:close/>
              </a:path>
              <a:path w="718184" h="744855">
                <a:moveTo>
                  <a:pt x="22993" y="729677"/>
                </a:moveTo>
                <a:lnTo>
                  <a:pt x="13383" y="730495"/>
                </a:lnTo>
                <a:lnTo>
                  <a:pt x="13034" y="737744"/>
                </a:lnTo>
                <a:lnTo>
                  <a:pt x="15220" y="737741"/>
                </a:lnTo>
                <a:lnTo>
                  <a:pt x="22993" y="729677"/>
                </a:lnTo>
                <a:close/>
              </a:path>
              <a:path w="718184" h="744855">
                <a:moveTo>
                  <a:pt x="30039" y="704066"/>
                </a:moveTo>
                <a:lnTo>
                  <a:pt x="13848" y="720864"/>
                </a:lnTo>
                <a:lnTo>
                  <a:pt x="13383" y="730495"/>
                </a:lnTo>
                <a:lnTo>
                  <a:pt x="22993" y="729677"/>
                </a:lnTo>
                <a:lnTo>
                  <a:pt x="39183" y="712880"/>
                </a:lnTo>
                <a:lnTo>
                  <a:pt x="30039" y="704066"/>
                </a:lnTo>
                <a:close/>
              </a:path>
              <a:path w="718184" h="744855">
                <a:moveTo>
                  <a:pt x="91735" y="640060"/>
                </a:moveTo>
                <a:lnTo>
                  <a:pt x="56480" y="676635"/>
                </a:lnTo>
                <a:lnTo>
                  <a:pt x="65624" y="685449"/>
                </a:lnTo>
                <a:lnTo>
                  <a:pt x="100879" y="648874"/>
                </a:lnTo>
                <a:lnTo>
                  <a:pt x="91735" y="64006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1946" y="5574240"/>
            <a:ext cx="1418058" cy="558222"/>
          </a:xfrm>
          <a:prstGeom prst="rect">
            <a:avLst/>
          </a:prstGeom>
        </p:spPr>
        <p:txBody>
          <a:bodyPr vert="horz" wrap="square" lIns="0" tIns="8501" rIns="0" bIns="0" rtlCol="0">
            <a:spAutoFit/>
          </a:bodyPr>
          <a:lstStyle/>
          <a:p>
            <a:pPr marL="8096" marR="3239" indent="-405" algn="ctr">
              <a:lnSpc>
                <a:spcPct val="99500"/>
              </a:lnSpc>
              <a:spcBef>
                <a:spcPts val="67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Files are stored as objects 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S3,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local cache  provides low latency</a:t>
            </a:r>
            <a:r>
              <a:rPr sz="893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access  to recently used</a:t>
            </a:r>
            <a:r>
              <a:rPr sz="893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6384" y="5544918"/>
            <a:ext cx="1549217" cy="621387"/>
          </a:xfrm>
          <a:custGeom>
            <a:avLst/>
            <a:gdLst/>
            <a:ahLst/>
            <a:cxnLst/>
            <a:rect l="l" t="t" r="r" b="b"/>
            <a:pathLst>
              <a:path w="2430145" h="974725">
                <a:moveTo>
                  <a:pt x="7491" y="961701"/>
                </a:moveTo>
                <a:lnTo>
                  <a:pt x="6350" y="961701"/>
                </a:lnTo>
                <a:lnTo>
                  <a:pt x="6350" y="974401"/>
                </a:lnTo>
                <a:lnTo>
                  <a:pt x="7491" y="974401"/>
                </a:lnTo>
                <a:lnTo>
                  <a:pt x="7491" y="961701"/>
                </a:lnTo>
                <a:close/>
              </a:path>
              <a:path w="2430145" h="974725">
                <a:moveTo>
                  <a:pt x="12700" y="917251"/>
                </a:moveTo>
                <a:lnTo>
                  <a:pt x="0" y="917251"/>
                </a:lnTo>
                <a:lnTo>
                  <a:pt x="0" y="968051"/>
                </a:lnTo>
                <a:lnTo>
                  <a:pt x="6350" y="968051"/>
                </a:lnTo>
                <a:lnTo>
                  <a:pt x="6350" y="961701"/>
                </a:lnTo>
                <a:lnTo>
                  <a:pt x="12700" y="961701"/>
                </a:lnTo>
                <a:lnTo>
                  <a:pt x="12700" y="917251"/>
                </a:lnTo>
                <a:close/>
              </a:path>
              <a:path w="2430145" h="974725">
                <a:moveTo>
                  <a:pt x="12700" y="961701"/>
                </a:moveTo>
                <a:lnTo>
                  <a:pt x="7491" y="961701"/>
                </a:lnTo>
                <a:lnTo>
                  <a:pt x="7491" y="968051"/>
                </a:lnTo>
                <a:lnTo>
                  <a:pt x="12700" y="968051"/>
                </a:lnTo>
                <a:lnTo>
                  <a:pt x="12700" y="961701"/>
                </a:lnTo>
                <a:close/>
              </a:path>
              <a:path w="2430145" h="974725">
                <a:moveTo>
                  <a:pt x="12700" y="828351"/>
                </a:moveTo>
                <a:lnTo>
                  <a:pt x="0" y="828351"/>
                </a:lnTo>
                <a:lnTo>
                  <a:pt x="0" y="879151"/>
                </a:lnTo>
                <a:lnTo>
                  <a:pt x="12700" y="879151"/>
                </a:lnTo>
                <a:lnTo>
                  <a:pt x="12700" y="828351"/>
                </a:lnTo>
                <a:close/>
              </a:path>
              <a:path w="2430145" h="974725">
                <a:moveTo>
                  <a:pt x="12700" y="739451"/>
                </a:moveTo>
                <a:lnTo>
                  <a:pt x="0" y="739451"/>
                </a:lnTo>
                <a:lnTo>
                  <a:pt x="0" y="790251"/>
                </a:lnTo>
                <a:lnTo>
                  <a:pt x="12700" y="790251"/>
                </a:lnTo>
                <a:lnTo>
                  <a:pt x="12700" y="739451"/>
                </a:lnTo>
                <a:close/>
              </a:path>
              <a:path w="2430145" h="974725">
                <a:moveTo>
                  <a:pt x="12700" y="650551"/>
                </a:moveTo>
                <a:lnTo>
                  <a:pt x="0" y="650551"/>
                </a:lnTo>
                <a:lnTo>
                  <a:pt x="0" y="701351"/>
                </a:lnTo>
                <a:lnTo>
                  <a:pt x="12700" y="701351"/>
                </a:lnTo>
                <a:lnTo>
                  <a:pt x="12700" y="650551"/>
                </a:lnTo>
                <a:close/>
              </a:path>
              <a:path w="2430145" h="974725">
                <a:moveTo>
                  <a:pt x="12700" y="561651"/>
                </a:moveTo>
                <a:lnTo>
                  <a:pt x="0" y="561651"/>
                </a:lnTo>
                <a:lnTo>
                  <a:pt x="0" y="612451"/>
                </a:lnTo>
                <a:lnTo>
                  <a:pt x="12700" y="612451"/>
                </a:lnTo>
                <a:lnTo>
                  <a:pt x="12700" y="561651"/>
                </a:lnTo>
                <a:close/>
              </a:path>
              <a:path w="2430145" h="974725">
                <a:moveTo>
                  <a:pt x="12700" y="472751"/>
                </a:moveTo>
                <a:lnTo>
                  <a:pt x="0" y="472751"/>
                </a:lnTo>
                <a:lnTo>
                  <a:pt x="0" y="523551"/>
                </a:lnTo>
                <a:lnTo>
                  <a:pt x="12700" y="523551"/>
                </a:lnTo>
                <a:lnTo>
                  <a:pt x="12700" y="472751"/>
                </a:lnTo>
                <a:close/>
              </a:path>
              <a:path w="2430145" h="974725">
                <a:moveTo>
                  <a:pt x="12700" y="383851"/>
                </a:moveTo>
                <a:lnTo>
                  <a:pt x="0" y="383851"/>
                </a:lnTo>
                <a:lnTo>
                  <a:pt x="0" y="434651"/>
                </a:lnTo>
                <a:lnTo>
                  <a:pt x="12700" y="434651"/>
                </a:lnTo>
                <a:lnTo>
                  <a:pt x="12700" y="383851"/>
                </a:lnTo>
                <a:close/>
              </a:path>
              <a:path w="2430145" h="974725">
                <a:moveTo>
                  <a:pt x="12700" y="294951"/>
                </a:moveTo>
                <a:lnTo>
                  <a:pt x="0" y="294951"/>
                </a:lnTo>
                <a:lnTo>
                  <a:pt x="0" y="345751"/>
                </a:lnTo>
                <a:lnTo>
                  <a:pt x="12700" y="345751"/>
                </a:lnTo>
                <a:lnTo>
                  <a:pt x="12700" y="294951"/>
                </a:lnTo>
                <a:close/>
              </a:path>
              <a:path w="2430145" h="974725">
                <a:moveTo>
                  <a:pt x="12700" y="206051"/>
                </a:moveTo>
                <a:lnTo>
                  <a:pt x="0" y="206051"/>
                </a:lnTo>
                <a:lnTo>
                  <a:pt x="0" y="256851"/>
                </a:lnTo>
                <a:lnTo>
                  <a:pt x="12700" y="256851"/>
                </a:lnTo>
                <a:lnTo>
                  <a:pt x="12700" y="206051"/>
                </a:lnTo>
                <a:close/>
              </a:path>
              <a:path w="2430145" h="974725">
                <a:moveTo>
                  <a:pt x="12700" y="117151"/>
                </a:moveTo>
                <a:lnTo>
                  <a:pt x="0" y="117151"/>
                </a:lnTo>
                <a:lnTo>
                  <a:pt x="0" y="167951"/>
                </a:lnTo>
                <a:lnTo>
                  <a:pt x="12700" y="167951"/>
                </a:lnTo>
                <a:lnTo>
                  <a:pt x="12700" y="117151"/>
                </a:lnTo>
                <a:close/>
              </a:path>
              <a:path w="2430145" h="974725">
                <a:moveTo>
                  <a:pt x="12700" y="28251"/>
                </a:moveTo>
                <a:lnTo>
                  <a:pt x="0" y="28251"/>
                </a:lnTo>
                <a:lnTo>
                  <a:pt x="0" y="79051"/>
                </a:lnTo>
                <a:lnTo>
                  <a:pt x="12700" y="79051"/>
                </a:lnTo>
                <a:lnTo>
                  <a:pt x="12700" y="28251"/>
                </a:lnTo>
                <a:close/>
              </a:path>
              <a:path w="2430145" h="974725">
                <a:moveTo>
                  <a:pt x="73348" y="0"/>
                </a:moveTo>
                <a:lnTo>
                  <a:pt x="22548" y="0"/>
                </a:lnTo>
                <a:lnTo>
                  <a:pt x="22548" y="12699"/>
                </a:lnTo>
                <a:lnTo>
                  <a:pt x="73348" y="12699"/>
                </a:lnTo>
                <a:lnTo>
                  <a:pt x="73348" y="0"/>
                </a:lnTo>
                <a:close/>
              </a:path>
              <a:path w="2430145" h="974725">
                <a:moveTo>
                  <a:pt x="162248" y="0"/>
                </a:moveTo>
                <a:lnTo>
                  <a:pt x="111448" y="0"/>
                </a:lnTo>
                <a:lnTo>
                  <a:pt x="111448" y="12699"/>
                </a:lnTo>
                <a:lnTo>
                  <a:pt x="162248" y="12699"/>
                </a:lnTo>
                <a:lnTo>
                  <a:pt x="162248" y="0"/>
                </a:lnTo>
                <a:close/>
              </a:path>
              <a:path w="2430145" h="974725">
                <a:moveTo>
                  <a:pt x="251148" y="0"/>
                </a:moveTo>
                <a:lnTo>
                  <a:pt x="200348" y="0"/>
                </a:lnTo>
                <a:lnTo>
                  <a:pt x="200348" y="12699"/>
                </a:lnTo>
                <a:lnTo>
                  <a:pt x="251148" y="12699"/>
                </a:lnTo>
                <a:lnTo>
                  <a:pt x="251148" y="0"/>
                </a:lnTo>
                <a:close/>
              </a:path>
              <a:path w="2430145" h="974725">
                <a:moveTo>
                  <a:pt x="340048" y="0"/>
                </a:moveTo>
                <a:lnTo>
                  <a:pt x="289248" y="0"/>
                </a:lnTo>
                <a:lnTo>
                  <a:pt x="289248" y="12699"/>
                </a:lnTo>
                <a:lnTo>
                  <a:pt x="340048" y="12699"/>
                </a:lnTo>
                <a:lnTo>
                  <a:pt x="340048" y="0"/>
                </a:lnTo>
                <a:close/>
              </a:path>
              <a:path w="2430145" h="974725">
                <a:moveTo>
                  <a:pt x="428948" y="0"/>
                </a:moveTo>
                <a:lnTo>
                  <a:pt x="378148" y="0"/>
                </a:lnTo>
                <a:lnTo>
                  <a:pt x="378148" y="12699"/>
                </a:lnTo>
                <a:lnTo>
                  <a:pt x="428948" y="12699"/>
                </a:lnTo>
                <a:lnTo>
                  <a:pt x="428948" y="0"/>
                </a:lnTo>
                <a:close/>
              </a:path>
              <a:path w="2430145" h="974725">
                <a:moveTo>
                  <a:pt x="517848" y="0"/>
                </a:moveTo>
                <a:lnTo>
                  <a:pt x="467048" y="0"/>
                </a:lnTo>
                <a:lnTo>
                  <a:pt x="467048" y="12699"/>
                </a:lnTo>
                <a:lnTo>
                  <a:pt x="517848" y="12699"/>
                </a:lnTo>
                <a:lnTo>
                  <a:pt x="517848" y="0"/>
                </a:lnTo>
                <a:close/>
              </a:path>
              <a:path w="2430145" h="974725">
                <a:moveTo>
                  <a:pt x="606748" y="0"/>
                </a:moveTo>
                <a:lnTo>
                  <a:pt x="555948" y="0"/>
                </a:lnTo>
                <a:lnTo>
                  <a:pt x="555948" y="12699"/>
                </a:lnTo>
                <a:lnTo>
                  <a:pt x="606748" y="12699"/>
                </a:lnTo>
                <a:lnTo>
                  <a:pt x="606748" y="0"/>
                </a:lnTo>
                <a:close/>
              </a:path>
              <a:path w="2430145" h="974725">
                <a:moveTo>
                  <a:pt x="695648" y="0"/>
                </a:moveTo>
                <a:lnTo>
                  <a:pt x="644848" y="0"/>
                </a:lnTo>
                <a:lnTo>
                  <a:pt x="644848" y="12699"/>
                </a:lnTo>
                <a:lnTo>
                  <a:pt x="695648" y="12699"/>
                </a:lnTo>
                <a:lnTo>
                  <a:pt x="695648" y="0"/>
                </a:lnTo>
                <a:close/>
              </a:path>
              <a:path w="2430145" h="974725">
                <a:moveTo>
                  <a:pt x="784548" y="0"/>
                </a:moveTo>
                <a:lnTo>
                  <a:pt x="733748" y="0"/>
                </a:lnTo>
                <a:lnTo>
                  <a:pt x="733748" y="12699"/>
                </a:lnTo>
                <a:lnTo>
                  <a:pt x="784548" y="12699"/>
                </a:lnTo>
                <a:lnTo>
                  <a:pt x="784548" y="0"/>
                </a:lnTo>
                <a:close/>
              </a:path>
              <a:path w="2430145" h="974725">
                <a:moveTo>
                  <a:pt x="873448" y="0"/>
                </a:moveTo>
                <a:lnTo>
                  <a:pt x="822648" y="0"/>
                </a:lnTo>
                <a:lnTo>
                  <a:pt x="822648" y="12699"/>
                </a:lnTo>
                <a:lnTo>
                  <a:pt x="873448" y="12699"/>
                </a:lnTo>
                <a:lnTo>
                  <a:pt x="873448" y="0"/>
                </a:lnTo>
                <a:close/>
              </a:path>
              <a:path w="2430145" h="974725">
                <a:moveTo>
                  <a:pt x="962348" y="0"/>
                </a:moveTo>
                <a:lnTo>
                  <a:pt x="911548" y="0"/>
                </a:lnTo>
                <a:lnTo>
                  <a:pt x="911548" y="12699"/>
                </a:lnTo>
                <a:lnTo>
                  <a:pt x="962348" y="12699"/>
                </a:lnTo>
                <a:lnTo>
                  <a:pt x="962348" y="0"/>
                </a:lnTo>
                <a:close/>
              </a:path>
              <a:path w="2430145" h="974725">
                <a:moveTo>
                  <a:pt x="1051248" y="0"/>
                </a:moveTo>
                <a:lnTo>
                  <a:pt x="1000448" y="0"/>
                </a:lnTo>
                <a:lnTo>
                  <a:pt x="1000448" y="12699"/>
                </a:lnTo>
                <a:lnTo>
                  <a:pt x="1051248" y="12699"/>
                </a:lnTo>
                <a:lnTo>
                  <a:pt x="1051248" y="0"/>
                </a:lnTo>
                <a:close/>
              </a:path>
              <a:path w="2430145" h="974725">
                <a:moveTo>
                  <a:pt x="1140148" y="0"/>
                </a:moveTo>
                <a:lnTo>
                  <a:pt x="1089348" y="0"/>
                </a:lnTo>
                <a:lnTo>
                  <a:pt x="1089348" y="12699"/>
                </a:lnTo>
                <a:lnTo>
                  <a:pt x="1140148" y="12699"/>
                </a:lnTo>
                <a:lnTo>
                  <a:pt x="1140148" y="0"/>
                </a:lnTo>
                <a:close/>
              </a:path>
              <a:path w="2430145" h="974725">
                <a:moveTo>
                  <a:pt x="1229048" y="0"/>
                </a:moveTo>
                <a:lnTo>
                  <a:pt x="1178248" y="0"/>
                </a:lnTo>
                <a:lnTo>
                  <a:pt x="1178248" y="12699"/>
                </a:lnTo>
                <a:lnTo>
                  <a:pt x="1229048" y="12699"/>
                </a:lnTo>
                <a:lnTo>
                  <a:pt x="1229048" y="0"/>
                </a:lnTo>
                <a:close/>
              </a:path>
              <a:path w="2430145" h="974725">
                <a:moveTo>
                  <a:pt x="1317948" y="0"/>
                </a:moveTo>
                <a:lnTo>
                  <a:pt x="1267148" y="0"/>
                </a:lnTo>
                <a:lnTo>
                  <a:pt x="1267148" y="12699"/>
                </a:lnTo>
                <a:lnTo>
                  <a:pt x="1317948" y="12699"/>
                </a:lnTo>
                <a:lnTo>
                  <a:pt x="1317948" y="0"/>
                </a:lnTo>
                <a:close/>
              </a:path>
              <a:path w="2430145" h="974725">
                <a:moveTo>
                  <a:pt x="1406848" y="0"/>
                </a:moveTo>
                <a:lnTo>
                  <a:pt x="1356048" y="0"/>
                </a:lnTo>
                <a:lnTo>
                  <a:pt x="1356048" y="12699"/>
                </a:lnTo>
                <a:lnTo>
                  <a:pt x="1406848" y="12699"/>
                </a:lnTo>
                <a:lnTo>
                  <a:pt x="1406848" y="0"/>
                </a:lnTo>
                <a:close/>
              </a:path>
              <a:path w="2430145" h="974725">
                <a:moveTo>
                  <a:pt x="1495748" y="0"/>
                </a:moveTo>
                <a:lnTo>
                  <a:pt x="1444948" y="0"/>
                </a:lnTo>
                <a:lnTo>
                  <a:pt x="1444948" y="12699"/>
                </a:lnTo>
                <a:lnTo>
                  <a:pt x="1495748" y="12699"/>
                </a:lnTo>
                <a:lnTo>
                  <a:pt x="1495748" y="0"/>
                </a:lnTo>
                <a:close/>
              </a:path>
              <a:path w="2430145" h="974725">
                <a:moveTo>
                  <a:pt x="1584648" y="0"/>
                </a:moveTo>
                <a:lnTo>
                  <a:pt x="1533848" y="0"/>
                </a:lnTo>
                <a:lnTo>
                  <a:pt x="1533848" y="12699"/>
                </a:lnTo>
                <a:lnTo>
                  <a:pt x="1584648" y="12699"/>
                </a:lnTo>
                <a:lnTo>
                  <a:pt x="1584648" y="0"/>
                </a:lnTo>
                <a:close/>
              </a:path>
              <a:path w="2430145" h="974725">
                <a:moveTo>
                  <a:pt x="1673548" y="0"/>
                </a:moveTo>
                <a:lnTo>
                  <a:pt x="1622748" y="0"/>
                </a:lnTo>
                <a:lnTo>
                  <a:pt x="1622748" y="12699"/>
                </a:lnTo>
                <a:lnTo>
                  <a:pt x="1673548" y="12699"/>
                </a:lnTo>
                <a:lnTo>
                  <a:pt x="1673548" y="0"/>
                </a:lnTo>
                <a:close/>
              </a:path>
              <a:path w="2430145" h="974725">
                <a:moveTo>
                  <a:pt x="1762448" y="0"/>
                </a:moveTo>
                <a:lnTo>
                  <a:pt x="1711648" y="0"/>
                </a:lnTo>
                <a:lnTo>
                  <a:pt x="1711648" y="12699"/>
                </a:lnTo>
                <a:lnTo>
                  <a:pt x="1762448" y="12699"/>
                </a:lnTo>
                <a:lnTo>
                  <a:pt x="1762448" y="0"/>
                </a:lnTo>
                <a:close/>
              </a:path>
              <a:path w="2430145" h="974725">
                <a:moveTo>
                  <a:pt x="1851348" y="0"/>
                </a:moveTo>
                <a:lnTo>
                  <a:pt x="1800548" y="0"/>
                </a:lnTo>
                <a:lnTo>
                  <a:pt x="1800548" y="12699"/>
                </a:lnTo>
                <a:lnTo>
                  <a:pt x="1851348" y="12699"/>
                </a:lnTo>
                <a:lnTo>
                  <a:pt x="1851348" y="0"/>
                </a:lnTo>
                <a:close/>
              </a:path>
              <a:path w="2430145" h="974725">
                <a:moveTo>
                  <a:pt x="1940248" y="0"/>
                </a:moveTo>
                <a:lnTo>
                  <a:pt x="1889448" y="0"/>
                </a:lnTo>
                <a:lnTo>
                  <a:pt x="1889448" y="12699"/>
                </a:lnTo>
                <a:lnTo>
                  <a:pt x="1940248" y="12699"/>
                </a:lnTo>
                <a:lnTo>
                  <a:pt x="1940248" y="0"/>
                </a:lnTo>
                <a:close/>
              </a:path>
              <a:path w="2430145" h="974725">
                <a:moveTo>
                  <a:pt x="2029148" y="0"/>
                </a:moveTo>
                <a:lnTo>
                  <a:pt x="1978348" y="0"/>
                </a:lnTo>
                <a:lnTo>
                  <a:pt x="1978348" y="12699"/>
                </a:lnTo>
                <a:lnTo>
                  <a:pt x="2029148" y="12699"/>
                </a:lnTo>
                <a:lnTo>
                  <a:pt x="2029148" y="0"/>
                </a:lnTo>
                <a:close/>
              </a:path>
              <a:path w="2430145" h="974725">
                <a:moveTo>
                  <a:pt x="2118048" y="0"/>
                </a:moveTo>
                <a:lnTo>
                  <a:pt x="2067248" y="0"/>
                </a:lnTo>
                <a:lnTo>
                  <a:pt x="2067248" y="12699"/>
                </a:lnTo>
                <a:lnTo>
                  <a:pt x="2118048" y="12699"/>
                </a:lnTo>
                <a:lnTo>
                  <a:pt x="2118048" y="0"/>
                </a:lnTo>
                <a:close/>
              </a:path>
              <a:path w="2430145" h="974725">
                <a:moveTo>
                  <a:pt x="2206948" y="0"/>
                </a:moveTo>
                <a:lnTo>
                  <a:pt x="2156148" y="0"/>
                </a:lnTo>
                <a:lnTo>
                  <a:pt x="2156148" y="12699"/>
                </a:lnTo>
                <a:lnTo>
                  <a:pt x="2206948" y="12699"/>
                </a:lnTo>
                <a:lnTo>
                  <a:pt x="2206948" y="0"/>
                </a:lnTo>
                <a:close/>
              </a:path>
              <a:path w="2430145" h="974725">
                <a:moveTo>
                  <a:pt x="2295848" y="0"/>
                </a:moveTo>
                <a:lnTo>
                  <a:pt x="2245048" y="0"/>
                </a:lnTo>
                <a:lnTo>
                  <a:pt x="2245048" y="12699"/>
                </a:lnTo>
                <a:lnTo>
                  <a:pt x="2295848" y="12699"/>
                </a:lnTo>
                <a:lnTo>
                  <a:pt x="2295848" y="0"/>
                </a:lnTo>
                <a:close/>
              </a:path>
              <a:path w="2430145" h="974725">
                <a:moveTo>
                  <a:pt x="2384748" y="0"/>
                </a:moveTo>
                <a:lnTo>
                  <a:pt x="2333948" y="0"/>
                </a:lnTo>
                <a:lnTo>
                  <a:pt x="2333948" y="12699"/>
                </a:lnTo>
                <a:lnTo>
                  <a:pt x="2384748" y="12699"/>
                </a:lnTo>
                <a:lnTo>
                  <a:pt x="2384748" y="0"/>
                </a:lnTo>
                <a:close/>
              </a:path>
              <a:path w="2430145" h="974725">
                <a:moveTo>
                  <a:pt x="2417070" y="6349"/>
                </a:moveTo>
                <a:lnTo>
                  <a:pt x="2417070" y="56578"/>
                </a:lnTo>
                <a:lnTo>
                  <a:pt x="2429770" y="56578"/>
                </a:lnTo>
                <a:lnTo>
                  <a:pt x="2429770" y="12699"/>
                </a:lnTo>
                <a:lnTo>
                  <a:pt x="2422848" y="12699"/>
                </a:lnTo>
                <a:lnTo>
                  <a:pt x="2422848" y="12128"/>
                </a:lnTo>
                <a:lnTo>
                  <a:pt x="2417070" y="6349"/>
                </a:lnTo>
                <a:close/>
              </a:path>
              <a:path w="2430145" h="974725">
                <a:moveTo>
                  <a:pt x="2422848" y="12128"/>
                </a:moveTo>
                <a:lnTo>
                  <a:pt x="2422848" y="12699"/>
                </a:lnTo>
                <a:lnTo>
                  <a:pt x="2423420" y="12699"/>
                </a:lnTo>
                <a:lnTo>
                  <a:pt x="2422848" y="12128"/>
                </a:lnTo>
                <a:close/>
              </a:path>
              <a:path w="2430145" h="974725">
                <a:moveTo>
                  <a:pt x="2429770" y="0"/>
                </a:moveTo>
                <a:lnTo>
                  <a:pt x="2422848" y="0"/>
                </a:lnTo>
                <a:lnTo>
                  <a:pt x="2422848" y="12128"/>
                </a:lnTo>
                <a:lnTo>
                  <a:pt x="2423420" y="12699"/>
                </a:lnTo>
                <a:lnTo>
                  <a:pt x="2429770" y="12699"/>
                </a:lnTo>
                <a:lnTo>
                  <a:pt x="2429770" y="0"/>
                </a:lnTo>
                <a:close/>
              </a:path>
              <a:path w="2430145" h="974725">
                <a:moveTo>
                  <a:pt x="2429770" y="94678"/>
                </a:moveTo>
                <a:lnTo>
                  <a:pt x="2417070" y="94678"/>
                </a:lnTo>
                <a:lnTo>
                  <a:pt x="2417070" y="145478"/>
                </a:lnTo>
                <a:lnTo>
                  <a:pt x="2429770" y="145478"/>
                </a:lnTo>
                <a:lnTo>
                  <a:pt x="2429770" y="94678"/>
                </a:lnTo>
                <a:close/>
              </a:path>
              <a:path w="2430145" h="974725">
                <a:moveTo>
                  <a:pt x="2429770" y="183578"/>
                </a:moveTo>
                <a:lnTo>
                  <a:pt x="2417070" y="183578"/>
                </a:lnTo>
                <a:lnTo>
                  <a:pt x="2417070" y="234378"/>
                </a:lnTo>
                <a:lnTo>
                  <a:pt x="2429770" y="234378"/>
                </a:lnTo>
                <a:lnTo>
                  <a:pt x="2429770" y="183578"/>
                </a:lnTo>
                <a:close/>
              </a:path>
              <a:path w="2430145" h="974725">
                <a:moveTo>
                  <a:pt x="2429770" y="272478"/>
                </a:moveTo>
                <a:lnTo>
                  <a:pt x="2417070" y="272478"/>
                </a:lnTo>
                <a:lnTo>
                  <a:pt x="2417070" y="323278"/>
                </a:lnTo>
                <a:lnTo>
                  <a:pt x="2429770" y="323278"/>
                </a:lnTo>
                <a:lnTo>
                  <a:pt x="2429770" y="272478"/>
                </a:lnTo>
                <a:close/>
              </a:path>
              <a:path w="2430145" h="974725">
                <a:moveTo>
                  <a:pt x="2429770" y="361378"/>
                </a:moveTo>
                <a:lnTo>
                  <a:pt x="2417070" y="361378"/>
                </a:lnTo>
                <a:lnTo>
                  <a:pt x="2417070" y="412178"/>
                </a:lnTo>
                <a:lnTo>
                  <a:pt x="2429770" y="412178"/>
                </a:lnTo>
                <a:lnTo>
                  <a:pt x="2429770" y="361378"/>
                </a:lnTo>
                <a:close/>
              </a:path>
              <a:path w="2430145" h="974725">
                <a:moveTo>
                  <a:pt x="2429770" y="450278"/>
                </a:moveTo>
                <a:lnTo>
                  <a:pt x="2417070" y="450278"/>
                </a:lnTo>
                <a:lnTo>
                  <a:pt x="2417070" y="501078"/>
                </a:lnTo>
                <a:lnTo>
                  <a:pt x="2429770" y="501078"/>
                </a:lnTo>
                <a:lnTo>
                  <a:pt x="2429770" y="450278"/>
                </a:lnTo>
                <a:close/>
              </a:path>
              <a:path w="2430145" h="974725">
                <a:moveTo>
                  <a:pt x="2429770" y="539178"/>
                </a:moveTo>
                <a:lnTo>
                  <a:pt x="2417070" y="539178"/>
                </a:lnTo>
                <a:lnTo>
                  <a:pt x="2417070" y="589978"/>
                </a:lnTo>
                <a:lnTo>
                  <a:pt x="2429770" y="589978"/>
                </a:lnTo>
                <a:lnTo>
                  <a:pt x="2429770" y="539178"/>
                </a:lnTo>
                <a:close/>
              </a:path>
              <a:path w="2430145" h="974725">
                <a:moveTo>
                  <a:pt x="2429770" y="628078"/>
                </a:moveTo>
                <a:lnTo>
                  <a:pt x="2417070" y="628078"/>
                </a:lnTo>
                <a:lnTo>
                  <a:pt x="2417070" y="678878"/>
                </a:lnTo>
                <a:lnTo>
                  <a:pt x="2429770" y="678878"/>
                </a:lnTo>
                <a:lnTo>
                  <a:pt x="2429770" y="628078"/>
                </a:lnTo>
                <a:close/>
              </a:path>
              <a:path w="2430145" h="974725">
                <a:moveTo>
                  <a:pt x="2429770" y="716978"/>
                </a:moveTo>
                <a:lnTo>
                  <a:pt x="2417070" y="716978"/>
                </a:lnTo>
                <a:lnTo>
                  <a:pt x="2417070" y="767778"/>
                </a:lnTo>
                <a:lnTo>
                  <a:pt x="2429770" y="767778"/>
                </a:lnTo>
                <a:lnTo>
                  <a:pt x="2429770" y="716978"/>
                </a:lnTo>
                <a:close/>
              </a:path>
              <a:path w="2430145" h="974725">
                <a:moveTo>
                  <a:pt x="2429770" y="805878"/>
                </a:moveTo>
                <a:lnTo>
                  <a:pt x="2417070" y="805878"/>
                </a:lnTo>
                <a:lnTo>
                  <a:pt x="2417070" y="856678"/>
                </a:lnTo>
                <a:lnTo>
                  <a:pt x="2429770" y="856678"/>
                </a:lnTo>
                <a:lnTo>
                  <a:pt x="2429770" y="805878"/>
                </a:lnTo>
                <a:close/>
              </a:path>
              <a:path w="2430145" h="974725">
                <a:moveTo>
                  <a:pt x="2429770" y="894778"/>
                </a:moveTo>
                <a:lnTo>
                  <a:pt x="2417070" y="894778"/>
                </a:lnTo>
                <a:lnTo>
                  <a:pt x="2417070" y="945578"/>
                </a:lnTo>
                <a:lnTo>
                  <a:pt x="2429770" y="945578"/>
                </a:lnTo>
                <a:lnTo>
                  <a:pt x="2429770" y="894778"/>
                </a:lnTo>
                <a:close/>
              </a:path>
              <a:path w="2430145" h="974725">
                <a:moveTo>
                  <a:pt x="2407791" y="961701"/>
                </a:moveTo>
                <a:lnTo>
                  <a:pt x="2356991" y="961701"/>
                </a:lnTo>
                <a:lnTo>
                  <a:pt x="2356991" y="974401"/>
                </a:lnTo>
                <a:lnTo>
                  <a:pt x="2407791" y="974401"/>
                </a:lnTo>
                <a:lnTo>
                  <a:pt x="2407791" y="961701"/>
                </a:lnTo>
                <a:close/>
              </a:path>
              <a:path w="2430145" h="974725">
                <a:moveTo>
                  <a:pt x="2318891" y="961701"/>
                </a:moveTo>
                <a:lnTo>
                  <a:pt x="2268091" y="961701"/>
                </a:lnTo>
                <a:lnTo>
                  <a:pt x="2268091" y="974401"/>
                </a:lnTo>
                <a:lnTo>
                  <a:pt x="2318891" y="974401"/>
                </a:lnTo>
                <a:lnTo>
                  <a:pt x="2318891" y="961701"/>
                </a:lnTo>
                <a:close/>
              </a:path>
              <a:path w="2430145" h="974725">
                <a:moveTo>
                  <a:pt x="2229991" y="961701"/>
                </a:moveTo>
                <a:lnTo>
                  <a:pt x="2179191" y="961701"/>
                </a:lnTo>
                <a:lnTo>
                  <a:pt x="2179191" y="974401"/>
                </a:lnTo>
                <a:lnTo>
                  <a:pt x="2229991" y="974401"/>
                </a:lnTo>
                <a:lnTo>
                  <a:pt x="2229991" y="961701"/>
                </a:lnTo>
                <a:close/>
              </a:path>
              <a:path w="2430145" h="974725">
                <a:moveTo>
                  <a:pt x="2141091" y="961701"/>
                </a:moveTo>
                <a:lnTo>
                  <a:pt x="2090291" y="961701"/>
                </a:lnTo>
                <a:lnTo>
                  <a:pt x="2090291" y="974401"/>
                </a:lnTo>
                <a:lnTo>
                  <a:pt x="2141091" y="974401"/>
                </a:lnTo>
                <a:lnTo>
                  <a:pt x="2141091" y="961701"/>
                </a:lnTo>
                <a:close/>
              </a:path>
              <a:path w="2430145" h="974725">
                <a:moveTo>
                  <a:pt x="2052191" y="961701"/>
                </a:moveTo>
                <a:lnTo>
                  <a:pt x="2001391" y="961701"/>
                </a:lnTo>
                <a:lnTo>
                  <a:pt x="2001391" y="974401"/>
                </a:lnTo>
                <a:lnTo>
                  <a:pt x="2052191" y="974401"/>
                </a:lnTo>
                <a:lnTo>
                  <a:pt x="2052191" y="961701"/>
                </a:lnTo>
                <a:close/>
              </a:path>
              <a:path w="2430145" h="974725">
                <a:moveTo>
                  <a:pt x="1963291" y="961701"/>
                </a:moveTo>
                <a:lnTo>
                  <a:pt x="1912491" y="961701"/>
                </a:lnTo>
                <a:lnTo>
                  <a:pt x="1912491" y="974401"/>
                </a:lnTo>
                <a:lnTo>
                  <a:pt x="1963291" y="974401"/>
                </a:lnTo>
                <a:lnTo>
                  <a:pt x="1963291" y="961701"/>
                </a:lnTo>
                <a:close/>
              </a:path>
              <a:path w="2430145" h="974725">
                <a:moveTo>
                  <a:pt x="1874391" y="961701"/>
                </a:moveTo>
                <a:lnTo>
                  <a:pt x="1823591" y="961701"/>
                </a:lnTo>
                <a:lnTo>
                  <a:pt x="1823591" y="974401"/>
                </a:lnTo>
                <a:lnTo>
                  <a:pt x="1874391" y="974401"/>
                </a:lnTo>
                <a:lnTo>
                  <a:pt x="1874391" y="961701"/>
                </a:lnTo>
                <a:close/>
              </a:path>
              <a:path w="2430145" h="974725">
                <a:moveTo>
                  <a:pt x="1785491" y="961701"/>
                </a:moveTo>
                <a:lnTo>
                  <a:pt x="1734691" y="961701"/>
                </a:lnTo>
                <a:lnTo>
                  <a:pt x="1734691" y="974401"/>
                </a:lnTo>
                <a:lnTo>
                  <a:pt x="1785491" y="974401"/>
                </a:lnTo>
                <a:lnTo>
                  <a:pt x="1785491" y="961701"/>
                </a:lnTo>
                <a:close/>
              </a:path>
              <a:path w="2430145" h="974725">
                <a:moveTo>
                  <a:pt x="1696591" y="961701"/>
                </a:moveTo>
                <a:lnTo>
                  <a:pt x="1645791" y="961701"/>
                </a:lnTo>
                <a:lnTo>
                  <a:pt x="1645791" y="974401"/>
                </a:lnTo>
                <a:lnTo>
                  <a:pt x="1696591" y="974401"/>
                </a:lnTo>
                <a:lnTo>
                  <a:pt x="1696591" y="961701"/>
                </a:lnTo>
                <a:close/>
              </a:path>
              <a:path w="2430145" h="974725">
                <a:moveTo>
                  <a:pt x="1607691" y="961701"/>
                </a:moveTo>
                <a:lnTo>
                  <a:pt x="1556891" y="961701"/>
                </a:lnTo>
                <a:lnTo>
                  <a:pt x="1556891" y="974401"/>
                </a:lnTo>
                <a:lnTo>
                  <a:pt x="1607691" y="974401"/>
                </a:lnTo>
                <a:lnTo>
                  <a:pt x="1607691" y="961701"/>
                </a:lnTo>
                <a:close/>
              </a:path>
              <a:path w="2430145" h="974725">
                <a:moveTo>
                  <a:pt x="1518791" y="961701"/>
                </a:moveTo>
                <a:lnTo>
                  <a:pt x="1467991" y="961701"/>
                </a:lnTo>
                <a:lnTo>
                  <a:pt x="1467991" y="974401"/>
                </a:lnTo>
                <a:lnTo>
                  <a:pt x="1518791" y="974401"/>
                </a:lnTo>
                <a:lnTo>
                  <a:pt x="1518791" y="961701"/>
                </a:lnTo>
                <a:close/>
              </a:path>
              <a:path w="2430145" h="974725">
                <a:moveTo>
                  <a:pt x="1429891" y="961701"/>
                </a:moveTo>
                <a:lnTo>
                  <a:pt x="1379091" y="961701"/>
                </a:lnTo>
                <a:lnTo>
                  <a:pt x="1379091" y="974401"/>
                </a:lnTo>
                <a:lnTo>
                  <a:pt x="1429891" y="974401"/>
                </a:lnTo>
                <a:lnTo>
                  <a:pt x="1429891" y="961701"/>
                </a:lnTo>
                <a:close/>
              </a:path>
              <a:path w="2430145" h="974725">
                <a:moveTo>
                  <a:pt x="1340991" y="961701"/>
                </a:moveTo>
                <a:lnTo>
                  <a:pt x="1290191" y="961701"/>
                </a:lnTo>
                <a:lnTo>
                  <a:pt x="1290191" y="974401"/>
                </a:lnTo>
                <a:lnTo>
                  <a:pt x="1340991" y="974401"/>
                </a:lnTo>
                <a:lnTo>
                  <a:pt x="1340991" y="961701"/>
                </a:lnTo>
                <a:close/>
              </a:path>
              <a:path w="2430145" h="974725">
                <a:moveTo>
                  <a:pt x="1252091" y="961701"/>
                </a:moveTo>
                <a:lnTo>
                  <a:pt x="1201291" y="961701"/>
                </a:lnTo>
                <a:lnTo>
                  <a:pt x="1201291" y="974401"/>
                </a:lnTo>
                <a:lnTo>
                  <a:pt x="1252091" y="974401"/>
                </a:lnTo>
                <a:lnTo>
                  <a:pt x="1252091" y="961701"/>
                </a:lnTo>
                <a:close/>
              </a:path>
              <a:path w="2430145" h="974725">
                <a:moveTo>
                  <a:pt x="1163191" y="961701"/>
                </a:moveTo>
                <a:lnTo>
                  <a:pt x="1112391" y="961701"/>
                </a:lnTo>
                <a:lnTo>
                  <a:pt x="1112391" y="974401"/>
                </a:lnTo>
                <a:lnTo>
                  <a:pt x="1163191" y="974401"/>
                </a:lnTo>
                <a:lnTo>
                  <a:pt x="1163191" y="961701"/>
                </a:lnTo>
                <a:close/>
              </a:path>
              <a:path w="2430145" h="974725">
                <a:moveTo>
                  <a:pt x="1074291" y="961701"/>
                </a:moveTo>
                <a:lnTo>
                  <a:pt x="1023491" y="961701"/>
                </a:lnTo>
                <a:lnTo>
                  <a:pt x="1023491" y="974401"/>
                </a:lnTo>
                <a:lnTo>
                  <a:pt x="1074291" y="974401"/>
                </a:lnTo>
                <a:lnTo>
                  <a:pt x="1074291" y="961701"/>
                </a:lnTo>
                <a:close/>
              </a:path>
              <a:path w="2430145" h="974725">
                <a:moveTo>
                  <a:pt x="985391" y="961701"/>
                </a:moveTo>
                <a:lnTo>
                  <a:pt x="934591" y="961701"/>
                </a:lnTo>
                <a:lnTo>
                  <a:pt x="934591" y="974401"/>
                </a:lnTo>
                <a:lnTo>
                  <a:pt x="985391" y="974401"/>
                </a:lnTo>
                <a:lnTo>
                  <a:pt x="985391" y="961701"/>
                </a:lnTo>
                <a:close/>
              </a:path>
              <a:path w="2430145" h="974725">
                <a:moveTo>
                  <a:pt x="896491" y="961701"/>
                </a:moveTo>
                <a:lnTo>
                  <a:pt x="845691" y="961701"/>
                </a:lnTo>
                <a:lnTo>
                  <a:pt x="845691" y="974401"/>
                </a:lnTo>
                <a:lnTo>
                  <a:pt x="896491" y="974401"/>
                </a:lnTo>
                <a:lnTo>
                  <a:pt x="896491" y="961701"/>
                </a:lnTo>
                <a:close/>
              </a:path>
              <a:path w="2430145" h="974725">
                <a:moveTo>
                  <a:pt x="807591" y="961701"/>
                </a:moveTo>
                <a:lnTo>
                  <a:pt x="756791" y="961701"/>
                </a:lnTo>
                <a:lnTo>
                  <a:pt x="756791" y="974401"/>
                </a:lnTo>
                <a:lnTo>
                  <a:pt x="807591" y="974401"/>
                </a:lnTo>
                <a:lnTo>
                  <a:pt x="807591" y="961701"/>
                </a:lnTo>
                <a:close/>
              </a:path>
              <a:path w="2430145" h="974725">
                <a:moveTo>
                  <a:pt x="718691" y="961701"/>
                </a:moveTo>
                <a:lnTo>
                  <a:pt x="667891" y="961701"/>
                </a:lnTo>
                <a:lnTo>
                  <a:pt x="667891" y="974401"/>
                </a:lnTo>
                <a:lnTo>
                  <a:pt x="718691" y="974401"/>
                </a:lnTo>
                <a:lnTo>
                  <a:pt x="718691" y="961701"/>
                </a:lnTo>
                <a:close/>
              </a:path>
              <a:path w="2430145" h="974725">
                <a:moveTo>
                  <a:pt x="629791" y="961701"/>
                </a:moveTo>
                <a:lnTo>
                  <a:pt x="578991" y="961701"/>
                </a:lnTo>
                <a:lnTo>
                  <a:pt x="578991" y="974401"/>
                </a:lnTo>
                <a:lnTo>
                  <a:pt x="629791" y="974401"/>
                </a:lnTo>
                <a:lnTo>
                  <a:pt x="629791" y="961701"/>
                </a:lnTo>
                <a:close/>
              </a:path>
              <a:path w="2430145" h="974725">
                <a:moveTo>
                  <a:pt x="540891" y="961701"/>
                </a:moveTo>
                <a:lnTo>
                  <a:pt x="490091" y="961701"/>
                </a:lnTo>
                <a:lnTo>
                  <a:pt x="490091" y="974401"/>
                </a:lnTo>
                <a:lnTo>
                  <a:pt x="540891" y="974401"/>
                </a:lnTo>
                <a:lnTo>
                  <a:pt x="540891" y="961701"/>
                </a:lnTo>
                <a:close/>
              </a:path>
              <a:path w="2430145" h="974725">
                <a:moveTo>
                  <a:pt x="451991" y="961701"/>
                </a:moveTo>
                <a:lnTo>
                  <a:pt x="401191" y="961701"/>
                </a:lnTo>
                <a:lnTo>
                  <a:pt x="401191" y="974401"/>
                </a:lnTo>
                <a:lnTo>
                  <a:pt x="451991" y="974401"/>
                </a:lnTo>
                <a:lnTo>
                  <a:pt x="451991" y="961701"/>
                </a:lnTo>
                <a:close/>
              </a:path>
              <a:path w="2430145" h="974725">
                <a:moveTo>
                  <a:pt x="363091" y="961701"/>
                </a:moveTo>
                <a:lnTo>
                  <a:pt x="312291" y="961701"/>
                </a:lnTo>
                <a:lnTo>
                  <a:pt x="312291" y="974401"/>
                </a:lnTo>
                <a:lnTo>
                  <a:pt x="363091" y="974401"/>
                </a:lnTo>
                <a:lnTo>
                  <a:pt x="363091" y="961701"/>
                </a:lnTo>
                <a:close/>
              </a:path>
              <a:path w="2430145" h="974725">
                <a:moveTo>
                  <a:pt x="274191" y="961701"/>
                </a:moveTo>
                <a:lnTo>
                  <a:pt x="223391" y="961701"/>
                </a:lnTo>
                <a:lnTo>
                  <a:pt x="223391" y="974401"/>
                </a:lnTo>
                <a:lnTo>
                  <a:pt x="274191" y="974401"/>
                </a:lnTo>
                <a:lnTo>
                  <a:pt x="274191" y="961701"/>
                </a:lnTo>
                <a:close/>
              </a:path>
              <a:path w="2430145" h="974725">
                <a:moveTo>
                  <a:pt x="185291" y="961701"/>
                </a:moveTo>
                <a:lnTo>
                  <a:pt x="134491" y="961701"/>
                </a:lnTo>
                <a:lnTo>
                  <a:pt x="134491" y="974401"/>
                </a:lnTo>
                <a:lnTo>
                  <a:pt x="185291" y="974401"/>
                </a:lnTo>
                <a:lnTo>
                  <a:pt x="185291" y="961701"/>
                </a:lnTo>
                <a:close/>
              </a:path>
              <a:path w="2430145" h="974725">
                <a:moveTo>
                  <a:pt x="96391" y="961701"/>
                </a:moveTo>
                <a:lnTo>
                  <a:pt x="45591" y="961701"/>
                </a:lnTo>
                <a:lnTo>
                  <a:pt x="45591" y="974401"/>
                </a:lnTo>
                <a:lnTo>
                  <a:pt x="96391" y="974401"/>
                </a:lnTo>
                <a:lnTo>
                  <a:pt x="96391" y="961701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17161" y="5037004"/>
            <a:ext cx="241673" cy="513707"/>
          </a:xfrm>
          <a:custGeom>
            <a:avLst/>
            <a:gdLst/>
            <a:ahLst/>
            <a:cxnLst/>
            <a:rect l="l" t="t" r="r" b="b"/>
            <a:pathLst>
              <a:path w="379094" h="805814">
                <a:moveTo>
                  <a:pt x="20271" y="753962"/>
                </a:moveTo>
                <a:lnTo>
                  <a:pt x="0" y="800541"/>
                </a:lnTo>
                <a:lnTo>
                  <a:pt x="11644" y="805610"/>
                </a:lnTo>
                <a:lnTo>
                  <a:pt x="31916" y="759030"/>
                </a:lnTo>
                <a:lnTo>
                  <a:pt x="20271" y="753962"/>
                </a:lnTo>
                <a:close/>
              </a:path>
              <a:path w="379094" h="805814">
                <a:moveTo>
                  <a:pt x="55747" y="672447"/>
                </a:moveTo>
                <a:lnTo>
                  <a:pt x="35476" y="719027"/>
                </a:lnTo>
                <a:lnTo>
                  <a:pt x="47120" y="724095"/>
                </a:lnTo>
                <a:lnTo>
                  <a:pt x="67392" y="677515"/>
                </a:lnTo>
                <a:lnTo>
                  <a:pt x="55747" y="672447"/>
                </a:lnTo>
                <a:close/>
              </a:path>
              <a:path w="379094" h="805814">
                <a:moveTo>
                  <a:pt x="91224" y="590933"/>
                </a:moveTo>
                <a:lnTo>
                  <a:pt x="70952" y="637513"/>
                </a:lnTo>
                <a:lnTo>
                  <a:pt x="82596" y="642580"/>
                </a:lnTo>
                <a:lnTo>
                  <a:pt x="102868" y="596000"/>
                </a:lnTo>
                <a:lnTo>
                  <a:pt x="91224" y="590933"/>
                </a:lnTo>
                <a:close/>
              </a:path>
              <a:path w="379094" h="805814">
                <a:moveTo>
                  <a:pt x="126700" y="509418"/>
                </a:moveTo>
                <a:lnTo>
                  <a:pt x="106427" y="555998"/>
                </a:lnTo>
                <a:lnTo>
                  <a:pt x="118073" y="561065"/>
                </a:lnTo>
                <a:lnTo>
                  <a:pt x="138344" y="514485"/>
                </a:lnTo>
                <a:lnTo>
                  <a:pt x="126700" y="509418"/>
                </a:lnTo>
                <a:close/>
              </a:path>
              <a:path w="379094" h="805814">
                <a:moveTo>
                  <a:pt x="162176" y="427903"/>
                </a:moveTo>
                <a:lnTo>
                  <a:pt x="141903" y="474483"/>
                </a:lnTo>
                <a:lnTo>
                  <a:pt x="153549" y="479550"/>
                </a:lnTo>
                <a:lnTo>
                  <a:pt x="173821" y="432970"/>
                </a:lnTo>
                <a:lnTo>
                  <a:pt x="162176" y="427903"/>
                </a:lnTo>
                <a:close/>
              </a:path>
              <a:path w="379094" h="805814">
                <a:moveTo>
                  <a:pt x="197651" y="346388"/>
                </a:moveTo>
                <a:lnTo>
                  <a:pt x="177379" y="392968"/>
                </a:lnTo>
                <a:lnTo>
                  <a:pt x="189024" y="398037"/>
                </a:lnTo>
                <a:lnTo>
                  <a:pt x="209297" y="351455"/>
                </a:lnTo>
                <a:lnTo>
                  <a:pt x="197651" y="346388"/>
                </a:lnTo>
                <a:close/>
              </a:path>
              <a:path w="379094" h="805814">
                <a:moveTo>
                  <a:pt x="233127" y="264873"/>
                </a:moveTo>
                <a:lnTo>
                  <a:pt x="212855" y="311453"/>
                </a:lnTo>
                <a:lnTo>
                  <a:pt x="224500" y="316522"/>
                </a:lnTo>
                <a:lnTo>
                  <a:pt x="244773" y="269942"/>
                </a:lnTo>
                <a:lnTo>
                  <a:pt x="233127" y="264873"/>
                </a:lnTo>
                <a:close/>
              </a:path>
              <a:path w="379094" h="805814">
                <a:moveTo>
                  <a:pt x="268603" y="183358"/>
                </a:moveTo>
                <a:lnTo>
                  <a:pt x="248331" y="229938"/>
                </a:lnTo>
                <a:lnTo>
                  <a:pt x="259976" y="235007"/>
                </a:lnTo>
                <a:lnTo>
                  <a:pt x="280248" y="188427"/>
                </a:lnTo>
                <a:lnTo>
                  <a:pt x="268603" y="183358"/>
                </a:lnTo>
                <a:close/>
              </a:path>
              <a:path w="379094" h="805814">
                <a:moveTo>
                  <a:pt x="304079" y="101843"/>
                </a:moveTo>
                <a:lnTo>
                  <a:pt x="283808" y="148423"/>
                </a:lnTo>
                <a:lnTo>
                  <a:pt x="295452" y="153492"/>
                </a:lnTo>
                <a:lnTo>
                  <a:pt x="315724" y="106912"/>
                </a:lnTo>
                <a:lnTo>
                  <a:pt x="304079" y="101843"/>
                </a:lnTo>
                <a:close/>
              </a:path>
              <a:path w="379094" h="805814">
                <a:moveTo>
                  <a:pt x="358758" y="10769"/>
                </a:moveTo>
                <a:lnTo>
                  <a:pt x="345429" y="10769"/>
                </a:lnTo>
                <a:lnTo>
                  <a:pt x="354194" y="14583"/>
                </a:lnTo>
                <a:lnTo>
                  <a:pt x="347632" y="17684"/>
                </a:lnTo>
                <a:lnTo>
                  <a:pt x="349909" y="24835"/>
                </a:lnTo>
                <a:lnTo>
                  <a:pt x="351200" y="25397"/>
                </a:lnTo>
                <a:lnTo>
                  <a:pt x="350558" y="26872"/>
                </a:lnTo>
                <a:lnTo>
                  <a:pt x="366979" y="78428"/>
                </a:lnTo>
                <a:lnTo>
                  <a:pt x="370551" y="80275"/>
                </a:lnTo>
                <a:lnTo>
                  <a:pt x="377234" y="78146"/>
                </a:lnTo>
                <a:lnTo>
                  <a:pt x="379081" y="74574"/>
                </a:lnTo>
                <a:lnTo>
                  <a:pt x="358758" y="10769"/>
                </a:lnTo>
                <a:close/>
              </a:path>
              <a:path w="379094" h="805814">
                <a:moveTo>
                  <a:pt x="340847" y="20890"/>
                </a:moveTo>
                <a:lnTo>
                  <a:pt x="338913" y="21804"/>
                </a:lnTo>
                <a:lnTo>
                  <a:pt x="319284" y="66909"/>
                </a:lnTo>
                <a:lnTo>
                  <a:pt x="330928" y="71977"/>
                </a:lnTo>
                <a:lnTo>
                  <a:pt x="350558" y="26872"/>
                </a:lnTo>
                <a:lnTo>
                  <a:pt x="349909" y="24835"/>
                </a:lnTo>
                <a:lnTo>
                  <a:pt x="340847" y="20890"/>
                </a:lnTo>
                <a:close/>
              </a:path>
              <a:path w="379094" h="805814">
                <a:moveTo>
                  <a:pt x="355328" y="0"/>
                </a:moveTo>
                <a:lnTo>
                  <a:pt x="284567" y="33441"/>
                </a:lnTo>
                <a:lnTo>
                  <a:pt x="283211" y="37227"/>
                </a:lnTo>
                <a:lnTo>
                  <a:pt x="286208" y="43568"/>
                </a:lnTo>
                <a:lnTo>
                  <a:pt x="289993" y="44923"/>
                </a:lnTo>
                <a:lnTo>
                  <a:pt x="338913" y="21804"/>
                </a:lnTo>
                <a:lnTo>
                  <a:pt x="339556" y="20328"/>
                </a:lnTo>
                <a:lnTo>
                  <a:pt x="342036" y="20328"/>
                </a:lnTo>
                <a:lnTo>
                  <a:pt x="347632" y="17684"/>
                </a:lnTo>
                <a:lnTo>
                  <a:pt x="345429" y="10769"/>
                </a:lnTo>
                <a:lnTo>
                  <a:pt x="358758" y="10769"/>
                </a:lnTo>
                <a:lnTo>
                  <a:pt x="355328" y="0"/>
                </a:lnTo>
                <a:close/>
              </a:path>
              <a:path w="379094" h="805814">
                <a:moveTo>
                  <a:pt x="349909" y="24835"/>
                </a:moveTo>
                <a:lnTo>
                  <a:pt x="350558" y="26872"/>
                </a:lnTo>
                <a:lnTo>
                  <a:pt x="351200" y="25397"/>
                </a:lnTo>
                <a:lnTo>
                  <a:pt x="349909" y="24835"/>
                </a:lnTo>
                <a:close/>
              </a:path>
              <a:path w="379094" h="805814">
                <a:moveTo>
                  <a:pt x="339556" y="20328"/>
                </a:moveTo>
                <a:lnTo>
                  <a:pt x="338913" y="21804"/>
                </a:lnTo>
                <a:lnTo>
                  <a:pt x="340847" y="20890"/>
                </a:lnTo>
                <a:lnTo>
                  <a:pt x="339556" y="20328"/>
                </a:lnTo>
                <a:close/>
              </a:path>
              <a:path w="379094" h="805814">
                <a:moveTo>
                  <a:pt x="342036" y="20328"/>
                </a:moveTo>
                <a:lnTo>
                  <a:pt x="339556" y="20328"/>
                </a:lnTo>
                <a:lnTo>
                  <a:pt x="340847" y="20890"/>
                </a:lnTo>
                <a:lnTo>
                  <a:pt x="342036" y="20328"/>
                </a:lnTo>
                <a:close/>
              </a:path>
              <a:path w="379094" h="805814">
                <a:moveTo>
                  <a:pt x="345429" y="10769"/>
                </a:moveTo>
                <a:lnTo>
                  <a:pt x="347632" y="17684"/>
                </a:lnTo>
                <a:lnTo>
                  <a:pt x="354194" y="14583"/>
                </a:lnTo>
                <a:lnTo>
                  <a:pt x="345429" y="10769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73009" y="4665840"/>
            <a:ext cx="301180" cy="3011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44955" y="5630589"/>
            <a:ext cx="1303091" cy="14558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8096">
              <a:spcBef>
                <a:spcPts val="64"/>
              </a:spcBef>
            </a:pPr>
            <a:r>
              <a:rPr sz="893" spc="-6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r>
              <a:rPr sz="893" spc="-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appliance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6185" y="5760777"/>
            <a:ext cx="853750" cy="283643"/>
          </a:xfrm>
          <a:prstGeom prst="rect">
            <a:avLst/>
          </a:prstGeom>
        </p:spPr>
        <p:txBody>
          <a:bodyPr vert="horz" wrap="square" lIns="0" tIns="6072" rIns="0" bIns="0" rtlCol="0">
            <a:spAutoFit/>
          </a:bodyPr>
          <a:lstStyle/>
          <a:p>
            <a:pPr marL="14978" marR="3239" indent="-7287">
              <a:lnSpc>
                <a:spcPct val="101400"/>
              </a:lnSpc>
              <a:spcBef>
                <a:spcPts val="48"/>
              </a:spcBef>
            </a:pP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runs on</a:t>
            </a:r>
            <a:r>
              <a:rPr sz="893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spc="-22" dirty="0">
                <a:solidFill>
                  <a:srgbClr val="FFFFFF"/>
                </a:solidFill>
                <a:latin typeface="Arial"/>
                <a:cs typeface="Arial"/>
              </a:rPr>
              <a:t>Hyper-V,  </a:t>
            </a:r>
            <a:r>
              <a:rPr sz="893" spc="-3" dirty="0">
                <a:solidFill>
                  <a:srgbClr val="FFFFFF"/>
                </a:solidFill>
                <a:latin typeface="Arial"/>
                <a:cs typeface="Arial"/>
              </a:rPr>
              <a:t>VMware, or</a:t>
            </a:r>
            <a:r>
              <a:rPr sz="893" spc="-5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93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89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6850" y="5579293"/>
            <a:ext cx="1393769" cy="544878"/>
          </a:xfrm>
          <a:custGeom>
            <a:avLst/>
            <a:gdLst/>
            <a:ahLst/>
            <a:cxnLst/>
            <a:rect l="l" t="t" r="r" b="b"/>
            <a:pathLst>
              <a:path w="2186304" h="854710">
                <a:moveTo>
                  <a:pt x="12700" y="797525"/>
                </a:moveTo>
                <a:lnTo>
                  <a:pt x="0" y="797525"/>
                </a:lnTo>
                <a:lnTo>
                  <a:pt x="0" y="848325"/>
                </a:lnTo>
                <a:lnTo>
                  <a:pt x="12700" y="848325"/>
                </a:lnTo>
                <a:lnTo>
                  <a:pt x="12700" y="797525"/>
                </a:lnTo>
                <a:close/>
              </a:path>
              <a:path w="2186304" h="854710">
                <a:moveTo>
                  <a:pt x="12700" y="708625"/>
                </a:moveTo>
                <a:lnTo>
                  <a:pt x="0" y="708625"/>
                </a:lnTo>
                <a:lnTo>
                  <a:pt x="0" y="759425"/>
                </a:lnTo>
                <a:lnTo>
                  <a:pt x="12700" y="759425"/>
                </a:lnTo>
                <a:lnTo>
                  <a:pt x="12700" y="708625"/>
                </a:lnTo>
                <a:close/>
              </a:path>
              <a:path w="2186304" h="854710">
                <a:moveTo>
                  <a:pt x="12700" y="619725"/>
                </a:moveTo>
                <a:lnTo>
                  <a:pt x="0" y="619725"/>
                </a:lnTo>
                <a:lnTo>
                  <a:pt x="0" y="670525"/>
                </a:lnTo>
                <a:lnTo>
                  <a:pt x="12700" y="670525"/>
                </a:lnTo>
                <a:lnTo>
                  <a:pt x="12700" y="619725"/>
                </a:lnTo>
                <a:close/>
              </a:path>
              <a:path w="2186304" h="854710">
                <a:moveTo>
                  <a:pt x="12700" y="530825"/>
                </a:moveTo>
                <a:lnTo>
                  <a:pt x="0" y="530825"/>
                </a:lnTo>
                <a:lnTo>
                  <a:pt x="0" y="581625"/>
                </a:lnTo>
                <a:lnTo>
                  <a:pt x="12700" y="581625"/>
                </a:lnTo>
                <a:lnTo>
                  <a:pt x="12700" y="530825"/>
                </a:lnTo>
                <a:close/>
              </a:path>
              <a:path w="2186304" h="854710">
                <a:moveTo>
                  <a:pt x="12700" y="441925"/>
                </a:moveTo>
                <a:lnTo>
                  <a:pt x="0" y="441925"/>
                </a:lnTo>
                <a:lnTo>
                  <a:pt x="0" y="492725"/>
                </a:lnTo>
                <a:lnTo>
                  <a:pt x="12700" y="492725"/>
                </a:lnTo>
                <a:lnTo>
                  <a:pt x="12700" y="441925"/>
                </a:lnTo>
                <a:close/>
              </a:path>
              <a:path w="2186304" h="854710">
                <a:moveTo>
                  <a:pt x="12700" y="353025"/>
                </a:moveTo>
                <a:lnTo>
                  <a:pt x="0" y="353025"/>
                </a:lnTo>
                <a:lnTo>
                  <a:pt x="0" y="403825"/>
                </a:lnTo>
                <a:lnTo>
                  <a:pt x="12700" y="403825"/>
                </a:lnTo>
                <a:lnTo>
                  <a:pt x="12700" y="353025"/>
                </a:lnTo>
                <a:close/>
              </a:path>
              <a:path w="2186304" h="854710">
                <a:moveTo>
                  <a:pt x="12700" y="264125"/>
                </a:moveTo>
                <a:lnTo>
                  <a:pt x="0" y="264125"/>
                </a:lnTo>
                <a:lnTo>
                  <a:pt x="0" y="314925"/>
                </a:lnTo>
                <a:lnTo>
                  <a:pt x="12700" y="314925"/>
                </a:lnTo>
                <a:lnTo>
                  <a:pt x="12700" y="264125"/>
                </a:lnTo>
                <a:close/>
              </a:path>
              <a:path w="2186304" h="854710">
                <a:moveTo>
                  <a:pt x="12700" y="175225"/>
                </a:moveTo>
                <a:lnTo>
                  <a:pt x="0" y="175225"/>
                </a:lnTo>
                <a:lnTo>
                  <a:pt x="0" y="226025"/>
                </a:lnTo>
                <a:lnTo>
                  <a:pt x="12700" y="226025"/>
                </a:lnTo>
                <a:lnTo>
                  <a:pt x="12700" y="175225"/>
                </a:lnTo>
                <a:close/>
              </a:path>
              <a:path w="2186304" h="854710">
                <a:moveTo>
                  <a:pt x="12700" y="86325"/>
                </a:moveTo>
                <a:lnTo>
                  <a:pt x="0" y="86325"/>
                </a:lnTo>
                <a:lnTo>
                  <a:pt x="0" y="137125"/>
                </a:lnTo>
                <a:lnTo>
                  <a:pt x="12700" y="137125"/>
                </a:lnTo>
                <a:lnTo>
                  <a:pt x="12700" y="86325"/>
                </a:lnTo>
                <a:close/>
              </a:path>
              <a:path w="2186304" h="854710">
                <a:moveTo>
                  <a:pt x="15275" y="0"/>
                </a:moveTo>
                <a:lnTo>
                  <a:pt x="0" y="0"/>
                </a:lnTo>
                <a:lnTo>
                  <a:pt x="0" y="48225"/>
                </a:lnTo>
                <a:lnTo>
                  <a:pt x="12700" y="48225"/>
                </a:lnTo>
                <a:lnTo>
                  <a:pt x="12700" y="12699"/>
                </a:lnTo>
                <a:lnTo>
                  <a:pt x="6350" y="12699"/>
                </a:lnTo>
                <a:lnTo>
                  <a:pt x="12700" y="6349"/>
                </a:lnTo>
                <a:lnTo>
                  <a:pt x="15275" y="6349"/>
                </a:lnTo>
                <a:lnTo>
                  <a:pt x="15275" y="0"/>
                </a:lnTo>
                <a:close/>
              </a:path>
              <a:path w="2186304" h="854710">
                <a:moveTo>
                  <a:pt x="12700" y="6349"/>
                </a:moveTo>
                <a:lnTo>
                  <a:pt x="6350" y="12699"/>
                </a:lnTo>
                <a:lnTo>
                  <a:pt x="12700" y="12699"/>
                </a:lnTo>
                <a:lnTo>
                  <a:pt x="12700" y="6349"/>
                </a:lnTo>
                <a:close/>
              </a:path>
              <a:path w="2186304" h="854710">
                <a:moveTo>
                  <a:pt x="15275" y="6349"/>
                </a:moveTo>
                <a:lnTo>
                  <a:pt x="12700" y="6349"/>
                </a:lnTo>
                <a:lnTo>
                  <a:pt x="12700" y="12699"/>
                </a:lnTo>
                <a:lnTo>
                  <a:pt x="15275" y="12699"/>
                </a:lnTo>
                <a:lnTo>
                  <a:pt x="15275" y="6349"/>
                </a:lnTo>
                <a:close/>
              </a:path>
              <a:path w="2186304" h="854710">
                <a:moveTo>
                  <a:pt x="104175" y="0"/>
                </a:moveTo>
                <a:lnTo>
                  <a:pt x="53375" y="0"/>
                </a:lnTo>
                <a:lnTo>
                  <a:pt x="53375" y="12699"/>
                </a:lnTo>
                <a:lnTo>
                  <a:pt x="104175" y="12699"/>
                </a:lnTo>
                <a:lnTo>
                  <a:pt x="104175" y="0"/>
                </a:lnTo>
                <a:close/>
              </a:path>
              <a:path w="2186304" h="854710">
                <a:moveTo>
                  <a:pt x="193075" y="0"/>
                </a:moveTo>
                <a:lnTo>
                  <a:pt x="142275" y="0"/>
                </a:lnTo>
                <a:lnTo>
                  <a:pt x="142275" y="12699"/>
                </a:lnTo>
                <a:lnTo>
                  <a:pt x="193075" y="12699"/>
                </a:lnTo>
                <a:lnTo>
                  <a:pt x="193075" y="0"/>
                </a:lnTo>
                <a:close/>
              </a:path>
              <a:path w="2186304" h="854710">
                <a:moveTo>
                  <a:pt x="281975" y="0"/>
                </a:moveTo>
                <a:lnTo>
                  <a:pt x="231175" y="0"/>
                </a:lnTo>
                <a:lnTo>
                  <a:pt x="231175" y="12699"/>
                </a:lnTo>
                <a:lnTo>
                  <a:pt x="281975" y="12699"/>
                </a:lnTo>
                <a:lnTo>
                  <a:pt x="281975" y="0"/>
                </a:lnTo>
                <a:close/>
              </a:path>
              <a:path w="2186304" h="854710">
                <a:moveTo>
                  <a:pt x="370875" y="0"/>
                </a:moveTo>
                <a:lnTo>
                  <a:pt x="320075" y="0"/>
                </a:lnTo>
                <a:lnTo>
                  <a:pt x="320075" y="12699"/>
                </a:lnTo>
                <a:lnTo>
                  <a:pt x="370875" y="12699"/>
                </a:lnTo>
                <a:lnTo>
                  <a:pt x="370875" y="0"/>
                </a:lnTo>
                <a:close/>
              </a:path>
              <a:path w="2186304" h="854710">
                <a:moveTo>
                  <a:pt x="459775" y="0"/>
                </a:moveTo>
                <a:lnTo>
                  <a:pt x="408975" y="0"/>
                </a:lnTo>
                <a:lnTo>
                  <a:pt x="408975" y="12699"/>
                </a:lnTo>
                <a:lnTo>
                  <a:pt x="459775" y="12699"/>
                </a:lnTo>
                <a:lnTo>
                  <a:pt x="459775" y="0"/>
                </a:lnTo>
                <a:close/>
              </a:path>
              <a:path w="2186304" h="854710">
                <a:moveTo>
                  <a:pt x="548675" y="0"/>
                </a:moveTo>
                <a:lnTo>
                  <a:pt x="497875" y="0"/>
                </a:lnTo>
                <a:lnTo>
                  <a:pt x="497875" y="12699"/>
                </a:lnTo>
                <a:lnTo>
                  <a:pt x="548675" y="12699"/>
                </a:lnTo>
                <a:lnTo>
                  <a:pt x="548675" y="0"/>
                </a:lnTo>
                <a:close/>
              </a:path>
              <a:path w="2186304" h="854710">
                <a:moveTo>
                  <a:pt x="637575" y="0"/>
                </a:moveTo>
                <a:lnTo>
                  <a:pt x="586775" y="0"/>
                </a:lnTo>
                <a:lnTo>
                  <a:pt x="586775" y="12699"/>
                </a:lnTo>
                <a:lnTo>
                  <a:pt x="637575" y="12699"/>
                </a:lnTo>
                <a:lnTo>
                  <a:pt x="637575" y="0"/>
                </a:lnTo>
                <a:close/>
              </a:path>
              <a:path w="2186304" h="854710">
                <a:moveTo>
                  <a:pt x="726475" y="0"/>
                </a:moveTo>
                <a:lnTo>
                  <a:pt x="675675" y="0"/>
                </a:lnTo>
                <a:lnTo>
                  <a:pt x="675675" y="12699"/>
                </a:lnTo>
                <a:lnTo>
                  <a:pt x="726475" y="12699"/>
                </a:lnTo>
                <a:lnTo>
                  <a:pt x="726475" y="0"/>
                </a:lnTo>
                <a:close/>
              </a:path>
              <a:path w="2186304" h="854710">
                <a:moveTo>
                  <a:pt x="815375" y="0"/>
                </a:moveTo>
                <a:lnTo>
                  <a:pt x="764575" y="0"/>
                </a:lnTo>
                <a:lnTo>
                  <a:pt x="764575" y="12699"/>
                </a:lnTo>
                <a:lnTo>
                  <a:pt x="815375" y="12699"/>
                </a:lnTo>
                <a:lnTo>
                  <a:pt x="815375" y="0"/>
                </a:lnTo>
                <a:close/>
              </a:path>
              <a:path w="2186304" h="854710">
                <a:moveTo>
                  <a:pt x="904275" y="0"/>
                </a:moveTo>
                <a:lnTo>
                  <a:pt x="853475" y="0"/>
                </a:lnTo>
                <a:lnTo>
                  <a:pt x="853475" y="12699"/>
                </a:lnTo>
                <a:lnTo>
                  <a:pt x="904275" y="12699"/>
                </a:lnTo>
                <a:lnTo>
                  <a:pt x="904275" y="0"/>
                </a:lnTo>
                <a:close/>
              </a:path>
              <a:path w="2186304" h="854710">
                <a:moveTo>
                  <a:pt x="993175" y="0"/>
                </a:moveTo>
                <a:lnTo>
                  <a:pt x="942375" y="0"/>
                </a:lnTo>
                <a:lnTo>
                  <a:pt x="942375" y="12699"/>
                </a:lnTo>
                <a:lnTo>
                  <a:pt x="993175" y="12699"/>
                </a:lnTo>
                <a:lnTo>
                  <a:pt x="993175" y="0"/>
                </a:lnTo>
                <a:close/>
              </a:path>
              <a:path w="2186304" h="854710">
                <a:moveTo>
                  <a:pt x="1082075" y="0"/>
                </a:moveTo>
                <a:lnTo>
                  <a:pt x="1031275" y="0"/>
                </a:lnTo>
                <a:lnTo>
                  <a:pt x="1031275" y="12699"/>
                </a:lnTo>
                <a:lnTo>
                  <a:pt x="1082075" y="12699"/>
                </a:lnTo>
                <a:lnTo>
                  <a:pt x="1082075" y="0"/>
                </a:lnTo>
                <a:close/>
              </a:path>
              <a:path w="2186304" h="854710">
                <a:moveTo>
                  <a:pt x="1170975" y="0"/>
                </a:moveTo>
                <a:lnTo>
                  <a:pt x="1120175" y="0"/>
                </a:lnTo>
                <a:lnTo>
                  <a:pt x="1120175" y="12699"/>
                </a:lnTo>
                <a:lnTo>
                  <a:pt x="1170975" y="12699"/>
                </a:lnTo>
                <a:lnTo>
                  <a:pt x="1170975" y="0"/>
                </a:lnTo>
                <a:close/>
              </a:path>
              <a:path w="2186304" h="854710">
                <a:moveTo>
                  <a:pt x="1259875" y="0"/>
                </a:moveTo>
                <a:lnTo>
                  <a:pt x="1209075" y="0"/>
                </a:lnTo>
                <a:lnTo>
                  <a:pt x="1209075" y="12699"/>
                </a:lnTo>
                <a:lnTo>
                  <a:pt x="1259875" y="12699"/>
                </a:lnTo>
                <a:lnTo>
                  <a:pt x="1259875" y="0"/>
                </a:lnTo>
                <a:close/>
              </a:path>
              <a:path w="2186304" h="854710">
                <a:moveTo>
                  <a:pt x="1348775" y="0"/>
                </a:moveTo>
                <a:lnTo>
                  <a:pt x="1297975" y="0"/>
                </a:lnTo>
                <a:lnTo>
                  <a:pt x="1297975" y="12699"/>
                </a:lnTo>
                <a:lnTo>
                  <a:pt x="1348775" y="12699"/>
                </a:lnTo>
                <a:lnTo>
                  <a:pt x="1348775" y="0"/>
                </a:lnTo>
                <a:close/>
              </a:path>
              <a:path w="2186304" h="854710">
                <a:moveTo>
                  <a:pt x="1437675" y="0"/>
                </a:moveTo>
                <a:lnTo>
                  <a:pt x="1386875" y="0"/>
                </a:lnTo>
                <a:lnTo>
                  <a:pt x="1386875" y="12699"/>
                </a:lnTo>
                <a:lnTo>
                  <a:pt x="1437675" y="12699"/>
                </a:lnTo>
                <a:lnTo>
                  <a:pt x="1437675" y="0"/>
                </a:lnTo>
                <a:close/>
              </a:path>
              <a:path w="2186304" h="854710">
                <a:moveTo>
                  <a:pt x="1526575" y="0"/>
                </a:moveTo>
                <a:lnTo>
                  <a:pt x="1475775" y="0"/>
                </a:lnTo>
                <a:lnTo>
                  <a:pt x="1475775" y="12699"/>
                </a:lnTo>
                <a:lnTo>
                  <a:pt x="1526575" y="12699"/>
                </a:lnTo>
                <a:lnTo>
                  <a:pt x="1526575" y="0"/>
                </a:lnTo>
                <a:close/>
              </a:path>
              <a:path w="2186304" h="854710">
                <a:moveTo>
                  <a:pt x="1615475" y="0"/>
                </a:moveTo>
                <a:lnTo>
                  <a:pt x="1564675" y="0"/>
                </a:lnTo>
                <a:lnTo>
                  <a:pt x="1564675" y="12699"/>
                </a:lnTo>
                <a:lnTo>
                  <a:pt x="1615475" y="12699"/>
                </a:lnTo>
                <a:lnTo>
                  <a:pt x="1615475" y="0"/>
                </a:lnTo>
                <a:close/>
              </a:path>
              <a:path w="2186304" h="854710">
                <a:moveTo>
                  <a:pt x="1704375" y="0"/>
                </a:moveTo>
                <a:lnTo>
                  <a:pt x="1653575" y="0"/>
                </a:lnTo>
                <a:lnTo>
                  <a:pt x="1653575" y="12699"/>
                </a:lnTo>
                <a:lnTo>
                  <a:pt x="1704375" y="12699"/>
                </a:lnTo>
                <a:lnTo>
                  <a:pt x="1704375" y="0"/>
                </a:lnTo>
                <a:close/>
              </a:path>
              <a:path w="2186304" h="854710">
                <a:moveTo>
                  <a:pt x="1793275" y="0"/>
                </a:moveTo>
                <a:lnTo>
                  <a:pt x="1742475" y="0"/>
                </a:lnTo>
                <a:lnTo>
                  <a:pt x="1742475" y="12699"/>
                </a:lnTo>
                <a:lnTo>
                  <a:pt x="1793275" y="12699"/>
                </a:lnTo>
                <a:lnTo>
                  <a:pt x="1793275" y="0"/>
                </a:lnTo>
                <a:close/>
              </a:path>
              <a:path w="2186304" h="854710">
                <a:moveTo>
                  <a:pt x="1882175" y="0"/>
                </a:moveTo>
                <a:lnTo>
                  <a:pt x="1831375" y="0"/>
                </a:lnTo>
                <a:lnTo>
                  <a:pt x="1831375" y="12699"/>
                </a:lnTo>
                <a:lnTo>
                  <a:pt x="1882175" y="12699"/>
                </a:lnTo>
                <a:lnTo>
                  <a:pt x="1882175" y="0"/>
                </a:lnTo>
                <a:close/>
              </a:path>
              <a:path w="2186304" h="854710">
                <a:moveTo>
                  <a:pt x="1971075" y="0"/>
                </a:moveTo>
                <a:lnTo>
                  <a:pt x="1920275" y="0"/>
                </a:lnTo>
                <a:lnTo>
                  <a:pt x="1920275" y="12699"/>
                </a:lnTo>
                <a:lnTo>
                  <a:pt x="1971075" y="12699"/>
                </a:lnTo>
                <a:lnTo>
                  <a:pt x="1971075" y="0"/>
                </a:lnTo>
                <a:close/>
              </a:path>
              <a:path w="2186304" h="854710">
                <a:moveTo>
                  <a:pt x="2059975" y="0"/>
                </a:moveTo>
                <a:lnTo>
                  <a:pt x="2009175" y="0"/>
                </a:lnTo>
                <a:lnTo>
                  <a:pt x="2009175" y="12699"/>
                </a:lnTo>
                <a:lnTo>
                  <a:pt x="2059975" y="12699"/>
                </a:lnTo>
                <a:lnTo>
                  <a:pt x="2059975" y="0"/>
                </a:lnTo>
                <a:close/>
              </a:path>
              <a:path w="2186304" h="854710">
                <a:moveTo>
                  <a:pt x="2148875" y="0"/>
                </a:moveTo>
                <a:lnTo>
                  <a:pt x="2098075" y="0"/>
                </a:lnTo>
                <a:lnTo>
                  <a:pt x="2098075" y="12699"/>
                </a:lnTo>
                <a:lnTo>
                  <a:pt x="2148875" y="12699"/>
                </a:lnTo>
                <a:lnTo>
                  <a:pt x="2148875" y="0"/>
                </a:lnTo>
                <a:close/>
              </a:path>
              <a:path w="2186304" h="854710">
                <a:moveTo>
                  <a:pt x="2185716" y="13958"/>
                </a:moveTo>
                <a:lnTo>
                  <a:pt x="2173016" y="13958"/>
                </a:lnTo>
                <a:lnTo>
                  <a:pt x="2173016" y="64758"/>
                </a:lnTo>
                <a:lnTo>
                  <a:pt x="2185716" y="64758"/>
                </a:lnTo>
                <a:lnTo>
                  <a:pt x="2185716" y="13958"/>
                </a:lnTo>
                <a:close/>
              </a:path>
              <a:path w="2186304" h="854710">
                <a:moveTo>
                  <a:pt x="2185716" y="102858"/>
                </a:moveTo>
                <a:lnTo>
                  <a:pt x="2173016" y="102858"/>
                </a:lnTo>
                <a:lnTo>
                  <a:pt x="2173016" y="153658"/>
                </a:lnTo>
                <a:lnTo>
                  <a:pt x="2185716" y="153658"/>
                </a:lnTo>
                <a:lnTo>
                  <a:pt x="2185716" y="102858"/>
                </a:lnTo>
                <a:close/>
              </a:path>
              <a:path w="2186304" h="854710">
                <a:moveTo>
                  <a:pt x="2185716" y="191758"/>
                </a:moveTo>
                <a:lnTo>
                  <a:pt x="2173016" y="191758"/>
                </a:lnTo>
                <a:lnTo>
                  <a:pt x="2173016" y="242558"/>
                </a:lnTo>
                <a:lnTo>
                  <a:pt x="2185716" y="242558"/>
                </a:lnTo>
                <a:lnTo>
                  <a:pt x="2185716" y="191758"/>
                </a:lnTo>
                <a:close/>
              </a:path>
              <a:path w="2186304" h="854710">
                <a:moveTo>
                  <a:pt x="2185716" y="280658"/>
                </a:moveTo>
                <a:lnTo>
                  <a:pt x="2173016" y="280658"/>
                </a:lnTo>
                <a:lnTo>
                  <a:pt x="2173016" y="331458"/>
                </a:lnTo>
                <a:lnTo>
                  <a:pt x="2185716" y="331458"/>
                </a:lnTo>
                <a:lnTo>
                  <a:pt x="2185716" y="280658"/>
                </a:lnTo>
                <a:close/>
              </a:path>
              <a:path w="2186304" h="854710">
                <a:moveTo>
                  <a:pt x="2185716" y="369558"/>
                </a:moveTo>
                <a:lnTo>
                  <a:pt x="2173016" y="369558"/>
                </a:lnTo>
                <a:lnTo>
                  <a:pt x="2173016" y="420358"/>
                </a:lnTo>
                <a:lnTo>
                  <a:pt x="2185716" y="420358"/>
                </a:lnTo>
                <a:lnTo>
                  <a:pt x="2185716" y="369558"/>
                </a:lnTo>
                <a:close/>
              </a:path>
              <a:path w="2186304" h="854710">
                <a:moveTo>
                  <a:pt x="2185716" y="458458"/>
                </a:moveTo>
                <a:lnTo>
                  <a:pt x="2173016" y="458458"/>
                </a:lnTo>
                <a:lnTo>
                  <a:pt x="2173016" y="509258"/>
                </a:lnTo>
                <a:lnTo>
                  <a:pt x="2185716" y="509258"/>
                </a:lnTo>
                <a:lnTo>
                  <a:pt x="2185716" y="458458"/>
                </a:lnTo>
                <a:close/>
              </a:path>
              <a:path w="2186304" h="854710">
                <a:moveTo>
                  <a:pt x="2185716" y="547358"/>
                </a:moveTo>
                <a:lnTo>
                  <a:pt x="2173016" y="547358"/>
                </a:lnTo>
                <a:lnTo>
                  <a:pt x="2173016" y="598158"/>
                </a:lnTo>
                <a:lnTo>
                  <a:pt x="2185716" y="598158"/>
                </a:lnTo>
                <a:lnTo>
                  <a:pt x="2185716" y="547358"/>
                </a:lnTo>
                <a:close/>
              </a:path>
              <a:path w="2186304" h="854710">
                <a:moveTo>
                  <a:pt x="2185716" y="636258"/>
                </a:moveTo>
                <a:lnTo>
                  <a:pt x="2173016" y="636258"/>
                </a:lnTo>
                <a:lnTo>
                  <a:pt x="2173016" y="687058"/>
                </a:lnTo>
                <a:lnTo>
                  <a:pt x="2185716" y="687058"/>
                </a:lnTo>
                <a:lnTo>
                  <a:pt x="2185716" y="636258"/>
                </a:lnTo>
                <a:close/>
              </a:path>
              <a:path w="2186304" h="854710">
                <a:moveTo>
                  <a:pt x="2185716" y="725158"/>
                </a:moveTo>
                <a:lnTo>
                  <a:pt x="2173016" y="725158"/>
                </a:lnTo>
                <a:lnTo>
                  <a:pt x="2173016" y="775958"/>
                </a:lnTo>
                <a:lnTo>
                  <a:pt x="2185716" y="775958"/>
                </a:lnTo>
                <a:lnTo>
                  <a:pt x="2185716" y="725158"/>
                </a:lnTo>
                <a:close/>
              </a:path>
              <a:path w="2186304" h="854710">
                <a:moveTo>
                  <a:pt x="2173016" y="841975"/>
                </a:moveTo>
                <a:lnTo>
                  <a:pt x="2162834" y="841975"/>
                </a:lnTo>
                <a:lnTo>
                  <a:pt x="2162834" y="854675"/>
                </a:lnTo>
                <a:lnTo>
                  <a:pt x="2185716" y="854675"/>
                </a:lnTo>
                <a:lnTo>
                  <a:pt x="2185716" y="848325"/>
                </a:lnTo>
                <a:lnTo>
                  <a:pt x="2173016" y="848325"/>
                </a:lnTo>
                <a:lnTo>
                  <a:pt x="2173016" y="841975"/>
                </a:lnTo>
                <a:close/>
              </a:path>
              <a:path w="2186304" h="854710">
                <a:moveTo>
                  <a:pt x="2185716" y="814058"/>
                </a:moveTo>
                <a:lnTo>
                  <a:pt x="2173016" y="814058"/>
                </a:lnTo>
                <a:lnTo>
                  <a:pt x="2173016" y="848325"/>
                </a:lnTo>
                <a:lnTo>
                  <a:pt x="2179366" y="841975"/>
                </a:lnTo>
                <a:lnTo>
                  <a:pt x="2185716" y="841975"/>
                </a:lnTo>
                <a:lnTo>
                  <a:pt x="2185716" y="814058"/>
                </a:lnTo>
                <a:close/>
              </a:path>
              <a:path w="2186304" h="854710">
                <a:moveTo>
                  <a:pt x="2185716" y="841975"/>
                </a:moveTo>
                <a:lnTo>
                  <a:pt x="2179366" y="841975"/>
                </a:lnTo>
                <a:lnTo>
                  <a:pt x="2173016" y="848325"/>
                </a:lnTo>
                <a:lnTo>
                  <a:pt x="2185716" y="848325"/>
                </a:lnTo>
                <a:lnTo>
                  <a:pt x="2185716" y="841975"/>
                </a:lnTo>
                <a:close/>
              </a:path>
              <a:path w="2186304" h="854710">
                <a:moveTo>
                  <a:pt x="2124734" y="841975"/>
                </a:moveTo>
                <a:lnTo>
                  <a:pt x="2073934" y="841975"/>
                </a:lnTo>
                <a:lnTo>
                  <a:pt x="2073934" y="854675"/>
                </a:lnTo>
                <a:lnTo>
                  <a:pt x="2124734" y="854675"/>
                </a:lnTo>
                <a:lnTo>
                  <a:pt x="2124734" y="841975"/>
                </a:lnTo>
                <a:close/>
              </a:path>
              <a:path w="2186304" h="854710">
                <a:moveTo>
                  <a:pt x="2035834" y="841975"/>
                </a:moveTo>
                <a:lnTo>
                  <a:pt x="1985034" y="841975"/>
                </a:lnTo>
                <a:lnTo>
                  <a:pt x="1985034" y="854675"/>
                </a:lnTo>
                <a:lnTo>
                  <a:pt x="2035834" y="854675"/>
                </a:lnTo>
                <a:lnTo>
                  <a:pt x="2035834" y="841975"/>
                </a:lnTo>
                <a:close/>
              </a:path>
              <a:path w="2186304" h="854710">
                <a:moveTo>
                  <a:pt x="1946934" y="841975"/>
                </a:moveTo>
                <a:lnTo>
                  <a:pt x="1896134" y="841975"/>
                </a:lnTo>
                <a:lnTo>
                  <a:pt x="1896134" y="854675"/>
                </a:lnTo>
                <a:lnTo>
                  <a:pt x="1946934" y="854675"/>
                </a:lnTo>
                <a:lnTo>
                  <a:pt x="1946934" y="841975"/>
                </a:lnTo>
                <a:close/>
              </a:path>
              <a:path w="2186304" h="854710">
                <a:moveTo>
                  <a:pt x="1858034" y="841975"/>
                </a:moveTo>
                <a:lnTo>
                  <a:pt x="1807234" y="841975"/>
                </a:lnTo>
                <a:lnTo>
                  <a:pt x="1807234" y="854675"/>
                </a:lnTo>
                <a:lnTo>
                  <a:pt x="1858034" y="854675"/>
                </a:lnTo>
                <a:lnTo>
                  <a:pt x="1858034" y="841975"/>
                </a:lnTo>
                <a:close/>
              </a:path>
              <a:path w="2186304" h="854710">
                <a:moveTo>
                  <a:pt x="1769134" y="841975"/>
                </a:moveTo>
                <a:lnTo>
                  <a:pt x="1718334" y="841975"/>
                </a:lnTo>
                <a:lnTo>
                  <a:pt x="1718334" y="854675"/>
                </a:lnTo>
                <a:lnTo>
                  <a:pt x="1769134" y="854675"/>
                </a:lnTo>
                <a:lnTo>
                  <a:pt x="1769134" y="841975"/>
                </a:lnTo>
                <a:close/>
              </a:path>
              <a:path w="2186304" h="854710">
                <a:moveTo>
                  <a:pt x="1680234" y="841975"/>
                </a:moveTo>
                <a:lnTo>
                  <a:pt x="1629434" y="841975"/>
                </a:lnTo>
                <a:lnTo>
                  <a:pt x="1629434" y="854675"/>
                </a:lnTo>
                <a:lnTo>
                  <a:pt x="1680234" y="854675"/>
                </a:lnTo>
                <a:lnTo>
                  <a:pt x="1680234" y="841975"/>
                </a:lnTo>
                <a:close/>
              </a:path>
              <a:path w="2186304" h="854710">
                <a:moveTo>
                  <a:pt x="1591334" y="841975"/>
                </a:moveTo>
                <a:lnTo>
                  <a:pt x="1540534" y="841975"/>
                </a:lnTo>
                <a:lnTo>
                  <a:pt x="1540534" y="854675"/>
                </a:lnTo>
                <a:lnTo>
                  <a:pt x="1591334" y="854675"/>
                </a:lnTo>
                <a:lnTo>
                  <a:pt x="1591334" y="841975"/>
                </a:lnTo>
                <a:close/>
              </a:path>
              <a:path w="2186304" h="854710">
                <a:moveTo>
                  <a:pt x="1502434" y="841975"/>
                </a:moveTo>
                <a:lnTo>
                  <a:pt x="1451634" y="841975"/>
                </a:lnTo>
                <a:lnTo>
                  <a:pt x="1451634" y="854675"/>
                </a:lnTo>
                <a:lnTo>
                  <a:pt x="1502434" y="854675"/>
                </a:lnTo>
                <a:lnTo>
                  <a:pt x="1502434" y="841975"/>
                </a:lnTo>
                <a:close/>
              </a:path>
              <a:path w="2186304" h="854710">
                <a:moveTo>
                  <a:pt x="1413534" y="841975"/>
                </a:moveTo>
                <a:lnTo>
                  <a:pt x="1362734" y="841975"/>
                </a:lnTo>
                <a:lnTo>
                  <a:pt x="1362734" y="854675"/>
                </a:lnTo>
                <a:lnTo>
                  <a:pt x="1413534" y="854675"/>
                </a:lnTo>
                <a:lnTo>
                  <a:pt x="1413534" y="841975"/>
                </a:lnTo>
                <a:close/>
              </a:path>
              <a:path w="2186304" h="854710">
                <a:moveTo>
                  <a:pt x="1324634" y="841975"/>
                </a:moveTo>
                <a:lnTo>
                  <a:pt x="1273834" y="841975"/>
                </a:lnTo>
                <a:lnTo>
                  <a:pt x="1273834" y="854675"/>
                </a:lnTo>
                <a:lnTo>
                  <a:pt x="1324634" y="854675"/>
                </a:lnTo>
                <a:lnTo>
                  <a:pt x="1324634" y="841975"/>
                </a:lnTo>
                <a:close/>
              </a:path>
              <a:path w="2186304" h="854710">
                <a:moveTo>
                  <a:pt x="1235734" y="841975"/>
                </a:moveTo>
                <a:lnTo>
                  <a:pt x="1184934" y="841975"/>
                </a:lnTo>
                <a:lnTo>
                  <a:pt x="1184934" y="854675"/>
                </a:lnTo>
                <a:lnTo>
                  <a:pt x="1235734" y="854675"/>
                </a:lnTo>
                <a:lnTo>
                  <a:pt x="1235734" y="841975"/>
                </a:lnTo>
                <a:close/>
              </a:path>
              <a:path w="2186304" h="854710">
                <a:moveTo>
                  <a:pt x="1146834" y="841975"/>
                </a:moveTo>
                <a:lnTo>
                  <a:pt x="1096034" y="841975"/>
                </a:lnTo>
                <a:lnTo>
                  <a:pt x="1096034" y="854675"/>
                </a:lnTo>
                <a:lnTo>
                  <a:pt x="1146834" y="854675"/>
                </a:lnTo>
                <a:lnTo>
                  <a:pt x="1146834" y="841975"/>
                </a:lnTo>
                <a:close/>
              </a:path>
              <a:path w="2186304" h="854710">
                <a:moveTo>
                  <a:pt x="1057934" y="841975"/>
                </a:moveTo>
                <a:lnTo>
                  <a:pt x="1007134" y="841975"/>
                </a:lnTo>
                <a:lnTo>
                  <a:pt x="1007134" y="854675"/>
                </a:lnTo>
                <a:lnTo>
                  <a:pt x="1057934" y="854675"/>
                </a:lnTo>
                <a:lnTo>
                  <a:pt x="1057934" y="841975"/>
                </a:lnTo>
                <a:close/>
              </a:path>
              <a:path w="2186304" h="854710">
                <a:moveTo>
                  <a:pt x="969034" y="841975"/>
                </a:moveTo>
                <a:lnTo>
                  <a:pt x="918234" y="841975"/>
                </a:lnTo>
                <a:lnTo>
                  <a:pt x="918234" y="854675"/>
                </a:lnTo>
                <a:lnTo>
                  <a:pt x="969034" y="854675"/>
                </a:lnTo>
                <a:lnTo>
                  <a:pt x="969034" y="841975"/>
                </a:lnTo>
                <a:close/>
              </a:path>
              <a:path w="2186304" h="854710">
                <a:moveTo>
                  <a:pt x="880134" y="841975"/>
                </a:moveTo>
                <a:lnTo>
                  <a:pt x="829334" y="841975"/>
                </a:lnTo>
                <a:lnTo>
                  <a:pt x="829334" y="854675"/>
                </a:lnTo>
                <a:lnTo>
                  <a:pt x="880134" y="854675"/>
                </a:lnTo>
                <a:lnTo>
                  <a:pt x="880134" y="841975"/>
                </a:lnTo>
                <a:close/>
              </a:path>
              <a:path w="2186304" h="854710">
                <a:moveTo>
                  <a:pt x="791234" y="841975"/>
                </a:moveTo>
                <a:lnTo>
                  <a:pt x="740434" y="841975"/>
                </a:lnTo>
                <a:lnTo>
                  <a:pt x="740434" y="854675"/>
                </a:lnTo>
                <a:lnTo>
                  <a:pt x="791234" y="854675"/>
                </a:lnTo>
                <a:lnTo>
                  <a:pt x="791234" y="841975"/>
                </a:lnTo>
                <a:close/>
              </a:path>
              <a:path w="2186304" h="854710">
                <a:moveTo>
                  <a:pt x="702334" y="841975"/>
                </a:moveTo>
                <a:lnTo>
                  <a:pt x="651534" y="841975"/>
                </a:lnTo>
                <a:lnTo>
                  <a:pt x="651534" y="854675"/>
                </a:lnTo>
                <a:lnTo>
                  <a:pt x="702334" y="854675"/>
                </a:lnTo>
                <a:lnTo>
                  <a:pt x="702334" y="841975"/>
                </a:lnTo>
                <a:close/>
              </a:path>
              <a:path w="2186304" h="854710">
                <a:moveTo>
                  <a:pt x="613434" y="841975"/>
                </a:moveTo>
                <a:lnTo>
                  <a:pt x="562634" y="841975"/>
                </a:lnTo>
                <a:lnTo>
                  <a:pt x="562634" y="854675"/>
                </a:lnTo>
                <a:lnTo>
                  <a:pt x="613434" y="854675"/>
                </a:lnTo>
                <a:lnTo>
                  <a:pt x="613434" y="841975"/>
                </a:lnTo>
                <a:close/>
              </a:path>
              <a:path w="2186304" h="854710">
                <a:moveTo>
                  <a:pt x="524534" y="841975"/>
                </a:moveTo>
                <a:lnTo>
                  <a:pt x="473734" y="841975"/>
                </a:lnTo>
                <a:lnTo>
                  <a:pt x="473734" y="854675"/>
                </a:lnTo>
                <a:lnTo>
                  <a:pt x="524534" y="854675"/>
                </a:lnTo>
                <a:lnTo>
                  <a:pt x="524534" y="841975"/>
                </a:lnTo>
                <a:close/>
              </a:path>
              <a:path w="2186304" h="854710">
                <a:moveTo>
                  <a:pt x="435634" y="841975"/>
                </a:moveTo>
                <a:lnTo>
                  <a:pt x="384834" y="841975"/>
                </a:lnTo>
                <a:lnTo>
                  <a:pt x="384834" y="854675"/>
                </a:lnTo>
                <a:lnTo>
                  <a:pt x="435634" y="854675"/>
                </a:lnTo>
                <a:lnTo>
                  <a:pt x="435634" y="841975"/>
                </a:lnTo>
                <a:close/>
              </a:path>
              <a:path w="2186304" h="854710">
                <a:moveTo>
                  <a:pt x="346734" y="841975"/>
                </a:moveTo>
                <a:lnTo>
                  <a:pt x="295934" y="841975"/>
                </a:lnTo>
                <a:lnTo>
                  <a:pt x="295934" y="854675"/>
                </a:lnTo>
                <a:lnTo>
                  <a:pt x="346734" y="854675"/>
                </a:lnTo>
                <a:lnTo>
                  <a:pt x="346734" y="841975"/>
                </a:lnTo>
                <a:close/>
              </a:path>
              <a:path w="2186304" h="854710">
                <a:moveTo>
                  <a:pt x="257834" y="841975"/>
                </a:moveTo>
                <a:lnTo>
                  <a:pt x="207034" y="841975"/>
                </a:lnTo>
                <a:lnTo>
                  <a:pt x="207034" y="854675"/>
                </a:lnTo>
                <a:lnTo>
                  <a:pt x="257834" y="854675"/>
                </a:lnTo>
                <a:lnTo>
                  <a:pt x="257834" y="841975"/>
                </a:lnTo>
                <a:close/>
              </a:path>
              <a:path w="2186304" h="854710">
                <a:moveTo>
                  <a:pt x="168934" y="841975"/>
                </a:moveTo>
                <a:lnTo>
                  <a:pt x="118134" y="841975"/>
                </a:lnTo>
                <a:lnTo>
                  <a:pt x="118134" y="854675"/>
                </a:lnTo>
                <a:lnTo>
                  <a:pt x="168934" y="854675"/>
                </a:lnTo>
                <a:lnTo>
                  <a:pt x="168934" y="841975"/>
                </a:lnTo>
                <a:close/>
              </a:path>
              <a:path w="2186304" h="854710">
                <a:moveTo>
                  <a:pt x="80034" y="841975"/>
                </a:moveTo>
                <a:lnTo>
                  <a:pt x="29234" y="841975"/>
                </a:lnTo>
                <a:lnTo>
                  <a:pt x="29234" y="854675"/>
                </a:lnTo>
                <a:lnTo>
                  <a:pt x="80034" y="854675"/>
                </a:lnTo>
                <a:lnTo>
                  <a:pt x="80034" y="84197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52174" y="4999505"/>
            <a:ext cx="397931" cy="591026"/>
          </a:xfrm>
          <a:custGeom>
            <a:avLst/>
            <a:gdLst/>
            <a:ahLst/>
            <a:cxnLst/>
            <a:rect l="l" t="t" r="r" b="b"/>
            <a:pathLst>
              <a:path w="624204" h="927100">
                <a:moveTo>
                  <a:pt x="595707" y="877138"/>
                </a:moveTo>
                <a:lnTo>
                  <a:pt x="585100" y="884121"/>
                </a:lnTo>
                <a:lnTo>
                  <a:pt x="613034" y="926552"/>
                </a:lnTo>
                <a:lnTo>
                  <a:pt x="623641" y="919568"/>
                </a:lnTo>
                <a:lnTo>
                  <a:pt x="595707" y="877138"/>
                </a:lnTo>
                <a:close/>
              </a:path>
              <a:path w="624204" h="927100">
                <a:moveTo>
                  <a:pt x="546825" y="802885"/>
                </a:moveTo>
                <a:lnTo>
                  <a:pt x="536216" y="809868"/>
                </a:lnTo>
                <a:lnTo>
                  <a:pt x="564150" y="852299"/>
                </a:lnTo>
                <a:lnTo>
                  <a:pt x="574757" y="845315"/>
                </a:lnTo>
                <a:lnTo>
                  <a:pt x="546825" y="802885"/>
                </a:lnTo>
                <a:close/>
              </a:path>
              <a:path w="624204" h="927100">
                <a:moveTo>
                  <a:pt x="497941" y="728630"/>
                </a:moveTo>
                <a:lnTo>
                  <a:pt x="487333" y="735614"/>
                </a:lnTo>
                <a:lnTo>
                  <a:pt x="515266" y="778045"/>
                </a:lnTo>
                <a:lnTo>
                  <a:pt x="525873" y="771061"/>
                </a:lnTo>
                <a:lnTo>
                  <a:pt x="497941" y="728630"/>
                </a:lnTo>
                <a:close/>
              </a:path>
              <a:path w="624204" h="927100">
                <a:moveTo>
                  <a:pt x="449058" y="654377"/>
                </a:moveTo>
                <a:lnTo>
                  <a:pt x="438449" y="661360"/>
                </a:lnTo>
                <a:lnTo>
                  <a:pt x="466383" y="703790"/>
                </a:lnTo>
                <a:lnTo>
                  <a:pt x="476991" y="696808"/>
                </a:lnTo>
                <a:lnTo>
                  <a:pt x="449058" y="654377"/>
                </a:lnTo>
                <a:close/>
              </a:path>
              <a:path w="624204" h="927100">
                <a:moveTo>
                  <a:pt x="400174" y="580123"/>
                </a:moveTo>
                <a:lnTo>
                  <a:pt x="389566" y="587107"/>
                </a:lnTo>
                <a:lnTo>
                  <a:pt x="417499" y="629537"/>
                </a:lnTo>
                <a:lnTo>
                  <a:pt x="428108" y="622554"/>
                </a:lnTo>
                <a:lnTo>
                  <a:pt x="400174" y="580123"/>
                </a:lnTo>
                <a:close/>
              </a:path>
              <a:path w="624204" h="927100">
                <a:moveTo>
                  <a:pt x="351290" y="505870"/>
                </a:moveTo>
                <a:lnTo>
                  <a:pt x="340683" y="512852"/>
                </a:lnTo>
                <a:lnTo>
                  <a:pt x="368616" y="555283"/>
                </a:lnTo>
                <a:lnTo>
                  <a:pt x="379224" y="548300"/>
                </a:lnTo>
                <a:lnTo>
                  <a:pt x="351290" y="505870"/>
                </a:lnTo>
                <a:close/>
              </a:path>
              <a:path w="624204" h="927100">
                <a:moveTo>
                  <a:pt x="302407" y="431615"/>
                </a:moveTo>
                <a:lnTo>
                  <a:pt x="291800" y="438599"/>
                </a:lnTo>
                <a:lnTo>
                  <a:pt x="319732" y="481030"/>
                </a:lnTo>
                <a:lnTo>
                  <a:pt x="330340" y="474046"/>
                </a:lnTo>
                <a:lnTo>
                  <a:pt x="302407" y="431615"/>
                </a:lnTo>
                <a:close/>
              </a:path>
              <a:path w="624204" h="927100">
                <a:moveTo>
                  <a:pt x="253523" y="357362"/>
                </a:moveTo>
                <a:lnTo>
                  <a:pt x="242916" y="364345"/>
                </a:lnTo>
                <a:lnTo>
                  <a:pt x="270850" y="406775"/>
                </a:lnTo>
                <a:lnTo>
                  <a:pt x="281457" y="399793"/>
                </a:lnTo>
                <a:lnTo>
                  <a:pt x="253523" y="357362"/>
                </a:lnTo>
                <a:close/>
              </a:path>
              <a:path w="624204" h="927100">
                <a:moveTo>
                  <a:pt x="204640" y="283108"/>
                </a:moveTo>
                <a:lnTo>
                  <a:pt x="194033" y="290092"/>
                </a:lnTo>
                <a:lnTo>
                  <a:pt x="221966" y="332522"/>
                </a:lnTo>
                <a:lnTo>
                  <a:pt x="232573" y="325539"/>
                </a:lnTo>
                <a:lnTo>
                  <a:pt x="204640" y="283108"/>
                </a:lnTo>
                <a:close/>
              </a:path>
              <a:path w="624204" h="927100">
                <a:moveTo>
                  <a:pt x="155757" y="208854"/>
                </a:moveTo>
                <a:lnTo>
                  <a:pt x="145149" y="215837"/>
                </a:lnTo>
                <a:lnTo>
                  <a:pt x="173083" y="258268"/>
                </a:lnTo>
                <a:lnTo>
                  <a:pt x="183690" y="251286"/>
                </a:lnTo>
                <a:lnTo>
                  <a:pt x="155757" y="208854"/>
                </a:lnTo>
                <a:close/>
              </a:path>
              <a:path w="624204" h="927100">
                <a:moveTo>
                  <a:pt x="106874" y="134600"/>
                </a:moveTo>
                <a:lnTo>
                  <a:pt x="96265" y="141584"/>
                </a:lnTo>
                <a:lnTo>
                  <a:pt x="124199" y="184015"/>
                </a:lnTo>
                <a:lnTo>
                  <a:pt x="134806" y="177031"/>
                </a:lnTo>
                <a:lnTo>
                  <a:pt x="106874" y="134600"/>
                </a:lnTo>
                <a:close/>
              </a:path>
              <a:path w="624204" h="927100">
                <a:moveTo>
                  <a:pt x="57990" y="60346"/>
                </a:moveTo>
                <a:lnTo>
                  <a:pt x="47382" y="67330"/>
                </a:lnTo>
                <a:lnTo>
                  <a:pt x="75316" y="109761"/>
                </a:lnTo>
                <a:lnTo>
                  <a:pt x="85924" y="102777"/>
                </a:lnTo>
                <a:lnTo>
                  <a:pt x="57990" y="60346"/>
                </a:lnTo>
                <a:close/>
              </a:path>
              <a:path w="624204" h="927100">
                <a:moveTo>
                  <a:pt x="10659" y="0"/>
                </a:moveTo>
                <a:lnTo>
                  <a:pt x="0" y="77536"/>
                </a:lnTo>
                <a:lnTo>
                  <a:pt x="2429" y="80738"/>
                </a:lnTo>
                <a:lnTo>
                  <a:pt x="9377" y="81695"/>
                </a:lnTo>
                <a:lnTo>
                  <a:pt x="12581" y="79265"/>
                </a:lnTo>
                <a:lnTo>
                  <a:pt x="19951" y="25662"/>
                </a:lnTo>
                <a:lnTo>
                  <a:pt x="10655" y="11541"/>
                </a:lnTo>
                <a:lnTo>
                  <a:pt x="21262" y="4558"/>
                </a:lnTo>
                <a:lnTo>
                  <a:pt x="27144" y="4558"/>
                </a:lnTo>
                <a:lnTo>
                  <a:pt x="10659" y="0"/>
                </a:lnTo>
                <a:close/>
              </a:path>
              <a:path w="624204" h="927100">
                <a:moveTo>
                  <a:pt x="21264" y="16108"/>
                </a:moveTo>
                <a:lnTo>
                  <a:pt x="19951" y="25662"/>
                </a:lnTo>
                <a:lnTo>
                  <a:pt x="26432" y="35507"/>
                </a:lnTo>
                <a:lnTo>
                  <a:pt x="37040" y="28524"/>
                </a:lnTo>
                <a:lnTo>
                  <a:pt x="30558" y="18678"/>
                </a:lnTo>
                <a:lnTo>
                  <a:pt x="21264" y="16108"/>
                </a:lnTo>
                <a:close/>
              </a:path>
              <a:path w="624204" h="927100">
                <a:moveTo>
                  <a:pt x="27144" y="4558"/>
                </a:moveTo>
                <a:lnTo>
                  <a:pt x="21262" y="4558"/>
                </a:lnTo>
                <a:lnTo>
                  <a:pt x="30558" y="18678"/>
                </a:lnTo>
                <a:lnTo>
                  <a:pt x="82710" y="33097"/>
                </a:lnTo>
                <a:lnTo>
                  <a:pt x="86207" y="31114"/>
                </a:lnTo>
                <a:lnTo>
                  <a:pt x="88077" y="24354"/>
                </a:lnTo>
                <a:lnTo>
                  <a:pt x="86094" y="20857"/>
                </a:lnTo>
                <a:lnTo>
                  <a:pt x="27144" y="4558"/>
                </a:lnTo>
                <a:close/>
              </a:path>
              <a:path w="624204" h="927100">
                <a:moveTo>
                  <a:pt x="21262" y="4558"/>
                </a:moveTo>
                <a:lnTo>
                  <a:pt x="10655" y="11541"/>
                </a:lnTo>
                <a:lnTo>
                  <a:pt x="19951" y="25662"/>
                </a:lnTo>
                <a:lnTo>
                  <a:pt x="21264" y="16108"/>
                </a:lnTo>
                <a:lnTo>
                  <a:pt x="14269" y="14174"/>
                </a:lnTo>
                <a:lnTo>
                  <a:pt x="22252" y="8919"/>
                </a:lnTo>
                <a:lnTo>
                  <a:pt x="24133" y="8919"/>
                </a:lnTo>
                <a:lnTo>
                  <a:pt x="21262" y="4558"/>
                </a:lnTo>
                <a:close/>
              </a:path>
              <a:path w="624204" h="927100">
                <a:moveTo>
                  <a:pt x="24133" y="8919"/>
                </a:moveTo>
                <a:lnTo>
                  <a:pt x="22252" y="8919"/>
                </a:lnTo>
                <a:lnTo>
                  <a:pt x="21264" y="16108"/>
                </a:lnTo>
                <a:lnTo>
                  <a:pt x="30558" y="18678"/>
                </a:lnTo>
                <a:lnTo>
                  <a:pt x="24133" y="8919"/>
                </a:lnTo>
                <a:close/>
              </a:path>
              <a:path w="624204" h="927100">
                <a:moveTo>
                  <a:pt x="22252" y="8919"/>
                </a:moveTo>
                <a:lnTo>
                  <a:pt x="14269" y="14174"/>
                </a:lnTo>
                <a:lnTo>
                  <a:pt x="21264" y="16108"/>
                </a:lnTo>
                <a:lnTo>
                  <a:pt x="22252" y="8919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9279" y="4628921"/>
            <a:ext cx="417767" cy="417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42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60" dirty="0">
                <a:latin typeface="Trebuchet MS"/>
                <a:cs typeface="Trebuchet MS"/>
              </a:rPr>
              <a:t>AWS </a:t>
            </a:r>
            <a:r>
              <a:rPr sz="2950" spc="-135" dirty="0">
                <a:latin typeface="Trebuchet MS"/>
                <a:cs typeface="Trebuchet MS"/>
              </a:rPr>
              <a:t>Storage</a:t>
            </a:r>
            <a:r>
              <a:rPr sz="2950" spc="-390" dirty="0">
                <a:latin typeface="Trebuchet MS"/>
                <a:cs typeface="Trebuchet MS"/>
              </a:rPr>
              <a:t> </a:t>
            </a:r>
            <a:r>
              <a:rPr sz="2950" spc="-175" dirty="0">
                <a:latin typeface="Trebuchet MS"/>
                <a:cs typeface="Trebuchet MS"/>
              </a:rPr>
              <a:t>Gateway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5" dirty="0">
                <a:latin typeface="Trebuchet MS"/>
                <a:cs typeface="Trebuchet MS"/>
              </a:rPr>
              <a:t>Software </a:t>
            </a:r>
            <a:r>
              <a:rPr sz="1950" spc="-85" dirty="0">
                <a:latin typeface="Trebuchet MS"/>
                <a:cs typeface="Trebuchet MS"/>
              </a:rPr>
              <a:t>appliance </a:t>
            </a:r>
            <a:r>
              <a:rPr sz="1950" spc="-90" dirty="0">
                <a:latin typeface="Trebuchet MS"/>
                <a:cs typeface="Trebuchet MS"/>
              </a:rPr>
              <a:t>creates </a:t>
            </a:r>
            <a:r>
              <a:rPr sz="1950" spc="-75" dirty="0">
                <a:latin typeface="Trebuchet MS"/>
                <a:cs typeface="Trebuchet MS"/>
              </a:rPr>
              <a:t>the</a:t>
            </a:r>
            <a:r>
              <a:rPr sz="1950" spc="-365" dirty="0">
                <a:latin typeface="Trebuchet MS"/>
                <a:cs typeface="Trebuchet MS"/>
              </a:rPr>
              <a:t> </a:t>
            </a:r>
            <a:r>
              <a:rPr sz="1950" spc="-95" dirty="0">
                <a:latin typeface="Trebuchet MS"/>
                <a:cs typeface="Trebuchet MS"/>
              </a:rPr>
              <a:t>gateway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65" dirty="0">
                <a:latin typeface="Trebuchet MS"/>
                <a:cs typeface="Trebuchet MS"/>
              </a:rPr>
              <a:t>Provides </a:t>
            </a:r>
            <a:r>
              <a:rPr sz="1950" spc="-80" dirty="0">
                <a:latin typeface="Trebuchet MS"/>
                <a:cs typeface="Trebuchet MS"/>
              </a:rPr>
              <a:t>three </a:t>
            </a:r>
            <a:r>
              <a:rPr sz="1950" spc="-70" dirty="0">
                <a:latin typeface="Trebuchet MS"/>
                <a:cs typeface="Trebuchet MS"/>
              </a:rPr>
              <a:t>types </a:t>
            </a:r>
            <a:r>
              <a:rPr sz="1950" spc="-65" dirty="0">
                <a:latin typeface="Trebuchet MS"/>
                <a:cs typeface="Trebuchet MS"/>
              </a:rPr>
              <a:t>of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44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solutions:</a:t>
            </a:r>
            <a:endParaRPr sz="19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75" dirty="0">
                <a:latin typeface="Trebuchet MS"/>
                <a:cs typeface="Trebuchet MS"/>
              </a:rPr>
              <a:t>File‐based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60" dirty="0">
                <a:latin typeface="Trebuchet MS"/>
                <a:cs typeface="Trebuchet MS"/>
              </a:rPr>
              <a:t>Volume‐based</a:t>
            </a:r>
            <a:endParaRPr sz="1750">
              <a:latin typeface="Trebuchet MS"/>
              <a:cs typeface="Trebuchet MS"/>
            </a:endParaRPr>
          </a:p>
          <a:p>
            <a:pPr marL="798830" lvl="1" indent="-113664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799465" algn="l"/>
              </a:tabLst>
            </a:pPr>
            <a:r>
              <a:rPr sz="1750" spc="-85" dirty="0">
                <a:latin typeface="Trebuchet MS"/>
                <a:cs typeface="Trebuchet MS"/>
              </a:rPr>
              <a:t>Tape‐based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57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60" dirty="0">
                <a:latin typeface="Trebuchet MS"/>
                <a:cs typeface="Trebuchet MS"/>
              </a:rPr>
              <a:t>Utilization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Process</a:t>
            </a:r>
            <a:endParaRPr sz="2950">
              <a:latin typeface="Trebuchet MS"/>
              <a:cs typeface="Trebuchet MS"/>
            </a:endParaRPr>
          </a:p>
          <a:p>
            <a:pPr marL="572770" marR="532765" indent="-113664">
              <a:lnSpc>
                <a:spcPts val="2140"/>
              </a:lnSpc>
              <a:spcBef>
                <a:spcPts val="1775"/>
              </a:spcBef>
              <a:buClr>
                <a:srgbClr val="000000"/>
              </a:buClr>
              <a:buFont typeface="Arial"/>
              <a:buChar char="•"/>
              <a:tabLst>
                <a:tab pos="573405" algn="l"/>
              </a:tabLst>
            </a:pPr>
            <a:r>
              <a:rPr sz="1950" u="heavy" spc="-105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Trebuchet MS"/>
                <a:cs typeface="Trebuchet MS"/>
              </a:rPr>
              <a:t>https://docs.aws.amazon.com/storagegateway/l  </a:t>
            </a:r>
            <a:r>
              <a:rPr sz="1950" u="heavy" spc="-9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Trebuchet MS"/>
                <a:cs typeface="Trebuchet MS"/>
              </a:rPr>
              <a:t>atest/userguide/WhatIsStorageGateway.html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58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72" y="3426137"/>
            <a:ext cx="6566329" cy="377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0" marR="1603375" indent="553085">
              <a:lnSpc>
                <a:spcPct val="101099"/>
              </a:lnSpc>
              <a:spcBef>
                <a:spcPts val="95"/>
              </a:spcBef>
            </a:pPr>
            <a:r>
              <a:rPr spc="5" dirty="0" smtClean="0"/>
              <a:t>Storage</a:t>
            </a:r>
            <a:r>
              <a:rPr spc="-30" dirty="0" smtClean="0"/>
              <a:t> </a:t>
            </a:r>
            <a:r>
              <a:rPr spc="10" dirty="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869441" y="12573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62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35" dirty="0">
                <a:latin typeface="Trebuchet MS"/>
                <a:cs typeface="Trebuchet MS"/>
              </a:rPr>
              <a:t>Storage</a:t>
            </a:r>
            <a:r>
              <a:rPr sz="2950" spc="-229" dirty="0">
                <a:latin typeface="Trebuchet MS"/>
                <a:cs typeface="Trebuchet MS"/>
              </a:rPr>
              <a:t> </a:t>
            </a:r>
            <a:r>
              <a:rPr sz="2950" spc="-150" dirty="0">
                <a:latin typeface="Trebuchet MS"/>
                <a:cs typeface="Trebuchet MS"/>
              </a:rPr>
              <a:t>Performance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45" dirty="0">
                <a:latin typeface="Trebuchet MS"/>
                <a:cs typeface="Trebuchet MS"/>
              </a:rPr>
              <a:t>EBS </a:t>
            </a:r>
            <a:r>
              <a:rPr sz="1950" spc="-60" dirty="0">
                <a:latin typeface="Trebuchet MS"/>
                <a:cs typeface="Trebuchet MS"/>
              </a:rPr>
              <a:t>volume</a:t>
            </a:r>
            <a:r>
              <a:rPr sz="1950" spc="-25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types</a:t>
            </a:r>
            <a:endParaRPr sz="1950">
              <a:latin typeface="Trebuchet MS"/>
              <a:cs typeface="Trebuchet MS"/>
            </a:endParaRPr>
          </a:p>
          <a:p>
            <a:pPr marL="798830" marR="502284" lvl="1" indent="-113664">
              <a:lnSpc>
                <a:spcPts val="1930"/>
              </a:lnSpc>
              <a:spcBef>
                <a:spcPts val="290"/>
              </a:spcBef>
              <a:buClr>
                <a:srgbClr val="000000"/>
              </a:buClr>
              <a:buFont typeface="Arial"/>
              <a:buChar char="•"/>
              <a:tabLst>
                <a:tab pos="799465" algn="l"/>
              </a:tabLst>
            </a:pPr>
            <a:r>
              <a:rPr sz="1750" u="heavy" spc="-9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Trebuchet MS"/>
                <a:cs typeface="Trebuchet MS"/>
              </a:rPr>
              <a:t>https://docs.aws.amazon.com/AWSEC2/latest/User  </a:t>
            </a:r>
            <a:r>
              <a:rPr sz="1750" u="heavy" spc="-75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Trebuchet MS"/>
                <a:cs typeface="Trebuchet MS"/>
              </a:rPr>
              <a:t>Guide/EBSVolumeTypes.html</a:t>
            </a:r>
            <a:endParaRPr sz="17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25" dirty="0">
                <a:latin typeface="Trebuchet MS"/>
                <a:cs typeface="Trebuchet MS"/>
              </a:rPr>
              <a:t>S3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265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classes</a:t>
            </a:r>
            <a:endParaRPr sz="1950">
              <a:latin typeface="Trebuchet MS"/>
              <a:cs typeface="Trebuchet MS"/>
            </a:endParaRPr>
          </a:p>
          <a:p>
            <a:pPr marL="798830" marR="1822450" lvl="1" indent="-113664">
              <a:lnSpc>
                <a:spcPts val="192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pos="799465" algn="l"/>
              </a:tabLst>
            </a:pPr>
            <a:r>
              <a:rPr sz="1750" u="heavy" spc="-95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Trebuchet MS"/>
                <a:cs typeface="Trebuchet MS"/>
              </a:rPr>
              <a:t>https://aws.amazon.com/s3/storage‐  </a:t>
            </a:r>
            <a:r>
              <a:rPr sz="1750" u="heavy" spc="-50" dirty="0">
                <a:solidFill>
                  <a:srgbClr val="0562C1"/>
                </a:solidFill>
                <a:uFill>
                  <a:solidFill>
                    <a:srgbClr val="0462C0"/>
                  </a:solidFill>
                </a:uFill>
                <a:latin typeface="Trebuchet MS"/>
                <a:cs typeface="Trebuchet MS"/>
              </a:rPr>
              <a:t>classes/?nc=sn&amp;loc=3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873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63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85" dirty="0">
                <a:latin typeface="Trebuchet MS"/>
                <a:cs typeface="Trebuchet MS"/>
              </a:rPr>
              <a:t>File</a:t>
            </a:r>
            <a:r>
              <a:rPr sz="2950" spc="-220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Storage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0" dirty="0">
                <a:latin typeface="Trebuchet MS"/>
                <a:cs typeface="Trebuchet MS"/>
              </a:rPr>
              <a:t>AWS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uses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114" dirty="0">
                <a:latin typeface="Trebuchet MS"/>
                <a:cs typeface="Trebuchet MS"/>
              </a:rPr>
              <a:t>similar,</a:t>
            </a:r>
            <a:r>
              <a:rPr sz="1950" spc="-150" dirty="0">
                <a:latin typeface="Trebuchet MS"/>
                <a:cs typeface="Trebuchet MS"/>
              </a:rPr>
              <a:t> </a:t>
            </a:r>
            <a:r>
              <a:rPr sz="1950" spc="-105" dirty="0">
                <a:latin typeface="Trebuchet MS"/>
                <a:cs typeface="Trebuchet MS"/>
              </a:rPr>
              <a:t>called</a:t>
            </a:r>
            <a:r>
              <a:rPr sz="1950" spc="-155" dirty="0">
                <a:latin typeface="Trebuchet MS"/>
                <a:cs typeface="Trebuchet MS"/>
              </a:rPr>
              <a:t> </a:t>
            </a:r>
            <a:r>
              <a:rPr sz="1950" spc="-110" dirty="0">
                <a:latin typeface="Trebuchet MS"/>
                <a:cs typeface="Trebuchet MS"/>
              </a:rPr>
              <a:t>object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75" dirty="0">
                <a:latin typeface="Trebuchet MS"/>
                <a:cs typeface="Trebuchet MS"/>
              </a:rPr>
              <a:t>storage</a:t>
            </a:r>
            <a:r>
              <a:rPr sz="1950" spc="-140" dirty="0">
                <a:latin typeface="Trebuchet MS"/>
                <a:cs typeface="Trebuchet MS"/>
              </a:rPr>
              <a:t> </a:t>
            </a:r>
            <a:r>
              <a:rPr sz="1950" spc="-65" dirty="0">
                <a:latin typeface="Trebuchet MS"/>
                <a:cs typeface="Trebuchet MS"/>
              </a:rPr>
              <a:t>in</a:t>
            </a:r>
            <a:r>
              <a:rPr sz="1950" spc="-1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S3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35" dirty="0">
                <a:latin typeface="Trebuchet MS"/>
                <a:cs typeface="Trebuchet MS"/>
              </a:rPr>
              <a:t>Used </a:t>
            </a:r>
            <a:r>
              <a:rPr sz="1950" spc="-70" dirty="0">
                <a:latin typeface="Trebuchet MS"/>
                <a:cs typeface="Trebuchet MS"/>
              </a:rPr>
              <a:t>with </a:t>
            </a:r>
            <a:r>
              <a:rPr sz="1950" dirty="0">
                <a:latin typeface="Trebuchet MS"/>
                <a:cs typeface="Trebuchet MS"/>
              </a:rPr>
              <a:t>NAS</a:t>
            </a:r>
            <a:r>
              <a:rPr sz="1950" spc="-415" dirty="0">
                <a:latin typeface="Trebuchet MS"/>
                <a:cs typeface="Trebuchet MS"/>
              </a:rPr>
              <a:t> </a:t>
            </a:r>
            <a:r>
              <a:rPr sz="1950" spc="-80" dirty="0">
                <a:latin typeface="Trebuchet MS"/>
                <a:cs typeface="Trebuchet MS"/>
              </a:rPr>
              <a:t>devices </a:t>
            </a:r>
            <a:r>
              <a:rPr sz="1950" spc="-95" dirty="0">
                <a:latin typeface="Trebuchet MS"/>
                <a:cs typeface="Trebuchet MS"/>
              </a:rPr>
              <a:t>locally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066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0" dirty="0">
                <a:latin typeface="Trebuchet MS"/>
                <a:cs typeface="Trebuchet MS"/>
              </a:rPr>
              <a:t>5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41" y="1257300"/>
            <a:ext cx="6033770" cy="3394710"/>
          </a:xfrm>
          <a:prstGeom prst="rect">
            <a:avLst/>
          </a:prstGeom>
          <a:ln w="13309">
            <a:solidFill>
              <a:srgbClr val="000000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880"/>
              </a:spcBef>
            </a:pPr>
            <a:r>
              <a:rPr sz="2950" spc="-150" dirty="0">
                <a:latin typeface="Trebuchet MS"/>
                <a:cs typeface="Trebuchet MS"/>
              </a:rPr>
              <a:t>Selecting</a:t>
            </a:r>
            <a:r>
              <a:rPr sz="2950" spc="-240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Storage</a:t>
            </a:r>
            <a:endParaRPr sz="2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105" dirty="0">
                <a:latin typeface="Trebuchet MS"/>
                <a:cs typeface="Trebuchet MS"/>
              </a:rPr>
              <a:t>Size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80" dirty="0">
                <a:latin typeface="Trebuchet MS"/>
                <a:cs typeface="Trebuchet MS"/>
              </a:rPr>
              <a:t>Performance</a:t>
            </a:r>
            <a:endParaRPr sz="1950">
              <a:latin typeface="Trebuchet MS"/>
              <a:cs typeface="Trebuchet MS"/>
            </a:endParaRPr>
          </a:p>
          <a:p>
            <a:pPr marL="572770" indent="-1143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573405" algn="l"/>
              </a:tabLst>
            </a:pPr>
            <a:r>
              <a:rPr sz="1950" spc="-70" dirty="0">
                <a:latin typeface="Trebuchet MS"/>
                <a:cs typeface="Trebuchet MS"/>
              </a:rPr>
              <a:t>Cost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47" y="27675"/>
            <a:ext cx="1066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0" dirty="0">
                <a:latin typeface="Trebuchet MS"/>
                <a:cs typeface="Trebuchet MS"/>
              </a:rPr>
              <a:t>6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426137"/>
            <a:ext cx="6553200" cy="377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4525" marR="1911350" indent="218440">
              <a:lnSpc>
                <a:spcPct val="101099"/>
              </a:lnSpc>
              <a:spcBef>
                <a:spcPts val="95"/>
              </a:spcBef>
            </a:pPr>
            <a:r>
              <a:rPr spc="10" dirty="0" smtClean="0"/>
              <a:t>S3 </a:t>
            </a:r>
            <a:r>
              <a:rPr spc="5" dirty="0"/>
              <a:t>Storage</a:t>
            </a:r>
            <a:r>
              <a:rPr spc="-55" dirty="0"/>
              <a:t> </a:t>
            </a:r>
            <a:r>
              <a:rPr spc="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914098" y="1219200"/>
            <a:ext cx="6033770" cy="3394710"/>
          </a:xfrm>
          <a:custGeom>
            <a:avLst/>
            <a:gdLst/>
            <a:ahLst/>
            <a:cxnLst/>
            <a:rect l="l" t="t" r="r" b="b"/>
            <a:pathLst>
              <a:path w="6033770" h="3394710">
                <a:moveTo>
                  <a:pt x="0" y="0"/>
                </a:moveTo>
                <a:lnTo>
                  <a:pt x="6033516" y="0"/>
                </a:lnTo>
                <a:lnTo>
                  <a:pt x="6033516" y="3394710"/>
                </a:lnTo>
                <a:lnTo>
                  <a:pt x="0" y="3394710"/>
                </a:lnTo>
                <a:lnTo>
                  <a:pt x="0" y="0"/>
                </a:lnTo>
                <a:close/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47" y="27675"/>
            <a:ext cx="1066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0" dirty="0">
                <a:latin typeface="Trebuchet MS"/>
                <a:cs typeface="Trebuchet MS"/>
              </a:rPr>
              <a:t>7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42747" y="9642220"/>
            <a:ext cx="240538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pc="-15" dirty="0"/>
              <a:t>AWS </a:t>
            </a:r>
            <a:r>
              <a:rPr dirty="0"/>
              <a:t>Solutions </a:t>
            </a:r>
            <a:r>
              <a:rPr spc="-5" dirty="0"/>
              <a:t>Architect </a:t>
            </a:r>
            <a:r>
              <a:rPr spc="5" dirty="0"/>
              <a:t>–</a:t>
            </a:r>
            <a:r>
              <a:rPr spc="15" dirty="0"/>
              <a:t> </a:t>
            </a:r>
            <a:r>
              <a:rPr spc="-5" dirty="0"/>
              <a:t>Associate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b="0" spc="-6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37236" y="3032475"/>
            <a:ext cx="881561" cy="88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184" y="2951702"/>
            <a:ext cx="2303383" cy="33076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176498" marR="3239" indent="-168807">
              <a:lnSpc>
                <a:spcPct val="136700"/>
              </a:lnSpc>
              <a:spcBef>
                <a:spcPts val="64"/>
              </a:spcBef>
            </a:pPr>
            <a:r>
              <a:rPr spc="-10" dirty="0" smtClean="0"/>
              <a:t>Amazon </a:t>
            </a:r>
            <a:r>
              <a:rPr spc="-3" dirty="0"/>
              <a:t>S3 </a:t>
            </a:r>
            <a:r>
              <a:rPr spc="-13" dirty="0"/>
              <a:t>Storage</a:t>
            </a:r>
            <a:r>
              <a:rPr spc="-19" dirty="0"/>
              <a:t> </a:t>
            </a:r>
            <a:r>
              <a:rPr spc="-3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4675" y="3593573"/>
            <a:ext cx="6231684" cy="2297865"/>
          </a:xfrm>
          <a:prstGeom prst="rect">
            <a:avLst/>
          </a:prstGeom>
        </p:spPr>
        <p:txBody>
          <a:bodyPr vert="horz" wrap="square" lIns="0" tIns="118610" rIns="0" bIns="0" rtlCol="0">
            <a:spAutoFit/>
          </a:bodyPr>
          <a:lstStyle/>
          <a:p>
            <a:pPr marL="226695" indent="-218599">
              <a:spcBef>
                <a:spcPts val="934"/>
              </a:spcBef>
              <a:buFont typeface="Wingdings"/>
              <a:buChar char=""/>
              <a:tabLst>
                <a:tab pos="226695" algn="l"/>
              </a:tabLst>
            </a:pPr>
            <a:r>
              <a:rPr sz="1403" spc="-6" dirty="0">
                <a:solidFill>
                  <a:srgbClr val="FFFFFF"/>
                </a:solidFill>
                <a:cs typeface="Calibri"/>
              </a:rPr>
              <a:t>There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are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six </a:t>
            </a:r>
            <a:r>
              <a:rPr sz="1403" dirty="0">
                <a:solidFill>
                  <a:srgbClr val="FFFFFF"/>
                </a:solidFill>
                <a:cs typeface="Calibri"/>
              </a:rPr>
              <a:t>S3 </a:t>
            </a:r>
            <a:r>
              <a:rPr sz="1403" spc="-13" dirty="0">
                <a:solidFill>
                  <a:srgbClr val="FFFFFF"/>
                </a:solidFill>
                <a:cs typeface="Calibri"/>
              </a:rPr>
              <a:t>storage</a:t>
            </a:r>
            <a:r>
              <a:rPr sz="1403" spc="22" dirty="0">
                <a:solidFill>
                  <a:srgbClr val="FFFFFF"/>
                </a:solidFill>
                <a:cs typeface="Calibri"/>
              </a:rPr>
              <a:t>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classes.</a:t>
            </a:r>
            <a:endParaRPr sz="1403">
              <a:solidFill>
                <a:prstClr val="black"/>
              </a:solidFill>
              <a:cs typeface="Calibri"/>
            </a:endParaRPr>
          </a:p>
          <a:p>
            <a:pPr marL="518160" lvl="1" indent="-218599">
              <a:spcBef>
                <a:spcPts val="873"/>
              </a:spcBef>
              <a:buFont typeface="Wingdings"/>
              <a:buChar char=""/>
              <a:tabLst>
                <a:tab pos="518160" algn="l"/>
              </a:tabLst>
            </a:pPr>
            <a:r>
              <a:rPr sz="1403" dirty="0">
                <a:solidFill>
                  <a:srgbClr val="FFFFFF"/>
                </a:solidFill>
                <a:cs typeface="Calibri"/>
              </a:rPr>
              <a:t>S3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Standard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(durable,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immediately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available,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frequently</a:t>
            </a:r>
            <a:r>
              <a:rPr sz="1403" spc="32" dirty="0">
                <a:solidFill>
                  <a:srgbClr val="FFFFFF"/>
                </a:solidFill>
                <a:cs typeface="Calibri"/>
              </a:rPr>
              <a:t>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accessed).</a:t>
            </a:r>
            <a:endParaRPr sz="1403">
              <a:solidFill>
                <a:prstClr val="black"/>
              </a:solidFill>
              <a:cs typeface="Calibri"/>
            </a:endParaRPr>
          </a:p>
          <a:p>
            <a:pPr marL="518160" lvl="1" indent="-218599">
              <a:spcBef>
                <a:spcPts val="797"/>
              </a:spcBef>
              <a:buFont typeface="Wingdings"/>
              <a:buChar char=""/>
              <a:tabLst>
                <a:tab pos="518160" algn="l"/>
              </a:tabLst>
            </a:pPr>
            <a:r>
              <a:rPr sz="1403" dirty="0">
                <a:solidFill>
                  <a:srgbClr val="FFFFFF"/>
                </a:solidFill>
                <a:cs typeface="Calibri"/>
              </a:rPr>
              <a:t>S3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Intelligent-Tiering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(automatically moves </a:t>
            </a:r>
            <a:r>
              <a:rPr sz="1403" spc="-13" dirty="0">
                <a:solidFill>
                  <a:srgbClr val="FFFFFF"/>
                </a:solidFill>
                <a:cs typeface="Calibri"/>
              </a:rPr>
              <a:t>data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the most </a:t>
            </a:r>
            <a:r>
              <a:rPr sz="1403" spc="-13" dirty="0">
                <a:solidFill>
                  <a:srgbClr val="FFFFFF"/>
                </a:solidFill>
                <a:cs typeface="Calibri"/>
              </a:rPr>
              <a:t>cost-effective</a:t>
            </a:r>
            <a:r>
              <a:rPr sz="1403" spc="108" dirty="0">
                <a:solidFill>
                  <a:srgbClr val="FFFFFF"/>
                </a:solidFill>
                <a:cs typeface="Calibri"/>
              </a:rPr>
              <a:t>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tier).</a:t>
            </a:r>
            <a:endParaRPr sz="1403">
              <a:solidFill>
                <a:prstClr val="black"/>
              </a:solidFill>
              <a:cs typeface="Calibri"/>
            </a:endParaRPr>
          </a:p>
          <a:p>
            <a:pPr marL="518160" lvl="1" indent="-218599">
              <a:spcBef>
                <a:spcPts val="870"/>
              </a:spcBef>
              <a:buFont typeface="Wingdings"/>
              <a:buChar char=""/>
              <a:tabLst>
                <a:tab pos="518160" algn="l"/>
              </a:tabLst>
            </a:pPr>
            <a:r>
              <a:rPr sz="1403" dirty="0">
                <a:solidFill>
                  <a:srgbClr val="FFFFFF"/>
                </a:solidFill>
                <a:cs typeface="Calibri"/>
              </a:rPr>
              <a:t>S3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Standard-IA (durable,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immediately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available,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infrequently</a:t>
            </a:r>
            <a:r>
              <a:rPr sz="1403" spc="22" dirty="0">
                <a:solidFill>
                  <a:srgbClr val="FFFFFF"/>
                </a:solidFill>
                <a:cs typeface="Calibri"/>
              </a:rPr>
              <a:t>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accessed).</a:t>
            </a:r>
            <a:endParaRPr sz="1403">
              <a:solidFill>
                <a:prstClr val="black"/>
              </a:solidFill>
              <a:cs typeface="Calibri"/>
            </a:endParaRPr>
          </a:p>
          <a:p>
            <a:pPr marL="518160" lvl="1" indent="-218599">
              <a:spcBef>
                <a:spcPts val="797"/>
              </a:spcBef>
              <a:buFont typeface="Wingdings"/>
              <a:buChar char=""/>
              <a:tabLst>
                <a:tab pos="518160" algn="l"/>
              </a:tabLst>
            </a:pPr>
            <a:r>
              <a:rPr sz="1403" dirty="0">
                <a:solidFill>
                  <a:srgbClr val="FFFFFF"/>
                </a:solidFill>
                <a:cs typeface="Calibri"/>
              </a:rPr>
              <a:t>S3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One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Zone-IA (lower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cost for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infrequently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accessed </a:t>
            </a:r>
            <a:r>
              <a:rPr sz="1403" spc="-13" dirty="0">
                <a:solidFill>
                  <a:srgbClr val="FFFFFF"/>
                </a:solidFill>
                <a:cs typeface="Calibri"/>
              </a:rPr>
              <a:t>data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with less</a:t>
            </a:r>
            <a:r>
              <a:rPr sz="1403" spc="73" dirty="0">
                <a:solidFill>
                  <a:srgbClr val="FFFFFF"/>
                </a:solidFill>
                <a:cs typeface="Calibri"/>
              </a:rPr>
              <a:t>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resilience).</a:t>
            </a:r>
            <a:endParaRPr sz="1403">
              <a:solidFill>
                <a:prstClr val="black"/>
              </a:solidFill>
              <a:cs typeface="Calibri"/>
            </a:endParaRPr>
          </a:p>
          <a:p>
            <a:pPr marL="518160" lvl="1" indent="-218599">
              <a:spcBef>
                <a:spcPts val="870"/>
              </a:spcBef>
              <a:buFont typeface="Wingdings"/>
              <a:buChar char=""/>
              <a:tabLst>
                <a:tab pos="518160" algn="l"/>
              </a:tabLst>
            </a:pPr>
            <a:r>
              <a:rPr sz="1403" dirty="0">
                <a:solidFill>
                  <a:srgbClr val="FFFFFF"/>
                </a:solidFill>
                <a:cs typeface="Calibri"/>
              </a:rPr>
              <a:t>S3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Glacier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(archived data, retrieval </a:t>
            </a:r>
            <a:r>
              <a:rPr sz="1403" dirty="0">
                <a:solidFill>
                  <a:srgbClr val="FFFFFF"/>
                </a:solidFill>
                <a:cs typeface="Calibri"/>
              </a:rPr>
              <a:t>times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in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minutes </a:t>
            </a:r>
            <a:r>
              <a:rPr sz="1403" dirty="0">
                <a:solidFill>
                  <a:srgbClr val="FFFFFF"/>
                </a:solidFill>
                <a:cs typeface="Calibri"/>
              </a:rPr>
              <a:t>or</a:t>
            </a:r>
            <a:r>
              <a:rPr sz="1403" spc="26" dirty="0">
                <a:solidFill>
                  <a:srgbClr val="FFFFFF"/>
                </a:solidFill>
                <a:cs typeface="Calibri"/>
              </a:rPr>
              <a:t>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hours).</a:t>
            </a:r>
            <a:endParaRPr sz="1403">
              <a:solidFill>
                <a:prstClr val="black"/>
              </a:solidFill>
              <a:cs typeface="Calibri"/>
            </a:endParaRPr>
          </a:p>
          <a:p>
            <a:pPr marL="518160" lvl="1" indent="-218599">
              <a:spcBef>
                <a:spcPts val="873"/>
              </a:spcBef>
              <a:buFont typeface="Wingdings"/>
              <a:buChar char=""/>
              <a:tabLst>
                <a:tab pos="518160" algn="l"/>
              </a:tabLst>
            </a:pPr>
            <a:r>
              <a:rPr sz="1403" dirty="0">
                <a:solidFill>
                  <a:srgbClr val="FFFFFF"/>
                </a:solidFill>
                <a:cs typeface="Calibri"/>
              </a:rPr>
              <a:t>S3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Glacier </a:t>
            </a:r>
            <a:r>
              <a:rPr sz="1403" dirty="0">
                <a:solidFill>
                  <a:srgbClr val="FFFFFF"/>
                </a:solidFill>
                <a:cs typeface="Calibri"/>
              </a:rPr>
              <a:t>Deep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Archive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(lowest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cost </a:t>
            </a:r>
            <a:r>
              <a:rPr sz="1403" spc="-13" dirty="0">
                <a:solidFill>
                  <a:srgbClr val="FFFFFF"/>
                </a:solidFill>
                <a:cs typeface="Calibri"/>
              </a:rPr>
              <a:t>storage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class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for </a:t>
            </a:r>
            <a:r>
              <a:rPr sz="1403" spc="-3" dirty="0">
                <a:solidFill>
                  <a:srgbClr val="FFFFFF"/>
                </a:solidFill>
                <a:cs typeface="Calibri"/>
              </a:rPr>
              <a:t>long </a:t>
            </a:r>
            <a:r>
              <a:rPr sz="1403" spc="-6" dirty="0">
                <a:solidFill>
                  <a:srgbClr val="FFFFFF"/>
                </a:solidFill>
                <a:cs typeface="Calibri"/>
              </a:rPr>
              <a:t>term</a:t>
            </a:r>
            <a:r>
              <a:rPr sz="1403" spc="61" dirty="0">
                <a:solidFill>
                  <a:srgbClr val="FFFFFF"/>
                </a:solidFill>
                <a:cs typeface="Calibri"/>
              </a:rPr>
              <a:t> </a:t>
            </a:r>
            <a:r>
              <a:rPr sz="1403" spc="-10" dirty="0">
                <a:solidFill>
                  <a:srgbClr val="FFFFFF"/>
                </a:solidFill>
                <a:cs typeface="Calibri"/>
              </a:rPr>
              <a:t>retention).</a:t>
            </a:r>
            <a:endParaRPr sz="1403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98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37236" y="3032475"/>
            <a:ext cx="881561" cy="88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184" y="2951702"/>
            <a:ext cx="2303383" cy="33076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176498" marR="3239" indent="-168807">
              <a:lnSpc>
                <a:spcPct val="136700"/>
              </a:lnSpc>
              <a:spcBef>
                <a:spcPts val="64"/>
              </a:spcBef>
            </a:pPr>
            <a:r>
              <a:rPr spc="-10" dirty="0" smtClean="0"/>
              <a:t>Amazon </a:t>
            </a:r>
            <a:r>
              <a:rPr spc="-3" dirty="0"/>
              <a:t>S3 </a:t>
            </a:r>
            <a:r>
              <a:rPr spc="-13" dirty="0"/>
              <a:t>Storage</a:t>
            </a:r>
            <a:r>
              <a:rPr spc="-19" dirty="0"/>
              <a:t> </a:t>
            </a:r>
            <a:r>
              <a:rPr spc="-3" dirty="0"/>
              <a:t>Classes</a:t>
            </a:r>
          </a:p>
        </p:txBody>
      </p:sp>
      <p:sp>
        <p:nvSpPr>
          <p:cNvPr id="5" name="object 5"/>
          <p:cNvSpPr/>
          <p:nvPr/>
        </p:nvSpPr>
        <p:spPr>
          <a:xfrm>
            <a:off x="934996" y="3732678"/>
            <a:ext cx="4973461" cy="3200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4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1246</Words>
  <Application>Microsoft Office PowerPoint</Application>
  <PresentationFormat>Custom</PresentationFormat>
  <Paragraphs>391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Arial</vt:lpstr>
      <vt:lpstr>Calibri</vt:lpstr>
      <vt:lpstr>Calibri Light</vt:lpstr>
      <vt:lpstr>Carlito</vt:lpstr>
      <vt:lpstr>Consolas</vt:lpstr>
      <vt:lpstr>Georgia</vt:lpstr>
      <vt:lpstr>Times New Roman</vt:lpstr>
      <vt:lpstr>Trebuchet MS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AWS Storage Design</vt:lpstr>
      <vt:lpstr>PowerPoint Presentation</vt:lpstr>
      <vt:lpstr>Block, Object and File Storage</vt:lpstr>
      <vt:lpstr>PowerPoint Presentation</vt:lpstr>
      <vt:lpstr>PowerPoint Presentation</vt:lpstr>
      <vt:lpstr>PowerPoint Presentation</vt:lpstr>
      <vt:lpstr>S3 Storage Class</vt:lpstr>
      <vt:lpstr>Amazon S3 Storage Classes</vt:lpstr>
      <vt:lpstr>Amazon S3 Storage Classes</vt:lpstr>
      <vt:lpstr>PowerPoint Presentation</vt:lpstr>
      <vt:lpstr>Amazon S3 Overview</vt:lpstr>
      <vt:lpstr>PowerPoint Presentation</vt:lpstr>
      <vt:lpstr>PowerPoint Presentation</vt:lpstr>
      <vt:lpstr>PowerPoint Presentation</vt:lpstr>
      <vt:lpstr>S3 Terminology</vt:lpstr>
      <vt:lpstr>PowerPoint Presentation</vt:lpstr>
      <vt:lpstr>PowerPoint Presentation</vt:lpstr>
      <vt:lpstr>PowerPoint Presentation</vt:lpstr>
      <vt:lpstr>PowerPoint Presentation</vt:lpstr>
      <vt:lpstr>S3 Advanced Features</vt:lpstr>
      <vt:lpstr>PowerPoint Presentation</vt:lpstr>
      <vt:lpstr>S3 Encryption</vt:lpstr>
      <vt:lpstr>PowerPoint Presentation</vt:lpstr>
      <vt:lpstr>Glacier</vt:lpstr>
      <vt:lpstr>PowerPoint Presentation</vt:lpstr>
      <vt:lpstr>PowerPoint Presentation</vt:lpstr>
      <vt:lpstr>PowerPoint Presentation</vt:lpstr>
      <vt:lpstr>PowerPoint Presentation</vt:lpstr>
      <vt:lpstr>Elastic Block Store (EBS)</vt:lpstr>
      <vt:lpstr>PowerPoint Presentation</vt:lpstr>
      <vt:lpstr>PowerPoint Presentation</vt:lpstr>
      <vt:lpstr>PowerPoint Presentation</vt:lpstr>
      <vt:lpstr>EBS Snapshots</vt:lpstr>
      <vt:lpstr>Elastic File System (EFS)</vt:lpstr>
      <vt:lpstr>PowerPoint Presentation</vt:lpstr>
      <vt:lpstr>EFS Overview</vt:lpstr>
      <vt:lpstr>PowerPoint Presentation</vt:lpstr>
      <vt:lpstr>PowerPoint Presentation</vt:lpstr>
      <vt:lpstr>PowerPoint Presentation</vt:lpstr>
      <vt:lpstr>Intro to Amazon FSx</vt:lpstr>
      <vt:lpstr>Amazon FSx for Windows File Server</vt:lpstr>
      <vt:lpstr>Integrating On-Premises Storage</vt:lpstr>
      <vt:lpstr>AWS Storage Gateway – File Gateway</vt:lpstr>
      <vt:lpstr>PowerPoint Presentation</vt:lpstr>
      <vt:lpstr>PowerPoint Presentation</vt:lpstr>
      <vt:lpstr>Storage Performance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Chapter_02_Slides_AWS_CSAA</dc:title>
  <dc:creator>danab</dc:creator>
  <cp:lastModifiedBy>wee</cp:lastModifiedBy>
  <cp:revision>4</cp:revision>
  <dcterms:created xsi:type="dcterms:W3CDTF">2021-02-26T17:32:33Z</dcterms:created>
  <dcterms:modified xsi:type="dcterms:W3CDTF">2021-02-26T18:17:30Z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2021-02-26T00:00:00Z</vt:filetime>
  </property>
</Properties>
</file>