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44" r:id="rId3"/>
    <p:sldId id="268" r:id="rId4"/>
    <p:sldId id="269" r:id="rId5"/>
    <p:sldId id="258" r:id="rId6"/>
    <p:sldId id="34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332" r:id="rId15"/>
    <p:sldId id="333" r:id="rId16"/>
    <p:sldId id="277" r:id="rId17"/>
    <p:sldId id="278" r:id="rId18"/>
    <p:sldId id="279" r:id="rId19"/>
    <p:sldId id="280" r:id="rId20"/>
    <p:sldId id="281" r:id="rId21"/>
    <p:sldId id="282" r:id="rId22"/>
    <p:sldId id="328" r:id="rId23"/>
    <p:sldId id="329" r:id="rId24"/>
    <p:sldId id="33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34" r:id="rId33"/>
    <p:sldId id="335" r:id="rId34"/>
    <p:sldId id="290" r:id="rId35"/>
    <p:sldId id="291" r:id="rId36"/>
    <p:sldId id="292" r:id="rId37"/>
    <p:sldId id="293" r:id="rId38"/>
    <p:sldId id="331" r:id="rId39"/>
    <p:sldId id="294" r:id="rId40"/>
    <p:sldId id="295" r:id="rId41"/>
    <p:sldId id="308" r:id="rId42"/>
    <p:sldId id="296" r:id="rId43"/>
    <p:sldId id="309" r:id="rId44"/>
    <p:sldId id="310" r:id="rId45"/>
    <p:sldId id="311" r:id="rId46"/>
    <p:sldId id="312" r:id="rId47"/>
    <p:sldId id="297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36" r:id="rId56"/>
    <p:sldId id="337" r:id="rId57"/>
    <p:sldId id="338" r:id="rId58"/>
    <p:sldId id="339" r:id="rId59"/>
    <p:sldId id="340" r:id="rId60"/>
    <p:sldId id="341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4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5444" y="285058"/>
            <a:ext cx="4841110" cy="1221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7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9550398" y="6183986"/>
            <a:ext cx="2641601" cy="53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994" y="112267"/>
            <a:ext cx="2694940" cy="114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9385" y="1761235"/>
            <a:ext cx="5920105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7.jp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7.jp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51151" y="1668780"/>
            <a:ext cx="8488680" cy="234823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115310" marR="5080" indent="-3102610">
              <a:lnSpc>
                <a:spcPts val="8690"/>
              </a:lnSpc>
              <a:spcBef>
                <a:spcPts val="1145"/>
              </a:spcBef>
            </a:pPr>
            <a:r>
              <a:rPr sz="8000" spc="-5" dirty="0">
                <a:solidFill>
                  <a:srgbClr val="0070C0"/>
                </a:solidFill>
                <a:cs typeface="Calibri"/>
              </a:rPr>
              <a:t>Virtual </a:t>
            </a:r>
            <a:r>
              <a:rPr sz="8000" spc="-45" dirty="0">
                <a:solidFill>
                  <a:srgbClr val="0070C0"/>
                </a:solidFill>
                <a:cs typeface="Calibri"/>
              </a:rPr>
              <a:t>Private </a:t>
            </a:r>
            <a:r>
              <a:rPr sz="8000" spc="-5" dirty="0">
                <a:solidFill>
                  <a:srgbClr val="0070C0"/>
                </a:solidFill>
                <a:cs typeface="Calibri"/>
              </a:rPr>
              <a:t>Cloud  (VPC)</a:t>
            </a:r>
            <a:endParaRPr sz="80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85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647" y="476161"/>
            <a:ext cx="309372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60" dirty="0"/>
              <a:t> </a:t>
            </a:r>
            <a:r>
              <a:rPr spc="-5" dirty="0"/>
              <a:t>Subnets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765" y="1234948"/>
            <a:ext cx="10042525" cy="405193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spcBef>
                <a:spcPts val="14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Types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subnet: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34035" lvl="1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If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subnet’s 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routed 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45" dirty="0">
                <a:solidFill>
                  <a:srgbClr val="FFFFFF"/>
                </a:solidFill>
                <a:cs typeface="Calibri"/>
              </a:rPr>
              <a:t>gateway,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known as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public subnet.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ct val="148200"/>
              </a:lnSpc>
              <a:spcBef>
                <a:spcPts val="9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If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doesn’t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45" dirty="0">
                <a:solidFill>
                  <a:srgbClr val="FFFFFF"/>
                </a:solidFill>
                <a:cs typeface="Calibri"/>
              </a:rPr>
              <a:t>gateway,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known as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private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71755" lvl="1" indent="-342900" algn="just">
              <a:lnSpc>
                <a:spcPct val="149500"/>
              </a:lnSpc>
              <a:spcBef>
                <a:spcPts val="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If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doesn’t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45" dirty="0">
                <a:solidFill>
                  <a:srgbClr val="FFFFFF"/>
                </a:solidFill>
                <a:cs typeface="Calibri"/>
              </a:rPr>
              <a:t>gateway,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but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has its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routed  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virtual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gateway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VPN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connection,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known as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VPN-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only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96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9756140" cy="56280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Addressing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51800"/>
              </a:lnSpc>
              <a:spcBef>
                <a:spcPts val="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master address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range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(CIDR block,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anywhere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from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16-28 bits), 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ranges are created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range.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New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always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 route</a:t>
            </a:r>
            <a:r>
              <a:rPr sz="2200" spc="9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table.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Once 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cannot change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CIDR</a:t>
            </a:r>
            <a:r>
              <a:rPr sz="2200" spc="7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block.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additional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CIDR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blocks that overlap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existing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CIDR</a:t>
            </a:r>
            <a:r>
              <a:rPr sz="2200" spc="1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blocks.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additional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CIDR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blocks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RFC 1918</a:t>
            </a:r>
            <a:r>
              <a:rPr sz="2200" spc="1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range.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overlapping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ranges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</a:t>
            </a:r>
            <a:r>
              <a:rPr sz="2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first </a:t>
            </a:r>
            <a:r>
              <a:rPr sz="2200" dirty="0">
                <a:solidFill>
                  <a:srgbClr val="FFFFFF"/>
                </a:solidFill>
                <a:cs typeface="Calibri"/>
              </a:rPr>
              <a:t>4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last </a:t>
            </a:r>
            <a:r>
              <a:rPr sz="2200" dirty="0">
                <a:solidFill>
                  <a:srgbClr val="FFFFFF"/>
                </a:solidFill>
                <a:cs typeface="Calibri"/>
              </a:rPr>
              <a:t>1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</a:t>
            </a:r>
            <a:r>
              <a:rPr sz="2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reserved.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created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availability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zones</a:t>
            </a:r>
            <a:r>
              <a:rPr sz="22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(AZs).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200" dirty="0">
                <a:solidFill>
                  <a:srgbClr val="FFFFFF"/>
                </a:solidFill>
                <a:cs typeface="Calibri"/>
              </a:rPr>
              <a:t>map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1:1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AZs 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span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AZs.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67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9916795" cy="56280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Internet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cs typeface="Calibri"/>
              </a:rPr>
              <a:t>Gateways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Gateway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serves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two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purposes:</a:t>
            </a:r>
            <a:r>
              <a:rPr sz="2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provide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target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tables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internet-routable</a:t>
            </a:r>
            <a:r>
              <a:rPr sz="2200" spc="19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649605" lvl="1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 network address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translation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(NAT)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instances that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been  assigned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public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IPv4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addresses.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Gateways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(IGW)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must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then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attached 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VPC, be added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1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45"/>
              </a:spcBef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table,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then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relevant</a:t>
            </a:r>
            <a:r>
              <a:rPr sz="2200" spc="4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subnet(s).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No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availability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risk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bandwidth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constraints.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multiple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Gateways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82550" indent="-342900">
              <a:lnSpc>
                <a:spcPct val="1482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Egress-only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Gateway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provides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outbound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access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IPv6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addressed  instances.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02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3" y="664787"/>
            <a:ext cx="10349230" cy="513143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Security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 Groups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groups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like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firewall 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instance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(network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interface)</a:t>
            </a:r>
            <a:r>
              <a:rPr sz="2200" spc="1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level.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Can only assign permit rules 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group, cannot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assign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deny</a:t>
            </a:r>
            <a:r>
              <a:rPr sz="22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All rules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evaluated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until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permit 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encountered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continues until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implicit</a:t>
            </a:r>
            <a:r>
              <a:rPr sz="2200" spc="1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cs typeface="Calibri"/>
              </a:rPr>
              <a:t>deny.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control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ingress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egress</a:t>
            </a:r>
            <a:r>
              <a:rPr sz="2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groups are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stateful.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ts val="4010"/>
              </a:lnSpc>
              <a:spcBef>
                <a:spcPts val="3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default, custom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groups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 not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allow rules (all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 denied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8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default, default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groups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allow rules (allowing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</a:t>
            </a:r>
            <a:r>
              <a:rPr sz="2200" spc="1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from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70"/>
              </a:spcBef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within the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group).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54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26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35" dirty="0"/>
              <a:t> </a:t>
            </a:r>
            <a:r>
              <a:rPr spc="-15" dirty="0"/>
              <a:t>Groups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08802" y="1315098"/>
          <a:ext cx="2640964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Security Group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08802" y="2270748"/>
          <a:ext cx="2640964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59143" y="708659"/>
            <a:ext cx="200152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Default Security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16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Inbound: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8376" y="1980691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08803" y="4029514"/>
          <a:ext cx="2640964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308803" y="4871011"/>
          <a:ext cx="2640964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516680" y="3440514"/>
            <a:ext cx="2080260" cy="5562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23520">
              <a:spcBef>
                <a:spcPts val="6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 Security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84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Inbound: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8476" y="4580635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0923" y="764969"/>
            <a:ext cx="7121525" cy="5678805"/>
          </a:xfrm>
          <a:custGeom>
            <a:avLst/>
            <a:gdLst/>
            <a:ahLst/>
            <a:cxnLst/>
            <a:rect l="l" t="t" r="r" b="b"/>
            <a:pathLst>
              <a:path w="7121525" h="5678805">
                <a:moveTo>
                  <a:pt x="0" y="0"/>
                </a:moveTo>
                <a:lnTo>
                  <a:pt x="7121392" y="0"/>
                </a:lnTo>
                <a:lnTo>
                  <a:pt x="7121392" y="5678248"/>
                </a:lnTo>
                <a:lnTo>
                  <a:pt x="0" y="56782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8122" y="831595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0923" y="758548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4174" y="1120797"/>
            <a:ext cx="5814060" cy="1059180"/>
          </a:xfrm>
          <a:custGeom>
            <a:avLst/>
            <a:gdLst/>
            <a:ahLst/>
            <a:cxnLst/>
            <a:rect l="l" t="t" r="r" b="b"/>
            <a:pathLst>
              <a:path w="5814059" h="1059180">
                <a:moveTo>
                  <a:pt x="0" y="0"/>
                </a:moveTo>
                <a:lnTo>
                  <a:pt x="5813772" y="0"/>
                </a:lnTo>
                <a:lnTo>
                  <a:pt x="5813772" y="1058882"/>
                </a:lnTo>
                <a:lnTo>
                  <a:pt x="0" y="10588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C58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8132" y="1081532"/>
            <a:ext cx="3613150" cy="7969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829435">
              <a:spcBef>
                <a:spcPts val="940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Security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 </a:t>
            </a:r>
            <a:r>
              <a:rPr sz="1200" dirty="0">
                <a:solidFill>
                  <a:srgbClr val="FC584C"/>
                </a:solidFill>
                <a:cs typeface="Calibri"/>
              </a:rPr>
              <a:t>–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PublicALB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R="5080">
              <a:lnSpc>
                <a:spcPct val="105000"/>
              </a:lnSpc>
              <a:spcBef>
                <a:spcPts val="765"/>
              </a:spcBef>
            </a:pPr>
            <a:r>
              <a:rPr sz="1200" spc="-10" dirty="0">
                <a:solidFill>
                  <a:srgbClr val="FFFFFF"/>
                </a:solidFill>
                <a:cs typeface="Calibri"/>
              </a:rPr>
              <a:t>Inbound: Protocol/Port HTTP/80 </a:t>
            </a:r>
            <a:r>
              <a:rPr sz="1200" spc="-5" dirty="0">
                <a:solidFill>
                  <a:srgbClr val="FFFFFF"/>
                </a:solidFill>
                <a:cs typeface="Calibri"/>
              </a:rPr>
              <a:t>Source: 0.0.0.0/0  Outbound: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Protocol/Port </a:t>
            </a:r>
            <a:r>
              <a:rPr sz="1200" dirty="0">
                <a:solidFill>
                  <a:srgbClr val="FFFFFF"/>
                </a:solidFill>
                <a:cs typeface="Calibri"/>
              </a:rPr>
              <a:t>HTTPS:80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Destination:</a:t>
            </a:r>
            <a:r>
              <a:rPr sz="1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PublicEC2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4174" y="2304002"/>
            <a:ext cx="5814060" cy="1059180"/>
          </a:xfrm>
          <a:custGeom>
            <a:avLst/>
            <a:gdLst/>
            <a:ahLst/>
            <a:cxnLst/>
            <a:rect l="l" t="t" r="r" b="b"/>
            <a:pathLst>
              <a:path w="5814059" h="1059179">
                <a:moveTo>
                  <a:pt x="0" y="0"/>
                </a:moveTo>
                <a:lnTo>
                  <a:pt x="5813772" y="0"/>
                </a:lnTo>
                <a:lnTo>
                  <a:pt x="5813772" y="1058882"/>
                </a:lnTo>
                <a:lnTo>
                  <a:pt x="0" y="10588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C58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64174" y="3976709"/>
            <a:ext cx="5814060" cy="1059180"/>
          </a:xfrm>
          <a:custGeom>
            <a:avLst/>
            <a:gdLst/>
            <a:ahLst/>
            <a:cxnLst/>
            <a:rect l="l" t="t" r="r" b="b"/>
            <a:pathLst>
              <a:path w="5814059" h="1059179">
                <a:moveTo>
                  <a:pt x="0" y="0"/>
                </a:moveTo>
                <a:lnTo>
                  <a:pt x="5813772" y="0"/>
                </a:lnTo>
                <a:lnTo>
                  <a:pt x="5813772" y="1058882"/>
                </a:lnTo>
                <a:lnTo>
                  <a:pt x="0" y="10588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C584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8132" y="2370835"/>
            <a:ext cx="3691254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0705">
              <a:spcBef>
                <a:spcPts val="100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Security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 </a:t>
            </a:r>
            <a:r>
              <a:rPr sz="1200" dirty="0">
                <a:solidFill>
                  <a:srgbClr val="FC584C"/>
                </a:solidFill>
                <a:cs typeface="Calibri"/>
              </a:rPr>
              <a:t>–</a:t>
            </a:r>
            <a:r>
              <a:rPr sz="1200" spc="-15" dirty="0">
                <a:solidFill>
                  <a:srgbClr val="FC584C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PublicEC2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R="5080">
              <a:lnSpc>
                <a:spcPct val="105000"/>
              </a:lnSpc>
              <a:spcBef>
                <a:spcPts val="960"/>
              </a:spcBef>
            </a:pPr>
            <a:r>
              <a:rPr sz="1200" spc="-10" dirty="0">
                <a:solidFill>
                  <a:srgbClr val="FFFFFF"/>
                </a:solidFill>
                <a:cs typeface="Calibri"/>
              </a:rPr>
              <a:t>Inbound: Protocol/Port HTTP/80 </a:t>
            </a:r>
            <a:r>
              <a:rPr sz="1200" spc="-5" dirty="0">
                <a:solidFill>
                  <a:srgbClr val="FFFFFF"/>
                </a:solidFill>
                <a:cs typeface="Calibri"/>
              </a:rPr>
              <a:t>Source: 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PublicALB  </a:t>
            </a:r>
            <a:r>
              <a:rPr sz="1200" spc="-5" dirty="0">
                <a:solidFill>
                  <a:srgbClr val="FFFFFF"/>
                </a:solidFill>
                <a:cs typeface="Calibri"/>
              </a:rPr>
              <a:t>Outbound: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Protocol/Port </a:t>
            </a:r>
            <a:r>
              <a:rPr sz="1200" dirty="0">
                <a:solidFill>
                  <a:srgbClr val="FFFFFF"/>
                </a:solidFill>
                <a:cs typeface="Calibri"/>
              </a:rPr>
              <a:t>HTTPS/80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Destination:</a:t>
            </a:r>
            <a:r>
              <a:rPr sz="1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PrivateALB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8132" y="3943604"/>
            <a:ext cx="3686810" cy="7816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800860">
              <a:spcBef>
                <a:spcPts val="890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Security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 </a:t>
            </a:r>
            <a:r>
              <a:rPr sz="1200" dirty="0">
                <a:solidFill>
                  <a:srgbClr val="FC584C"/>
                </a:solidFill>
                <a:cs typeface="Calibri"/>
              </a:rPr>
              <a:t>–</a:t>
            </a:r>
            <a:r>
              <a:rPr sz="1200" spc="-5" dirty="0">
                <a:solidFill>
                  <a:srgbClr val="FC584C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PrivateALB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R="5080">
              <a:lnSpc>
                <a:spcPct val="103299"/>
              </a:lnSpc>
              <a:spcBef>
                <a:spcPts val="745"/>
              </a:spcBef>
            </a:pPr>
            <a:r>
              <a:rPr sz="1200" spc="-10" dirty="0">
                <a:solidFill>
                  <a:srgbClr val="FFFFFF"/>
                </a:solidFill>
                <a:cs typeface="Calibri"/>
              </a:rPr>
              <a:t>Inbound: Protocol/Port HTTP/80 </a:t>
            </a:r>
            <a:r>
              <a:rPr sz="1200" spc="-5" dirty="0">
                <a:solidFill>
                  <a:srgbClr val="FFFFFF"/>
                </a:solidFill>
                <a:cs typeface="Calibri"/>
              </a:rPr>
              <a:t>Source: </a:t>
            </a:r>
            <a:r>
              <a:rPr sz="1200" spc="-5" dirty="0">
                <a:solidFill>
                  <a:srgbClr val="FFFF00"/>
                </a:solidFill>
                <a:cs typeface="Calibri"/>
              </a:rPr>
              <a:t>PublicEC2  </a:t>
            </a:r>
            <a:r>
              <a:rPr sz="1200" spc="-5" dirty="0">
                <a:solidFill>
                  <a:srgbClr val="FFFFFF"/>
                </a:solidFill>
                <a:cs typeface="Calibri"/>
              </a:rPr>
              <a:t>Outbound: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Protocol/Port </a:t>
            </a:r>
            <a:r>
              <a:rPr sz="1200" dirty="0">
                <a:solidFill>
                  <a:srgbClr val="FFFFFF"/>
                </a:solidFill>
                <a:cs typeface="Calibri"/>
              </a:rPr>
              <a:t>HTTPS/80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Destination:</a:t>
            </a:r>
            <a:r>
              <a:rPr sz="1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PrivateEC2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3555" y="1186210"/>
            <a:ext cx="4699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2729" y="1663700"/>
            <a:ext cx="98488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41630" marR="5080" indent="-342265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t-f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ALB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52657" y="2479531"/>
            <a:ext cx="371692" cy="371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4208" y="2867659"/>
            <a:ext cx="10426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Front-End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52832" y="5255813"/>
            <a:ext cx="371692" cy="371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4174" y="5144914"/>
            <a:ext cx="5814060" cy="1059180"/>
          </a:xfrm>
          <a:prstGeom prst="rect">
            <a:avLst/>
          </a:prstGeom>
          <a:ln w="12700">
            <a:solidFill>
              <a:srgbClr val="FC584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53365" marR="2049780" indent="1802764">
              <a:lnSpc>
                <a:spcPct val="138300"/>
              </a:lnSpc>
              <a:spcBef>
                <a:spcPts val="70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Security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 </a:t>
            </a:r>
            <a:r>
              <a:rPr sz="1200" dirty="0">
                <a:solidFill>
                  <a:srgbClr val="FC584C"/>
                </a:solidFill>
                <a:cs typeface="Calibri"/>
              </a:rPr>
              <a:t>– 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PrivateEC2  </a:t>
            </a:r>
            <a:r>
              <a:rPr sz="1200" spc="-10" dirty="0">
                <a:solidFill>
                  <a:srgbClr val="FFFFFF"/>
                </a:solidFill>
                <a:cs typeface="Calibri"/>
              </a:rPr>
              <a:t>Inbound: Protocol/Port HTTP/80 </a:t>
            </a:r>
            <a:r>
              <a:rPr sz="1200" spc="-5" dirty="0">
                <a:solidFill>
                  <a:srgbClr val="FFFFFF"/>
                </a:solidFill>
                <a:cs typeface="Calibri"/>
              </a:rPr>
              <a:t>Source:</a:t>
            </a:r>
            <a:r>
              <a:rPr sz="1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FFFF00"/>
                </a:solidFill>
                <a:cs typeface="Calibri"/>
              </a:rPr>
              <a:t>PrivateALB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4904740" marR="339725" indent="-180975">
              <a:lnSpc>
                <a:spcPts val="1420"/>
              </a:lnSpc>
              <a:spcBef>
                <a:spcPts val="2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Appli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11425" y="4100042"/>
            <a:ext cx="4699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2258" y="4577588"/>
            <a:ext cx="841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ALB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3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88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 </a:t>
            </a:r>
            <a:r>
              <a:rPr spc="-5" dirty="0"/>
              <a:t>Access </a:t>
            </a:r>
            <a:r>
              <a:rPr spc="-15" dirty="0"/>
              <a:t>Control </a:t>
            </a:r>
            <a:r>
              <a:rPr spc="-10" dirty="0"/>
              <a:t>Lists</a:t>
            </a:r>
            <a:r>
              <a:rPr spc="-30" dirty="0"/>
              <a:t> </a:t>
            </a:r>
            <a:r>
              <a:rPr spc="-5" dirty="0"/>
              <a:t>(NACLs)</a:t>
            </a:r>
          </a:p>
        </p:txBody>
      </p:sp>
      <p:sp>
        <p:nvSpPr>
          <p:cNvPr id="4" name="object 4"/>
          <p:cNvSpPr/>
          <p:nvPr/>
        </p:nvSpPr>
        <p:spPr>
          <a:xfrm>
            <a:off x="340995" y="886184"/>
            <a:ext cx="8297545" cy="5648325"/>
          </a:xfrm>
          <a:custGeom>
            <a:avLst/>
            <a:gdLst/>
            <a:ahLst/>
            <a:cxnLst/>
            <a:rect l="l" t="t" r="r" b="b"/>
            <a:pathLst>
              <a:path w="8297545" h="5648325">
                <a:moveTo>
                  <a:pt x="0" y="0"/>
                </a:moveTo>
                <a:lnTo>
                  <a:pt x="8296977" y="0"/>
                </a:lnTo>
                <a:lnTo>
                  <a:pt x="8296977" y="5647966"/>
                </a:lnTo>
                <a:lnTo>
                  <a:pt x="0" y="56479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494" y="953515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030" y="885926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820" y="1364838"/>
            <a:ext cx="7442834" cy="2438400"/>
          </a:xfrm>
          <a:custGeom>
            <a:avLst/>
            <a:gdLst/>
            <a:ahLst/>
            <a:cxnLst/>
            <a:rect l="l" t="t" r="r" b="b"/>
            <a:pathLst>
              <a:path w="7442834" h="2438400">
                <a:moveTo>
                  <a:pt x="0" y="0"/>
                </a:moveTo>
                <a:lnTo>
                  <a:pt x="7442585" y="0"/>
                </a:lnTo>
                <a:lnTo>
                  <a:pt x="7442585" y="2438144"/>
                </a:lnTo>
                <a:lnTo>
                  <a:pt x="0" y="243814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2963" y="1444244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1200" spc="-5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9482" y="1790637"/>
            <a:ext cx="3096895" cy="1774825"/>
          </a:xfrm>
          <a:custGeom>
            <a:avLst/>
            <a:gdLst/>
            <a:ahLst/>
            <a:cxnLst/>
            <a:rect l="l" t="t" r="r" b="b"/>
            <a:pathLst>
              <a:path w="3096895" h="1774825">
                <a:moveTo>
                  <a:pt x="0" y="0"/>
                </a:moveTo>
                <a:lnTo>
                  <a:pt x="3096846" y="0"/>
                </a:lnTo>
                <a:lnTo>
                  <a:pt x="3096846" y="1774755"/>
                </a:lnTo>
                <a:lnTo>
                  <a:pt x="0" y="1774755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5111" y="1810003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9482" y="1790638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1378" y="1790636"/>
            <a:ext cx="3084195" cy="1774825"/>
          </a:xfrm>
          <a:custGeom>
            <a:avLst/>
            <a:gdLst/>
            <a:ahLst/>
            <a:cxnLst/>
            <a:rect l="l" t="t" r="r" b="b"/>
            <a:pathLst>
              <a:path w="3084195" h="1774825">
                <a:moveTo>
                  <a:pt x="0" y="0"/>
                </a:moveTo>
                <a:lnTo>
                  <a:pt x="3083603" y="0"/>
                </a:lnTo>
                <a:lnTo>
                  <a:pt x="3083603" y="1774755"/>
                </a:lnTo>
                <a:lnTo>
                  <a:pt x="0" y="1774755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7005" y="1822196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378" y="1790638"/>
            <a:ext cx="274638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31455" y="2422724"/>
            <a:ext cx="371690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145" y="2895091"/>
            <a:ext cx="913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ACL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34401" y="2324516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31455" y="2910546"/>
            <a:ext cx="371690" cy="371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2808" y="1895411"/>
            <a:ext cx="909319" cy="1543685"/>
          </a:xfrm>
          <a:prstGeom prst="rect">
            <a:avLst/>
          </a:prstGeom>
          <a:solidFill>
            <a:srgbClr val="E2F0D9">
              <a:alpha val="19999"/>
            </a:srgbClr>
          </a:solidFill>
          <a:ln w="12700">
            <a:solidFill>
              <a:srgbClr val="FC584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8755" marR="192405" indent="6350">
              <a:lnSpc>
                <a:spcPct val="103299"/>
              </a:lnSpc>
              <a:spcBef>
                <a:spcPts val="580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</a:t>
            </a:r>
            <a:r>
              <a:rPr sz="1200" dirty="0">
                <a:solidFill>
                  <a:srgbClr val="FC584C"/>
                </a:solidFill>
                <a:cs typeface="Calibri"/>
              </a:rPr>
              <a:t>e</a:t>
            </a:r>
            <a:r>
              <a:rPr sz="1200" spc="5" dirty="0">
                <a:solidFill>
                  <a:srgbClr val="FC584C"/>
                </a:solidFill>
                <a:cs typeface="Calibri"/>
              </a:rPr>
              <a:t>c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ur</a:t>
            </a:r>
            <a:r>
              <a:rPr sz="1200" spc="-5" dirty="0">
                <a:solidFill>
                  <a:srgbClr val="FC584C"/>
                </a:solidFill>
                <a:cs typeface="Calibri"/>
              </a:rPr>
              <a:t>it</a:t>
            </a:r>
            <a:r>
              <a:rPr sz="1200" dirty="0">
                <a:solidFill>
                  <a:srgbClr val="FC584C"/>
                </a:solidFill>
                <a:cs typeface="Calibri"/>
              </a:rPr>
              <a:t>y 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</a:t>
            </a:r>
            <a:r>
              <a:rPr sz="1200" spc="-85" dirty="0">
                <a:solidFill>
                  <a:srgbClr val="FC584C"/>
                </a:solidFill>
                <a:cs typeface="Calibri"/>
              </a:rPr>
              <a:t> </a:t>
            </a:r>
            <a:r>
              <a:rPr sz="1200" dirty="0">
                <a:solidFill>
                  <a:srgbClr val="FC584C"/>
                </a:solidFill>
                <a:cs typeface="Calibri"/>
              </a:rPr>
              <a:t>A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6820" y="3898130"/>
            <a:ext cx="7442834" cy="2438400"/>
          </a:xfrm>
          <a:custGeom>
            <a:avLst/>
            <a:gdLst/>
            <a:ahLst/>
            <a:cxnLst/>
            <a:rect l="l" t="t" r="r" b="b"/>
            <a:pathLst>
              <a:path w="7442834" h="2438400">
                <a:moveTo>
                  <a:pt x="0" y="0"/>
                </a:moveTo>
                <a:lnTo>
                  <a:pt x="7442585" y="0"/>
                </a:lnTo>
                <a:lnTo>
                  <a:pt x="7442585" y="2438144"/>
                </a:lnTo>
                <a:lnTo>
                  <a:pt x="0" y="243814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2963" y="3977132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1200" spc="-5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89482" y="4323929"/>
            <a:ext cx="3096895" cy="1774825"/>
          </a:xfrm>
          <a:custGeom>
            <a:avLst/>
            <a:gdLst/>
            <a:ahLst/>
            <a:cxnLst/>
            <a:rect l="l" t="t" r="r" b="b"/>
            <a:pathLst>
              <a:path w="3096895" h="1774825">
                <a:moveTo>
                  <a:pt x="0" y="0"/>
                </a:moveTo>
                <a:lnTo>
                  <a:pt x="3096846" y="0"/>
                </a:lnTo>
                <a:lnTo>
                  <a:pt x="3096846" y="1774755"/>
                </a:lnTo>
                <a:lnTo>
                  <a:pt x="0" y="1774755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5111" y="4342892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89482" y="4323930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1378" y="4323928"/>
            <a:ext cx="3084195" cy="1774825"/>
          </a:xfrm>
          <a:custGeom>
            <a:avLst/>
            <a:gdLst/>
            <a:ahLst/>
            <a:cxnLst/>
            <a:rect l="l" t="t" r="r" b="b"/>
            <a:pathLst>
              <a:path w="3084195" h="1774825">
                <a:moveTo>
                  <a:pt x="0" y="0"/>
                </a:moveTo>
                <a:lnTo>
                  <a:pt x="3083603" y="0"/>
                </a:lnTo>
                <a:lnTo>
                  <a:pt x="3083603" y="1774755"/>
                </a:lnTo>
                <a:lnTo>
                  <a:pt x="0" y="1774755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7005" y="4358132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1378" y="4323930"/>
            <a:ext cx="274638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31455" y="4956017"/>
            <a:ext cx="371690" cy="371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31455" y="5443838"/>
            <a:ext cx="371690" cy="371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2808" y="4428703"/>
            <a:ext cx="909319" cy="1543685"/>
          </a:xfrm>
          <a:prstGeom prst="rect">
            <a:avLst/>
          </a:prstGeom>
          <a:solidFill>
            <a:srgbClr val="E2F0D9">
              <a:alpha val="19999"/>
            </a:srgbClr>
          </a:solidFill>
          <a:ln w="12700">
            <a:solidFill>
              <a:srgbClr val="FC584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98755" marR="192405" indent="6350">
              <a:lnSpc>
                <a:spcPct val="103299"/>
              </a:lnSpc>
              <a:spcBef>
                <a:spcPts val="575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</a:t>
            </a:r>
            <a:r>
              <a:rPr sz="1200" dirty="0">
                <a:solidFill>
                  <a:srgbClr val="FC584C"/>
                </a:solidFill>
                <a:cs typeface="Calibri"/>
              </a:rPr>
              <a:t>e</a:t>
            </a:r>
            <a:r>
              <a:rPr sz="1200" spc="5" dirty="0">
                <a:solidFill>
                  <a:srgbClr val="FC584C"/>
                </a:solidFill>
                <a:cs typeface="Calibri"/>
              </a:rPr>
              <a:t>c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ur</a:t>
            </a:r>
            <a:r>
              <a:rPr sz="1200" spc="-5" dirty="0">
                <a:solidFill>
                  <a:srgbClr val="FC584C"/>
                </a:solidFill>
                <a:cs typeface="Calibri"/>
              </a:rPr>
              <a:t>it</a:t>
            </a:r>
            <a:r>
              <a:rPr sz="1200" dirty="0">
                <a:solidFill>
                  <a:srgbClr val="FC584C"/>
                </a:solidFill>
                <a:cs typeface="Calibri"/>
              </a:rPr>
              <a:t>y 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</a:t>
            </a:r>
            <a:r>
              <a:rPr sz="1200" spc="-85" dirty="0">
                <a:solidFill>
                  <a:srgbClr val="FC584C"/>
                </a:solidFill>
                <a:cs typeface="Calibri"/>
              </a:rPr>
              <a:t> </a:t>
            </a:r>
            <a:r>
              <a:rPr sz="1200" dirty="0">
                <a:solidFill>
                  <a:srgbClr val="FC584C"/>
                </a:solidFill>
                <a:cs typeface="Calibri"/>
              </a:rPr>
              <a:t>A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9428" y="5397500"/>
            <a:ext cx="913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ACL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43683" y="4827384"/>
            <a:ext cx="469900" cy="469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5776" y="2925571"/>
            <a:ext cx="913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ACL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90031" y="2353910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85776" y="5464555"/>
            <a:ext cx="913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ACL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90031" y="4894746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77802" y="2440124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77802" y="2927945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09157" y="1912810"/>
            <a:ext cx="909319" cy="1543685"/>
          </a:xfrm>
          <a:prstGeom prst="rect">
            <a:avLst/>
          </a:prstGeom>
          <a:solidFill>
            <a:srgbClr val="C1F3FF">
              <a:alpha val="14898"/>
            </a:srgbClr>
          </a:solidFill>
          <a:ln w="12700">
            <a:solidFill>
              <a:srgbClr val="FC584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1930" marR="194310" indent="3175">
              <a:lnSpc>
                <a:spcPct val="105000"/>
              </a:lnSpc>
              <a:spcBef>
                <a:spcPts val="535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</a:t>
            </a:r>
            <a:r>
              <a:rPr sz="1200" dirty="0">
                <a:solidFill>
                  <a:srgbClr val="FC584C"/>
                </a:solidFill>
                <a:cs typeface="Calibri"/>
              </a:rPr>
              <a:t>e</a:t>
            </a:r>
            <a:r>
              <a:rPr sz="1200" spc="5" dirty="0">
                <a:solidFill>
                  <a:srgbClr val="FC584C"/>
                </a:solidFill>
                <a:cs typeface="Calibri"/>
              </a:rPr>
              <a:t>c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ur</a:t>
            </a:r>
            <a:r>
              <a:rPr sz="1200" spc="-5" dirty="0">
                <a:solidFill>
                  <a:srgbClr val="FC584C"/>
                </a:solidFill>
                <a:cs typeface="Calibri"/>
              </a:rPr>
              <a:t>it</a:t>
            </a:r>
            <a:r>
              <a:rPr sz="1200" dirty="0">
                <a:solidFill>
                  <a:srgbClr val="FC584C"/>
                </a:solidFill>
                <a:cs typeface="Calibri"/>
              </a:rPr>
              <a:t>y 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</a:t>
            </a:r>
            <a:r>
              <a:rPr sz="1200" spc="-80" dirty="0">
                <a:solidFill>
                  <a:srgbClr val="FC584C"/>
                </a:solidFill>
                <a:cs typeface="Calibri"/>
              </a:rPr>
              <a:t> </a:t>
            </a:r>
            <a:r>
              <a:rPr sz="1200" dirty="0">
                <a:solidFill>
                  <a:srgbClr val="FC584C"/>
                </a:solidFill>
                <a:cs typeface="Calibri"/>
              </a:rPr>
              <a:t>B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77802" y="4973416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77802" y="5461237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09157" y="4446102"/>
            <a:ext cx="909319" cy="1543685"/>
          </a:xfrm>
          <a:prstGeom prst="rect">
            <a:avLst/>
          </a:prstGeom>
          <a:solidFill>
            <a:srgbClr val="C1F3FF">
              <a:alpha val="14898"/>
            </a:srgbClr>
          </a:solidFill>
          <a:ln w="12700">
            <a:solidFill>
              <a:srgbClr val="FC584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01930" marR="194310" indent="3175">
              <a:lnSpc>
                <a:spcPct val="103299"/>
              </a:lnSpc>
              <a:spcBef>
                <a:spcPts val="580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</a:t>
            </a:r>
            <a:r>
              <a:rPr sz="1200" dirty="0">
                <a:solidFill>
                  <a:srgbClr val="FC584C"/>
                </a:solidFill>
                <a:cs typeface="Calibri"/>
              </a:rPr>
              <a:t>e</a:t>
            </a:r>
            <a:r>
              <a:rPr sz="1200" spc="5" dirty="0">
                <a:solidFill>
                  <a:srgbClr val="FC584C"/>
                </a:solidFill>
                <a:cs typeface="Calibri"/>
              </a:rPr>
              <a:t>c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ur</a:t>
            </a:r>
            <a:r>
              <a:rPr sz="1200" spc="-5" dirty="0">
                <a:solidFill>
                  <a:srgbClr val="FC584C"/>
                </a:solidFill>
                <a:cs typeface="Calibri"/>
              </a:rPr>
              <a:t>it</a:t>
            </a:r>
            <a:r>
              <a:rPr sz="1200" dirty="0">
                <a:solidFill>
                  <a:srgbClr val="FC584C"/>
                </a:solidFill>
                <a:cs typeface="Calibri"/>
              </a:rPr>
              <a:t>y 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</a:t>
            </a:r>
            <a:r>
              <a:rPr sz="1200" spc="-80" dirty="0">
                <a:solidFill>
                  <a:srgbClr val="FC584C"/>
                </a:solidFill>
                <a:cs typeface="Calibri"/>
              </a:rPr>
              <a:t> </a:t>
            </a:r>
            <a:r>
              <a:rPr sz="1200" dirty="0">
                <a:solidFill>
                  <a:srgbClr val="FC584C"/>
                </a:solidFill>
                <a:cs typeface="Calibri"/>
              </a:rPr>
              <a:t>B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32873" y="5472859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64227" y="4886836"/>
            <a:ext cx="909319" cy="1114425"/>
          </a:xfrm>
          <a:prstGeom prst="rect">
            <a:avLst/>
          </a:prstGeom>
          <a:solidFill>
            <a:srgbClr val="C1F3FF">
              <a:alpha val="14898"/>
            </a:srgbClr>
          </a:solidFill>
          <a:ln w="12700">
            <a:solidFill>
              <a:srgbClr val="FC584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8755" marR="192405" indent="6350">
              <a:lnSpc>
                <a:spcPct val="105000"/>
              </a:lnSpc>
              <a:spcBef>
                <a:spcPts val="545"/>
              </a:spcBef>
            </a:pPr>
            <a:r>
              <a:rPr sz="1200" spc="-5" dirty="0">
                <a:solidFill>
                  <a:srgbClr val="FC584C"/>
                </a:solidFill>
                <a:cs typeface="Calibri"/>
              </a:rPr>
              <a:t>S</a:t>
            </a:r>
            <a:r>
              <a:rPr sz="1200" dirty="0">
                <a:solidFill>
                  <a:srgbClr val="FC584C"/>
                </a:solidFill>
                <a:cs typeface="Calibri"/>
              </a:rPr>
              <a:t>e</a:t>
            </a:r>
            <a:r>
              <a:rPr sz="1200" spc="5" dirty="0">
                <a:solidFill>
                  <a:srgbClr val="FC584C"/>
                </a:solidFill>
                <a:cs typeface="Calibri"/>
              </a:rPr>
              <a:t>c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ur</a:t>
            </a:r>
            <a:r>
              <a:rPr sz="1200" spc="-5" dirty="0">
                <a:solidFill>
                  <a:srgbClr val="FC584C"/>
                </a:solidFill>
                <a:cs typeface="Calibri"/>
              </a:rPr>
              <a:t>it</a:t>
            </a:r>
            <a:r>
              <a:rPr sz="1200" dirty="0">
                <a:solidFill>
                  <a:srgbClr val="FC584C"/>
                </a:solidFill>
                <a:cs typeface="Calibri"/>
              </a:rPr>
              <a:t>y  </a:t>
            </a:r>
            <a:r>
              <a:rPr sz="1200" spc="-10" dirty="0">
                <a:solidFill>
                  <a:srgbClr val="FC584C"/>
                </a:solidFill>
                <a:cs typeface="Calibri"/>
              </a:rPr>
              <a:t>Group</a:t>
            </a:r>
            <a:r>
              <a:rPr sz="1200" spc="-85" dirty="0">
                <a:solidFill>
                  <a:srgbClr val="FC584C"/>
                </a:solidFill>
                <a:cs typeface="Calibri"/>
              </a:rPr>
              <a:t> </a:t>
            </a:r>
            <a:r>
              <a:rPr sz="1200" dirty="0">
                <a:solidFill>
                  <a:srgbClr val="FC584C"/>
                </a:solidFill>
                <a:cs typeface="Calibri"/>
              </a:rPr>
              <a:t>A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8825672" y="1284471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9511643" y="678179"/>
            <a:ext cx="1111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NACL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76014" y="1057147"/>
            <a:ext cx="615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05247" y="2062988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8832850" y="2393942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8847077" y="4072280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8997419" y="3461004"/>
            <a:ext cx="1762125" cy="59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NACL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2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Inbound: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26652" y="4851907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854254" y="5181751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7796278" y="4119372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oute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40728" y="3613640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8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9385300" cy="462216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Security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 Groups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All outbound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allowed 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custom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security</a:t>
            </a:r>
            <a:r>
              <a:rPr sz="2200" spc="1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delete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security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that’s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1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64135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security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names as 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source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destination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other security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the security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 as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source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its own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</a:t>
            </a:r>
            <a:r>
              <a:rPr sz="2200" spc="9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group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membership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changed whilst instances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</a:t>
            </a:r>
            <a:r>
              <a:rPr sz="22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running.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Any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made will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take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effect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immediately.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block specific 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using security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groups,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NACLs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instead.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55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9929495" cy="56280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Network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ACLs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65" dirty="0">
                <a:solidFill>
                  <a:srgbClr val="FFFFFF"/>
                </a:solidFill>
                <a:cs typeface="Calibri"/>
              </a:rPr>
              <a:t>ACL’s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function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</a:t>
            </a:r>
            <a:r>
              <a:rPr sz="2200" spc="9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level.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NACLs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can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permit 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deny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186690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contain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numbered list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evaluated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order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lowest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number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until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explicit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cs typeface="Calibri"/>
              </a:rPr>
              <a:t>deny.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ACLs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separate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outbound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 and each rule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allow</a:t>
            </a:r>
            <a:r>
              <a:rPr sz="2200" spc="1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or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45"/>
              </a:spcBef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deny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106045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stateless </a:t>
            </a:r>
            <a:r>
              <a:rPr sz="2200" dirty="0">
                <a:solidFill>
                  <a:srgbClr val="FFFFFF"/>
                </a:solidFill>
                <a:cs typeface="Calibri"/>
              </a:rPr>
              <a:t>so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responses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subject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rules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direction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24130" indent="-342900">
              <a:lnSpc>
                <a:spcPct val="1482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NACLs only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traffic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ingress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egress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not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 the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36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10079990" cy="513143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Network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ACLs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marR="1677035" indent="-342900">
              <a:lnSpc>
                <a:spcPct val="151800"/>
              </a:lnSpc>
              <a:spcBef>
                <a:spcPts val="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VPC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automatically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comes with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 which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allows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inbound/outbound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custom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NACL denies all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both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outbound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All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subnets must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62865" indent="-342900">
              <a:lnSpc>
                <a:spcPts val="3979"/>
              </a:lnSpc>
              <a:spcBef>
                <a:spcPts val="28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 custom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5" dirty="0">
                <a:solidFill>
                  <a:srgbClr val="FFFFFF"/>
                </a:solidFill>
                <a:cs typeface="Calibri"/>
              </a:rPr>
              <a:t>ACL’s.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each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custom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 denies all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outbound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until you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add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ts val="389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associate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 with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multiple subnets;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however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only be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one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time.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03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ACLs do not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filter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between instances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the same</a:t>
            </a:r>
            <a:r>
              <a:rPr sz="22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70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6599555" cy="412877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–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Network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ACLs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marR="19685" indent="-342900">
              <a:lnSpc>
                <a:spcPct val="151800"/>
              </a:lnSpc>
              <a:spcBef>
                <a:spcPts val="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NACLs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preferred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option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blocking specific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IPs  </a:t>
            </a:r>
            <a:r>
              <a:rPr sz="2200" dirty="0">
                <a:solidFill>
                  <a:srgbClr val="FFFFFF"/>
                </a:solidFill>
                <a:cs typeface="Calibri"/>
              </a:rPr>
              <a:t>or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ranges.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groups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cannot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used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block specific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ranges 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IPs.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NACL is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first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line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defence,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security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45"/>
              </a:spcBef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second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line.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Changes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NACLs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take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effect</a:t>
            </a:r>
            <a:r>
              <a:rPr sz="2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immediately.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8186" y="1244883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4158" y="638555"/>
            <a:ext cx="1111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NACL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8527" y="1017523"/>
            <a:ext cx="615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7761" y="2026411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10" y="3421379"/>
            <a:ext cx="1161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NACL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65364" y="2354352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92D050"/>
                          </a:solidFill>
                          <a:latin typeface="Lucida Sans"/>
                          <a:cs typeface="Lucida Sans"/>
                        </a:rPr>
                        <a:t>ALLOW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79592" y="4032691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729933" y="3803395"/>
            <a:ext cx="615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9166" y="4812283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bound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586767" y="5142161"/>
          <a:ext cx="291211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.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.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.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</a:t>
                      </a:r>
                      <a:r>
                        <a:rPr sz="8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::/0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5" dirty="0">
                          <a:solidFill>
                            <a:srgbClr val="FF0000"/>
                          </a:solidFill>
                          <a:latin typeface="Lucida Sans"/>
                          <a:cs typeface="Lucida Sans"/>
                        </a:rPr>
                        <a:t>DENY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638" y="153443"/>
            <a:ext cx="10074910" cy="517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7384415" indent="-227329">
              <a:lnSpc>
                <a:spcPct val="1525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FFFF"/>
                </a:solidFill>
                <a:cs typeface="Calibri"/>
              </a:rPr>
              <a:t>OSI Model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10" y="880995"/>
            <a:ext cx="6638789" cy="57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5438" y="1770545"/>
          <a:ext cx="7983218" cy="315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84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Security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063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Operates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Operates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subnet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Supports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 rules only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Supports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 and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deny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22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Stateful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Stateless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85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Processes rules in order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367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Applies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 if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associated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Automatically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applies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instances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subnets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its associated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5782" y="1023620"/>
            <a:ext cx="3858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Group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Network</a:t>
            </a:r>
            <a:r>
              <a:rPr sz="2400" spc="-5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ACL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8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3644265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5" dirty="0"/>
              <a:t>VPC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Connectivity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765" y="1234948"/>
            <a:ext cx="7771765" cy="50577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spcBef>
                <a:spcPts val="14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There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several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methods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connecting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 VPC.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These</a:t>
            </a:r>
            <a:r>
              <a:rPr sz="2200" spc="1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include: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Managed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Direct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Connect.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Direct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Connect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plus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dirty="0">
                <a:solidFill>
                  <a:srgbClr val="FFFFFF"/>
                </a:solidFill>
                <a:cs typeface="Calibri"/>
              </a:rPr>
              <a:t>VPN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CloudHub.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Software</a:t>
            </a:r>
            <a:r>
              <a:rPr sz="2200" dirty="0">
                <a:solidFill>
                  <a:srgbClr val="FFFFFF"/>
                </a:solidFill>
                <a:cs typeface="Calibri"/>
              </a:rPr>
              <a:t> VPN.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Transit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Peering.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PrivateLink.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20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09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Virtual </a:t>
            </a:r>
            <a:r>
              <a:rPr spc="-15" dirty="0"/>
              <a:t>Private </a:t>
            </a:r>
            <a:r>
              <a:rPr spc="-10" dirty="0"/>
              <a:t>Networks</a:t>
            </a:r>
            <a:r>
              <a:rPr spc="-35" dirty="0"/>
              <a:t> </a:t>
            </a:r>
            <a:r>
              <a:rPr spc="-5" dirty="0"/>
              <a:t>(VPN)</a:t>
            </a:r>
          </a:p>
        </p:txBody>
      </p:sp>
      <p:sp>
        <p:nvSpPr>
          <p:cNvPr id="4" name="object 4"/>
          <p:cNvSpPr/>
          <p:nvPr/>
        </p:nvSpPr>
        <p:spPr>
          <a:xfrm>
            <a:off x="618818" y="1219201"/>
            <a:ext cx="5172710" cy="4192904"/>
          </a:xfrm>
          <a:custGeom>
            <a:avLst/>
            <a:gdLst/>
            <a:ahLst/>
            <a:cxnLst/>
            <a:rect l="l" t="t" r="r" b="b"/>
            <a:pathLst>
              <a:path w="5172710" h="4192904">
                <a:moveTo>
                  <a:pt x="0" y="0"/>
                </a:moveTo>
                <a:lnTo>
                  <a:pt x="5172691" y="0"/>
                </a:lnTo>
                <a:lnTo>
                  <a:pt x="5172691" y="4192600"/>
                </a:lnTo>
                <a:lnTo>
                  <a:pt x="0" y="4192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318" y="1285747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818" y="1219201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6631" y="3497881"/>
            <a:ext cx="3429000" cy="1509395"/>
          </a:xfrm>
          <a:custGeom>
            <a:avLst/>
            <a:gdLst/>
            <a:ahLst/>
            <a:cxnLst/>
            <a:rect l="l" t="t" r="r" b="b"/>
            <a:pathLst>
              <a:path w="3429000" h="1509395">
                <a:moveTo>
                  <a:pt x="0" y="0"/>
                </a:moveTo>
                <a:lnTo>
                  <a:pt x="3428722" y="0"/>
                </a:lnTo>
                <a:lnTo>
                  <a:pt x="3428722" y="1509030"/>
                </a:lnTo>
                <a:lnTo>
                  <a:pt x="0" y="1509030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258" y="3532123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6631" y="3497881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6631" y="1776399"/>
            <a:ext cx="3429000" cy="1521460"/>
          </a:xfrm>
          <a:custGeom>
            <a:avLst/>
            <a:gdLst/>
            <a:ahLst/>
            <a:cxnLst/>
            <a:rect l="l" t="t" r="r" b="b"/>
            <a:pathLst>
              <a:path w="3429000" h="1521460">
                <a:moveTo>
                  <a:pt x="0" y="0"/>
                </a:moveTo>
                <a:lnTo>
                  <a:pt x="3428722" y="0"/>
                </a:lnTo>
                <a:lnTo>
                  <a:pt x="3428722" y="1521374"/>
                </a:lnTo>
                <a:lnTo>
                  <a:pt x="0" y="152137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6631" y="1776400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5662" y="3485388"/>
            <a:ext cx="79438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6675" marR="5080" indent="-53975">
              <a:lnSpc>
                <a:spcPts val="1580"/>
              </a:lnSpc>
              <a:spcBef>
                <a:spcPts val="2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2674" y="3497579"/>
            <a:ext cx="1299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6102" y="3497579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56793" y="2994643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72808" y="2994643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37805" y="2907331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87773" y="2357785"/>
            <a:ext cx="2959100" cy="1859280"/>
          </a:xfrm>
          <a:custGeom>
            <a:avLst/>
            <a:gdLst/>
            <a:ahLst/>
            <a:cxnLst/>
            <a:rect l="l" t="t" r="r" b="b"/>
            <a:pathLst>
              <a:path w="2959100" h="1859279">
                <a:moveTo>
                  <a:pt x="0" y="0"/>
                </a:moveTo>
                <a:lnTo>
                  <a:pt x="2958883" y="0"/>
                </a:lnTo>
                <a:lnTo>
                  <a:pt x="2958883" y="1858960"/>
                </a:lnTo>
                <a:lnTo>
                  <a:pt x="0" y="1858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32273" y="2422652"/>
            <a:ext cx="138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1200" spc="-4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center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87773" y="2357785"/>
            <a:ext cx="3302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3762" y="3182673"/>
            <a:ext cx="2282825" cy="76200"/>
          </a:xfrm>
          <a:custGeom>
            <a:avLst/>
            <a:gdLst/>
            <a:ahLst/>
            <a:cxnLst/>
            <a:rect l="l" t="t" r="r" b="b"/>
            <a:pathLst>
              <a:path w="2282825" h="76200">
                <a:moveTo>
                  <a:pt x="50789" y="1"/>
                </a:moveTo>
                <a:lnTo>
                  <a:pt x="0" y="38108"/>
                </a:lnTo>
                <a:lnTo>
                  <a:pt x="50789" y="76201"/>
                </a:lnTo>
                <a:lnTo>
                  <a:pt x="29623" y="44451"/>
                </a:lnTo>
                <a:lnTo>
                  <a:pt x="25394" y="44451"/>
                </a:lnTo>
                <a:lnTo>
                  <a:pt x="25394" y="31751"/>
                </a:lnTo>
                <a:lnTo>
                  <a:pt x="29624" y="31750"/>
                </a:lnTo>
                <a:lnTo>
                  <a:pt x="50789" y="1"/>
                </a:lnTo>
                <a:close/>
              </a:path>
              <a:path w="2282825" h="76200">
                <a:moveTo>
                  <a:pt x="2273962" y="31750"/>
                </a:moveTo>
                <a:lnTo>
                  <a:pt x="2257023" y="31750"/>
                </a:lnTo>
                <a:lnTo>
                  <a:pt x="2257023" y="44450"/>
                </a:lnTo>
                <a:lnTo>
                  <a:pt x="2252794" y="44451"/>
                </a:lnTo>
                <a:lnTo>
                  <a:pt x="2231628" y="76200"/>
                </a:lnTo>
                <a:lnTo>
                  <a:pt x="2282418" y="38092"/>
                </a:lnTo>
                <a:lnTo>
                  <a:pt x="2273962" y="31750"/>
                </a:lnTo>
                <a:close/>
              </a:path>
              <a:path w="2282825" h="76200">
                <a:moveTo>
                  <a:pt x="25394" y="38108"/>
                </a:moveTo>
                <a:lnTo>
                  <a:pt x="25394" y="44451"/>
                </a:lnTo>
                <a:lnTo>
                  <a:pt x="29623" y="44451"/>
                </a:lnTo>
                <a:lnTo>
                  <a:pt x="25394" y="38108"/>
                </a:lnTo>
                <a:close/>
              </a:path>
              <a:path w="2282825" h="76200">
                <a:moveTo>
                  <a:pt x="29623" y="44451"/>
                </a:moveTo>
                <a:lnTo>
                  <a:pt x="25394" y="44451"/>
                </a:lnTo>
                <a:lnTo>
                  <a:pt x="29623" y="44451"/>
                </a:lnTo>
                <a:close/>
              </a:path>
              <a:path w="2282825" h="76200">
                <a:moveTo>
                  <a:pt x="2252795" y="31750"/>
                </a:moveTo>
                <a:lnTo>
                  <a:pt x="29623" y="31751"/>
                </a:lnTo>
                <a:lnTo>
                  <a:pt x="25394" y="38108"/>
                </a:lnTo>
                <a:lnTo>
                  <a:pt x="29623" y="44451"/>
                </a:lnTo>
                <a:lnTo>
                  <a:pt x="2252795" y="44450"/>
                </a:lnTo>
                <a:lnTo>
                  <a:pt x="2257023" y="38092"/>
                </a:lnTo>
                <a:lnTo>
                  <a:pt x="2252795" y="31750"/>
                </a:lnTo>
                <a:close/>
              </a:path>
              <a:path w="2282825" h="76200">
                <a:moveTo>
                  <a:pt x="2257023" y="38107"/>
                </a:moveTo>
                <a:lnTo>
                  <a:pt x="2252795" y="44450"/>
                </a:lnTo>
                <a:lnTo>
                  <a:pt x="2257023" y="44450"/>
                </a:lnTo>
                <a:lnTo>
                  <a:pt x="2257023" y="38107"/>
                </a:lnTo>
                <a:close/>
              </a:path>
              <a:path w="2282825" h="76200">
                <a:moveTo>
                  <a:pt x="29623" y="31751"/>
                </a:moveTo>
                <a:lnTo>
                  <a:pt x="25394" y="31751"/>
                </a:lnTo>
                <a:lnTo>
                  <a:pt x="25394" y="38093"/>
                </a:lnTo>
                <a:lnTo>
                  <a:pt x="29623" y="31751"/>
                </a:lnTo>
                <a:close/>
              </a:path>
              <a:path w="2282825" h="76200">
                <a:moveTo>
                  <a:pt x="2257023" y="31750"/>
                </a:moveTo>
                <a:lnTo>
                  <a:pt x="2252795" y="31750"/>
                </a:lnTo>
                <a:lnTo>
                  <a:pt x="2257023" y="38092"/>
                </a:lnTo>
                <a:lnTo>
                  <a:pt x="2257023" y="31750"/>
                </a:lnTo>
                <a:close/>
              </a:path>
              <a:path w="2282825" h="76200">
                <a:moveTo>
                  <a:pt x="2231628" y="0"/>
                </a:moveTo>
                <a:lnTo>
                  <a:pt x="2252795" y="31750"/>
                </a:lnTo>
                <a:lnTo>
                  <a:pt x="2273962" y="31750"/>
                </a:lnTo>
                <a:lnTo>
                  <a:pt x="223162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663623" y="4375487"/>
          <a:ext cx="2641600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C1F3FF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C1F3FF">
                        <a:alpha val="1489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192.168.0.0/16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C1F3FF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850" i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vgw-id</a:t>
                      </a:r>
                      <a:endParaRPr sz="850">
                        <a:latin typeface="Lucida Sans"/>
                        <a:cs typeface="Lucida San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C1F3FF">
                        <a:alpha val="14898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2018455" y="4018788"/>
            <a:ext cx="968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6631" y="1424940"/>
            <a:ext cx="342900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94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CIDR: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10.0.0.0/16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337820">
              <a:spcBef>
                <a:spcPts val="1255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78198" y="3104388"/>
            <a:ext cx="1740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CIDR: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192.168.0.0/16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00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10" dirty="0"/>
              <a:t>Direct</a:t>
            </a:r>
            <a:r>
              <a:rPr spc="-20" dirty="0"/>
              <a:t> </a:t>
            </a:r>
            <a:r>
              <a:rPr spc="-5" dirty="0"/>
              <a:t>Connect</a:t>
            </a:r>
          </a:p>
        </p:txBody>
      </p:sp>
      <p:sp>
        <p:nvSpPr>
          <p:cNvPr id="4" name="object 4"/>
          <p:cNvSpPr/>
          <p:nvPr/>
        </p:nvSpPr>
        <p:spPr>
          <a:xfrm>
            <a:off x="1004899" y="1798321"/>
            <a:ext cx="3344545" cy="2418080"/>
          </a:xfrm>
          <a:custGeom>
            <a:avLst/>
            <a:gdLst/>
            <a:ahLst/>
            <a:cxnLst/>
            <a:rect l="l" t="t" r="r" b="b"/>
            <a:pathLst>
              <a:path w="3344545" h="2418079">
                <a:moveTo>
                  <a:pt x="0" y="0"/>
                </a:moveTo>
                <a:lnTo>
                  <a:pt x="3344083" y="0"/>
                </a:lnTo>
                <a:lnTo>
                  <a:pt x="3344083" y="2418079"/>
                </a:lnTo>
                <a:lnTo>
                  <a:pt x="0" y="241807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4898" y="1798321"/>
            <a:ext cx="330199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5173" y="3206548"/>
            <a:ext cx="2283460" cy="735330"/>
          </a:xfrm>
          <a:custGeom>
            <a:avLst/>
            <a:gdLst/>
            <a:ahLst/>
            <a:cxnLst/>
            <a:rect l="l" t="t" r="r" b="b"/>
            <a:pathLst>
              <a:path w="2283460" h="735329">
                <a:moveTo>
                  <a:pt x="0" y="0"/>
                </a:moveTo>
                <a:lnTo>
                  <a:pt x="2283443" y="0"/>
                </a:lnTo>
                <a:lnTo>
                  <a:pt x="2283443" y="735289"/>
                </a:lnTo>
                <a:lnTo>
                  <a:pt x="0" y="735289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0801" y="3239515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5173" y="3206548"/>
            <a:ext cx="274637" cy="23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2710" y="2253921"/>
            <a:ext cx="2299335" cy="735330"/>
          </a:xfrm>
          <a:custGeom>
            <a:avLst/>
            <a:gdLst/>
            <a:ahLst/>
            <a:cxnLst/>
            <a:rect l="l" t="t" r="r" b="b"/>
            <a:pathLst>
              <a:path w="2299335" h="735330">
                <a:moveTo>
                  <a:pt x="0" y="0"/>
                </a:moveTo>
                <a:lnTo>
                  <a:pt x="2299049" y="0"/>
                </a:lnTo>
                <a:lnTo>
                  <a:pt x="2299049" y="735289"/>
                </a:lnTo>
                <a:lnTo>
                  <a:pt x="0" y="735289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2710" y="2273300"/>
            <a:ext cx="2299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2711" y="2253920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1633" y="3870452"/>
            <a:ext cx="1183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2234" y="3095244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53236" y="3350259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8941" y="2593670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02173" y="1961198"/>
            <a:ext cx="1991995" cy="2669540"/>
          </a:xfrm>
          <a:custGeom>
            <a:avLst/>
            <a:gdLst/>
            <a:ahLst/>
            <a:cxnLst/>
            <a:rect l="l" t="t" r="r" b="b"/>
            <a:pathLst>
              <a:path w="1991995" h="2669540">
                <a:moveTo>
                  <a:pt x="0" y="0"/>
                </a:moveTo>
                <a:lnTo>
                  <a:pt x="1991986" y="0"/>
                </a:lnTo>
                <a:lnTo>
                  <a:pt x="1991986" y="2669187"/>
                </a:lnTo>
                <a:lnTo>
                  <a:pt x="0" y="26691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46673" y="2026411"/>
            <a:ext cx="138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1200" spc="-4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center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02173" y="1961200"/>
            <a:ext cx="330200" cy="33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7723" y="2114857"/>
            <a:ext cx="2574290" cy="2402840"/>
          </a:xfrm>
          <a:custGeom>
            <a:avLst/>
            <a:gdLst/>
            <a:ahLst/>
            <a:cxnLst/>
            <a:rect l="l" t="t" r="r" b="b"/>
            <a:pathLst>
              <a:path w="2574290" h="2402840">
                <a:moveTo>
                  <a:pt x="0" y="0"/>
                </a:moveTo>
                <a:lnTo>
                  <a:pt x="2574165" y="0"/>
                </a:lnTo>
                <a:lnTo>
                  <a:pt x="2574165" y="2402840"/>
                </a:lnTo>
                <a:lnTo>
                  <a:pt x="0" y="24028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2223" y="2181859"/>
            <a:ext cx="17995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0" dirty="0">
                <a:solidFill>
                  <a:srgbClr val="8FA7C4"/>
                </a:solidFill>
                <a:cs typeface="Calibri"/>
              </a:rPr>
              <a:t>AWS </a:t>
            </a:r>
            <a:r>
              <a:rPr sz="1200" spc="-5" dirty="0">
                <a:solidFill>
                  <a:srgbClr val="8FA7C4"/>
                </a:solidFill>
                <a:cs typeface="Calibri"/>
              </a:rPr>
              <a:t>Direct Connect</a:t>
            </a:r>
            <a:r>
              <a:rPr sz="1200" spc="-4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8FA7C4"/>
                </a:solidFill>
                <a:cs typeface="Calibri"/>
              </a:rPr>
              <a:t>location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57725" y="2114858"/>
            <a:ext cx="330200" cy="33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5953" y="987140"/>
            <a:ext cx="4292600" cy="5170170"/>
          </a:xfrm>
          <a:custGeom>
            <a:avLst/>
            <a:gdLst/>
            <a:ahLst/>
            <a:cxnLst/>
            <a:rect l="l" t="t" r="r" b="b"/>
            <a:pathLst>
              <a:path w="4292600" h="5170170">
                <a:moveTo>
                  <a:pt x="0" y="0"/>
                </a:moveTo>
                <a:lnTo>
                  <a:pt x="4292579" y="0"/>
                </a:lnTo>
                <a:lnTo>
                  <a:pt x="4292579" y="5169820"/>
                </a:lnTo>
                <a:lnTo>
                  <a:pt x="0" y="51698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5954" y="987140"/>
            <a:ext cx="3302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4801" y="5644388"/>
            <a:ext cx="1664970" cy="3886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13384" marR="5080" indent="-401320">
              <a:lnSpc>
                <a:spcPts val="1420"/>
              </a:lnSpc>
              <a:spcBef>
                <a:spcPts val="16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Amazon Simple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Storage  Service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(S3)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12294" y="5177239"/>
            <a:ext cx="447265" cy="447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9654" y="5729732"/>
            <a:ext cx="9220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51659" y="5162839"/>
            <a:ext cx="461664" cy="4616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56210" y="2667330"/>
            <a:ext cx="979169" cy="1506855"/>
          </a:xfrm>
          <a:custGeom>
            <a:avLst/>
            <a:gdLst/>
            <a:ahLst/>
            <a:cxnLst/>
            <a:rect l="l" t="t" r="r" b="b"/>
            <a:pathLst>
              <a:path w="979170" h="1506854">
                <a:moveTo>
                  <a:pt x="0" y="0"/>
                </a:moveTo>
                <a:lnTo>
                  <a:pt x="978852" y="0"/>
                </a:lnTo>
                <a:lnTo>
                  <a:pt x="978852" y="1506839"/>
                </a:lnTo>
                <a:lnTo>
                  <a:pt x="0" y="15068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30391" y="2733547"/>
            <a:ext cx="63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0" dirty="0">
                <a:solidFill>
                  <a:srgbClr val="8FA7C4"/>
                </a:solidFill>
                <a:cs typeface="Calibri"/>
              </a:rPr>
              <a:t>AWS</a:t>
            </a:r>
            <a:r>
              <a:rPr sz="1200" spc="-6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cage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19532" y="2667328"/>
            <a:ext cx="979169" cy="1506855"/>
          </a:xfrm>
          <a:custGeom>
            <a:avLst/>
            <a:gdLst/>
            <a:ahLst/>
            <a:cxnLst/>
            <a:rect l="l" t="t" r="r" b="b"/>
            <a:pathLst>
              <a:path w="979170" h="1506854">
                <a:moveTo>
                  <a:pt x="0" y="0"/>
                </a:moveTo>
                <a:lnTo>
                  <a:pt x="978852" y="0"/>
                </a:lnTo>
                <a:lnTo>
                  <a:pt x="978852" y="1506839"/>
                </a:lnTo>
                <a:lnTo>
                  <a:pt x="0" y="15068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5414" y="2733547"/>
            <a:ext cx="80708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3815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solidFill>
                  <a:srgbClr val="8FA7C4"/>
                </a:solidFill>
                <a:cs typeface="Calibri"/>
              </a:rPr>
              <a:t>Customer </a:t>
            </a:r>
            <a:r>
              <a:rPr sz="1200" dirty="0">
                <a:solidFill>
                  <a:srgbClr val="8FA7C4"/>
                </a:solidFill>
                <a:cs typeface="Calibri"/>
              </a:rPr>
              <a:t>/ 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partner</a:t>
            </a:r>
            <a:r>
              <a:rPr sz="1200" spc="-5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cage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23846" y="3310648"/>
            <a:ext cx="469900" cy="469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93534" y="3323897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05117" y="3853179"/>
            <a:ext cx="681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Direct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91667" y="4157979"/>
            <a:ext cx="508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endpo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40117" y="3853179"/>
            <a:ext cx="789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04075" y="3384645"/>
            <a:ext cx="1405255" cy="77470"/>
          </a:xfrm>
          <a:custGeom>
            <a:avLst/>
            <a:gdLst/>
            <a:ahLst/>
            <a:cxnLst/>
            <a:rect l="l" t="t" r="r" b="b"/>
            <a:pathLst>
              <a:path w="1405254" h="77470">
                <a:moveTo>
                  <a:pt x="50763" y="1242"/>
                </a:moveTo>
                <a:lnTo>
                  <a:pt x="0" y="39390"/>
                </a:lnTo>
                <a:lnTo>
                  <a:pt x="50836" y="77442"/>
                </a:lnTo>
                <a:lnTo>
                  <a:pt x="29642" y="45716"/>
                </a:lnTo>
                <a:lnTo>
                  <a:pt x="25405" y="45716"/>
                </a:lnTo>
                <a:lnTo>
                  <a:pt x="25393" y="33016"/>
                </a:lnTo>
                <a:lnTo>
                  <a:pt x="29627" y="33012"/>
                </a:lnTo>
                <a:lnTo>
                  <a:pt x="50763" y="1242"/>
                </a:lnTo>
                <a:close/>
              </a:path>
              <a:path w="1405254" h="77470">
                <a:moveTo>
                  <a:pt x="1396782" y="31725"/>
                </a:moveTo>
                <a:lnTo>
                  <a:pt x="1379827" y="31725"/>
                </a:lnTo>
                <a:lnTo>
                  <a:pt x="1379839" y="44425"/>
                </a:lnTo>
                <a:lnTo>
                  <a:pt x="1375605" y="44429"/>
                </a:lnTo>
                <a:lnTo>
                  <a:pt x="1354468" y="76200"/>
                </a:lnTo>
                <a:lnTo>
                  <a:pt x="1405233" y="38051"/>
                </a:lnTo>
                <a:lnTo>
                  <a:pt x="1396782" y="31725"/>
                </a:lnTo>
                <a:close/>
              </a:path>
              <a:path w="1405254" h="77470">
                <a:moveTo>
                  <a:pt x="29627" y="33012"/>
                </a:moveTo>
                <a:lnTo>
                  <a:pt x="25393" y="33016"/>
                </a:lnTo>
                <a:lnTo>
                  <a:pt x="25405" y="45716"/>
                </a:lnTo>
                <a:lnTo>
                  <a:pt x="29639" y="45712"/>
                </a:lnTo>
                <a:lnTo>
                  <a:pt x="25400" y="39366"/>
                </a:lnTo>
                <a:lnTo>
                  <a:pt x="29627" y="33012"/>
                </a:lnTo>
                <a:close/>
              </a:path>
              <a:path w="1405254" h="77470">
                <a:moveTo>
                  <a:pt x="29639" y="45712"/>
                </a:moveTo>
                <a:lnTo>
                  <a:pt x="25405" y="45716"/>
                </a:lnTo>
                <a:lnTo>
                  <a:pt x="29642" y="45716"/>
                </a:lnTo>
                <a:close/>
              </a:path>
              <a:path w="1405254" h="77470">
                <a:moveTo>
                  <a:pt x="1375593" y="31729"/>
                </a:moveTo>
                <a:lnTo>
                  <a:pt x="29624" y="33016"/>
                </a:lnTo>
                <a:lnTo>
                  <a:pt x="25400" y="39366"/>
                </a:lnTo>
                <a:lnTo>
                  <a:pt x="29639" y="45712"/>
                </a:lnTo>
                <a:lnTo>
                  <a:pt x="1375608" y="44425"/>
                </a:lnTo>
                <a:lnTo>
                  <a:pt x="1379833" y="38075"/>
                </a:lnTo>
                <a:lnTo>
                  <a:pt x="1375593" y="31729"/>
                </a:lnTo>
                <a:close/>
              </a:path>
              <a:path w="1405254" h="77470">
                <a:moveTo>
                  <a:pt x="1379833" y="38075"/>
                </a:moveTo>
                <a:lnTo>
                  <a:pt x="1375605" y="44429"/>
                </a:lnTo>
                <a:lnTo>
                  <a:pt x="1379839" y="44425"/>
                </a:lnTo>
                <a:lnTo>
                  <a:pt x="1379833" y="38075"/>
                </a:lnTo>
                <a:close/>
              </a:path>
              <a:path w="1405254" h="77470">
                <a:moveTo>
                  <a:pt x="1379827" y="31725"/>
                </a:moveTo>
                <a:lnTo>
                  <a:pt x="1375593" y="31729"/>
                </a:lnTo>
                <a:lnTo>
                  <a:pt x="1379833" y="38075"/>
                </a:lnTo>
                <a:lnTo>
                  <a:pt x="1379827" y="31725"/>
                </a:lnTo>
                <a:close/>
              </a:path>
              <a:path w="1405254" h="77470">
                <a:moveTo>
                  <a:pt x="1354396" y="0"/>
                </a:moveTo>
                <a:lnTo>
                  <a:pt x="1375593" y="31729"/>
                </a:lnTo>
                <a:lnTo>
                  <a:pt x="1396782" y="31725"/>
                </a:lnTo>
                <a:lnTo>
                  <a:pt x="13543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04396" y="3641239"/>
            <a:ext cx="1405255" cy="77470"/>
          </a:xfrm>
          <a:custGeom>
            <a:avLst/>
            <a:gdLst/>
            <a:ahLst/>
            <a:cxnLst/>
            <a:rect l="l" t="t" r="r" b="b"/>
            <a:pathLst>
              <a:path w="1405254" h="77470">
                <a:moveTo>
                  <a:pt x="50763" y="1242"/>
                </a:moveTo>
                <a:lnTo>
                  <a:pt x="0" y="39390"/>
                </a:lnTo>
                <a:lnTo>
                  <a:pt x="50835" y="77442"/>
                </a:lnTo>
                <a:lnTo>
                  <a:pt x="29641" y="45716"/>
                </a:lnTo>
                <a:lnTo>
                  <a:pt x="25405" y="45716"/>
                </a:lnTo>
                <a:lnTo>
                  <a:pt x="25393" y="33016"/>
                </a:lnTo>
                <a:lnTo>
                  <a:pt x="29627" y="33012"/>
                </a:lnTo>
                <a:lnTo>
                  <a:pt x="50763" y="1242"/>
                </a:lnTo>
                <a:close/>
              </a:path>
              <a:path w="1405254" h="77470">
                <a:moveTo>
                  <a:pt x="1396780" y="31724"/>
                </a:moveTo>
                <a:lnTo>
                  <a:pt x="1379827" y="31724"/>
                </a:lnTo>
                <a:lnTo>
                  <a:pt x="1379838" y="44424"/>
                </a:lnTo>
                <a:lnTo>
                  <a:pt x="1375605" y="44428"/>
                </a:lnTo>
                <a:lnTo>
                  <a:pt x="1354468" y="76199"/>
                </a:lnTo>
                <a:lnTo>
                  <a:pt x="1405232" y="38050"/>
                </a:lnTo>
                <a:lnTo>
                  <a:pt x="1396780" y="31724"/>
                </a:lnTo>
                <a:close/>
              </a:path>
              <a:path w="1405254" h="77470">
                <a:moveTo>
                  <a:pt x="29627" y="33012"/>
                </a:moveTo>
                <a:lnTo>
                  <a:pt x="25393" y="33016"/>
                </a:lnTo>
                <a:lnTo>
                  <a:pt x="25405" y="45716"/>
                </a:lnTo>
                <a:lnTo>
                  <a:pt x="29639" y="45712"/>
                </a:lnTo>
                <a:lnTo>
                  <a:pt x="25400" y="39366"/>
                </a:lnTo>
                <a:lnTo>
                  <a:pt x="29627" y="33012"/>
                </a:lnTo>
                <a:close/>
              </a:path>
              <a:path w="1405254" h="77470">
                <a:moveTo>
                  <a:pt x="29639" y="45712"/>
                </a:moveTo>
                <a:lnTo>
                  <a:pt x="25405" y="45716"/>
                </a:lnTo>
                <a:lnTo>
                  <a:pt x="29641" y="45716"/>
                </a:lnTo>
                <a:close/>
              </a:path>
              <a:path w="1405254" h="77470">
                <a:moveTo>
                  <a:pt x="1375592" y="31728"/>
                </a:moveTo>
                <a:lnTo>
                  <a:pt x="29624" y="33016"/>
                </a:lnTo>
                <a:lnTo>
                  <a:pt x="25400" y="39366"/>
                </a:lnTo>
                <a:lnTo>
                  <a:pt x="29639" y="45712"/>
                </a:lnTo>
                <a:lnTo>
                  <a:pt x="1375607" y="44424"/>
                </a:lnTo>
                <a:lnTo>
                  <a:pt x="1379832" y="38074"/>
                </a:lnTo>
                <a:lnTo>
                  <a:pt x="1375592" y="31728"/>
                </a:lnTo>
                <a:close/>
              </a:path>
              <a:path w="1405254" h="77470">
                <a:moveTo>
                  <a:pt x="1379827" y="31724"/>
                </a:moveTo>
                <a:lnTo>
                  <a:pt x="1375592" y="31728"/>
                </a:lnTo>
                <a:lnTo>
                  <a:pt x="1379832" y="38074"/>
                </a:lnTo>
                <a:lnTo>
                  <a:pt x="1375605" y="44428"/>
                </a:lnTo>
                <a:lnTo>
                  <a:pt x="1379838" y="44424"/>
                </a:lnTo>
                <a:lnTo>
                  <a:pt x="1379827" y="31724"/>
                </a:lnTo>
                <a:close/>
              </a:path>
              <a:path w="1405254" h="77470">
                <a:moveTo>
                  <a:pt x="1354396" y="0"/>
                </a:moveTo>
                <a:lnTo>
                  <a:pt x="1375592" y="31728"/>
                </a:lnTo>
                <a:lnTo>
                  <a:pt x="1396780" y="31724"/>
                </a:lnTo>
                <a:lnTo>
                  <a:pt x="135439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97053" y="3382647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50800" y="1"/>
                </a:moveTo>
                <a:lnTo>
                  <a:pt x="0" y="38101"/>
                </a:lnTo>
                <a:lnTo>
                  <a:pt x="50800" y="76201"/>
                </a:lnTo>
                <a:lnTo>
                  <a:pt x="29633" y="44451"/>
                </a:lnTo>
                <a:lnTo>
                  <a:pt x="25400" y="44451"/>
                </a:lnTo>
                <a:lnTo>
                  <a:pt x="25400" y="31751"/>
                </a:lnTo>
                <a:lnTo>
                  <a:pt x="29634" y="31750"/>
                </a:lnTo>
                <a:lnTo>
                  <a:pt x="50800" y="1"/>
                </a:lnTo>
                <a:close/>
              </a:path>
              <a:path w="467995" h="76200">
                <a:moveTo>
                  <a:pt x="459200" y="31750"/>
                </a:moveTo>
                <a:lnTo>
                  <a:pt x="442267" y="31750"/>
                </a:lnTo>
                <a:lnTo>
                  <a:pt x="442267" y="44450"/>
                </a:lnTo>
                <a:lnTo>
                  <a:pt x="438033" y="44451"/>
                </a:lnTo>
                <a:lnTo>
                  <a:pt x="416867" y="76200"/>
                </a:lnTo>
                <a:lnTo>
                  <a:pt x="467667" y="38100"/>
                </a:lnTo>
                <a:lnTo>
                  <a:pt x="459200" y="31750"/>
                </a:lnTo>
                <a:close/>
              </a:path>
              <a:path w="467995" h="76200">
                <a:moveTo>
                  <a:pt x="25400" y="38101"/>
                </a:moveTo>
                <a:lnTo>
                  <a:pt x="25400" y="44451"/>
                </a:lnTo>
                <a:lnTo>
                  <a:pt x="29633" y="44451"/>
                </a:lnTo>
                <a:lnTo>
                  <a:pt x="25400" y="38101"/>
                </a:lnTo>
                <a:close/>
              </a:path>
              <a:path w="467995" h="76200">
                <a:moveTo>
                  <a:pt x="29633" y="44451"/>
                </a:moveTo>
                <a:lnTo>
                  <a:pt x="25400" y="44451"/>
                </a:lnTo>
                <a:lnTo>
                  <a:pt x="29633" y="44451"/>
                </a:lnTo>
                <a:close/>
              </a:path>
              <a:path w="467995" h="76200">
                <a:moveTo>
                  <a:pt x="438034" y="31750"/>
                </a:moveTo>
                <a:lnTo>
                  <a:pt x="29633" y="31751"/>
                </a:lnTo>
                <a:lnTo>
                  <a:pt x="25400" y="38101"/>
                </a:lnTo>
                <a:lnTo>
                  <a:pt x="29633" y="44451"/>
                </a:lnTo>
                <a:lnTo>
                  <a:pt x="438034" y="44450"/>
                </a:lnTo>
                <a:lnTo>
                  <a:pt x="442267" y="38100"/>
                </a:lnTo>
                <a:lnTo>
                  <a:pt x="438034" y="31750"/>
                </a:lnTo>
                <a:close/>
              </a:path>
              <a:path w="467995" h="76200">
                <a:moveTo>
                  <a:pt x="442267" y="38100"/>
                </a:moveTo>
                <a:lnTo>
                  <a:pt x="438033" y="44450"/>
                </a:lnTo>
                <a:lnTo>
                  <a:pt x="442267" y="44450"/>
                </a:lnTo>
                <a:lnTo>
                  <a:pt x="442267" y="38100"/>
                </a:lnTo>
                <a:close/>
              </a:path>
              <a:path w="467995" h="76200">
                <a:moveTo>
                  <a:pt x="29633" y="31751"/>
                </a:moveTo>
                <a:lnTo>
                  <a:pt x="25400" y="31751"/>
                </a:lnTo>
                <a:lnTo>
                  <a:pt x="25400" y="38101"/>
                </a:lnTo>
                <a:lnTo>
                  <a:pt x="29633" y="31751"/>
                </a:lnTo>
                <a:close/>
              </a:path>
              <a:path w="467995" h="76200">
                <a:moveTo>
                  <a:pt x="442267" y="31750"/>
                </a:moveTo>
                <a:lnTo>
                  <a:pt x="438034" y="31750"/>
                </a:lnTo>
                <a:lnTo>
                  <a:pt x="442267" y="38100"/>
                </a:lnTo>
                <a:lnTo>
                  <a:pt x="442267" y="31750"/>
                </a:lnTo>
                <a:close/>
              </a:path>
              <a:path w="467995" h="76200">
                <a:moveTo>
                  <a:pt x="416867" y="0"/>
                </a:moveTo>
                <a:lnTo>
                  <a:pt x="438034" y="31750"/>
                </a:lnTo>
                <a:lnTo>
                  <a:pt x="459200" y="31750"/>
                </a:lnTo>
                <a:lnTo>
                  <a:pt x="4168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97053" y="3617698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50798" y="1"/>
                </a:moveTo>
                <a:lnTo>
                  <a:pt x="0" y="38101"/>
                </a:lnTo>
                <a:lnTo>
                  <a:pt x="50800" y="76201"/>
                </a:lnTo>
                <a:lnTo>
                  <a:pt x="29633" y="44451"/>
                </a:lnTo>
                <a:lnTo>
                  <a:pt x="25398" y="44451"/>
                </a:lnTo>
                <a:lnTo>
                  <a:pt x="25398" y="31751"/>
                </a:lnTo>
                <a:lnTo>
                  <a:pt x="29633" y="31750"/>
                </a:lnTo>
                <a:lnTo>
                  <a:pt x="50798" y="1"/>
                </a:lnTo>
                <a:close/>
              </a:path>
              <a:path w="467995" h="76200">
                <a:moveTo>
                  <a:pt x="459199" y="31750"/>
                </a:moveTo>
                <a:lnTo>
                  <a:pt x="442266" y="31750"/>
                </a:lnTo>
                <a:lnTo>
                  <a:pt x="442266" y="44450"/>
                </a:lnTo>
                <a:lnTo>
                  <a:pt x="438031" y="44451"/>
                </a:lnTo>
                <a:lnTo>
                  <a:pt x="416866" y="76200"/>
                </a:lnTo>
                <a:lnTo>
                  <a:pt x="467666" y="38100"/>
                </a:lnTo>
                <a:lnTo>
                  <a:pt x="459199" y="31750"/>
                </a:lnTo>
                <a:close/>
              </a:path>
              <a:path w="467995" h="76200">
                <a:moveTo>
                  <a:pt x="29633" y="31751"/>
                </a:moveTo>
                <a:lnTo>
                  <a:pt x="25398" y="31751"/>
                </a:lnTo>
                <a:lnTo>
                  <a:pt x="25398" y="44451"/>
                </a:lnTo>
                <a:lnTo>
                  <a:pt x="29633" y="44451"/>
                </a:lnTo>
                <a:lnTo>
                  <a:pt x="25400" y="38100"/>
                </a:lnTo>
                <a:lnTo>
                  <a:pt x="29633" y="31751"/>
                </a:lnTo>
                <a:close/>
              </a:path>
              <a:path w="467995" h="76200">
                <a:moveTo>
                  <a:pt x="29633" y="44451"/>
                </a:moveTo>
                <a:lnTo>
                  <a:pt x="25398" y="44451"/>
                </a:lnTo>
                <a:lnTo>
                  <a:pt x="29633" y="44451"/>
                </a:lnTo>
                <a:close/>
              </a:path>
              <a:path w="467995" h="76200">
                <a:moveTo>
                  <a:pt x="438032" y="31750"/>
                </a:moveTo>
                <a:lnTo>
                  <a:pt x="29633" y="31751"/>
                </a:lnTo>
                <a:lnTo>
                  <a:pt x="25400" y="38101"/>
                </a:lnTo>
                <a:lnTo>
                  <a:pt x="29633" y="44451"/>
                </a:lnTo>
                <a:lnTo>
                  <a:pt x="438032" y="44450"/>
                </a:lnTo>
                <a:lnTo>
                  <a:pt x="442266" y="38100"/>
                </a:lnTo>
                <a:lnTo>
                  <a:pt x="438032" y="31750"/>
                </a:lnTo>
                <a:close/>
              </a:path>
              <a:path w="467995" h="76200">
                <a:moveTo>
                  <a:pt x="442266" y="38100"/>
                </a:moveTo>
                <a:lnTo>
                  <a:pt x="438032" y="44450"/>
                </a:lnTo>
                <a:lnTo>
                  <a:pt x="442266" y="44450"/>
                </a:lnTo>
                <a:lnTo>
                  <a:pt x="442266" y="38100"/>
                </a:lnTo>
                <a:close/>
              </a:path>
              <a:path w="467995" h="76200">
                <a:moveTo>
                  <a:pt x="442266" y="31750"/>
                </a:moveTo>
                <a:lnTo>
                  <a:pt x="438032" y="31750"/>
                </a:lnTo>
                <a:lnTo>
                  <a:pt x="442266" y="38100"/>
                </a:lnTo>
                <a:lnTo>
                  <a:pt x="442266" y="31750"/>
                </a:lnTo>
                <a:close/>
              </a:path>
              <a:path w="467995" h="76200">
                <a:moveTo>
                  <a:pt x="416866" y="0"/>
                </a:moveTo>
                <a:lnTo>
                  <a:pt x="438032" y="31750"/>
                </a:lnTo>
                <a:lnTo>
                  <a:pt x="459199" y="31750"/>
                </a:lnTo>
                <a:lnTo>
                  <a:pt x="41686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22984" y="2860280"/>
            <a:ext cx="1720850" cy="611505"/>
          </a:xfrm>
          <a:custGeom>
            <a:avLst/>
            <a:gdLst/>
            <a:ahLst/>
            <a:cxnLst/>
            <a:rect l="l" t="t" r="r" b="b"/>
            <a:pathLst>
              <a:path w="1720850" h="611504">
                <a:moveTo>
                  <a:pt x="1690358" y="587789"/>
                </a:moveTo>
                <a:lnTo>
                  <a:pt x="1660268" y="611257"/>
                </a:lnTo>
                <a:lnTo>
                  <a:pt x="1720482" y="591096"/>
                </a:lnTo>
                <a:lnTo>
                  <a:pt x="1719112" y="589122"/>
                </a:lnTo>
                <a:lnTo>
                  <a:pt x="1694376" y="589122"/>
                </a:lnTo>
                <a:lnTo>
                  <a:pt x="1690358" y="587789"/>
                </a:lnTo>
                <a:close/>
              </a:path>
              <a:path w="1720850" h="611504">
                <a:moveTo>
                  <a:pt x="1694357" y="575735"/>
                </a:moveTo>
                <a:lnTo>
                  <a:pt x="1696375" y="583096"/>
                </a:lnTo>
                <a:lnTo>
                  <a:pt x="1690358" y="587789"/>
                </a:lnTo>
                <a:lnTo>
                  <a:pt x="1694376" y="589122"/>
                </a:lnTo>
                <a:lnTo>
                  <a:pt x="1698376" y="577068"/>
                </a:lnTo>
                <a:lnTo>
                  <a:pt x="1694357" y="575735"/>
                </a:lnTo>
                <a:close/>
              </a:path>
              <a:path w="1720850" h="611504">
                <a:moveTo>
                  <a:pt x="1684268" y="538934"/>
                </a:moveTo>
                <a:lnTo>
                  <a:pt x="1694357" y="575735"/>
                </a:lnTo>
                <a:lnTo>
                  <a:pt x="1698376" y="577068"/>
                </a:lnTo>
                <a:lnTo>
                  <a:pt x="1694376" y="589122"/>
                </a:lnTo>
                <a:lnTo>
                  <a:pt x="1719112" y="589122"/>
                </a:lnTo>
                <a:lnTo>
                  <a:pt x="1684268" y="538934"/>
                </a:lnTo>
                <a:close/>
              </a:path>
              <a:path w="1720850" h="611504">
                <a:moveTo>
                  <a:pt x="30126" y="23466"/>
                </a:moveTo>
                <a:lnTo>
                  <a:pt x="24109" y="28169"/>
                </a:lnTo>
                <a:lnTo>
                  <a:pt x="26124" y="35520"/>
                </a:lnTo>
                <a:lnTo>
                  <a:pt x="1690358" y="587789"/>
                </a:lnTo>
                <a:lnTo>
                  <a:pt x="1696375" y="583096"/>
                </a:lnTo>
                <a:lnTo>
                  <a:pt x="1694357" y="575735"/>
                </a:lnTo>
                <a:lnTo>
                  <a:pt x="30126" y="23466"/>
                </a:lnTo>
                <a:close/>
              </a:path>
              <a:path w="1720850" h="611504">
                <a:moveTo>
                  <a:pt x="60214" y="0"/>
                </a:moveTo>
                <a:lnTo>
                  <a:pt x="0" y="20161"/>
                </a:lnTo>
                <a:lnTo>
                  <a:pt x="36215" y="72321"/>
                </a:lnTo>
                <a:lnTo>
                  <a:pt x="26124" y="35520"/>
                </a:lnTo>
                <a:lnTo>
                  <a:pt x="22111" y="34188"/>
                </a:lnTo>
                <a:lnTo>
                  <a:pt x="26112" y="22134"/>
                </a:lnTo>
                <a:lnTo>
                  <a:pt x="31833" y="22134"/>
                </a:lnTo>
                <a:lnTo>
                  <a:pt x="60214" y="0"/>
                </a:lnTo>
                <a:close/>
              </a:path>
              <a:path w="1720850" h="611504">
                <a:moveTo>
                  <a:pt x="24109" y="28169"/>
                </a:moveTo>
                <a:lnTo>
                  <a:pt x="22111" y="34188"/>
                </a:lnTo>
                <a:lnTo>
                  <a:pt x="26124" y="35520"/>
                </a:lnTo>
                <a:lnTo>
                  <a:pt x="24109" y="28169"/>
                </a:lnTo>
                <a:close/>
              </a:path>
              <a:path w="1720850" h="611504">
                <a:moveTo>
                  <a:pt x="26112" y="22134"/>
                </a:moveTo>
                <a:lnTo>
                  <a:pt x="24114" y="28155"/>
                </a:lnTo>
                <a:lnTo>
                  <a:pt x="30126" y="23466"/>
                </a:lnTo>
                <a:lnTo>
                  <a:pt x="26112" y="22134"/>
                </a:lnTo>
                <a:close/>
              </a:path>
              <a:path w="1720850" h="611504">
                <a:moveTo>
                  <a:pt x="31833" y="22134"/>
                </a:moveTo>
                <a:lnTo>
                  <a:pt x="26112" y="22134"/>
                </a:lnTo>
                <a:lnTo>
                  <a:pt x="30126" y="23466"/>
                </a:lnTo>
                <a:lnTo>
                  <a:pt x="31833" y="221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88941" y="3669130"/>
            <a:ext cx="2265045" cy="1727200"/>
          </a:xfrm>
          <a:custGeom>
            <a:avLst/>
            <a:gdLst/>
            <a:ahLst/>
            <a:cxnLst/>
            <a:rect l="l" t="t" r="r" b="b"/>
            <a:pathLst>
              <a:path w="2265045" h="1727200">
                <a:moveTo>
                  <a:pt x="17293" y="1665738"/>
                </a:moveTo>
                <a:lnTo>
                  <a:pt x="0" y="1726838"/>
                </a:lnTo>
                <a:lnTo>
                  <a:pt x="63497" y="1726332"/>
                </a:lnTo>
                <a:lnTo>
                  <a:pt x="34905" y="1716496"/>
                </a:lnTo>
                <a:lnTo>
                  <a:pt x="24034" y="1716496"/>
                </a:lnTo>
                <a:lnTo>
                  <a:pt x="16334" y="1706397"/>
                </a:lnTo>
                <a:lnTo>
                  <a:pt x="19714" y="1703820"/>
                </a:lnTo>
                <a:lnTo>
                  <a:pt x="17293" y="1665738"/>
                </a:lnTo>
                <a:close/>
              </a:path>
              <a:path w="2265045" h="1727200">
                <a:moveTo>
                  <a:pt x="19714" y="1703820"/>
                </a:moveTo>
                <a:lnTo>
                  <a:pt x="16334" y="1706397"/>
                </a:lnTo>
                <a:lnTo>
                  <a:pt x="24034" y="1716496"/>
                </a:lnTo>
                <a:lnTo>
                  <a:pt x="27414" y="1713919"/>
                </a:lnTo>
                <a:lnTo>
                  <a:pt x="20198" y="1711436"/>
                </a:lnTo>
                <a:lnTo>
                  <a:pt x="19714" y="1703820"/>
                </a:lnTo>
                <a:close/>
              </a:path>
              <a:path w="2265045" h="1727200">
                <a:moveTo>
                  <a:pt x="27414" y="1713919"/>
                </a:moveTo>
                <a:lnTo>
                  <a:pt x="24034" y="1716496"/>
                </a:lnTo>
                <a:lnTo>
                  <a:pt x="34905" y="1716496"/>
                </a:lnTo>
                <a:lnTo>
                  <a:pt x="27414" y="1713919"/>
                </a:lnTo>
                <a:close/>
              </a:path>
              <a:path w="2265045" h="1727200">
                <a:moveTo>
                  <a:pt x="2237271" y="12918"/>
                </a:moveTo>
                <a:lnTo>
                  <a:pt x="19714" y="1703820"/>
                </a:lnTo>
                <a:lnTo>
                  <a:pt x="20198" y="1711436"/>
                </a:lnTo>
                <a:lnTo>
                  <a:pt x="27414" y="1713919"/>
                </a:lnTo>
                <a:lnTo>
                  <a:pt x="2244972" y="23017"/>
                </a:lnTo>
                <a:lnTo>
                  <a:pt x="2244480" y="15398"/>
                </a:lnTo>
                <a:lnTo>
                  <a:pt x="2237271" y="12918"/>
                </a:lnTo>
                <a:close/>
              </a:path>
              <a:path w="2265045" h="1727200">
                <a:moveTo>
                  <a:pt x="2261755" y="10354"/>
                </a:moveTo>
                <a:lnTo>
                  <a:pt x="2240634" y="10354"/>
                </a:lnTo>
                <a:lnTo>
                  <a:pt x="2248335" y="20453"/>
                </a:lnTo>
                <a:lnTo>
                  <a:pt x="2244972" y="23017"/>
                </a:lnTo>
                <a:lnTo>
                  <a:pt x="2247391" y="61099"/>
                </a:lnTo>
                <a:lnTo>
                  <a:pt x="2261755" y="10354"/>
                </a:lnTo>
                <a:close/>
              </a:path>
              <a:path w="2265045" h="1727200">
                <a:moveTo>
                  <a:pt x="2244489" y="15409"/>
                </a:moveTo>
                <a:lnTo>
                  <a:pt x="2244972" y="23017"/>
                </a:lnTo>
                <a:lnTo>
                  <a:pt x="2248335" y="20453"/>
                </a:lnTo>
                <a:lnTo>
                  <a:pt x="2244489" y="15409"/>
                </a:lnTo>
                <a:close/>
              </a:path>
              <a:path w="2265045" h="1727200">
                <a:moveTo>
                  <a:pt x="2240634" y="10354"/>
                </a:moveTo>
                <a:lnTo>
                  <a:pt x="2237271" y="12918"/>
                </a:lnTo>
                <a:lnTo>
                  <a:pt x="2244480" y="15398"/>
                </a:lnTo>
                <a:lnTo>
                  <a:pt x="2240634" y="10354"/>
                </a:lnTo>
                <a:close/>
              </a:path>
              <a:path w="2265045" h="1727200">
                <a:moveTo>
                  <a:pt x="2264686" y="0"/>
                </a:moveTo>
                <a:lnTo>
                  <a:pt x="2201188" y="505"/>
                </a:lnTo>
                <a:lnTo>
                  <a:pt x="2237271" y="12918"/>
                </a:lnTo>
                <a:lnTo>
                  <a:pt x="2240634" y="10354"/>
                </a:lnTo>
                <a:lnTo>
                  <a:pt x="2261755" y="10354"/>
                </a:lnTo>
                <a:lnTo>
                  <a:pt x="226468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09345" y="3901948"/>
            <a:ext cx="6019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VIF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77636" y="2755900"/>
            <a:ext cx="650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VIF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2883" y="1405183"/>
            <a:ext cx="3827145" cy="3225800"/>
          </a:xfrm>
          <a:custGeom>
            <a:avLst/>
            <a:gdLst/>
            <a:ahLst/>
            <a:cxnLst/>
            <a:rect l="l" t="t" r="r" b="b"/>
            <a:pathLst>
              <a:path w="3827145" h="3225800">
                <a:moveTo>
                  <a:pt x="0" y="0"/>
                </a:moveTo>
                <a:lnTo>
                  <a:pt x="3826794" y="0"/>
                </a:lnTo>
                <a:lnTo>
                  <a:pt x="3826794" y="3225201"/>
                </a:lnTo>
                <a:lnTo>
                  <a:pt x="0" y="32252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0453" y="1054100"/>
            <a:ext cx="710565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r">
              <a:spcBef>
                <a:spcPts val="100"/>
              </a:spcBef>
            </a:pPr>
            <a:r>
              <a:rPr sz="1200" spc="-20" dirty="0">
                <a:solidFill>
                  <a:srgbClr val="FAFAFA"/>
                </a:solidFill>
                <a:cs typeface="Calibri"/>
              </a:rPr>
              <a:t>AWS</a:t>
            </a:r>
            <a:r>
              <a:rPr sz="1200" spc="-90" dirty="0">
                <a:solidFill>
                  <a:srgbClr val="FAFAFA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FAFAFA"/>
                </a:solidFill>
                <a:cs typeface="Calibri"/>
              </a:rPr>
              <a:t>Cloud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16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9065"/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5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2884" y="1405185"/>
            <a:ext cx="330199" cy="33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8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933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10" dirty="0"/>
              <a:t>Direct </a:t>
            </a:r>
            <a:r>
              <a:rPr spc="-5" dirty="0"/>
              <a:t>Connect</a:t>
            </a:r>
            <a:r>
              <a:rPr spc="5" dirty="0"/>
              <a:t> </a:t>
            </a:r>
            <a:r>
              <a:rPr spc="-25" dirty="0"/>
              <a:t>Gateway</a:t>
            </a:r>
          </a:p>
        </p:txBody>
      </p:sp>
      <p:sp>
        <p:nvSpPr>
          <p:cNvPr id="4" name="object 4"/>
          <p:cNvSpPr/>
          <p:nvPr/>
        </p:nvSpPr>
        <p:spPr>
          <a:xfrm>
            <a:off x="967298" y="1321785"/>
            <a:ext cx="3344545" cy="2129790"/>
          </a:xfrm>
          <a:custGeom>
            <a:avLst/>
            <a:gdLst/>
            <a:ahLst/>
            <a:cxnLst/>
            <a:rect l="l" t="t" r="r" b="b"/>
            <a:pathLst>
              <a:path w="3344545" h="2129790">
                <a:moveTo>
                  <a:pt x="0" y="0"/>
                </a:moveTo>
                <a:lnTo>
                  <a:pt x="3344083" y="0"/>
                </a:lnTo>
                <a:lnTo>
                  <a:pt x="3344083" y="2129592"/>
                </a:lnTo>
                <a:lnTo>
                  <a:pt x="0" y="21295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7297" y="1321784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572" y="2608090"/>
            <a:ext cx="2283460" cy="735330"/>
          </a:xfrm>
          <a:custGeom>
            <a:avLst/>
            <a:gdLst/>
            <a:ahLst/>
            <a:cxnLst/>
            <a:rect l="l" t="t" r="r" b="b"/>
            <a:pathLst>
              <a:path w="2283460" h="735329">
                <a:moveTo>
                  <a:pt x="0" y="0"/>
                </a:moveTo>
                <a:lnTo>
                  <a:pt x="2283444" y="0"/>
                </a:lnTo>
                <a:lnTo>
                  <a:pt x="2283444" y="735289"/>
                </a:lnTo>
                <a:lnTo>
                  <a:pt x="0" y="735289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200" y="2642108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7572" y="2608091"/>
            <a:ext cx="274638" cy="23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5111" y="1655464"/>
            <a:ext cx="2299335" cy="735330"/>
          </a:xfrm>
          <a:custGeom>
            <a:avLst/>
            <a:gdLst/>
            <a:ahLst/>
            <a:cxnLst/>
            <a:rect l="l" t="t" r="r" b="b"/>
            <a:pathLst>
              <a:path w="2299335" h="735330">
                <a:moveTo>
                  <a:pt x="0" y="0"/>
                </a:moveTo>
                <a:lnTo>
                  <a:pt x="2299049" y="0"/>
                </a:lnTo>
                <a:lnTo>
                  <a:pt x="2299049" y="735289"/>
                </a:lnTo>
                <a:lnTo>
                  <a:pt x="0" y="735289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5112" y="1655463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36848" y="3873500"/>
            <a:ext cx="1183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4634" y="2641091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38449" y="3353131"/>
            <a:ext cx="469900" cy="469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51340" y="2137453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87388" y="1964070"/>
            <a:ext cx="1991995" cy="2669540"/>
          </a:xfrm>
          <a:custGeom>
            <a:avLst/>
            <a:gdLst/>
            <a:ahLst/>
            <a:cxnLst/>
            <a:rect l="l" t="t" r="r" b="b"/>
            <a:pathLst>
              <a:path w="1991995" h="2669540">
                <a:moveTo>
                  <a:pt x="0" y="0"/>
                </a:moveTo>
                <a:lnTo>
                  <a:pt x="1991986" y="0"/>
                </a:lnTo>
                <a:lnTo>
                  <a:pt x="1991986" y="2669187"/>
                </a:lnTo>
                <a:lnTo>
                  <a:pt x="0" y="26691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31888" y="2029459"/>
            <a:ext cx="138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1200" spc="-4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center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987388" y="1964071"/>
            <a:ext cx="330200" cy="33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6616" y="2117727"/>
            <a:ext cx="2574290" cy="2402840"/>
          </a:xfrm>
          <a:custGeom>
            <a:avLst/>
            <a:gdLst/>
            <a:ahLst/>
            <a:cxnLst/>
            <a:rect l="l" t="t" r="r" b="b"/>
            <a:pathLst>
              <a:path w="2574290" h="2402840">
                <a:moveTo>
                  <a:pt x="0" y="0"/>
                </a:moveTo>
                <a:lnTo>
                  <a:pt x="2574165" y="0"/>
                </a:lnTo>
                <a:lnTo>
                  <a:pt x="2574165" y="2402840"/>
                </a:lnTo>
                <a:lnTo>
                  <a:pt x="0" y="240284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1116" y="2184908"/>
            <a:ext cx="17995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0" dirty="0">
                <a:solidFill>
                  <a:srgbClr val="8FA7C4"/>
                </a:solidFill>
                <a:cs typeface="Calibri"/>
              </a:rPr>
              <a:t>AWS </a:t>
            </a:r>
            <a:r>
              <a:rPr sz="1200" spc="-5" dirty="0">
                <a:solidFill>
                  <a:srgbClr val="8FA7C4"/>
                </a:solidFill>
                <a:cs typeface="Calibri"/>
              </a:rPr>
              <a:t>Direct Connect</a:t>
            </a:r>
            <a:r>
              <a:rPr sz="1200" spc="-4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8FA7C4"/>
                </a:solidFill>
                <a:cs typeface="Calibri"/>
              </a:rPr>
              <a:t>location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76617" y="2117728"/>
            <a:ext cx="330200" cy="33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75103" y="2670200"/>
            <a:ext cx="979169" cy="1506855"/>
          </a:xfrm>
          <a:custGeom>
            <a:avLst/>
            <a:gdLst/>
            <a:ahLst/>
            <a:cxnLst/>
            <a:rect l="l" t="t" r="r" b="b"/>
            <a:pathLst>
              <a:path w="979170" h="1506854">
                <a:moveTo>
                  <a:pt x="0" y="0"/>
                </a:moveTo>
                <a:lnTo>
                  <a:pt x="978852" y="0"/>
                </a:lnTo>
                <a:lnTo>
                  <a:pt x="978852" y="1506839"/>
                </a:lnTo>
                <a:lnTo>
                  <a:pt x="0" y="15068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9284" y="2736596"/>
            <a:ext cx="63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0" dirty="0">
                <a:solidFill>
                  <a:srgbClr val="8FA7C4"/>
                </a:solidFill>
                <a:cs typeface="Calibri"/>
              </a:rPr>
              <a:t>AWS</a:t>
            </a:r>
            <a:r>
              <a:rPr sz="1200" spc="-6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cage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38424" y="2670200"/>
            <a:ext cx="979169" cy="1506855"/>
          </a:xfrm>
          <a:custGeom>
            <a:avLst/>
            <a:gdLst/>
            <a:ahLst/>
            <a:cxnLst/>
            <a:rect l="l" t="t" r="r" b="b"/>
            <a:pathLst>
              <a:path w="979170" h="1506854">
                <a:moveTo>
                  <a:pt x="0" y="0"/>
                </a:moveTo>
                <a:lnTo>
                  <a:pt x="978852" y="0"/>
                </a:lnTo>
                <a:lnTo>
                  <a:pt x="978852" y="1506839"/>
                </a:lnTo>
                <a:lnTo>
                  <a:pt x="0" y="15068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24308" y="2736596"/>
            <a:ext cx="80708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3815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solidFill>
                  <a:srgbClr val="8FA7C4"/>
                </a:solidFill>
                <a:cs typeface="Calibri"/>
              </a:rPr>
              <a:t>Customer </a:t>
            </a:r>
            <a:r>
              <a:rPr sz="1200" dirty="0">
                <a:solidFill>
                  <a:srgbClr val="8FA7C4"/>
                </a:solidFill>
                <a:cs typeface="Calibri"/>
              </a:rPr>
              <a:t>/ 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partner</a:t>
            </a:r>
            <a:r>
              <a:rPr sz="1200" spc="-5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cage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42739" y="3313519"/>
            <a:ext cx="469900" cy="469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12428" y="3326767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24009" y="3856228"/>
            <a:ext cx="681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Direct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0561" y="4161028"/>
            <a:ext cx="508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endpo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9011" y="3856228"/>
            <a:ext cx="789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67530" y="3387468"/>
            <a:ext cx="1127125" cy="76200"/>
          </a:xfrm>
          <a:custGeom>
            <a:avLst/>
            <a:gdLst/>
            <a:ahLst/>
            <a:cxnLst/>
            <a:rect l="l" t="t" r="r" b="b"/>
            <a:pathLst>
              <a:path w="1127125" h="76200">
                <a:moveTo>
                  <a:pt x="50800" y="0"/>
                </a:moveTo>
                <a:lnTo>
                  <a:pt x="0" y="38100"/>
                </a:lnTo>
                <a:lnTo>
                  <a:pt x="50800" y="76200"/>
                </a:lnTo>
                <a:lnTo>
                  <a:pt x="29633" y="44450"/>
                </a:lnTo>
                <a:lnTo>
                  <a:pt x="25398" y="44450"/>
                </a:lnTo>
                <a:lnTo>
                  <a:pt x="25398" y="31750"/>
                </a:lnTo>
                <a:lnTo>
                  <a:pt x="29633" y="31750"/>
                </a:lnTo>
                <a:lnTo>
                  <a:pt x="50800" y="0"/>
                </a:lnTo>
                <a:close/>
              </a:path>
              <a:path w="1127125" h="76200">
                <a:moveTo>
                  <a:pt x="1101592" y="38100"/>
                </a:moveTo>
                <a:lnTo>
                  <a:pt x="1076192" y="76200"/>
                </a:lnTo>
                <a:lnTo>
                  <a:pt x="1118526" y="44450"/>
                </a:lnTo>
                <a:lnTo>
                  <a:pt x="1101592" y="44450"/>
                </a:lnTo>
                <a:lnTo>
                  <a:pt x="1101592" y="38100"/>
                </a:lnTo>
                <a:close/>
              </a:path>
              <a:path w="1127125" h="76200">
                <a:moveTo>
                  <a:pt x="29633" y="31750"/>
                </a:moveTo>
                <a:lnTo>
                  <a:pt x="25398" y="31750"/>
                </a:lnTo>
                <a:lnTo>
                  <a:pt x="25398" y="44450"/>
                </a:lnTo>
                <a:lnTo>
                  <a:pt x="29633" y="44450"/>
                </a:lnTo>
                <a:lnTo>
                  <a:pt x="25400" y="38100"/>
                </a:lnTo>
                <a:lnTo>
                  <a:pt x="29633" y="31750"/>
                </a:lnTo>
                <a:close/>
              </a:path>
              <a:path w="1127125" h="76200">
                <a:moveTo>
                  <a:pt x="1097359" y="31750"/>
                </a:moveTo>
                <a:lnTo>
                  <a:pt x="29633" y="31750"/>
                </a:lnTo>
                <a:lnTo>
                  <a:pt x="25400" y="38100"/>
                </a:lnTo>
                <a:lnTo>
                  <a:pt x="29633" y="44450"/>
                </a:lnTo>
                <a:lnTo>
                  <a:pt x="1097359" y="44450"/>
                </a:lnTo>
                <a:lnTo>
                  <a:pt x="1101592" y="38100"/>
                </a:lnTo>
                <a:lnTo>
                  <a:pt x="1097359" y="31750"/>
                </a:lnTo>
                <a:close/>
              </a:path>
              <a:path w="1127125" h="76200">
                <a:moveTo>
                  <a:pt x="1118526" y="31750"/>
                </a:moveTo>
                <a:lnTo>
                  <a:pt x="1101592" y="31750"/>
                </a:lnTo>
                <a:lnTo>
                  <a:pt x="1101592" y="44450"/>
                </a:lnTo>
                <a:lnTo>
                  <a:pt x="1118526" y="44450"/>
                </a:lnTo>
                <a:lnTo>
                  <a:pt x="1126992" y="38100"/>
                </a:lnTo>
                <a:lnTo>
                  <a:pt x="1118526" y="31750"/>
                </a:lnTo>
                <a:close/>
              </a:path>
              <a:path w="1127125" h="76200">
                <a:moveTo>
                  <a:pt x="1076192" y="0"/>
                </a:moveTo>
                <a:lnTo>
                  <a:pt x="1101592" y="38100"/>
                </a:lnTo>
                <a:lnTo>
                  <a:pt x="1101592" y="31750"/>
                </a:lnTo>
                <a:lnTo>
                  <a:pt x="1118526" y="31750"/>
                </a:lnTo>
                <a:lnTo>
                  <a:pt x="1076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15946" y="3385518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50800" y="1"/>
                </a:moveTo>
                <a:lnTo>
                  <a:pt x="0" y="38101"/>
                </a:lnTo>
                <a:lnTo>
                  <a:pt x="50800" y="76201"/>
                </a:lnTo>
                <a:lnTo>
                  <a:pt x="29633" y="44451"/>
                </a:lnTo>
                <a:lnTo>
                  <a:pt x="25400" y="44451"/>
                </a:lnTo>
                <a:lnTo>
                  <a:pt x="25400" y="31751"/>
                </a:lnTo>
                <a:lnTo>
                  <a:pt x="29634" y="31750"/>
                </a:lnTo>
                <a:lnTo>
                  <a:pt x="50800" y="1"/>
                </a:lnTo>
                <a:close/>
              </a:path>
              <a:path w="467995" h="76200">
                <a:moveTo>
                  <a:pt x="459200" y="31750"/>
                </a:moveTo>
                <a:lnTo>
                  <a:pt x="442267" y="31750"/>
                </a:lnTo>
                <a:lnTo>
                  <a:pt x="442267" y="44450"/>
                </a:lnTo>
                <a:lnTo>
                  <a:pt x="438033" y="44451"/>
                </a:lnTo>
                <a:lnTo>
                  <a:pt x="416867" y="76200"/>
                </a:lnTo>
                <a:lnTo>
                  <a:pt x="467667" y="38100"/>
                </a:lnTo>
                <a:lnTo>
                  <a:pt x="459200" y="31750"/>
                </a:lnTo>
                <a:close/>
              </a:path>
              <a:path w="467995" h="76200">
                <a:moveTo>
                  <a:pt x="25400" y="38101"/>
                </a:moveTo>
                <a:lnTo>
                  <a:pt x="25400" y="44451"/>
                </a:lnTo>
                <a:lnTo>
                  <a:pt x="29633" y="44451"/>
                </a:lnTo>
                <a:lnTo>
                  <a:pt x="25400" y="38101"/>
                </a:lnTo>
                <a:close/>
              </a:path>
              <a:path w="467995" h="76200">
                <a:moveTo>
                  <a:pt x="29633" y="44451"/>
                </a:moveTo>
                <a:lnTo>
                  <a:pt x="25400" y="44451"/>
                </a:lnTo>
                <a:lnTo>
                  <a:pt x="29633" y="44451"/>
                </a:lnTo>
                <a:close/>
              </a:path>
              <a:path w="467995" h="76200">
                <a:moveTo>
                  <a:pt x="438034" y="31750"/>
                </a:moveTo>
                <a:lnTo>
                  <a:pt x="29633" y="31751"/>
                </a:lnTo>
                <a:lnTo>
                  <a:pt x="25400" y="38101"/>
                </a:lnTo>
                <a:lnTo>
                  <a:pt x="29633" y="44451"/>
                </a:lnTo>
                <a:lnTo>
                  <a:pt x="438034" y="44450"/>
                </a:lnTo>
                <a:lnTo>
                  <a:pt x="442267" y="38100"/>
                </a:lnTo>
                <a:lnTo>
                  <a:pt x="438034" y="31750"/>
                </a:lnTo>
                <a:close/>
              </a:path>
              <a:path w="467995" h="76200">
                <a:moveTo>
                  <a:pt x="442267" y="38100"/>
                </a:moveTo>
                <a:lnTo>
                  <a:pt x="438033" y="44450"/>
                </a:lnTo>
                <a:lnTo>
                  <a:pt x="442267" y="44450"/>
                </a:lnTo>
                <a:lnTo>
                  <a:pt x="442267" y="38100"/>
                </a:lnTo>
                <a:close/>
              </a:path>
              <a:path w="467995" h="76200">
                <a:moveTo>
                  <a:pt x="29633" y="31751"/>
                </a:moveTo>
                <a:lnTo>
                  <a:pt x="25400" y="31751"/>
                </a:lnTo>
                <a:lnTo>
                  <a:pt x="25400" y="38101"/>
                </a:lnTo>
                <a:lnTo>
                  <a:pt x="29633" y="31751"/>
                </a:lnTo>
                <a:close/>
              </a:path>
              <a:path w="467995" h="76200">
                <a:moveTo>
                  <a:pt x="442267" y="31750"/>
                </a:moveTo>
                <a:lnTo>
                  <a:pt x="438034" y="31750"/>
                </a:lnTo>
                <a:lnTo>
                  <a:pt x="442267" y="38100"/>
                </a:lnTo>
                <a:lnTo>
                  <a:pt x="442267" y="31750"/>
                </a:lnTo>
                <a:close/>
              </a:path>
              <a:path w="467995" h="76200">
                <a:moveTo>
                  <a:pt x="416867" y="0"/>
                </a:moveTo>
                <a:lnTo>
                  <a:pt x="438034" y="31750"/>
                </a:lnTo>
                <a:lnTo>
                  <a:pt x="459200" y="31750"/>
                </a:lnTo>
                <a:lnTo>
                  <a:pt x="4168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15946" y="3620570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5" h="76200">
                <a:moveTo>
                  <a:pt x="50800" y="0"/>
                </a:moveTo>
                <a:lnTo>
                  <a:pt x="0" y="38100"/>
                </a:lnTo>
                <a:lnTo>
                  <a:pt x="50800" y="76200"/>
                </a:lnTo>
                <a:lnTo>
                  <a:pt x="29633" y="44450"/>
                </a:lnTo>
                <a:lnTo>
                  <a:pt x="25400" y="44450"/>
                </a:lnTo>
                <a:lnTo>
                  <a:pt x="25400" y="31750"/>
                </a:lnTo>
                <a:lnTo>
                  <a:pt x="29633" y="31750"/>
                </a:lnTo>
                <a:lnTo>
                  <a:pt x="50800" y="0"/>
                </a:lnTo>
                <a:close/>
              </a:path>
              <a:path w="467995" h="76200">
                <a:moveTo>
                  <a:pt x="416866" y="0"/>
                </a:moveTo>
                <a:lnTo>
                  <a:pt x="442266" y="38100"/>
                </a:lnTo>
                <a:lnTo>
                  <a:pt x="416866" y="76200"/>
                </a:lnTo>
                <a:lnTo>
                  <a:pt x="459199" y="44450"/>
                </a:lnTo>
                <a:lnTo>
                  <a:pt x="442267" y="44450"/>
                </a:lnTo>
                <a:lnTo>
                  <a:pt x="442267" y="31750"/>
                </a:lnTo>
                <a:lnTo>
                  <a:pt x="459199" y="31750"/>
                </a:lnTo>
                <a:lnTo>
                  <a:pt x="416866" y="0"/>
                </a:lnTo>
                <a:close/>
              </a:path>
              <a:path w="467995" h="76200">
                <a:moveTo>
                  <a:pt x="25400" y="38100"/>
                </a:moveTo>
                <a:lnTo>
                  <a:pt x="25400" y="44450"/>
                </a:lnTo>
                <a:lnTo>
                  <a:pt x="29633" y="44450"/>
                </a:lnTo>
                <a:lnTo>
                  <a:pt x="25400" y="38100"/>
                </a:lnTo>
                <a:close/>
              </a:path>
              <a:path w="467995" h="76200">
                <a:moveTo>
                  <a:pt x="438032" y="31750"/>
                </a:moveTo>
                <a:lnTo>
                  <a:pt x="29633" y="31750"/>
                </a:lnTo>
                <a:lnTo>
                  <a:pt x="25400" y="38100"/>
                </a:lnTo>
                <a:lnTo>
                  <a:pt x="29633" y="44450"/>
                </a:lnTo>
                <a:lnTo>
                  <a:pt x="438032" y="44450"/>
                </a:lnTo>
                <a:lnTo>
                  <a:pt x="442266" y="38100"/>
                </a:lnTo>
                <a:lnTo>
                  <a:pt x="438032" y="31750"/>
                </a:lnTo>
                <a:close/>
              </a:path>
              <a:path w="467995" h="76200">
                <a:moveTo>
                  <a:pt x="459199" y="31750"/>
                </a:moveTo>
                <a:lnTo>
                  <a:pt x="442267" y="31750"/>
                </a:lnTo>
                <a:lnTo>
                  <a:pt x="442267" y="44450"/>
                </a:lnTo>
                <a:lnTo>
                  <a:pt x="459199" y="44450"/>
                </a:lnTo>
                <a:lnTo>
                  <a:pt x="467666" y="38100"/>
                </a:lnTo>
                <a:lnTo>
                  <a:pt x="459199" y="31750"/>
                </a:lnTo>
                <a:close/>
              </a:path>
              <a:path w="467995" h="76200">
                <a:moveTo>
                  <a:pt x="29633" y="31750"/>
                </a:moveTo>
                <a:lnTo>
                  <a:pt x="25400" y="31750"/>
                </a:lnTo>
                <a:lnTo>
                  <a:pt x="25400" y="38100"/>
                </a:lnTo>
                <a:lnTo>
                  <a:pt x="29633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10483" y="3220828"/>
            <a:ext cx="815340" cy="316865"/>
          </a:xfrm>
          <a:custGeom>
            <a:avLst/>
            <a:gdLst/>
            <a:ahLst/>
            <a:cxnLst/>
            <a:rect l="l" t="t" r="r" b="b"/>
            <a:pathLst>
              <a:path w="815340" h="316864">
                <a:moveTo>
                  <a:pt x="785123" y="293401"/>
                </a:moveTo>
                <a:lnTo>
                  <a:pt x="754862" y="316646"/>
                </a:lnTo>
                <a:lnTo>
                  <a:pt x="815224" y="296929"/>
                </a:lnTo>
                <a:lnTo>
                  <a:pt x="813744" y="294764"/>
                </a:lnTo>
                <a:lnTo>
                  <a:pt x="789132" y="294764"/>
                </a:lnTo>
                <a:lnTo>
                  <a:pt x="785123" y="293401"/>
                </a:lnTo>
                <a:close/>
              </a:path>
              <a:path w="815340" h="316864">
                <a:moveTo>
                  <a:pt x="789212" y="281378"/>
                </a:moveTo>
                <a:lnTo>
                  <a:pt x="791175" y="288752"/>
                </a:lnTo>
                <a:lnTo>
                  <a:pt x="785123" y="293401"/>
                </a:lnTo>
                <a:lnTo>
                  <a:pt x="789132" y="294764"/>
                </a:lnTo>
                <a:lnTo>
                  <a:pt x="793220" y="282741"/>
                </a:lnTo>
                <a:lnTo>
                  <a:pt x="789212" y="281378"/>
                </a:lnTo>
                <a:close/>
              </a:path>
              <a:path w="815340" h="316864">
                <a:moveTo>
                  <a:pt x="779393" y="244504"/>
                </a:moveTo>
                <a:lnTo>
                  <a:pt x="789212" y="281378"/>
                </a:lnTo>
                <a:lnTo>
                  <a:pt x="793220" y="282741"/>
                </a:lnTo>
                <a:lnTo>
                  <a:pt x="789132" y="294764"/>
                </a:lnTo>
                <a:lnTo>
                  <a:pt x="813744" y="294764"/>
                </a:lnTo>
                <a:lnTo>
                  <a:pt x="779393" y="244504"/>
                </a:lnTo>
                <a:close/>
              </a:path>
              <a:path w="815340" h="316864">
                <a:moveTo>
                  <a:pt x="30100" y="23245"/>
                </a:moveTo>
                <a:lnTo>
                  <a:pt x="24047" y="27894"/>
                </a:lnTo>
                <a:lnTo>
                  <a:pt x="26011" y="35269"/>
                </a:lnTo>
                <a:lnTo>
                  <a:pt x="785123" y="293401"/>
                </a:lnTo>
                <a:lnTo>
                  <a:pt x="791175" y="288752"/>
                </a:lnTo>
                <a:lnTo>
                  <a:pt x="789212" y="281378"/>
                </a:lnTo>
                <a:lnTo>
                  <a:pt x="30100" y="23245"/>
                </a:lnTo>
                <a:close/>
              </a:path>
              <a:path w="815340" h="316864">
                <a:moveTo>
                  <a:pt x="60361" y="0"/>
                </a:moveTo>
                <a:lnTo>
                  <a:pt x="0" y="19716"/>
                </a:lnTo>
                <a:lnTo>
                  <a:pt x="35829" y="72143"/>
                </a:lnTo>
                <a:lnTo>
                  <a:pt x="26011" y="35269"/>
                </a:lnTo>
                <a:lnTo>
                  <a:pt x="21998" y="33905"/>
                </a:lnTo>
                <a:lnTo>
                  <a:pt x="26088" y="21880"/>
                </a:lnTo>
                <a:lnTo>
                  <a:pt x="31876" y="21880"/>
                </a:lnTo>
                <a:lnTo>
                  <a:pt x="60361" y="0"/>
                </a:lnTo>
                <a:close/>
              </a:path>
              <a:path w="815340" h="316864">
                <a:moveTo>
                  <a:pt x="26088" y="21880"/>
                </a:moveTo>
                <a:lnTo>
                  <a:pt x="21998" y="33905"/>
                </a:lnTo>
                <a:lnTo>
                  <a:pt x="26011" y="35269"/>
                </a:lnTo>
                <a:lnTo>
                  <a:pt x="24047" y="27894"/>
                </a:lnTo>
                <a:lnTo>
                  <a:pt x="30100" y="23245"/>
                </a:lnTo>
                <a:lnTo>
                  <a:pt x="26088" y="21880"/>
                </a:lnTo>
                <a:close/>
              </a:path>
              <a:path w="815340" h="316864">
                <a:moveTo>
                  <a:pt x="31876" y="21880"/>
                </a:moveTo>
                <a:lnTo>
                  <a:pt x="26088" y="21880"/>
                </a:lnTo>
                <a:lnTo>
                  <a:pt x="30100" y="23245"/>
                </a:lnTo>
                <a:lnTo>
                  <a:pt x="31876" y="218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3282" y="2454147"/>
            <a:ext cx="650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VIF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5283" y="948968"/>
            <a:ext cx="3827145" cy="2707005"/>
          </a:xfrm>
          <a:custGeom>
            <a:avLst/>
            <a:gdLst/>
            <a:ahLst/>
            <a:cxnLst/>
            <a:rect l="l" t="t" r="r" b="b"/>
            <a:pathLst>
              <a:path w="3827145" h="2707004">
                <a:moveTo>
                  <a:pt x="0" y="0"/>
                </a:moveTo>
                <a:lnTo>
                  <a:pt x="3826794" y="0"/>
                </a:lnTo>
                <a:lnTo>
                  <a:pt x="3826794" y="2706832"/>
                </a:lnTo>
                <a:lnTo>
                  <a:pt x="0" y="27068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9783" y="1026667"/>
            <a:ext cx="278447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24485"/>
            <a:r>
              <a:rPr sz="1200" spc="-5" dirty="0">
                <a:solidFill>
                  <a:srgbClr val="70AD47"/>
                </a:solidFill>
                <a:cs typeface="Calibri"/>
              </a:rPr>
              <a:t>VPC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823594">
              <a:spcBef>
                <a:spcPts val="84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5284" y="948968"/>
            <a:ext cx="3302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98675" y="4359074"/>
            <a:ext cx="3344545" cy="2129790"/>
          </a:xfrm>
          <a:custGeom>
            <a:avLst/>
            <a:gdLst/>
            <a:ahLst/>
            <a:cxnLst/>
            <a:rect l="l" t="t" r="r" b="b"/>
            <a:pathLst>
              <a:path w="3344545" h="2129790">
                <a:moveTo>
                  <a:pt x="0" y="0"/>
                </a:moveTo>
                <a:lnTo>
                  <a:pt x="3344083" y="0"/>
                </a:lnTo>
                <a:lnTo>
                  <a:pt x="3344083" y="2129592"/>
                </a:lnTo>
                <a:lnTo>
                  <a:pt x="0" y="21295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43175" y="4425188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98675" y="4359074"/>
            <a:ext cx="330199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38950" y="5645380"/>
            <a:ext cx="2283460" cy="735330"/>
          </a:xfrm>
          <a:custGeom>
            <a:avLst/>
            <a:gdLst/>
            <a:ahLst/>
            <a:cxnLst/>
            <a:rect l="l" t="t" r="r" b="b"/>
            <a:pathLst>
              <a:path w="2283460" h="735329">
                <a:moveTo>
                  <a:pt x="0" y="0"/>
                </a:moveTo>
                <a:lnTo>
                  <a:pt x="2283443" y="0"/>
                </a:lnTo>
                <a:lnTo>
                  <a:pt x="2283443" y="735289"/>
                </a:lnTo>
                <a:lnTo>
                  <a:pt x="0" y="735289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4578" y="5677916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38950" y="5645380"/>
            <a:ext cx="274637" cy="238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16487" y="4692754"/>
            <a:ext cx="2299335" cy="735330"/>
          </a:xfrm>
          <a:custGeom>
            <a:avLst/>
            <a:gdLst/>
            <a:ahLst/>
            <a:cxnLst/>
            <a:rect l="l" t="t" r="r" b="b"/>
            <a:pathLst>
              <a:path w="2299335" h="735329">
                <a:moveTo>
                  <a:pt x="0" y="0"/>
                </a:moveTo>
                <a:lnTo>
                  <a:pt x="2299049" y="0"/>
                </a:lnTo>
                <a:lnTo>
                  <a:pt x="2299049" y="735289"/>
                </a:lnTo>
                <a:lnTo>
                  <a:pt x="0" y="735289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16487" y="4711700"/>
            <a:ext cx="2299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16489" y="4692752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82717" y="5174743"/>
            <a:ext cx="469900" cy="469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6661" y="3986258"/>
            <a:ext cx="3827145" cy="2707005"/>
          </a:xfrm>
          <a:custGeom>
            <a:avLst/>
            <a:gdLst/>
            <a:ahLst/>
            <a:cxnLst/>
            <a:rect l="l" t="t" r="r" b="b"/>
            <a:pathLst>
              <a:path w="3827145" h="2707004">
                <a:moveTo>
                  <a:pt x="0" y="0"/>
                </a:moveTo>
                <a:lnTo>
                  <a:pt x="3826794" y="0"/>
                </a:lnTo>
                <a:lnTo>
                  <a:pt x="3826794" y="2706832"/>
                </a:lnTo>
                <a:lnTo>
                  <a:pt x="0" y="270683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1160" y="4065523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6661" y="3986258"/>
            <a:ext cx="3302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31426" y="3957296"/>
            <a:ext cx="889000" cy="1191260"/>
          </a:xfrm>
          <a:custGeom>
            <a:avLst/>
            <a:gdLst/>
            <a:ahLst/>
            <a:cxnLst/>
            <a:rect l="l" t="t" r="r" b="b"/>
            <a:pathLst>
              <a:path w="889000" h="1191260">
                <a:moveTo>
                  <a:pt x="0" y="1127704"/>
                </a:moveTo>
                <a:lnTo>
                  <a:pt x="171" y="1191204"/>
                </a:lnTo>
                <a:lnTo>
                  <a:pt x="56375" y="1174645"/>
                </a:lnTo>
                <a:lnTo>
                  <a:pt x="20441" y="1174645"/>
                </a:lnTo>
                <a:lnTo>
                  <a:pt x="10261" y="1167052"/>
                </a:lnTo>
                <a:lnTo>
                  <a:pt x="12797" y="1163652"/>
                </a:lnTo>
                <a:lnTo>
                  <a:pt x="0" y="1127704"/>
                </a:lnTo>
                <a:close/>
              </a:path>
              <a:path w="889000" h="1191260">
                <a:moveTo>
                  <a:pt x="12797" y="1163652"/>
                </a:moveTo>
                <a:lnTo>
                  <a:pt x="10261" y="1167052"/>
                </a:lnTo>
                <a:lnTo>
                  <a:pt x="20441" y="1174645"/>
                </a:lnTo>
                <a:lnTo>
                  <a:pt x="22978" y="1171245"/>
                </a:lnTo>
                <a:lnTo>
                  <a:pt x="15356" y="1170842"/>
                </a:lnTo>
                <a:lnTo>
                  <a:pt x="12797" y="1163652"/>
                </a:lnTo>
                <a:close/>
              </a:path>
              <a:path w="889000" h="1191260">
                <a:moveTo>
                  <a:pt x="22978" y="1171245"/>
                </a:moveTo>
                <a:lnTo>
                  <a:pt x="20441" y="1174645"/>
                </a:lnTo>
                <a:lnTo>
                  <a:pt x="56375" y="1174645"/>
                </a:lnTo>
                <a:lnTo>
                  <a:pt x="61083" y="1173259"/>
                </a:lnTo>
                <a:lnTo>
                  <a:pt x="22978" y="1171245"/>
                </a:lnTo>
                <a:close/>
              </a:path>
              <a:path w="889000" h="1191260">
                <a:moveTo>
                  <a:pt x="865746" y="19958"/>
                </a:moveTo>
                <a:lnTo>
                  <a:pt x="12797" y="1163652"/>
                </a:lnTo>
                <a:lnTo>
                  <a:pt x="15356" y="1170842"/>
                </a:lnTo>
                <a:lnTo>
                  <a:pt x="22978" y="1171245"/>
                </a:lnTo>
                <a:lnTo>
                  <a:pt x="875926" y="27551"/>
                </a:lnTo>
                <a:lnTo>
                  <a:pt x="873366" y="20360"/>
                </a:lnTo>
                <a:lnTo>
                  <a:pt x="865746" y="19958"/>
                </a:lnTo>
                <a:close/>
              </a:path>
              <a:path w="889000" h="1191260">
                <a:moveTo>
                  <a:pt x="888596" y="16564"/>
                </a:moveTo>
                <a:lnTo>
                  <a:pt x="868277" y="16564"/>
                </a:lnTo>
                <a:lnTo>
                  <a:pt x="878457" y="24156"/>
                </a:lnTo>
                <a:lnTo>
                  <a:pt x="875926" y="27551"/>
                </a:lnTo>
                <a:lnTo>
                  <a:pt x="888723" y="63500"/>
                </a:lnTo>
                <a:lnTo>
                  <a:pt x="888596" y="16564"/>
                </a:lnTo>
                <a:close/>
              </a:path>
              <a:path w="889000" h="1191260">
                <a:moveTo>
                  <a:pt x="868277" y="16564"/>
                </a:moveTo>
                <a:lnTo>
                  <a:pt x="865746" y="19958"/>
                </a:lnTo>
                <a:lnTo>
                  <a:pt x="873366" y="20360"/>
                </a:lnTo>
                <a:lnTo>
                  <a:pt x="875926" y="27551"/>
                </a:lnTo>
                <a:lnTo>
                  <a:pt x="878457" y="24156"/>
                </a:lnTo>
                <a:lnTo>
                  <a:pt x="868277" y="16564"/>
                </a:lnTo>
                <a:close/>
              </a:path>
              <a:path w="889000" h="1191260">
                <a:moveTo>
                  <a:pt x="888551" y="0"/>
                </a:moveTo>
                <a:lnTo>
                  <a:pt x="827639" y="17945"/>
                </a:lnTo>
                <a:lnTo>
                  <a:pt x="865746" y="19958"/>
                </a:lnTo>
                <a:lnTo>
                  <a:pt x="868277" y="16564"/>
                </a:lnTo>
                <a:lnTo>
                  <a:pt x="888596" y="16564"/>
                </a:lnTo>
                <a:lnTo>
                  <a:pt x="8885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80886" y="4420108"/>
            <a:ext cx="650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VIF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81842" y="5698235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70152" y="2938611"/>
            <a:ext cx="4699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67529" y="3650179"/>
            <a:ext cx="1127125" cy="76200"/>
          </a:xfrm>
          <a:custGeom>
            <a:avLst/>
            <a:gdLst/>
            <a:ahLst/>
            <a:cxnLst/>
            <a:rect l="l" t="t" r="r" b="b"/>
            <a:pathLst>
              <a:path w="1127125" h="76200">
                <a:moveTo>
                  <a:pt x="50800" y="0"/>
                </a:moveTo>
                <a:lnTo>
                  <a:pt x="0" y="38099"/>
                </a:lnTo>
                <a:lnTo>
                  <a:pt x="50800" y="76199"/>
                </a:lnTo>
                <a:lnTo>
                  <a:pt x="29633" y="44449"/>
                </a:lnTo>
                <a:lnTo>
                  <a:pt x="25398" y="44449"/>
                </a:lnTo>
                <a:lnTo>
                  <a:pt x="25398" y="31749"/>
                </a:lnTo>
                <a:lnTo>
                  <a:pt x="29633" y="31749"/>
                </a:lnTo>
                <a:lnTo>
                  <a:pt x="50800" y="0"/>
                </a:lnTo>
                <a:close/>
              </a:path>
              <a:path w="1127125" h="76200">
                <a:moveTo>
                  <a:pt x="1101592" y="38099"/>
                </a:moveTo>
                <a:lnTo>
                  <a:pt x="1076192" y="76199"/>
                </a:lnTo>
                <a:lnTo>
                  <a:pt x="1118526" y="44449"/>
                </a:lnTo>
                <a:lnTo>
                  <a:pt x="1101592" y="44449"/>
                </a:lnTo>
                <a:lnTo>
                  <a:pt x="1101592" y="38099"/>
                </a:lnTo>
                <a:close/>
              </a:path>
              <a:path w="1127125" h="76200">
                <a:moveTo>
                  <a:pt x="29633" y="31749"/>
                </a:moveTo>
                <a:lnTo>
                  <a:pt x="25398" y="31749"/>
                </a:lnTo>
                <a:lnTo>
                  <a:pt x="25398" y="44449"/>
                </a:lnTo>
                <a:lnTo>
                  <a:pt x="29633" y="44449"/>
                </a:lnTo>
                <a:lnTo>
                  <a:pt x="25400" y="38099"/>
                </a:lnTo>
                <a:lnTo>
                  <a:pt x="29633" y="31749"/>
                </a:lnTo>
                <a:close/>
              </a:path>
              <a:path w="1127125" h="76200">
                <a:moveTo>
                  <a:pt x="1097359" y="31749"/>
                </a:moveTo>
                <a:lnTo>
                  <a:pt x="29633" y="31749"/>
                </a:lnTo>
                <a:lnTo>
                  <a:pt x="25400" y="38099"/>
                </a:lnTo>
                <a:lnTo>
                  <a:pt x="29633" y="44449"/>
                </a:lnTo>
                <a:lnTo>
                  <a:pt x="1097359" y="44449"/>
                </a:lnTo>
                <a:lnTo>
                  <a:pt x="1101592" y="38099"/>
                </a:lnTo>
                <a:lnTo>
                  <a:pt x="1097359" y="31749"/>
                </a:lnTo>
                <a:close/>
              </a:path>
              <a:path w="1127125" h="76200">
                <a:moveTo>
                  <a:pt x="1118526" y="31749"/>
                </a:moveTo>
                <a:lnTo>
                  <a:pt x="1101592" y="31749"/>
                </a:lnTo>
                <a:lnTo>
                  <a:pt x="1101592" y="44449"/>
                </a:lnTo>
                <a:lnTo>
                  <a:pt x="1118526" y="44449"/>
                </a:lnTo>
                <a:lnTo>
                  <a:pt x="1126992" y="38099"/>
                </a:lnTo>
                <a:lnTo>
                  <a:pt x="1118526" y="31749"/>
                </a:lnTo>
                <a:close/>
              </a:path>
              <a:path w="1127125" h="76200">
                <a:moveTo>
                  <a:pt x="1076192" y="0"/>
                </a:moveTo>
                <a:lnTo>
                  <a:pt x="1101592" y="38099"/>
                </a:lnTo>
                <a:lnTo>
                  <a:pt x="1101592" y="31749"/>
                </a:lnTo>
                <a:lnTo>
                  <a:pt x="1118526" y="31749"/>
                </a:lnTo>
                <a:lnTo>
                  <a:pt x="1076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05027" y="3091179"/>
            <a:ext cx="173355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74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VIF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8920" marR="539115" indent="-236854">
              <a:lnSpc>
                <a:spcPts val="158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Connect  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89305" y="2449352"/>
            <a:ext cx="897255" cy="513715"/>
          </a:xfrm>
          <a:custGeom>
            <a:avLst/>
            <a:gdLst/>
            <a:ahLst/>
            <a:cxnLst/>
            <a:rect l="l" t="t" r="r" b="b"/>
            <a:pathLst>
              <a:path w="897254" h="513714">
                <a:moveTo>
                  <a:pt x="867678" y="495726"/>
                </a:moveTo>
                <a:lnTo>
                  <a:pt x="833793" y="513271"/>
                </a:lnTo>
                <a:lnTo>
                  <a:pt x="896684" y="504507"/>
                </a:lnTo>
                <a:lnTo>
                  <a:pt x="893659" y="497773"/>
                </a:lnTo>
                <a:lnTo>
                  <a:pt x="871381" y="497773"/>
                </a:lnTo>
                <a:lnTo>
                  <a:pt x="867678" y="495726"/>
                </a:lnTo>
                <a:close/>
              </a:path>
              <a:path w="897254" h="513714">
                <a:moveTo>
                  <a:pt x="874452" y="492219"/>
                </a:moveTo>
                <a:lnTo>
                  <a:pt x="867678" y="495726"/>
                </a:lnTo>
                <a:lnTo>
                  <a:pt x="871381" y="497773"/>
                </a:lnTo>
                <a:lnTo>
                  <a:pt x="874452" y="492219"/>
                </a:lnTo>
                <a:close/>
              </a:path>
              <a:path w="897254" h="513714">
                <a:moveTo>
                  <a:pt x="870661" y="446585"/>
                </a:moveTo>
                <a:lnTo>
                  <a:pt x="873823" y="484612"/>
                </a:lnTo>
                <a:lnTo>
                  <a:pt x="877526" y="486660"/>
                </a:lnTo>
                <a:lnTo>
                  <a:pt x="871381" y="497773"/>
                </a:lnTo>
                <a:lnTo>
                  <a:pt x="893659" y="497773"/>
                </a:lnTo>
                <a:lnTo>
                  <a:pt x="870661" y="446585"/>
                </a:lnTo>
                <a:close/>
              </a:path>
              <a:path w="897254" h="513714">
                <a:moveTo>
                  <a:pt x="29005" y="17545"/>
                </a:moveTo>
                <a:lnTo>
                  <a:pt x="22228" y="21054"/>
                </a:lnTo>
                <a:lnTo>
                  <a:pt x="22861" y="28659"/>
                </a:lnTo>
                <a:lnTo>
                  <a:pt x="867678" y="495726"/>
                </a:lnTo>
                <a:lnTo>
                  <a:pt x="874455" y="492214"/>
                </a:lnTo>
                <a:lnTo>
                  <a:pt x="873823" y="484612"/>
                </a:lnTo>
                <a:lnTo>
                  <a:pt x="29005" y="17545"/>
                </a:lnTo>
                <a:close/>
              </a:path>
              <a:path w="897254" h="513714">
                <a:moveTo>
                  <a:pt x="873823" y="484612"/>
                </a:moveTo>
                <a:lnTo>
                  <a:pt x="874455" y="492214"/>
                </a:lnTo>
                <a:lnTo>
                  <a:pt x="877526" y="486660"/>
                </a:lnTo>
                <a:lnTo>
                  <a:pt x="873823" y="484612"/>
                </a:lnTo>
                <a:close/>
              </a:path>
              <a:path w="897254" h="513714">
                <a:moveTo>
                  <a:pt x="62891" y="0"/>
                </a:moveTo>
                <a:lnTo>
                  <a:pt x="0" y="8764"/>
                </a:lnTo>
                <a:lnTo>
                  <a:pt x="26023" y="66686"/>
                </a:lnTo>
                <a:lnTo>
                  <a:pt x="22861" y="28659"/>
                </a:lnTo>
                <a:lnTo>
                  <a:pt x="19152" y="26609"/>
                </a:lnTo>
                <a:lnTo>
                  <a:pt x="25297" y="15495"/>
                </a:lnTo>
                <a:lnTo>
                  <a:pt x="32964" y="15495"/>
                </a:lnTo>
                <a:lnTo>
                  <a:pt x="62891" y="0"/>
                </a:lnTo>
                <a:close/>
              </a:path>
              <a:path w="897254" h="513714">
                <a:moveTo>
                  <a:pt x="25297" y="15495"/>
                </a:moveTo>
                <a:lnTo>
                  <a:pt x="19152" y="26609"/>
                </a:lnTo>
                <a:lnTo>
                  <a:pt x="22861" y="28659"/>
                </a:lnTo>
                <a:lnTo>
                  <a:pt x="22228" y="21054"/>
                </a:lnTo>
                <a:lnTo>
                  <a:pt x="29005" y="17545"/>
                </a:lnTo>
                <a:lnTo>
                  <a:pt x="25297" y="15495"/>
                </a:lnTo>
                <a:close/>
              </a:path>
              <a:path w="897254" h="513714">
                <a:moveTo>
                  <a:pt x="32964" y="15495"/>
                </a:moveTo>
                <a:lnTo>
                  <a:pt x="25297" y="15495"/>
                </a:lnTo>
                <a:lnTo>
                  <a:pt x="29005" y="17545"/>
                </a:lnTo>
                <a:lnTo>
                  <a:pt x="32964" y="154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9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5" dirty="0"/>
              <a:t>Managed</a:t>
            </a:r>
            <a:r>
              <a:rPr spc="-35" dirty="0"/>
              <a:t> </a:t>
            </a:r>
            <a:r>
              <a:rPr spc="-5" dirty="0"/>
              <a:t>VPN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30" cy="3676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0631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Managed IPSec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VPN Connection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over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existing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Internet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2703"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When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Quick and usually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simple way 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establish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secure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tunnelled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 marR="396875">
                        <a:lnSpc>
                          <a:spcPts val="29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connection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a VPC;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redundant link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Direct Connect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other 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9239"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Supports static routes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BGP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peering and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routing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14">
                <a:tc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Dependent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your Internet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connection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Create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Virtual Private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Gateway (VPG) on AWS,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Customer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Gateway 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on-premises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side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9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731135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10" dirty="0"/>
              <a:t>Direct</a:t>
            </a:r>
            <a:r>
              <a:rPr spc="-35" dirty="0"/>
              <a:t> </a:t>
            </a:r>
            <a:r>
              <a:rPr spc="-5" dirty="0"/>
              <a:t>Connect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29" cy="4537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86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99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942">
                <a:tc>
                  <a:txBody>
                    <a:bodyPr/>
                    <a:lstStyle/>
                    <a:p>
                      <a:pPr marR="4178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Dedicated network connection over private lines straight into</a:t>
                      </a:r>
                      <a:r>
                        <a:rPr sz="1600" spc="9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05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backbone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Requires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large network link into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AWS;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lots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10"/>
                        </a:lnSpc>
                        <a:spcBef>
                          <a:spcPts val="8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services being provided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 AWS 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your corporate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users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2703"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More predictable network performance; potential bandwidth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cost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 marR="286385">
                        <a:lnSpc>
                          <a:spcPts val="29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reduction; up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10 Gbps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provisioned connections; supports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BGP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peering and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routing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4591"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May require additional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telecom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 hosting provider</a:t>
                      </a:r>
                      <a:r>
                        <a:rPr sz="1600" spc="9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relationships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05"/>
                        </a:lnSpc>
                        <a:spcBef>
                          <a:spcPts val="88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and/or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 circuits;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costly;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takes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time to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provision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2703"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Work with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your existing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data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networking provider; create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Virtual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 marR="501015">
                        <a:lnSpc>
                          <a:spcPts val="29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Interfaces (VIFs)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VPCs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(private VIFs)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other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services like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S3 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Glacier (public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VIFs)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7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862076"/>
            <a:ext cx="367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Direct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Connect Plus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1469" y="1556773"/>
          <a:ext cx="8799830" cy="2892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0631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IPSec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connection over private lines (Direct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Connect)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When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Need 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added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security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encrypted tunnels over Direct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226"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More secure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(in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theory) than Direct Connect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alone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14">
                <a:tc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More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complexity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introduced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by VPN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layer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9832"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Work with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your existing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data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networking</a:t>
                      </a:r>
                      <a:r>
                        <a:rPr sz="1600" spc="2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provider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59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71399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5" dirty="0"/>
              <a:t>VPN</a:t>
            </a:r>
            <a:r>
              <a:rPr spc="-25" dirty="0"/>
              <a:t> </a:t>
            </a:r>
            <a:r>
              <a:rPr spc="-5" dirty="0"/>
              <a:t>CloudHub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30" cy="3694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942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 locations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 a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hub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spoke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manner using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AWSs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Virtual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ts val="1905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Private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Gateway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When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Link remote offices for backup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primary WAN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access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600" spc="7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ts val="1910"/>
                        </a:lnSpc>
                        <a:spcBef>
                          <a:spcPts val="8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 and each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other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Reuses existing Internet connections; supports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BGP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routes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direct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traffic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14">
                <a:tc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Dependent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Internet connection; no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inherent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redundancy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472440" algn="ctr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78943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Assign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multiple Customer Gateways to 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Virtual Private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Gateway,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80365" algn="ctr">
                        <a:lnSpc>
                          <a:spcPts val="1905"/>
                        </a:lnSpc>
                        <a:spcBef>
                          <a:spcPts val="88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each with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their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own BGP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ASN and unique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IP</a:t>
                      </a:r>
                      <a:r>
                        <a:rPr sz="1600" spc="4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ranges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7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15" dirty="0"/>
              <a:t>Software</a:t>
            </a:r>
            <a:r>
              <a:rPr spc="-10" dirty="0"/>
              <a:t> </a:t>
            </a:r>
            <a:r>
              <a:rPr spc="-5" dirty="0"/>
              <a:t>VPN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30" cy="3799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0631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provide your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own VPN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endpoint and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software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2703"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When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must manage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both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ends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connection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for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 marR="1095375">
                        <a:lnSpc>
                          <a:spcPts val="29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compliance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reasons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you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want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VPN option not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supported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by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9239"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Pros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Ultimate flexibility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manageability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Cons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must design for any needed redundancy across the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whole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chain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Install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software via Marketplace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appliance of on an</a:t>
                      </a:r>
                      <a:r>
                        <a:rPr sz="1600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EC2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ts val="1905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instance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2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639" y="988302"/>
            <a:ext cx="10074910" cy="3899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7384415" indent="-227329">
              <a:lnSpc>
                <a:spcPct val="152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VPC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53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Virtual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Cloud (VPC) is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logically isolated from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other VPCs on</a:t>
            </a:r>
            <a:r>
              <a:rPr sz="24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cs typeface="Calibri"/>
              </a:rPr>
              <a:t>AWS.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41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VPCs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region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wide.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41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is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400" dirty="0">
                <a:solidFill>
                  <a:srgbClr val="FFFFFF"/>
                </a:solidFill>
                <a:cs typeface="Calibri"/>
              </a:rPr>
              <a:t>each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region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subnet in </a:t>
            </a:r>
            <a:r>
              <a:rPr sz="2400" dirty="0">
                <a:solidFill>
                  <a:srgbClr val="FFFFFF"/>
                </a:solidFill>
                <a:cs typeface="Calibri"/>
              </a:rPr>
              <a:t>each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AZ.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marR="5080" indent="-342900">
              <a:lnSpc>
                <a:spcPct val="149200"/>
              </a:lnSpc>
              <a:buFont typeface="Wingdings"/>
              <a:buChar char=""/>
              <a:tabLst>
                <a:tab pos="582930" algn="l"/>
              </a:tabLst>
            </a:pPr>
            <a:r>
              <a:rPr sz="2400" spc="-60" dirty="0">
                <a:solidFill>
                  <a:srgbClr val="FFFFFF"/>
                </a:solidFill>
                <a:cs typeface="Calibri"/>
              </a:rPr>
              <a:t>You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define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dedicated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tenancy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ensure instances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launched  on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dedicated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hardware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(overrides the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configuration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specified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at</a:t>
            </a:r>
            <a:r>
              <a:rPr sz="24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launch).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53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dirty="0">
                <a:solidFill>
                  <a:srgbClr val="FFFFFF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dirty="0">
                <a:solidFill>
                  <a:srgbClr val="FFFFFF"/>
                </a:solidFill>
                <a:cs typeface="Calibri"/>
              </a:rPr>
              <a:t>has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all-public</a:t>
            </a:r>
            <a:r>
              <a:rPr sz="2400" spc="-3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subnets.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65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30" dirty="0"/>
              <a:t>Transit</a:t>
            </a:r>
            <a:r>
              <a:rPr spc="-15" dirty="0"/>
              <a:t> </a:t>
            </a:r>
            <a:r>
              <a:rPr spc="-5" dirty="0"/>
              <a:t>VPC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29" cy="3817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86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99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942">
                <a:tc>
                  <a:txBody>
                    <a:bodyPr/>
                    <a:lstStyle/>
                    <a:p>
                      <a:pPr marR="4178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Common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strategy for connecting geographically dispersed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05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 locations in order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create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global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 transit</a:t>
                      </a:r>
                      <a:r>
                        <a:rPr sz="1600" spc="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center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Locations and 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VPC-deployed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assets across multiple regions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that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10"/>
                        </a:lnSpc>
                        <a:spcBef>
                          <a:spcPts val="8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communicate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with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one</a:t>
                      </a:r>
                      <a:r>
                        <a:rPr sz="1600" spc="2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another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Ultimate flexibility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 manageability but also </a:t>
                      </a:r>
                      <a:r>
                        <a:rPr sz="1600" spc="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AWS-managed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hub-and-spoke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between</a:t>
                      </a:r>
                      <a:r>
                        <a:rPr sz="1600" spc="-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must design for any needed redundancy across the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whole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05"/>
                        </a:lnSpc>
                        <a:spcBef>
                          <a:spcPts val="8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chain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Providers like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Cisco,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Juniper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Networks,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 Riverbed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have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14"/>
                        </a:lnSpc>
                        <a:spcBef>
                          <a:spcPts val="86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offerings which work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with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their equipment and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r>
                        <a:rPr sz="1600" spc="4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6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5" dirty="0"/>
              <a:t>VPC</a:t>
            </a:r>
            <a:r>
              <a:rPr spc="-15" dirty="0"/>
              <a:t> </a:t>
            </a:r>
            <a:r>
              <a:rPr spc="-10" dirty="0"/>
              <a:t>Peering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30" cy="333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0631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	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AWS-provided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 connectivity between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two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3088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When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Multiple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communicate or access each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other’s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ts val="1914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226">
                <a:tc>
                  <a:txBody>
                    <a:bodyPr/>
                    <a:lstStyle/>
                    <a:p>
                      <a:pPr marL="78486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backbone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without traversing the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Internet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14">
                <a:tc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Cons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Transitive peering is not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supported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10058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peering request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made;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accepter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accepts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request (either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within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1012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across accounts)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62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280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VPC</a:t>
            </a:r>
            <a:r>
              <a:rPr spc="-60" dirty="0"/>
              <a:t> </a:t>
            </a:r>
            <a:r>
              <a:rPr spc="-10" dirty="0"/>
              <a:t>Peering</a:t>
            </a:r>
          </a:p>
        </p:txBody>
      </p:sp>
      <p:sp>
        <p:nvSpPr>
          <p:cNvPr id="4" name="object 4"/>
          <p:cNvSpPr/>
          <p:nvPr/>
        </p:nvSpPr>
        <p:spPr>
          <a:xfrm>
            <a:off x="1054852" y="1346074"/>
            <a:ext cx="3450590" cy="2418080"/>
          </a:xfrm>
          <a:custGeom>
            <a:avLst/>
            <a:gdLst/>
            <a:ahLst/>
            <a:cxnLst/>
            <a:rect l="l" t="t" r="r" b="b"/>
            <a:pathLst>
              <a:path w="3450590" h="2418079">
                <a:moveTo>
                  <a:pt x="0" y="0"/>
                </a:moveTo>
                <a:lnTo>
                  <a:pt x="3450471" y="0"/>
                </a:lnTo>
                <a:lnTo>
                  <a:pt x="3450471" y="2417747"/>
                </a:lnTo>
                <a:lnTo>
                  <a:pt x="0" y="2417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353" y="1410715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4854" y="1346074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7912" y="2752867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10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912" y="2785364"/>
            <a:ext cx="2493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7912" y="2752866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7912" y="1799065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10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912" y="1819147"/>
            <a:ext cx="2493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6763" y="1796976"/>
            <a:ext cx="274638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4853" y="1346074"/>
            <a:ext cx="3450590" cy="2418080"/>
          </a:xfrm>
          <a:custGeom>
            <a:avLst/>
            <a:gdLst/>
            <a:ahLst/>
            <a:cxnLst/>
            <a:rect l="l" t="t" r="r" b="b"/>
            <a:pathLst>
              <a:path w="3450590" h="2418079">
                <a:moveTo>
                  <a:pt x="0" y="0"/>
                </a:moveTo>
                <a:lnTo>
                  <a:pt x="3450471" y="0"/>
                </a:lnTo>
                <a:lnTo>
                  <a:pt x="3450471" y="2417747"/>
                </a:lnTo>
                <a:lnTo>
                  <a:pt x="0" y="24177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9353" y="1410715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4854" y="1346074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7912" y="2752867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09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7912" y="2785364"/>
            <a:ext cx="2493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7912" y="2752866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47912" y="1799065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09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7912" y="1819147"/>
            <a:ext cx="2493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763" y="1796976"/>
            <a:ext cx="274638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6794" y="2915411"/>
            <a:ext cx="637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eer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50932" y="2405396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440103" y="4532824"/>
          <a:ext cx="2640964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Security Group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ICMP</a:t>
                      </a:r>
                      <a:r>
                        <a:rPr sz="800" spc="-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v4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512107" y="3924300"/>
            <a:ext cx="137160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Inbound: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19013" y="4532824"/>
          <a:ext cx="2640964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3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Source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Protocol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Port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TCP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22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091017" y="3924300"/>
            <a:ext cx="137160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2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Inbound: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40103" y="5595226"/>
          <a:ext cx="2641600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10.0.0.0/16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50" i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peering-connection-id</a:t>
                      </a:r>
                      <a:endParaRPr sz="850">
                        <a:latin typeface="Lucida Sans"/>
                        <a:cs typeface="Lucida San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794935" y="5237988"/>
            <a:ext cx="968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0641" y="5244084"/>
            <a:ext cx="968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2290" y="1446276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CIDR: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10.1.0.0/16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09391" y="1452371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CIDR: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10.0.0.0/16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019013" y="5595226"/>
          <a:ext cx="2641600" cy="47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10.1.0.0/16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850" i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peering-connection-id</a:t>
                      </a:r>
                      <a:endParaRPr sz="850">
                        <a:latin typeface="Lucida Sans"/>
                        <a:cs typeface="Lucida San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878867" y="2056829"/>
            <a:ext cx="371692" cy="371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73091" y="3027503"/>
            <a:ext cx="371690" cy="371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58130" y="1001267"/>
            <a:ext cx="815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24509" y="1025651"/>
            <a:ext cx="815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48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06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VPC Endpoint</a:t>
            </a:r>
            <a:r>
              <a:rPr spc="-80" dirty="0"/>
              <a:t> </a:t>
            </a:r>
            <a:r>
              <a:rPr dirty="0"/>
              <a:t>Services</a:t>
            </a:r>
          </a:p>
        </p:txBody>
      </p:sp>
      <p:sp>
        <p:nvSpPr>
          <p:cNvPr id="4" name="object 4"/>
          <p:cNvSpPr/>
          <p:nvPr/>
        </p:nvSpPr>
        <p:spPr>
          <a:xfrm>
            <a:off x="874544" y="1520948"/>
            <a:ext cx="4164329" cy="3472179"/>
          </a:xfrm>
          <a:custGeom>
            <a:avLst/>
            <a:gdLst/>
            <a:ahLst/>
            <a:cxnLst/>
            <a:rect l="l" t="t" r="r" b="b"/>
            <a:pathLst>
              <a:path w="4164329" h="3472179">
                <a:moveTo>
                  <a:pt x="0" y="0"/>
                </a:moveTo>
                <a:lnTo>
                  <a:pt x="4163800" y="0"/>
                </a:lnTo>
                <a:lnTo>
                  <a:pt x="4163800" y="3471676"/>
                </a:lnTo>
                <a:lnTo>
                  <a:pt x="0" y="34716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043" y="1587500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4544" y="1520949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6454" y="3418347"/>
            <a:ext cx="3004185" cy="1269365"/>
          </a:xfrm>
          <a:custGeom>
            <a:avLst/>
            <a:gdLst/>
            <a:ahLst/>
            <a:cxnLst/>
            <a:rect l="l" t="t" r="r" b="b"/>
            <a:pathLst>
              <a:path w="3004185" h="1269364">
                <a:moveTo>
                  <a:pt x="0" y="0"/>
                </a:moveTo>
                <a:lnTo>
                  <a:pt x="3004083" y="0"/>
                </a:lnTo>
                <a:lnTo>
                  <a:pt x="3004083" y="1269017"/>
                </a:lnTo>
                <a:lnTo>
                  <a:pt x="0" y="1269017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6454" y="3452876"/>
            <a:ext cx="300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6455" y="3418346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7604" y="1973939"/>
            <a:ext cx="3004185" cy="1235710"/>
          </a:xfrm>
          <a:custGeom>
            <a:avLst/>
            <a:gdLst/>
            <a:ahLst/>
            <a:cxnLst/>
            <a:rect l="l" t="t" r="r" b="b"/>
            <a:pathLst>
              <a:path w="3004185" h="1235710">
                <a:moveTo>
                  <a:pt x="0" y="0"/>
                </a:moveTo>
                <a:lnTo>
                  <a:pt x="3004083" y="0"/>
                </a:lnTo>
                <a:lnTo>
                  <a:pt x="3004083" y="1235604"/>
                </a:lnTo>
                <a:lnTo>
                  <a:pt x="0" y="123560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3232" y="1992884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6455" y="1971852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98859" y="3873441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8187" y="4278883"/>
            <a:ext cx="826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4793" y="1123188"/>
            <a:ext cx="1003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VPC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1386" y="1520948"/>
            <a:ext cx="4164329" cy="3472179"/>
          </a:xfrm>
          <a:custGeom>
            <a:avLst/>
            <a:gdLst/>
            <a:ahLst/>
            <a:cxnLst/>
            <a:rect l="l" t="t" r="r" b="b"/>
            <a:pathLst>
              <a:path w="4164329" h="3472179">
                <a:moveTo>
                  <a:pt x="0" y="0"/>
                </a:moveTo>
                <a:lnTo>
                  <a:pt x="4163800" y="0"/>
                </a:lnTo>
                <a:lnTo>
                  <a:pt x="4163800" y="3471676"/>
                </a:lnTo>
                <a:lnTo>
                  <a:pt x="0" y="34716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5887" y="1587500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1387" y="1520949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3296" y="3418347"/>
            <a:ext cx="3004185" cy="1269365"/>
          </a:xfrm>
          <a:custGeom>
            <a:avLst/>
            <a:gdLst/>
            <a:ahLst/>
            <a:cxnLst/>
            <a:rect l="l" t="t" r="r" b="b"/>
            <a:pathLst>
              <a:path w="3004184" h="1269364">
                <a:moveTo>
                  <a:pt x="0" y="0"/>
                </a:moveTo>
                <a:lnTo>
                  <a:pt x="3004083" y="0"/>
                </a:lnTo>
                <a:lnTo>
                  <a:pt x="3004083" y="1269017"/>
                </a:lnTo>
                <a:lnTo>
                  <a:pt x="0" y="1269017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8924" y="3452876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3297" y="3418346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04447" y="1973939"/>
            <a:ext cx="3004185" cy="1235710"/>
          </a:xfrm>
          <a:custGeom>
            <a:avLst/>
            <a:gdLst/>
            <a:ahLst/>
            <a:cxnLst/>
            <a:rect l="l" t="t" r="r" b="b"/>
            <a:pathLst>
              <a:path w="3004184" h="1235710">
                <a:moveTo>
                  <a:pt x="0" y="0"/>
                </a:moveTo>
                <a:lnTo>
                  <a:pt x="3004083" y="0"/>
                </a:lnTo>
                <a:lnTo>
                  <a:pt x="3004083" y="1235604"/>
                </a:lnTo>
                <a:lnTo>
                  <a:pt x="0" y="123560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4447" y="1992884"/>
            <a:ext cx="3004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03297" y="1971852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25514" y="2322226"/>
            <a:ext cx="371692" cy="371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1579" y="1202435"/>
            <a:ext cx="19107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VPC –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Provider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8707" y="2727452"/>
            <a:ext cx="1975485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65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  <a:p>
            <a:pPr marL="1261745">
              <a:lnSpc>
                <a:spcPts val="160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ndpo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25587" y="2313400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6274" y="4360164"/>
            <a:ext cx="1120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8345" y="3856101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48856" y="4008397"/>
            <a:ext cx="1123315" cy="103505"/>
          </a:xfrm>
          <a:custGeom>
            <a:avLst/>
            <a:gdLst/>
            <a:ahLst/>
            <a:cxnLst/>
            <a:rect l="l" t="t" r="r" b="b"/>
            <a:pathLst>
              <a:path w="1123315" h="103504">
                <a:moveTo>
                  <a:pt x="1063967" y="0"/>
                </a:moveTo>
                <a:lnTo>
                  <a:pt x="1059955" y="267"/>
                </a:lnTo>
                <a:lnTo>
                  <a:pt x="1055336" y="5546"/>
                </a:lnTo>
                <a:lnTo>
                  <a:pt x="1055604" y="9558"/>
                </a:lnTo>
                <a:lnTo>
                  <a:pt x="1096325" y="45189"/>
                </a:lnTo>
                <a:lnTo>
                  <a:pt x="1113223" y="45189"/>
                </a:lnTo>
                <a:lnTo>
                  <a:pt x="1113223" y="57889"/>
                </a:lnTo>
                <a:lnTo>
                  <a:pt x="1096325" y="57889"/>
                </a:lnTo>
                <a:lnTo>
                  <a:pt x="1055604" y="93518"/>
                </a:lnTo>
                <a:lnTo>
                  <a:pt x="1055336" y="97530"/>
                </a:lnTo>
                <a:lnTo>
                  <a:pt x="1059955" y="102809"/>
                </a:lnTo>
                <a:lnTo>
                  <a:pt x="1063967" y="103077"/>
                </a:lnTo>
                <a:lnTo>
                  <a:pt x="1115611" y="57889"/>
                </a:lnTo>
                <a:lnTo>
                  <a:pt x="1113223" y="57889"/>
                </a:lnTo>
                <a:lnTo>
                  <a:pt x="1115613" y="57887"/>
                </a:lnTo>
                <a:lnTo>
                  <a:pt x="1122869" y="51539"/>
                </a:lnTo>
                <a:lnTo>
                  <a:pt x="1063967" y="0"/>
                </a:lnTo>
                <a:close/>
              </a:path>
              <a:path w="1123315" h="103504">
                <a:moveTo>
                  <a:pt x="1103582" y="51539"/>
                </a:moveTo>
                <a:lnTo>
                  <a:pt x="1096325" y="57889"/>
                </a:lnTo>
                <a:lnTo>
                  <a:pt x="1113223" y="57889"/>
                </a:lnTo>
                <a:lnTo>
                  <a:pt x="1113223" y="56318"/>
                </a:lnTo>
                <a:lnTo>
                  <a:pt x="1109044" y="56318"/>
                </a:lnTo>
                <a:lnTo>
                  <a:pt x="1103582" y="51539"/>
                </a:lnTo>
                <a:close/>
              </a:path>
              <a:path w="1123315" h="103504">
                <a:moveTo>
                  <a:pt x="0" y="45187"/>
                </a:moveTo>
                <a:lnTo>
                  <a:pt x="0" y="57887"/>
                </a:lnTo>
                <a:lnTo>
                  <a:pt x="1096326" y="57887"/>
                </a:lnTo>
                <a:lnTo>
                  <a:pt x="1103582" y="51539"/>
                </a:lnTo>
                <a:lnTo>
                  <a:pt x="1096325" y="45189"/>
                </a:lnTo>
                <a:lnTo>
                  <a:pt x="0" y="45187"/>
                </a:lnTo>
                <a:close/>
              </a:path>
              <a:path w="1123315" h="103504">
                <a:moveTo>
                  <a:pt x="1109044" y="46760"/>
                </a:moveTo>
                <a:lnTo>
                  <a:pt x="1103582" y="51539"/>
                </a:lnTo>
                <a:lnTo>
                  <a:pt x="1109044" y="56318"/>
                </a:lnTo>
                <a:lnTo>
                  <a:pt x="1109044" y="46760"/>
                </a:lnTo>
                <a:close/>
              </a:path>
              <a:path w="1123315" h="103504">
                <a:moveTo>
                  <a:pt x="1113223" y="46760"/>
                </a:moveTo>
                <a:lnTo>
                  <a:pt x="1109044" y="46760"/>
                </a:lnTo>
                <a:lnTo>
                  <a:pt x="1109044" y="56318"/>
                </a:lnTo>
                <a:lnTo>
                  <a:pt x="1113223" y="56318"/>
                </a:lnTo>
                <a:lnTo>
                  <a:pt x="1113223" y="46760"/>
                </a:lnTo>
                <a:close/>
              </a:path>
              <a:path w="1123315" h="103504">
                <a:moveTo>
                  <a:pt x="1096325" y="45189"/>
                </a:moveTo>
                <a:lnTo>
                  <a:pt x="1103582" y="51539"/>
                </a:lnTo>
                <a:lnTo>
                  <a:pt x="1109044" y="46760"/>
                </a:lnTo>
                <a:lnTo>
                  <a:pt x="1113223" y="46760"/>
                </a:lnTo>
                <a:lnTo>
                  <a:pt x="1113223" y="45189"/>
                </a:lnTo>
                <a:lnTo>
                  <a:pt x="1096325" y="4518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25490" y="3317999"/>
            <a:ext cx="3013710" cy="2019300"/>
          </a:xfrm>
          <a:custGeom>
            <a:avLst/>
            <a:gdLst/>
            <a:ahLst/>
            <a:cxnLst/>
            <a:rect l="l" t="t" r="r" b="b"/>
            <a:pathLst>
              <a:path w="3013709" h="2019300">
                <a:moveTo>
                  <a:pt x="0" y="0"/>
                </a:moveTo>
                <a:lnTo>
                  <a:pt x="3013709" y="0"/>
                </a:lnTo>
                <a:lnTo>
                  <a:pt x="3013709" y="2019052"/>
                </a:lnTo>
                <a:lnTo>
                  <a:pt x="0" y="201905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3124" y="4564379"/>
            <a:ext cx="2032635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Balancer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77545"/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91419" y="2747943"/>
            <a:ext cx="1571625" cy="1314450"/>
          </a:xfrm>
          <a:custGeom>
            <a:avLst/>
            <a:gdLst/>
            <a:ahLst/>
            <a:cxnLst/>
            <a:rect l="l" t="t" r="r" b="b"/>
            <a:pathLst>
              <a:path w="1571625" h="1314450">
                <a:moveTo>
                  <a:pt x="1547177" y="1299864"/>
                </a:moveTo>
                <a:lnTo>
                  <a:pt x="1493083" y="1301151"/>
                </a:lnTo>
                <a:lnTo>
                  <a:pt x="1490309" y="1304062"/>
                </a:lnTo>
                <a:lnTo>
                  <a:pt x="1490475" y="1311074"/>
                </a:lnTo>
                <a:lnTo>
                  <a:pt x="1493385" y="1313849"/>
                </a:lnTo>
                <a:lnTo>
                  <a:pt x="1571628" y="1311986"/>
                </a:lnTo>
                <a:lnTo>
                  <a:pt x="1571419" y="1310665"/>
                </a:lnTo>
                <a:lnTo>
                  <a:pt x="1560130" y="1310665"/>
                </a:lnTo>
                <a:lnTo>
                  <a:pt x="1547177" y="1299864"/>
                </a:lnTo>
                <a:close/>
              </a:path>
              <a:path w="1571625" h="1314450">
                <a:moveTo>
                  <a:pt x="1556816" y="1299635"/>
                </a:moveTo>
                <a:lnTo>
                  <a:pt x="1547177" y="1299864"/>
                </a:lnTo>
                <a:lnTo>
                  <a:pt x="1560130" y="1310665"/>
                </a:lnTo>
                <a:lnTo>
                  <a:pt x="1563350" y="1306803"/>
                </a:lnTo>
                <a:lnTo>
                  <a:pt x="1557950" y="1306803"/>
                </a:lnTo>
                <a:lnTo>
                  <a:pt x="1556816" y="1299635"/>
                </a:lnTo>
                <a:close/>
              </a:path>
              <a:path w="1571625" h="1314450">
                <a:moveTo>
                  <a:pt x="1556144" y="1232319"/>
                </a:moveTo>
                <a:lnTo>
                  <a:pt x="1549217" y="1233415"/>
                </a:lnTo>
                <a:lnTo>
                  <a:pt x="1546853" y="1236667"/>
                </a:lnTo>
                <a:lnTo>
                  <a:pt x="1555309" y="1290110"/>
                </a:lnTo>
                <a:lnTo>
                  <a:pt x="1568263" y="1300911"/>
                </a:lnTo>
                <a:lnTo>
                  <a:pt x="1560130" y="1310665"/>
                </a:lnTo>
                <a:lnTo>
                  <a:pt x="1571419" y="1310665"/>
                </a:lnTo>
                <a:lnTo>
                  <a:pt x="1559397" y="1234682"/>
                </a:lnTo>
                <a:lnTo>
                  <a:pt x="1556144" y="1232319"/>
                </a:lnTo>
                <a:close/>
              </a:path>
              <a:path w="1571625" h="1314450">
                <a:moveTo>
                  <a:pt x="1564072" y="1299462"/>
                </a:moveTo>
                <a:lnTo>
                  <a:pt x="1556816" y="1299635"/>
                </a:lnTo>
                <a:lnTo>
                  <a:pt x="1557950" y="1306803"/>
                </a:lnTo>
                <a:lnTo>
                  <a:pt x="1564072" y="1299462"/>
                </a:lnTo>
                <a:close/>
              </a:path>
              <a:path w="1571625" h="1314450">
                <a:moveTo>
                  <a:pt x="1566525" y="1299462"/>
                </a:moveTo>
                <a:lnTo>
                  <a:pt x="1564072" y="1299462"/>
                </a:lnTo>
                <a:lnTo>
                  <a:pt x="1557950" y="1306803"/>
                </a:lnTo>
                <a:lnTo>
                  <a:pt x="1563350" y="1306803"/>
                </a:lnTo>
                <a:lnTo>
                  <a:pt x="1568263" y="1300911"/>
                </a:lnTo>
                <a:lnTo>
                  <a:pt x="1566525" y="1299462"/>
                </a:lnTo>
                <a:close/>
              </a:path>
              <a:path w="1571625" h="1314450">
                <a:moveTo>
                  <a:pt x="8134" y="0"/>
                </a:moveTo>
                <a:lnTo>
                  <a:pt x="0" y="9754"/>
                </a:lnTo>
                <a:lnTo>
                  <a:pt x="1547177" y="1299864"/>
                </a:lnTo>
                <a:lnTo>
                  <a:pt x="1556816" y="1299635"/>
                </a:lnTo>
                <a:lnTo>
                  <a:pt x="1555309" y="1290110"/>
                </a:lnTo>
                <a:lnTo>
                  <a:pt x="8134" y="0"/>
                </a:lnTo>
                <a:close/>
              </a:path>
              <a:path w="1571625" h="1314450">
                <a:moveTo>
                  <a:pt x="1555309" y="1290110"/>
                </a:moveTo>
                <a:lnTo>
                  <a:pt x="1556816" y="1299635"/>
                </a:lnTo>
                <a:lnTo>
                  <a:pt x="1564072" y="1299462"/>
                </a:lnTo>
                <a:lnTo>
                  <a:pt x="1566525" y="1299462"/>
                </a:lnTo>
                <a:lnTo>
                  <a:pt x="1555309" y="129011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0775" y="2456535"/>
            <a:ext cx="635635" cy="103505"/>
          </a:xfrm>
          <a:custGeom>
            <a:avLst/>
            <a:gdLst/>
            <a:ahLst/>
            <a:cxnLst/>
            <a:rect l="l" t="t" r="r" b="b"/>
            <a:pathLst>
              <a:path w="635635" h="103505">
                <a:moveTo>
                  <a:pt x="616180" y="51537"/>
                </a:moveTo>
                <a:lnTo>
                  <a:pt x="568203" y="93518"/>
                </a:lnTo>
                <a:lnTo>
                  <a:pt x="567935" y="97530"/>
                </a:lnTo>
                <a:lnTo>
                  <a:pt x="572554" y="102809"/>
                </a:lnTo>
                <a:lnTo>
                  <a:pt x="576566" y="103077"/>
                </a:lnTo>
                <a:lnTo>
                  <a:pt x="628209" y="57887"/>
                </a:lnTo>
                <a:lnTo>
                  <a:pt x="625822" y="57887"/>
                </a:lnTo>
                <a:lnTo>
                  <a:pt x="625822" y="56316"/>
                </a:lnTo>
                <a:lnTo>
                  <a:pt x="621642" y="56316"/>
                </a:lnTo>
                <a:lnTo>
                  <a:pt x="616180" y="51537"/>
                </a:lnTo>
                <a:close/>
              </a:path>
              <a:path w="635635" h="103505">
                <a:moveTo>
                  <a:pt x="608923" y="45187"/>
                </a:moveTo>
                <a:lnTo>
                  <a:pt x="0" y="45187"/>
                </a:lnTo>
                <a:lnTo>
                  <a:pt x="0" y="57887"/>
                </a:lnTo>
                <a:lnTo>
                  <a:pt x="608923" y="57887"/>
                </a:lnTo>
                <a:lnTo>
                  <a:pt x="616180" y="51537"/>
                </a:lnTo>
                <a:lnTo>
                  <a:pt x="608923" y="45187"/>
                </a:lnTo>
                <a:close/>
              </a:path>
              <a:path w="635635" h="103505">
                <a:moveTo>
                  <a:pt x="628209" y="45187"/>
                </a:moveTo>
                <a:lnTo>
                  <a:pt x="625822" y="45187"/>
                </a:lnTo>
                <a:lnTo>
                  <a:pt x="625822" y="57887"/>
                </a:lnTo>
                <a:lnTo>
                  <a:pt x="628209" y="57887"/>
                </a:lnTo>
                <a:lnTo>
                  <a:pt x="635466" y="51537"/>
                </a:lnTo>
                <a:lnTo>
                  <a:pt x="628209" y="45187"/>
                </a:lnTo>
                <a:close/>
              </a:path>
              <a:path w="635635" h="103505">
                <a:moveTo>
                  <a:pt x="621642" y="46758"/>
                </a:moveTo>
                <a:lnTo>
                  <a:pt x="616180" y="51537"/>
                </a:lnTo>
                <a:lnTo>
                  <a:pt x="621642" y="56316"/>
                </a:lnTo>
                <a:lnTo>
                  <a:pt x="621642" y="46758"/>
                </a:lnTo>
                <a:close/>
              </a:path>
              <a:path w="635635" h="103505">
                <a:moveTo>
                  <a:pt x="625822" y="46758"/>
                </a:moveTo>
                <a:lnTo>
                  <a:pt x="621642" y="46758"/>
                </a:lnTo>
                <a:lnTo>
                  <a:pt x="621642" y="56316"/>
                </a:lnTo>
                <a:lnTo>
                  <a:pt x="625822" y="56316"/>
                </a:lnTo>
                <a:lnTo>
                  <a:pt x="625822" y="46758"/>
                </a:lnTo>
                <a:close/>
              </a:path>
              <a:path w="635635" h="103505">
                <a:moveTo>
                  <a:pt x="576566" y="0"/>
                </a:moveTo>
                <a:lnTo>
                  <a:pt x="572554" y="267"/>
                </a:lnTo>
                <a:lnTo>
                  <a:pt x="567935" y="5546"/>
                </a:lnTo>
                <a:lnTo>
                  <a:pt x="568203" y="9558"/>
                </a:lnTo>
                <a:lnTo>
                  <a:pt x="616180" y="51537"/>
                </a:lnTo>
                <a:lnTo>
                  <a:pt x="621642" y="46758"/>
                </a:lnTo>
                <a:lnTo>
                  <a:pt x="625822" y="46758"/>
                </a:lnTo>
                <a:lnTo>
                  <a:pt x="625822" y="45187"/>
                </a:lnTo>
                <a:lnTo>
                  <a:pt x="628209" y="45187"/>
                </a:lnTo>
                <a:lnTo>
                  <a:pt x="57656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3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</a:t>
            </a:r>
            <a:r>
              <a:rPr spc="-20" dirty="0"/>
              <a:t> </a:t>
            </a:r>
            <a:r>
              <a:rPr spc="-10" dirty="0"/>
              <a:t>PrivateLink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29" cy="3852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86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99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942">
                <a:tc>
                  <a:txBody>
                    <a:bodyPr/>
                    <a:lstStyle/>
                    <a:p>
                      <a:pPr marR="4178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ha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AWS-provided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network connectivity between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VPCs 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and/or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05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services using interface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endpoints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2703"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Keep Private Subnets truly private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by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using 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backbone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 marR="483234">
                        <a:lnSpc>
                          <a:spcPts val="2900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reach other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Marketplace services rather than 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public 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Internet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8604"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Redundant; uses 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r>
                        <a:rPr sz="1600" spc="2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backbone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14">
                <a:tc gridSpan="2">
                  <a:txBody>
                    <a:bodyPr/>
                    <a:lstStyle/>
                    <a:p>
                      <a:pPr marL="7550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Cons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Create endpoint for required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 or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Marketplace service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all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399415">
                        <a:lnSpc>
                          <a:spcPts val="1914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required subnets; access via the provided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DNS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hostname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747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38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5" dirty="0"/>
              <a:t>VPC</a:t>
            </a:r>
            <a:r>
              <a:rPr spc="-25" dirty="0"/>
              <a:t> </a:t>
            </a:r>
            <a:r>
              <a:rPr spc="-5" dirty="0"/>
              <a:t>Endpoints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1469" y="1556773"/>
          <a:ext cx="8799830" cy="300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 marL="2096770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594233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Interface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Endpoint	Gateway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Endpoint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942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217295" algn="l"/>
                          <a:tab pos="504253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Elastic Network Interface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with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	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gateway that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is 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for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1217295">
                        <a:lnSpc>
                          <a:spcPts val="1905"/>
                        </a:lnSpc>
                        <a:spcBef>
                          <a:spcPts val="890"/>
                        </a:spcBef>
                        <a:tabLst>
                          <a:tab pos="5042535" algn="l"/>
                        </a:tabLst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Private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IP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specific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1217295" algn="l"/>
                          <a:tab pos="5042535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How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DNS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entries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redirect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traffic	Uses prefix lists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route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table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5042535">
                        <a:lnSpc>
                          <a:spcPts val="1910"/>
                        </a:lnSpc>
                        <a:spcBef>
                          <a:spcPts val="8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redirect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traffic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1217295" algn="l"/>
                          <a:tab pos="504253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Which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API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Gateway,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CloudFormation,	Amazon S3, DynamoDB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121729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services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CloudWatch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etc.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3914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217295" algn="l"/>
                          <a:tab pos="504253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Security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Security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Groups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VPC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Endpoint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Policies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38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5" dirty="0"/>
              <a:t>VPC</a:t>
            </a:r>
            <a:r>
              <a:rPr spc="-15" dirty="0"/>
              <a:t> </a:t>
            </a:r>
            <a:r>
              <a:rPr spc="-5" dirty="0"/>
              <a:t>Sharing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765" y="1261363"/>
            <a:ext cx="9956165" cy="5362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110"/>
              </a:spcBef>
            </a:pPr>
            <a:r>
              <a:rPr spc="-50" dirty="0">
                <a:solidFill>
                  <a:srgbClr val="FFFFFF"/>
                </a:solidFill>
                <a:cs typeface="Calibri"/>
              </a:rPr>
              <a:t>You </a:t>
            </a:r>
            <a:r>
              <a:rPr spc="-5" dirty="0">
                <a:solidFill>
                  <a:srgbClr val="FFFFFF"/>
                </a:solidFill>
                <a:cs typeface="Calibri"/>
              </a:rPr>
              <a:t>can allow other </a:t>
            </a:r>
            <a:r>
              <a:rPr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pc="-5" dirty="0">
                <a:solidFill>
                  <a:srgbClr val="FFFFFF"/>
                </a:solidFill>
                <a:cs typeface="Calibri"/>
              </a:rPr>
              <a:t>accounts </a:t>
            </a:r>
            <a:r>
              <a:rPr spc="-15" dirty="0">
                <a:solidFill>
                  <a:srgbClr val="FFFFFF"/>
                </a:solidFill>
                <a:cs typeface="Calibri"/>
              </a:rPr>
              <a:t>to create </a:t>
            </a:r>
            <a:r>
              <a:rPr spc="-5" dirty="0">
                <a:solidFill>
                  <a:srgbClr val="FFFFFF"/>
                </a:solidFill>
                <a:cs typeface="Calibri"/>
              </a:rPr>
              <a:t>their application </a:t>
            </a:r>
            <a:r>
              <a:rPr spc="-10" dirty="0">
                <a:solidFill>
                  <a:srgbClr val="FFFFFF"/>
                </a:solidFill>
                <a:cs typeface="Calibri"/>
              </a:rPr>
              <a:t>resources, </a:t>
            </a:r>
            <a:r>
              <a:rPr spc="-5" dirty="0">
                <a:solidFill>
                  <a:srgbClr val="FFFFFF"/>
                </a:solidFill>
                <a:cs typeface="Calibri"/>
              </a:rPr>
              <a:t>such </a:t>
            </a:r>
            <a:r>
              <a:rPr dirty="0">
                <a:solidFill>
                  <a:srgbClr val="FFFFFF"/>
                </a:solidFill>
                <a:cs typeface="Calibri"/>
              </a:rPr>
              <a:t>as </a:t>
            </a:r>
            <a:r>
              <a:rPr spc="-10" dirty="0">
                <a:solidFill>
                  <a:srgbClr val="FFFFFF"/>
                </a:solidFill>
                <a:cs typeface="Calibri"/>
              </a:rPr>
              <a:t>EC2 instances, Relational  Database </a:t>
            </a:r>
            <a:r>
              <a:rPr spc="-5" dirty="0">
                <a:solidFill>
                  <a:srgbClr val="FFFFFF"/>
                </a:solidFill>
                <a:cs typeface="Calibri"/>
              </a:rPr>
              <a:t>Service (RDS) </a:t>
            </a:r>
            <a:r>
              <a:rPr spc="-10" dirty="0">
                <a:solidFill>
                  <a:srgbClr val="FFFFFF"/>
                </a:solidFill>
                <a:cs typeface="Calibri"/>
              </a:rPr>
              <a:t>databases, Redshift </a:t>
            </a:r>
            <a:r>
              <a:rPr spc="-15" dirty="0">
                <a:solidFill>
                  <a:srgbClr val="FFFFFF"/>
                </a:solidFill>
                <a:cs typeface="Calibri"/>
              </a:rPr>
              <a:t>clusters, </a:t>
            </a:r>
            <a:r>
              <a:rPr dirty="0">
                <a:solidFill>
                  <a:srgbClr val="FFFFFF"/>
                </a:solidFill>
                <a:cs typeface="Calibri"/>
              </a:rPr>
              <a:t>and Lambda </a:t>
            </a:r>
            <a:r>
              <a:rPr spc="-5" dirty="0">
                <a:solidFill>
                  <a:srgbClr val="FFFFFF"/>
                </a:solidFill>
                <a:cs typeface="Calibri"/>
              </a:rPr>
              <a:t>functions, </a:t>
            </a:r>
            <a:r>
              <a:rPr spc="-15" dirty="0">
                <a:solidFill>
                  <a:srgbClr val="FFFFFF"/>
                </a:solidFill>
                <a:cs typeface="Calibri"/>
              </a:rPr>
              <a:t>into </a:t>
            </a:r>
            <a:r>
              <a:rPr spc="-5" dirty="0">
                <a:solidFill>
                  <a:srgbClr val="FFFFFF"/>
                </a:solidFill>
                <a:cs typeface="Calibri"/>
              </a:rPr>
              <a:t>shared, </a:t>
            </a:r>
            <a:r>
              <a:rPr spc="-10" dirty="0">
                <a:solidFill>
                  <a:srgbClr val="FFFFFF"/>
                </a:solidFill>
                <a:cs typeface="Calibri"/>
              </a:rPr>
              <a:t>centrally-managed  Amazon </a:t>
            </a:r>
            <a:r>
              <a:rPr spc="-5" dirty="0">
                <a:solidFill>
                  <a:srgbClr val="FFFFFF"/>
                </a:solidFill>
                <a:cs typeface="Calibri"/>
              </a:rPr>
              <a:t>Virtual </a:t>
            </a:r>
            <a:r>
              <a:rPr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pc="-5" dirty="0">
                <a:solidFill>
                  <a:srgbClr val="FFFFFF"/>
                </a:solidFill>
                <a:cs typeface="Calibri"/>
              </a:rPr>
              <a:t>Clouds</a:t>
            </a:r>
            <a:r>
              <a:rPr spc="45" dirty="0">
                <a:solidFill>
                  <a:srgbClr val="FFFFFF"/>
                </a:solidFill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cs typeface="Calibri"/>
              </a:rPr>
              <a:t>(VPCs).</a:t>
            </a:r>
            <a:endParaRPr>
              <a:solidFill>
                <a:prstClr val="black"/>
              </a:solidFill>
              <a:cs typeface="Calibri"/>
            </a:endParaRPr>
          </a:p>
          <a:p>
            <a:pPr marL="12700" marR="354965">
              <a:lnSpc>
                <a:spcPct val="147800"/>
              </a:lnSpc>
              <a:spcBef>
                <a:spcPts val="120"/>
              </a:spcBef>
            </a:pPr>
            <a:r>
              <a:rPr spc="-5" dirty="0">
                <a:solidFill>
                  <a:srgbClr val="FFFFFF"/>
                </a:solidFill>
                <a:cs typeface="Calibri"/>
              </a:rPr>
              <a:t>VPC sharing </a:t>
            </a:r>
            <a:r>
              <a:rPr dirty="0">
                <a:solidFill>
                  <a:srgbClr val="FFFFFF"/>
                </a:solidFill>
                <a:cs typeface="Calibri"/>
              </a:rPr>
              <a:t>enables </a:t>
            </a:r>
            <a:r>
              <a:rPr spc="-5" dirty="0">
                <a:solidFill>
                  <a:srgbClr val="FFFFFF"/>
                </a:solidFill>
                <a:cs typeface="Calibri"/>
              </a:rPr>
              <a:t>subnets </a:t>
            </a:r>
            <a:r>
              <a:rPr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dirty="0">
                <a:solidFill>
                  <a:srgbClr val="FFFFFF"/>
                </a:solidFill>
                <a:cs typeface="Calibri"/>
              </a:rPr>
              <a:t>be </a:t>
            </a:r>
            <a:r>
              <a:rPr spc="-5" dirty="0">
                <a:solidFill>
                  <a:srgbClr val="FFFFFF"/>
                </a:solidFill>
                <a:cs typeface="Calibri"/>
              </a:rPr>
              <a:t>shared with other </a:t>
            </a:r>
            <a:r>
              <a:rPr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pc="-5" dirty="0">
                <a:solidFill>
                  <a:srgbClr val="FFFFFF"/>
                </a:solidFill>
                <a:cs typeface="Calibri"/>
              </a:rPr>
              <a:t>accounts within the same </a:t>
            </a:r>
            <a:r>
              <a:rPr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pc="-10" dirty="0">
                <a:solidFill>
                  <a:srgbClr val="FFFFFF"/>
                </a:solidFill>
                <a:cs typeface="Calibri"/>
              </a:rPr>
              <a:t>Organization.  </a:t>
            </a:r>
            <a:r>
              <a:rPr spc="-5" dirty="0">
                <a:solidFill>
                  <a:srgbClr val="FFFFFF"/>
                </a:solidFill>
                <a:cs typeface="Calibri"/>
              </a:rPr>
              <a:t>Benefits </a:t>
            </a:r>
            <a:r>
              <a:rPr dirty="0">
                <a:solidFill>
                  <a:srgbClr val="FFFFFF"/>
                </a:solidFill>
                <a:cs typeface="Calibri"/>
              </a:rPr>
              <a:t>include:</a:t>
            </a:r>
            <a:endParaRPr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1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10" dirty="0">
                <a:solidFill>
                  <a:srgbClr val="FFFFFF"/>
                </a:solidFill>
                <a:cs typeface="Calibri"/>
              </a:rPr>
              <a:t>Separation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5" dirty="0">
                <a:solidFill>
                  <a:srgbClr val="FFFFFF"/>
                </a:solidFill>
                <a:cs typeface="Calibri"/>
              </a:rPr>
              <a:t>duties: </a:t>
            </a:r>
            <a:r>
              <a:rPr spc="-10" dirty="0">
                <a:solidFill>
                  <a:srgbClr val="FFFFFF"/>
                </a:solidFill>
                <a:cs typeface="Calibri"/>
              </a:rPr>
              <a:t>centrally controlled </a:t>
            </a:r>
            <a:r>
              <a:rPr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pc="-10" dirty="0">
                <a:solidFill>
                  <a:srgbClr val="FFFFFF"/>
                </a:solidFill>
                <a:cs typeface="Calibri"/>
              </a:rPr>
              <a:t>structure, </a:t>
            </a:r>
            <a:r>
              <a:rPr spc="-5" dirty="0">
                <a:solidFill>
                  <a:srgbClr val="FFFFFF"/>
                </a:solidFill>
                <a:cs typeface="Calibri"/>
              </a:rPr>
              <a:t>routing, IP address</a:t>
            </a:r>
            <a:r>
              <a:rPr spc="120" dirty="0">
                <a:solidFill>
                  <a:srgbClr val="FFFFFF"/>
                </a:solidFill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cs typeface="Calibri"/>
              </a:rPr>
              <a:t>allocation.</a:t>
            </a:r>
            <a:endParaRPr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0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10" dirty="0">
                <a:solidFill>
                  <a:srgbClr val="FFFFFF"/>
                </a:solidFill>
                <a:cs typeface="Calibri"/>
              </a:rPr>
              <a:t>Application owners </a:t>
            </a:r>
            <a:r>
              <a:rPr spc="-5" dirty="0">
                <a:solidFill>
                  <a:srgbClr val="FFFFFF"/>
                </a:solidFill>
                <a:cs typeface="Calibri"/>
              </a:rPr>
              <a:t>continue </a:t>
            </a:r>
            <a:r>
              <a:rPr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pc="-5" dirty="0">
                <a:solidFill>
                  <a:srgbClr val="FFFFFF"/>
                </a:solidFill>
                <a:cs typeface="Calibri"/>
              </a:rPr>
              <a:t>own </a:t>
            </a:r>
            <a:r>
              <a:rPr spc="-10" dirty="0">
                <a:solidFill>
                  <a:srgbClr val="FFFFFF"/>
                </a:solidFill>
                <a:cs typeface="Calibri"/>
              </a:rPr>
              <a:t>resources, </a:t>
            </a:r>
            <a:r>
              <a:rPr spc="-5" dirty="0">
                <a:solidFill>
                  <a:srgbClr val="FFFFFF"/>
                </a:solidFill>
                <a:cs typeface="Calibri"/>
              </a:rPr>
              <a:t>accounts, </a:t>
            </a:r>
            <a:r>
              <a:rPr dirty="0">
                <a:solidFill>
                  <a:srgbClr val="FFFFFF"/>
                </a:solidFill>
                <a:cs typeface="Calibri"/>
              </a:rPr>
              <a:t>and </a:t>
            </a:r>
            <a:r>
              <a:rPr spc="-5" dirty="0">
                <a:solidFill>
                  <a:srgbClr val="FFFFFF"/>
                </a:solidFill>
                <a:cs typeface="Calibri"/>
              </a:rPr>
              <a:t>security</a:t>
            </a:r>
            <a:r>
              <a:rPr spc="12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groups.</a:t>
            </a:r>
            <a:endParaRPr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0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FFFFFF"/>
                </a:solidFill>
                <a:cs typeface="Calibri"/>
              </a:rPr>
              <a:t>VPC sharing participants can </a:t>
            </a:r>
            <a:r>
              <a:rPr spc="-15" dirty="0">
                <a:solidFill>
                  <a:srgbClr val="FFFFFF"/>
                </a:solidFill>
                <a:cs typeface="Calibri"/>
              </a:rPr>
              <a:t>reference </a:t>
            </a:r>
            <a:r>
              <a:rPr spc="-5" dirty="0">
                <a:solidFill>
                  <a:srgbClr val="FFFFFF"/>
                </a:solidFill>
                <a:cs typeface="Calibri"/>
              </a:rPr>
              <a:t>security </a:t>
            </a:r>
            <a:r>
              <a:rPr spc="-10" dirty="0">
                <a:solidFill>
                  <a:srgbClr val="FFFFFF"/>
                </a:solidFill>
                <a:cs typeface="Calibri"/>
              </a:rPr>
              <a:t>group </a:t>
            </a:r>
            <a:r>
              <a:rPr dirty="0">
                <a:solidFill>
                  <a:srgbClr val="FFFFFF"/>
                </a:solidFill>
                <a:cs typeface="Calibri"/>
              </a:rPr>
              <a:t>IDs of each</a:t>
            </a:r>
            <a:r>
              <a:rPr spc="95" dirty="0">
                <a:solidFill>
                  <a:srgbClr val="FFFFFF"/>
                </a:solidFill>
                <a:cs typeface="Calibri"/>
              </a:rPr>
              <a:t> </a:t>
            </a:r>
            <a:r>
              <a:rPr spc="-35" dirty="0">
                <a:solidFill>
                  <a:srgbClr val="FFFFFF"/>
                </a:solidFill>
                <a:cs typeface="Calibri"/>
              </a:rPr>
              <a:t>other.</a:t>
            </a:r>
            <a:endParaRPr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10" dirty="0">
                <a:solidFill>
                  <a:srgbClr val="FFFFFF"/>
                </a:solidFill>
                <a:cs typeface="Calibri"/>
              </a:rPr>
              <a:t>Efficiencies: </a:t>
            </a:r>
            <a:r>
              <a:rPr spc="-5" dirty="0">
                <a:solidFill>
                  <a:srgbClr val="FFFFFF"/>
                </a:solidFill>
                <a:cs typeface="Calibri"/>
              </a:rPr>
              <a:t>higher density in subnets, </a:t>
            </a:r>
            <a:r>
              <a:rPr spc="-10" dirty="0">
                <a:solidFill>
                  <a:srgbClr val="FFFFFF"/>
                </a:solidFill>
                <a:cs typeface="Calibri"/>
              </a:rPr>
              <a:t>efficient </a:t>
            </a:r>
            <a:r>
              <a:rPr spc="-5" dirty="0">
                <a:solidFill>
                  <a:srgbClr val="FFFFFF"/>
                </a:solidFill>
                <a:cs typeface="Calibri"/>
              </a:rPr>
              <a:t>use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5" dirty="0">
                <a:solidFill>
                  <a:srgbClr val="FFFFFF"/>
                </a:solidFill>
                <a:cs typeface="Calibri"/>
              </a:rPr>
              <a:t>VPNs </a:t>
            </a:r>
            <a:r>
              <a:rPr dirty="0">
                <a:solidFill>
                  <a:srgbClr val="FFFFFF"/>
                </a:solidFill>
                <a:cs typeface="Calibri"/>
              </a:rPr>
              <a:t>and </a:t>
            </a:r>
            <a:r>
              <a:rPr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pc="-5" dirty="0">
                <a:solidFill>
                  <a:srgbClr val="FFFFFF"/>
                </a:solidFill>
                <a:cs typeface="Calibri"/>
              </a:rPr>
              <a:t>Direct</a:t>
            </a:r>
            <a:r>
              <a:rPr spc="150" dirty="0">
                <a:solidFill>
                  <a:srgbClr val="FFFFFF"/>
                </a:solidFill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cs typeface="Calibri"/>
              </a:rPr>
              <a:t>Connect.</a:t>
            </a:r>
            <a:endParaRPr>
              <a:solidFill>
                <a:prstClr val="black"/>
              </a:solidFill>
              <a:cs typeface="Calibri"/>
            </a:endParaRPr>
          </a:p>
          <a:p>
            <a:pPr marL="355600" marR="24765" indent="-342900">
              <a:lnSpc>
                <a:spcPts val="3290"/>
              </a:lnSpc>
              <a:spcBef>
                <a:spcPts val="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10" dirty="0">
                <a:solidFill>
                  <a:srgbClr val="FFFFFF"/>
                </a:solidFill>
                <a:cs typeface="Calibri"/>
              </a:rPr>
              <a:t>Hard </a:t>
            </a:r>
            <a:r>
              <a:rPr spc="-5" dirty="0">
                <a:solidFill>
                  <a:srgbClr val="FFFFFF"/>
                </a:solidFill>
                <a:cs typeface="Calibri"/>
              </a:rPr>
              <a:t>limits can </a:t>
            </a:r>
            <a:r>
              <a:rPr dirty="0">
                <a:solidFill>
                  <a:srgbClr val="FFFFFF"/>
                </a:solidFill>
                <a:cs typeface="Calibri"/>
              </a:rPr>
              <a:t>be </a:t>
            </a:r>
            <a:r>
              <a:rPr spc="-10" dirty="0">
                <a:solidFill>
                  <a:srgbClr val="FFFFFF"/>
                </a:solidFill>
                <a:cs typeface="Calibri"/>
              </a:rPr>
              <a:t>avoided, </a:t>
            </a:r>
            <a:r>
              <a:rPr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pc="-10" dirty="0">
                <a:solidFill>
                  <a:srgbClr val="FFFFFF"/>
                </a:solidFill>
                <a:cs typeface="Calibri"/>
              </a:rPr>
              <a:t>example, </a:t>
            </a:r>
            <a:r>
              <a:rPr dirty="0">
                <a:solidFill>
                  <a:srgbClr val="FFFFFF"/>
                </a:solidFill>
                <a:cs typeface="Calibri"/>
              </a:rPr>
              <a:t>50 </a:t>
            </a:r>
            <a:r>
              <a:rPr spc="-10" dirty="0">
                <a:solidFill>
                  <a:srgbClr val="FFFFFF"/>
                </a:solidFill>
                <a:cs typeface="Calibri"/>
              </a:rPr>
              <a:t>VIFs </a:t>
            </a:r>
            <a:r>
              <a:rPr dirty="0">
                <a:solidFill>
                  <a:srgbClr val="FFFFFF"/>
                </a:solidFill>
                <a:cs typeface="Calibri"/>
              </a:rPr>
              <a:t>per </a:t>
            </a:r>
            <a:r>
              <a:rPr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pc="-5" dirty="0">
                <a:solidFill>
                  <a:srgbClr val="FFFFFF"/>
                </a:solidFill>
                <a:cs typeface="Calibri"/>
              </a:rPr>
              <a:t>Direct </a:t>
            </a:r>
            <a:r>
              <a:rPr dirty="0">
                <a:solidFill>
                  <a:srgbClr val="FFFFFF"/>
                </a:solidFill>
                <a:cs typeface="Calibri"/>
              </a:rPr>
              <a:t>Connect </a:t>
            </a:r>
            <a:r>
              <a:rPr spc="-5" dirty="0">
                <a:solidFill>
                  <a:srgbClr val="FFFFFF"/>
                </a:solidFill>
                <a:cs typeface="Calibri"/>
              </a:rPr>
              <a:t>connection </a:t>
            </a:r>
            <a:r>
              <a:rPr spc="-10" dirty="0">
                <a:solidFill>
                  <a:srgbClr val="FFFFFF"/>
                </a:solidFill>
                <a:cs typeface="Calibri"/>
              </a:rPr>
              <a:t>through </a:t>
            </a:r>
            <a:r>
              <a:rPr spc="-5" dirty="0">
                <a:solidFill>
                  <a:srgbClr val="FFFFFF"/>
                </a:solidFill>
                <a:cs typeface="Calibri"/>
              </a:rPr>
              <a:t>simplified  </a:t>
            </a:r>
            <a:r>
              <a:rPr spc="-10" dirty="0">
                <a:solidFill>
                  <a:srgbClr val="FFFFFF"/>
                </a:solidFill>
                <a:cs typeface="Calibri"/>
              </a:rPr>
              <a:t>network architecture.</a:t>
            </a:r>
            <a:endParaRPr>
              <a:solidFill>
                <a:prstClr val="black"/>
              </a:solidFill>
              <a:cs typeface="Calibri"/>
            </a:endParaRPr>
          </a:p>
          <a:p>
            <a:pPr marL="355600" marR="156845" indent="-342900">
              <a:lnSpc>
                <a:spcPts val="319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10" dirty="0">
                <a:solidFill>
                  <a:srgbClr val="FFFFFF"/>
                </a:solidFill>
                <a:cs typeface="Calibri"/>
              </a:rPr>
              <a:t>Costs </a:t>
            </a:r>
            <a:r>
              <a:rPr spc="-5" dirty="0">
                <a:solidFill>
                  <a:srgbClr val="FFFFFF"/>
                </a:solidFill>
                <a:cs typeface="Calibri"/>
              </a:rPr>
              <a:t>can </a:t>
            </a:r>
            <a:r>
              <a:rPr dirty="0">
                <a:solidFill>
                  <a:srgbClr val="FFFFFF"/>
                </a:solidFill>
                <a:cs typeface="Calibri"/>
              </a:rPr>
              <a:t>be </a:t>
            </a:r>
            <a:r>
              <a:rPr spc="-10" dirty="0">
                <a:solidFill>
                  <a:srgbClr val="FFFFFF"/>
                </a:solidFill>
                <a:cs typeface="Calibri"/>
              </a:rPr>
              <a:t>optimized through reuse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50" dirty="0">
                <a:solidFill>
                  <a:srgbClr val="FFFFFF"/>
                </a:solidFill>
                <a:cs typeface="Calibri"/>
              </a:rPr>
              <a:t>NAT </a:t>
            </a:r>
            <a:r>
              <a:rPr spc="-20" dirty="0">
                <a:solidFill>
                  <a:srgbClr val="FFFFFF"/>
                </a:solidFill>
                <a:cs typeface="Calibri"/>
              </a:rPr>
              <a:t>gateways, </a:t>
            </a:r>
            <a:r>
              <a:rPr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pc="-10" dirty="0">
                <a:solidFill>
                  <a:srgbClr val="FFFFFF"/>
                </a:solidFill>
                <a:cs typeface="Calibri"/>
              </a:rPr>
              <a:t>interface </a:t>
            </a:r>
            <a:r>
              <a:rPr spc="-5" dirty="0">
                <a:solidFill>
                  <a:srgbClr val="FFFFFF"/>
                </a:solidFill>
                <a:cs typeface="Calibri"/>
              </a:rPr>
              <a:t>endpoints, </a:t>
            </a:r>
            <a:r>
              <a:rPr dirty="0">
                <a:solidFill>
                  <a:srgbClr val="FFFFFF"/>
                </a:solidFill>
                <a:cs typeface="Calibri"/>
              </a:rPr>
              <a:t>and </a:t>
            </a:r>
            <a:r>
              <a:rPr spc="-15" dirty="0">
                <a:solidFill>
                  <a:srgbClr val="FFFFFF"/>
                </a:solidFill>
                <a:cs typeface="Calibri"/>
              </a:rPr>
              <a:t>intra-Availability  </a:t>
            </a:r>
            <a:r>
              <a:rPr spc="-10" dirty="0">
                <a:solidFill>
                  <a:srgbClr val="FFFFFF"/>
                </a:solidFill>
                <a:cs typeface="Calibri"/>
              </a:rPr>
              <a:t>Zone</a:t>
            </a:r>
            <a:r>
              <a:rPr spc="5" dirty="0">
                <a:solidFill>
                  <a:srgbClr val="FFFFFF"/>
                </a:solidFill>
                <a:cs typeface="Calibri"/>
              </a:rPr>
              <a:t> </a:t>
            </a:r>
            <a:r>
              <a:rPr spc="-15" dirty="0">
                <a:solidFill>
                  <a:srgbClr val="FFFFFF"/>
                </a:solidFill>
                <a:cs typeface="Calibri"/>
              </a:rPr>
              <a:t>traffic.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470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94" y="112267"/>
            <a:ext cx="10095865" cy="4448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7406005" indent="-227329">
              <a:lnSpc>
                <a:spcPct val="152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VPC Flow</a:t>
            </a:r>
            <a:r>
              <a:rPr sz="2400" spc="-3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Logs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marR="5080" indent="-342900">
              <a:lnSpc>
                <a:spcPct val="149200"/>
              </a:lnSpc>
              <a:spcBef>
                <a:spcPts val="120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Flow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Logs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capture information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about the IP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going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from network  interfaces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400" dirty="0">
                <a:solidFill>
                  <a:srgbClr val="FFFFFF"/>
                </a:solidFill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41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Flow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log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data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stored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using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CloudWatch</a:t>
            </a:r>
            <a:r>
              <a:rPr sz="24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Logs.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41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Flow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logs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400" dirty="0">
                <a:solidFill>
                  <a:srgbClr val="FFFFFF"/>
                </a:solidFill>
                <a:cs typeface="Calibri"/>
              </a:rPr>
              <a:t>be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created at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following</a:t>
            </a:r>
            <a:r>
              <a:rPr sz="24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levels: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39494" lvl="1" indent="-343535">
              <a:spcBef>
                <a:spcPts val="1415"/>
              </a:spcBef>
              <a:buFont typeface="Wingdings"/>
              <a:buChar char=""/>
              <a:tabLst>
                <a:tab pos="1040130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VPC.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39494" lvl="1" indent="-343535">
              <a:spcBef>
                <a:spcPts val="1535"/>
              </a:spcBef>
              <a:buFont typeface="Wingdings"/>
              <a:buChar char=""/>
              <a:tabLst>
                <a:tab pos="1040130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Subnet.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39494" lvl="1" indent="-343535">
              <a:spcBef>
                <a:spcPts val="1420"/>
              </a:spcBef>
              <a:buFont typeface="Wingdings"/>
              <a:buChar char=""/>
              <a:tabLst>
                <a:tab pos="1040130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Network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interface.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348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07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VPC </a:t>
            </a:r>
            <a:r>
              <a:rPr spc="-10" dirty="0"/>
              <a:t>Flow</a:t>
            </a:r>
            <a:r>
              <a:rPr spc="-80" dirty="0"/>
              <a:t> </a:t>
            </a:r>
            <a:r>
              <a:rPr spc="-5" dirty="0"/>
              <a:t>Logs</a:t>
            </a:r>
          </a:p>
        </p:txBody>
      </p:sp>
      <p:sp>
        <p:nvSpPr>
          <p:cNvPr id="4" name="object 4"/>
          <p:cNvSpPr/>
          <p:nvPr/>
        </p:nvSpPr>
        <p:spPr>
          <a:xfrm>
            <a:off x="3143534" y="1511172"/>
            <a:ext cx="5172710" cy="3966210"/>
          </a:xfrm>
          <a:custGeom>
            <a:avLst/>
            <a:gdLst/>
            <a:ahLst/>
            <a:cxnLst/>
            <a:rect l="l" t="t" r="r" b="b"/>
            <a:pathLst>
              <a:path w="5172709" h="3966210">
                <a:moveTo>
                  <a:pt x="0" y="0"/>
                </a:moveTo>
                <a:lnTo>
                  <a:pt x="5172691" y="0"/>
                </a:lnTo>
                <a:lnTo>
                  <a:pt x="5172691" y="3965601"/>
                </a:lnTo>
                <a:lnTo>
                  <a:pt x="0" y="39656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3535" y="1511174"/>
            <a:ext cx="330199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1347" y="3562854"/>
            <a:ext cx="3429000" cy="1509395"/>
          </a:xfrm>
          <a:custGeom>
            <a:avLst/>
            <a:gdLst/>
            <a:ahLst/>
            <a:cxnLst/>
            <a:rect l="l" t="t" r="r" b="b"/>
            <a:pathLst>
              <a:path w="3429000" h="1509395">
                <a:moveTo>
                  <a:pt x="0" y="0"/>
                </a:moveTo>
                <a:lnTo>
                  <a:pt x="3428723" y="0"/>
                </a:lnTo>
                <a:lnTo>
                  <a:pt x="3428723" y="1509031"/>
                </a:lnTo>
                <a:lnTo>
                  <a:pt x="0" y="1509031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675" y="3596132"/>
            <a:ext cx="98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1348" y="3562854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1347" y="1841374"/>
            <a:ext cx="3429000" cy="1521460"/>
          </a:xfrm>
          <a:custGeom>
            <a:avLst/>
            <a:gdLst/>
            <a:ahLst/>
            <a:cxnLst/>
            <a:rect l="l" t="t" r="r" b="b"/>
            <a:pathLst>
              <a:path w="3429000" h="1521460">
                <a:moveTo>
                  <a:pt x="0" y="0"/>
                </a:moveTo>
                <a:lnTo>
                  <a:pt x="3428723" y="0"/>
                </a:lnTo>
                <a:lnTo>
                  <a:pt x="3428723" y="1521374"/>
                </a:lnTo>
                <a:lnTo>
                  <a:pt x="0" y="152137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8034" y="1477771"/>
            <a:ext cx="1357630" cy="5924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VPC</a:t>
            </a:r>
            <a:endParaRPr sz="1200">
              <a:solidFill>
                <a:prstClr val="black"/>
              </a:solidFill>
              <a:cs typeface="Calibri"/>
            </a:endParaRPr>
          </a:p>
          <a:p>
            <a:pPr marL="511175">
              <a:spcBef>
                <a:spcPts val="795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55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1348" y="1841374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0814" y="2796540"/>
            <a:ext cx="775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5120" y="2286464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594" y="3601211"/>
            <a:ext cx="775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0900" y="3092955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75295" y="4049023"/>
            <a:ext cx="499787" cy="499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7560" y="4614164"/>
            <a:ext cx="926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1713" y="4221662"/>
            <a:ext cx="635635" cy="103505"/>
          </a:xfrm>
          <a:custGeom>
            <a:avLst/>
            <a:gdLst/>
            <a:ahLst/>
            <a:cxnLst/>
            <a:rect l="l" t="t" r="r" b="b"/>
            <a:pathLst>
              <a:path w="635635" h="103504">
                <a:moveTo>
                  <a:pt x="576566" y="0"/>
                </a:moveTo>
                <a:lnTo>
                  <a:pt x="572554" y="266"/>
                </a:lnTo>
                <a:lnTo>
                  <a:pt x="567935" y="5546"/>
                </a:lnTo>
                <a:lnTo>
                  <a:pt x="568203" y="9558"/>
                </a:lnTo>
                <a:lnTo>
                  <a:pt x="608923" y="45187"/>
                </a:lnTo>
                <a:lnTo>
                  <a:pt x="625824" y="45187"/>
                </a:lnTo>
                <a:lnTo>
                  <a:pt x="625824" y="57887"/>
                </a:lnTo>
                <a:lnTo>
                  <a:pt x="608923" y="57887"/>
                </a:lnTo>
                <a:lnTo>
                  <a:pt x="568203" y="93518"/>
                </a:lnTo>
                <a:lnTo>
                  <a:pt x="567935" y="97529"/>
                </a:lnTo>
                <a:lnTo>
                  <a:pt x="572554" y="102809"/>
                </a:lnTo>
                <a:lnTo>
                  <a:pt x="576566" y="103075"/>
                </a:lnTo>
                <a:lnTo>
                  <a:pt x="628210" y="57887"/>
                </a:lnTo>
                <a:lnTo>
                  <a:pt x="625824" y="57887"/>
                </a:lnTo>
                <a:lnTo>
                  <a:pt x="628211" y="57886"/>
                </a:lnTo>
                <a:lnTo>
                  <a:pt x="635467" y="51537"/>
                </a:lnTo>
                <a:lnTo>
                  <a:pt x="576566" y="0"/>
                </a:lnTo>
                <a:close/>
              </a:path>
              <a:path w="635635" h="103504">
                <a:moveTo>
                  <a:pt x="616180" y="51537"/>
                </a:moveTo>
                <a:lnTo>
                  <a:pt x="608923" y="57887"/>
                </a:lnTo>
                <a:lnTo>
                  <a:pt x="625824" y="57887"/>
                </a:lnTo>
                <a:lnTo>
                  <a:pt x="625824" y="56316"/>
                </a:lnTo>
                <a:lnTo>
                  <a:pt x="621642" y="56316"/>
                </a:lnTo>
                <a:lnTo>
                  <a:pt x="616180" y="51537"/>
                </a:lnTo>
                <a:close/>
              </a:path>
              <a:path w="635635" h="103504">
                <a:moveTo>
                  <a:pt x="0" y="45186"/>
                </a:moveTo>
                <a:lnTo>
                  <a:pt x="0" y="57886"/>
                </a:lnTo>
                <a:lnTo>
                  <a:pt x="608924" y="57886"/>
                </a:lnTo>
                <a:lnTo>
                  <a:pt x="616180" y="51537"/>
                </a:lnTo>
                <a:lnTo>
                  <a:pt x="608923" y="45187"/>
                </a:lnTo>
                <a:lnTo>
                  <a:pt x="0" y="45186"/>
                </a:lnTo>
                <a:close/>
              </a:path>
              <a:path w="635635" h="103504">
                <a:moveTo>
                  <a:pt x="621642" y="46758"/>
                </a:moveTo>
                <a:lnTo>
                  <a:pt x="616180" y="51537"/>
                </a:lnTo>
                <a:lnTo>
                  <a:pt x="621642" y="56316"/>
                </a:lnTo>
                <a:lnTo>
                  <a:pt x="621642" y="46758"/>
                </a:lnTo>
                <a:close/>
              </a:path>
              <a:path w="635635" h="103504">
                <a:moveTo>
                  <a:pt x="625824" y="46758"/>
                </a:moveTo>
                <a:lnTo>
                  <a:pt x="621642" y="46758"/>
                </a:lnTo>
                <a:lnTo>
                  <a:pt x="621642" y="56316"/>
                </a:lnTo>
                <a:lnTo>
                  <a:pt x="625824" y="56316"/>
                </a:lnTo>
                <a:lnTo>
                  <a:pt x="625824" y="46758"/>
                </a:lnTo>
                <a:close/>
              </a:path>
              <a:path w="635635" h="103504">
                <a:moveTo>
                  <a:pt x="608923" y="45187"/>
                </a:moveTo>
                <a:lnTo>
                  <a:pt x="616180" y="51537"/>
                </a:lnTo>
                <a:lnTo>
                  <a:pt x="621642" y="46758"/>
                </a:lnTo>
                <a:lnTo>
                  <a:pt x="625824" y="46758"/>
                </a:lnTo>
                <a:lnTo>
                  <a:pt x="625824" y="45187"/>
                </a:lnTo>
                <a:lnTo>
                  <a:pt x="608923" y="4518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5207" y="4558284"/>
            <a:ext cx="762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16813" y="4049139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98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5" y="664787"/>
            <a:ext cx="10092055" cy="36195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Guidance on High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Availability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Networking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</a:t>
            </a:r>
            <a:r>
              <a:rPr sz="2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cs typeface="Calibri"/>
              </a:rPr>
              <a:t>AWS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available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AZs,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create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Multi-AZ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presence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</a:t>
            </a:r>
            <a:r>
              <a:rPr sz="2200" spc="1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Best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practice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create at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least two </a:t>
            </a:r>
            <a:r>
              <a:rPr sz="2200" dirty="0">
                <a:solidFill>
                  <a:srgbClr val="FFFFFF"/>
                </a:solidFill>
                <a:cs typeface="Calibri"/>
              </a:rPr>
              <a:t>VPN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tunnels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Virtual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Private</a:t>
            </a:r>
            <a:r>
              <a:rPr sz="2200" spc="1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Gateway.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139065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Direct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Connect is not </a:t>
            </a:r>
            <a:r>
              <a:rPr sz="2200" dirty="0">
                <a:solidFill>
                  <a:srgbClr val="FFFFFF"/>
                </a:solidFill>
                <a:cs typeface="Calibri"/>
              </a:rPr>
              <a:t>HA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default, </a:t>
            </a:r>
            <a:r>
              <a:rPr sz="2200" dirty="0">
                <a:solidFill>
                  <a:srgbClr val="FFFFFF"/>
                </a:solidFill>
                <a:cs typeface="Calibri"/>
              </a:rPr>
              <a:t>so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dirty="0">
                <a:solidFill>
                  <a:srgbClr val="FFFFFF"/>
                </a:solidFill>
                <a:cs typeface="Calibri"/>
              </a:rPr>
              <a:t>need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establish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secondary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connection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via another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Direct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Connect (ideally with another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provider)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Multi-AZ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redundancy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60" dirty="0">
                <a:solidFill>
                  <a:srgbClr val="FFFFFF"/>
                </a:solidFill>
                <a:cs typeface="Calibri"/>
              </a:rPr>
              <a:t>NAT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Gateways,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gateways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each </a:t>
            </a:r>
            <a:r>
              <a:rPr sz="2200" dirty="0">
                <a:solidFill>
                  <a:srgbClr val="FFFFFF"/>
                </a:solidFill>
                <a:cs typeface="Calibri"/>
              </a:rPr>
              <a:t>AZ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routes</a:t>
            </a:r>
            <a:r>
              <a:rPr sz="2200" spc="1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45"/>
              </a:spcBef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local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cs typeface="Calibri"/>
              </a:rPr>
              <a:t>gateway.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45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94" y="112267"/>
            <a:ext cx="10144125" cy="4531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7453630" indent="-227329">
              <a:lnSpc>
                <a:spcPct val="152500"/>
              </a:lnSpc>
              <a:spcBef>
                <a:spcPts val="100"/>
              </a:spcBef>
            </a:pPr>
            <a:endParaRPr lang="en-US" sz="2400" spc="-5" dirty="0">
              <a:solidFill>
                <a:srgbClr val="FFFFFF"/>
              </a:solidFill>
              <a:cs typeface="Calibri"/>
            </a:endParaRPr>
          </a:p>
          <a:p>
            <a:pPr marL="239395" marR="7453630" indent="-227329">
              <a:lnSpc>
                <a:spcPct val="1525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VPC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535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Public subnets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subnets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that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have: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39494" lvl="1" indent="-343535">
              <a:spcBef>
                <a:spcPts val="1415"/>
              </a:spcBef>
              <a:buFont typeface="Wingdings"/>
              <a:buChar char=""/>
              <a:tabLst>
                <a:tab pos="1040130" algn="l"/>
              </a:tabLst>
            </a:pPr>
            <a:r>
              <a:rPr sz="2400" spc="-25" dirty="0">
                <a:solidFill>
                  <a:srgbClr val="FFFFFF"/>
                </a:solidFill>
                <a:cs typeface="Calibri"/>
              </a:rPr>
              <a:t>“Auto-assign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public IPv4 address” set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60" dirty="0">
                <a:solidFill>
                  <a:srgbClr val="FFFFFF"/>
                </a:solidFill>
                <a:cs typeface="Calibri"/>
              </a:rPr>
              <a:t>“Yes”.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39494" lvl="1" indent="-343535">
              <a:spcBef>
                <a:spcPts val="1415"/>
              </a:spcBef>
              <a:buFont typeface="Wingdings"/>
              <a:buChar char=""/>
              <a:tabLst>
                <a:tab pos="1040130" algn="l"/>
              </a:tabLst>
            </a:pPr>
            <a:r>
              <a:rPr sz="2400" dirty="0">
                <a:solidFill>
                  <a:srgbClr val="FFFFFF"/>
                </a:solidFill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table </a:t>
            </a:r>
            <a:r>
              <a:rPr sz="2400" dirty="0">
                <a:solidFill>
                  <a:srgbClr val="FFFFFF"/>
                </a:solidFill>
                <a:cs typeface="Calibri"/>
              </a:rPr>
              <a:t>has an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attached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Internet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cs typeface="Calibri"/>
              </a:rPr>
              <a:t>Gateway.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indent="-343535">
              <a:spcBef>
                <a:spcPts val="1420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Instances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 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default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VPC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always have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both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public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IP</a:t>
            </a:r>
            <a:r>
              <a:rPr sz="24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address.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82295" marR="147320" indent="-342900">
              <a:lnSpc>
                <a:spcPts val="4420"/>
              </a:lnSpc>
              <a:spcBef>
                <a:spcPts val="280"/>
              </a:spcBef>
              <a:buFont typeface="Wingdings"/>
              <a:buChar char=""/>
              <a:tabLst>
                <a:tab pos="582930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AZs </a:t>
            </a:r>
            <a:r>
              <a:rPr sz="2400" dirty="0">
                <a:solidFill>
                  <a:srgbClr val="FFFFFF"/>
                </a:solidFill>
                <a:cs typeface="Calibri"/>
              </a:rPr>
              <a:t>names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400" dirty="0">
                <a:solidFill>
                  <a:srgbClr val="FFFFFF"/>
                </a:solidFill>
                <a:cs typeface="Calibri"/>
              </a:rPr>
              <a:t>mapped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different zones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users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(i.e. the AZ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“ap- 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southeast-2a”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may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map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different physical zone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different</a:t>
            </a:r>
            <a:r>
              <a:rPr sz="24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user).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105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544" y="100324"/>
            <a:ext cx="7284720" cy="1429237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z="8000" spc="-30" dirty="0">
                <a:solidFill>
                  <a:srgbClr val="0070C0"/>
                </a:solidFill>
              </a:rPr>
              <a:t>Amazon </a:t>
            </a:r>
            <a:r>
              <a:rPr sz="8000" spc="-55" dirty="0">
                <a:solidFill>
                  <a:srgbClr val="0070C0"/>
                </a:solidFill>
              </a:rPr>
              <a:t>Route </a:t>
            </a:r>
            <a:r>
              <a:rPr sz="8000" spc="-5" dirty="0">
                <a:solidFill>
                  <a:srgbClr val="0070C0"/>
                </a:solidFill>
              </a:rPr>
              <a:t>53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4126228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5080" indent="-225425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20" dirty="0"/>
              <a:t>Route</a:t>
            </a:r>
            <a:r>
              <a:rPr spc="15" dirty="0"/>
              <a:t> </a:t>
            </a:r>
            <a:r>
              <a:rPr spc="-5" dirty="0"/>
              <a:t>53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324" y="1234948"/>
            <a:ext cx="10064115" cy="50577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spcBef>
                <a:spcPts val="14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offers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following</a:t>
            </a:r>
            <a:r>
              <a:rPr sz="2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functions: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Domain name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registry.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DNS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resolution.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Health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checking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located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alongside all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edge</a:t>
            </a:r>
            <a:r>
              <a:rPr sz="2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locations.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248920" indent="-342900">
              <a:lnSpc>
                <a:spcPts val="4010"/>
              </a:lnSpc>
              <a:spcBef>
                <a:spcPts val="3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When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register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 with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it becomes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authoritative </a:t>
            </a:r>
            <a:r>
              <a:rPr sz="2200" dirty="0">
                <a:solidFill>
                  <a:srgbClr val="FFFFFF"/>
                </a:solidFill>
                <a:cs typeface="Calibri"/>
              </a:rPr>
              <a:t>DNS server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 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public hosted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zone.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8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transfer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only if the </a:t>
            </a:r>
            <a:r>
              <a:rPr sz="2200" spc="-65" dirty="0">
                <a:solidFill>
                  <a:srgbClr val="FFFFFF"/>
                </a:solidFill>
                <a:cs typeface="Calibri"/>
              </a:rPr>
              <a:t>Top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Level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 (TLD) is</a:t>
            </a:r>
            <a:r>
              <a:rPr sz="2200" spc="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supported.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616585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transfer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another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registrar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contacting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support.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178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66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</a:t>
            </a:r>
            <a:r>
              <a:rPr spc="-5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3948" y="1845564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4312" y="1002202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0281" y="2866406"/>
            <a:ext cx="4699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2579" y="2638290"/>
            <a:ext cx="1765300" cy="2259965"/>
          </a:xfrm>
          <a:prstGeom prst="rect">
            <a:avLst/>
          </a:prstGeom>
          <a:solidFill>
            <a:srgbClr val="232F3D"/>
          </a:solidFill>
          <a:ln w="12700">
            <a:solidFill>
              <a:srgbClr val="A844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915">
              <a:spcBef>
                <a:spcPts val="11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Hosted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zone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9734" marR="337185" indent="-53975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dctlabs.com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0547" y="379302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3698" y="3032526"/>
            <a:ext cx="127000" cy="712470"/>
          </a:xfrm>
          <a:custGeom>
            <a:avLst/>
            <a:gdLst/>
            <a:ahLst/>
            <a:cxnLst/>
            <a:rect l="l" t="t" r="r" b="b"/>
            <a:pathLst>
              <a:path w="127000" h="712470">
                <a:moveTo>
                  <a:pt x="0" y="585339"/>
                </a:moveTo>
                <a:lnTo>
                  <a:pt x="63500" y="712339"/>
                </a:lnTo>
                <a:lnTo>
                  <a:pt x="101599" y="636140"/>
                </a:lnTo>
                <a:lnTo>
                  <a:pt x="57150" y="636140"/>
                </a:lnTo>
                <a:lnTo>
                  <a:pt x="57150" y="631059"/>
                </a:lnTo>
                <a:lnTo>
                  <a:pt x="0" y="585339"/>
                </a:lnTo>
                <a:close/>
              </a:path>
              <a:path w="127000" h="712470">
                <a:moveTo>
                  <a:pt x="57150" y="631059"/>
                </a:moveTo>
                <a:lnTo>
                  <a:pt x="57150" y="636140"/>
                </a:lnTo>
                <a:lnTo>
                  <a:pt x="69850" y="636140"/>
                </a:lnTo>
                <a:lnTo>
                  <a:pt x="63500" y="636139"/>
                </a:lnTo>
                <a:lnTo>
                  <a:pt x="57150" y="631059"/>
                </a:lnTo>
                <a:close/>
              </a:path>
              <a:path w="127000" h="712470">
                <a:moveTo>
                  <a:pt x="127000" y="585339"/>
                </a:moveTo>
                <a:lnTo>
                  <a:pt x="69850" y="631059"/>
                </a:lnTo>
                <a:lnTo>
                  <a:pt x="69850" y="636140"/>
                </a:lnTo>
                <a:lnTo>
                  <a:pt x="101600" y="636139"/>
                </a:lnTo>
                <a:lnTo>
                  <a:pt x="127000" y="585339"/>
                </a:lnTo>
                <a:close/>
              </a:path>
              <a:path w="127000" h="712470">
                <a:moveTo>
                  <a:pt x="69850" y="585340"/>
                </a:moveTo>
                <a:lnTo>
                  <a:pt x="57150" y="585340"/>
                </a:lnTo>
                <a:lnTo>
                  <a:pt x="57150" y="631059"/>
                </a:lnTo>
                <a:lnTo>
                  <a:pt x="63500" y="636139"/>
                </a:lnTo>
                <a:lnTo>
                  <a:pt x="69850" y="631059"/>
                </a:lnTo>
                <a:lnTo>
                  <a:pt x="69850" y="585340"/>
                </a:lnTo>
                <a:close/>
              </a:path>
              <a:path w="127000" h="712470">
                <a:moveTo>
                  <a:pt x="69850" y="631059"/>
                </a:moveTo>
                <a:lnTo>
                  <a:pt x="63500" y="636139"/>
                </a:lnTo>
                <a:lnTo>
                  <a:pt x="69850" y="636139"/>
                </a:lnTo>
                <a:lnTo>
                  <a:pt x="69850" y="631059"/>
                </a:lnTo>
                <a:close/>
              </a:path>
              <a:path w="127000" h="712470">
                <a:moveTo>
                  <a:pt x="69850" y="496440"/>
                </a:moveTo>
                <a:lnTo>
                  <a:pt x="57150" y="496440"/>
                </a:lnTo>
                <a:lnTo>
                  <a:pt x="57150" y="547240"/>
                </a:lnTo>
                <a:lnTo>
                  <a:pt x="69850" y="547240"/>
                </a:lnTo>
                <a:lnTo>
                  <a:pt x="69850" y="496440"/>
                </a:lnTo>
                <a:close/>
              </a:path>
              <a:path w="127000" h="712470">
                <a:moveTo>
                  <a:pt x="69850" y="407540"/>
                </a:moveTo>
                <a:lnTo>
                  <a:pt x="57150" y="407540"/>
                </a:lnTo>
                <a:lnTo>
                  <a:pt x="57150" y="458340"/>
                </a:lnTo>
                <a:lnTo>
                  <a:pt x="69850" y="458340"/>
                </a:lnTo>
                <a:lnTo>
                  <a:pt x="69850" y="407540"/>
                </a:lnTo>
                <a:close/>
              </a:path>
              <a:path w="127000" h="712470">
                <a:moveTo>
                  <a:pt x="69851" y="318640"/>
                </a:moveTo>
                <a:lnTo>
                  <a:pt x="57151" y="318640"/>
                </a:lnTo>
                <a:lnTo>
                  <a:pt x="57150" y="369440"/>
                </a:lnTo>
                <a:lnTo>
                  <a:pt x="69850" y="369440"/>
                </a:lnTo>
                <a:lnTo>
                  <a:pt x="69851" y="318640"/>
                </a:lnTo>
                <a:close/>
              </a:path>
              <a:path w="127000" h="712470">
                <a:moveTo>
                  <a:pt x="69851" y="229740"/>
                </a:moveTo>
                <a:lnTo>
                  <a:pt x="57151" y="229740"/>
                </a:lnTo>
                <a:lnTo>
                  <a:pt x="57151" y="280540"/>
                </a:lnTo>
                <a:lnTo>
                  <a:pt x="69851" y="280540"/>
                </a:lnTo>
                <a:lnTo>
                  <a:pt x="69851" y="229740"/>
                </a:lnTo>
                <a:close/>
              </a:path>
              <a:path w="127000" h="712470">
                <a:moveTo>
                  <a:pt x="69851" y="140840"/>
                </a:moveTo>
                <a:lnTo>
                  <a:pt x="57151" y="140840"/>
                </a:lnTo>
                <a:lnTo>
                  <a:pt x="57151" y="191640"/>
                </a:lnTo>
                <a:lnTo>
                  <a:pt x="69851" y="191640"/>
                </a:lnTo>
                <a:lnTo>
                  <a:pt x="69851" y="140840"/>
                </a:lnTo>
                <a:close/>
              </a:path>
              <a:path w="127000" h="712470">
                <a:moveTo>
                  <a:pt x="69851" y="51940"/>
                </a:moveTo>
                <a:lnTo>
                  <a:pt x="57151" y="51940"/>
                </a:lnTo>
                <a:lnTo>
                  <a:pt x="57151" y="102740"/>
                </a:lnTo>
                <a:lnTo>
                  <a:pt x="69851" y="102740"/>
                </a:lnTo>
                <a:lnTo>
                  <a:pt x="69851" y="51940"/>
                </a:lnTo>
                <a:close/>
              </a:path>
              <a:path w="127000" h="712470">
                <a:moveTo>
                  <a:pt x="69851" y="0"/>
                </a:moveTo>
                <a:lnTo>
                  <a:pt x="57151" y="0"/>
                </a:lnTo>
                <a:lnTo>
                  <a:pt x="57151" y="13840"/>
                </a:lnTo>
                <a:lnTo>
                  <a:pt x="69851" y="13840"/>
                </a:lnTo>
                <a:lnTo>
                  <a:pt x="6985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92947" y="394542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5347" y="409782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5808" y="2615004"/>
            <a:ext cx="1765300" cy="2259965"/>
          </a:xfrm>
          <a:prstGeom prst="rect">
            <a:avLst/>
          </a:prstGeom>
          <a:solidFill>
            <a:srgbClr val="232F3D"/>
          </a:solidFill>
          <a:ln w="12700">
            <a:solidFill>
              <a:srgbClr val="A844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4160"/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Checks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416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1177" y="2752031"/>
            <a:ext cx="538476" cy="538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2043" y="2650172"/>
            <a:ext cx="1765300" cy="2259965"/>
          </a:xfrm>
          <a:prstGeom prst="rect">
            <a:avLst/>
          </a:prstGeom>
          <a:solidFill>
            <a:srgbClr val="232F3D"/>
          </a:solidFill>
          <a:ln w="12700">
            <a:solidFill>
              <a:srgbClr val="A844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9060"/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8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39065" algn="ctr">
              <a:lnSpc>
                <a:spcPts val="164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.net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R="137795" algn="ctr">
              <a:lnSpc>
                <a:spcPts val="164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.com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R="137795" algn="ctr"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.org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6199" y="2615004"/>
            <a:ext cx="1765300" cy="2259965"/>
          </a:xfrm>
          <a:prstGeom prst="rect">
            <a:avLst/>
          </a:prstGeom>
          <a:ln w="12700">
            <a:solidFill>
              <a:srgbClr val="A844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 sz="1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9259"/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Traffic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96858" y="3458180"/>
            <a:ext cx="1363978" cy="11219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34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269494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5080" indent="-225425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20" dirty="0"/>
              <a:t>Route</a:t>
            </a:r>
            <a:r>
              <a:rPr spc="15" dirty="0"/>
              <a:t> </a:t>
            </a:r>
            <a:r>
              <a:rPr spc="-5" dirty="0"/>
              <a:t>53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324" y="1234948"/>
            <a:ext cx="9923780" cy="456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7335" indent="-342900">
              <a:lnSpc>
                <a:spcPct val="1518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transfer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another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account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however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it does not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migrate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zone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</a:t>
            </a:r>
            <a:r>
              <a:rPr sz="2200" spc="4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(optional).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It is possible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domain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registered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one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account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zone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another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account.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feature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lets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authoritative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within</a:t>
            </a:r>
            <a:r>
              <a:rPr sz="2200" spc="14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marR="20955">
              <a:lnSpc>
                <a:spcPts val="4010"/>
              </a:lnSpc>
              <a:spcBef>
                <a:spcPts val="340"/>
              </a:spcBef>
            </a:pPr>
            <a:r>
              <a:rPr sz="2200" dirty="0">
                <a:solidFill>
                  <a:srgbClr val="FFFFFF"/>
                </a:solidFill>
                <a:cs typeface="Calibri"/>
              </a:rPr>
              <a:t>VPCs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without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exposing your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(including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name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resource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its  IP address(es)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8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the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Management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Console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API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register new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</a:t>
            </a:r>
            <a:r>
              <a:rPr sz="2200" spc="1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names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70"/>
              </a:spcBef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</a:t>
            </a:r>
            <a:r>
              <a:rPr sz="2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53.</a:t>
            </a:r>
            <a:endParaRPr sz="22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950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24" y="664787"/>
            <a:ext cx="9954260" cy="61341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Hosted</a:t>
            </a:r>
            <a:r>
              <a:rPr sz="24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Zones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zone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collection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records for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specified</a:t>
            </a:r>
            <a:r>
              <a:rPr sz="2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zone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analogous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traditional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zone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file; it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represents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collection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managed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together.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There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two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types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zones: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Public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zone </a:t>
            </a:r>
            <a:r>
              <a:rPr sz="2200" dirty="0">
                <a:solidFill>
                  <a:srgbClr val="FFFFFF"/>
                </a:solidFill>
                <a:cs typeface="Calibri"/>
              </a:rPr>
              <a:t>–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determines how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marR="798830" lvl="1" indent="-342900">
              <a:lnSpc>
                <a:spcPts val="4010"/>
              </a:lnSpc>
              <a:spcBef>
                <a:spcPts val="33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zone for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–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determines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how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(resources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not accessible outside the</a:t>
            </a:r>
            <a:r>
              <a:rPr sz="2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VPC).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8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zones you must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set 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following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settings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1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“true”: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enableDnsHostname.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enableDnsSupport.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also </a:t>
            </a:r>
            <a:r>
              <a:rPr sz="2200" dirty="0">
                <a:solidFill>
                  <a:srgbClr val="FFFFFF"/>
                </a:solidFill>
                <a:cs typeface="Calibri"/>
              </a:rPr>
              <a:t>need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create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DHCP options</a:t>
            </a:r>
            <a:r>
              <a:rPr sz="22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set.</a:t>
            </a:r>
            <a:endParaRPr sz="22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905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24" y="664787"/>
            <a:ext cx="7120890" cy="36195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Health</a:t>
            </a:r>
            <a:r>
              <a:rPr sz="24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Checks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Health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checks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check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instance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health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connecting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it.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Health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checks 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pointed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at: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Endpoints.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Status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other health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checks.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Status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a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</a:t>
            </a:r>
            <a:r>
              <a:rPr sz="2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alarm.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Endpoints 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names.</a:t>
            </a:r>
            <a:endParaRPr sz="22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058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304800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5080" indent="-225425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20" dirty="0"/>
              <a:t>Route </a:t>
            </a:r>
            <a:r>
              <a:rPr spc="-5" dirty="0"/>
              <a:t>53 </a:t>
            </a:r>
            <a:r>
              <a:rPr spc="-20" dirty="0"/>
              <a:t>Records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324" y="1216062"/>
            <a:ext cx="8157209" cy="562165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55600" indent="-342900">
              <a:spcBef>
                <a:spcPts val="1614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currently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supports 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following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record</a:t>
            </a:r>
            <a:r>
              <a:rPr sz="2200" spc="10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types: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17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FFFFFF"/>
                </a:solidFill>
                <a:cs typeface="Calibri"/>
              </a:rPr>
              <a:t>A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(address</a:t>
            </a:r>
            <a:r>
              <a:rPr sz="1700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9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FFFFFF"/>
                </a:solidFill>
                <a:cs typeface="Calibri"/>
              </a:rPr>
              <a:t>AAAA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(IPv6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address</a:t>
            </a:r>
            <a:r>
              <a:rPr sz="17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FFFFFF"/>
                </a:solidFill>
                <a:cs typeface="Calibri"/>
              </a:rPr>
              <a:t>CNAME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(canonical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name</a:t>
            </a:r>
            <a:r>
              <a:rPr sz="17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55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FFFFFF"/>
                </a:solidFill>
                <a:cs typeface="Calibri"/>
              </a:rPr>
              <a:t>CAA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(certification authority</a:t>
            </a:r>
            <a:r>
              <a:rPr sz="17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authorization).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9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5" dirty="0">
                <a:solidFill>
                  <a:srgbClr val="FFFFFF"/>
                </a:solidFill>
                <a:cs typeface="Calibri"/>
              </a:rPr>
              <a:t>MX (mail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exchange</a:t>
            </a:r>
            <a:r>
              <a:rPr sz="17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55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5" dirty="0">
                <a:solidFill>
                  <a:srgbClr val="FFFFFF"/>
                </a:solidFill>
                <a:cs typeface="Calibri"/>
              </a:rPr>
              <a:t>NAPTR (name authority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pointer</a:t>
            </a:r>
            <a:r>
              <a:rPr sz="17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9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FFFFFF"/>
                </a:solidFill>
                <a:cs typeface="Calibri"/>
              </a:rPr>
              <a:t>NS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(name server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55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10" dirty="0">
                <a:solidFill>
                  <a:srgbClr val="FFFFFF"/>
                </a:solidFill>
                <a:cs typeface="Calibri"/>
              </a:rPr>
              <a:t>PTR (pointer</a:t>
            </a:r>
            <a:r>
              <a:rPr sz="17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10" dirty="0">
                <a:solidFill>
                  <a:srgbClr val="FFFFFF"/>
                </a:solidFill>
                <a:cs typeface="Calibri"/>
              </a:rPr>
              <a:t>SOA (start </a:t>
            </a:r>
            <a:r>
              <a:rPr sz="1700" dirty="0">
                <a:solidFill>
                  <a:srgbClr val="FFFFFF"/>
                </a:solidFill>
                <a:cs typeface="Calibri"/>
              </a:rPr>
              <a:t>of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authority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9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5" dirty="0">
                <a:solidFill>
                  <a:srgbClr val="FFFFFF"/>
                </a:solidFill>
                <a:cs typeface="Calibri"/>
              </a:rPr>
              <a:t>SPF (sender policy</a:t>
            </a:r>
            <a:r>
              <a:rPr sz="1700" spc="-40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framework).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55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15" dirty="0">
                <a:solidFill>
                  <a:srgbClr val="FFFFFF"/>
                </a:solidFill>
                <a:cs typeface="Calibri"/>
              </a:rPr>
              <a:t>SRV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(service</a:t>
            </a:r>
            <a:r>
              <a:rPr sz="17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locator).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9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dirty="0">
                <a:solidFill>
                  <a:srgbClr val="FFFFFF"/>
                </a:solidFill>
                <a:cs typeface="Calibri"/>
              </a:rPr>
              <a:t>TXT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(text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0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700" spc="-5" dirty="0">
                <a:solidFill>
                  <a:srgbClr val="FFFFFF"/>
                </a:solidFill>
                <a:cs typeface="Calibri"/>
              </a:rPr>
              <a:t>Alias (an </a:t>
            </a:r>
            <a:r>
              <a:rPr sz="17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1700" spc="-5" dirty="0">
                <a:solidFill>
                  <a:srgbClr val="FFFFFF"/>
                </a:solidFill>
                <a:cs typeface="Calibri"/>
              </a:rPr>
              <a:t>53-specific virtual</a:t>
            </a:r>
            <a:r>
              <a:rPr sz="1700" spc="40" dirty="0">
                <a:solidFill>
                  <a:srgbClr val="FFFFFF"/>
                </a:solidFill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cs typeface="Calibri"/>
              </a:rPr>
              <a:t>record).</a:t>
            </a:r>
            <a:endParaRPr sz="17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536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71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DNS </a:t>
            </a:r>
            <a:r>
              <a:rPr spc="-20" dirty="0"/>
              <a:t>Record</a:t>
            </a:r>
            <a:r>
              <a:rPr spc="-55" dirty="0"/>
              <a:t> </a:t>
            </a:r>
            <a:r>
              <a:rPr spc="-2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0504" y="1522476"/>
            <a:ext cx="4244340" cy="3259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92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Supported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records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ts val="1645"/>
              </a:lnSpc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(address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AAAA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(IPv6 address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spcBef>
                <a:spcPts val="25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CNAME (canonical name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Alias (an Amazon Route 53-specific virtual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spcBef>
                <a:spcPts val="25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CAA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(certification authority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authorization)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spcBef>
                <a:spcPts val="25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MX (mail exchange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NAPTR (name authority pointer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spcBef>
                <a:spcPts val="20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(name server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PTR (pointer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spcBef>
                <a:spcPts val="25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SOA (start of authority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spcBef>
                <a:spcPts val="25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SPF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(sender policy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framework)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lnSpc>
                <a:spcPts val="1645"/>
              </a:lnSpc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SRV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(service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locator)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298450" indent="-285750">
              <a:spcBef>
                <a:spcPts val="25"/>
              </a:spcBef>
              <a:buFontTx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TXT (text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25490" y="1403667"/>
          <a:ext cx="5760720" cy="3520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1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9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0658"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309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309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Alias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 53 charges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for CNAME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queries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 53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doesn’t charge for alias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queries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07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can’t create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 record at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node of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DNS namespace (zone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apex)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can create an alias record at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</a:t>
                      </a:r>
                      <a:r>
                        <a:rPr sz="10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zone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  <a:p>
                      <a:pPr marL="67945" marR="103505">
                        <a:lnSpc>
                          <a:spcPct val="15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apex (however you can’t route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a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  at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zone apex)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655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 can point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any DNS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that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hosted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anywhere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 alias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can only point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  <a:p>
                      <a:pPr marL="67945" marR="163195">
                        <a:lnSpc>
                          <a:spcPct val="15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CloudFront distribution, Elastic Beanstalk  environment, ELB, S3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bucket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as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static 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website,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or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another record in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same 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hosted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zone that you’re creating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alias 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135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12267"/>
            <a:ext cx="3048000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5080" indent="-225425">
              <a:lnSpc>
                <a:spcPct val="1525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20" dirty="0"/>
              <a:t>Route </a:t>
            </a:r>
            <a:r>
              <a:rPr spc="-5" dirty="0"/>
              <a:t>53 </a:t>
            </a:r>
            <a:r>
              <a:rPr spc="-20" dirty="0"/>
              <a:t>Records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324" y="1234948"/>
            <a:ext cx="6229985" cy="104394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spcBef>
                <a:spcPts val="14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Alias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record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specific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record</a:t>
            </a:r>
            <a:r>
              <a:rPr sz="2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type.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Alias is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pointed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</a:t>
            </a:r>
            <a:r>
              <a:rPr sz="22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service.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878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4" y="804163"/>
            <a:ext cx="3760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CNAME vs</a:t>
            </a:r>
            <a:r>
              <a:rPr sz="2400" spc="-2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Alias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1469" y="1314847"/>
          <a:ext cx="8799830" cy="475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9343">
                <a:tc>
                  <a:txBody>
                    <a:bodyPr/>
                    <a:lstStyle/>
                    <a:p>
                      <a:pPr marR="245110" algn="ctr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4535170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Alias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78105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606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435038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 53 charges for</a:t>
                      </a:r>
                      <a:r>
                        <a:rPr sz="18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queries	Route 53 doesn’t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charge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for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alias</a:t>
                      </a:r>
                      <a:endParaRPr sz="1800">
                        <a:latin typeface="Lucida Sans"/>
                        <a:cs typeface="Lucida Sans"/>
                      </a:endParaRPr>
                    </a:p>
                    <a:p>
                      <a:pPr marL="4350385">
                        <a:lnSpc>
                          <a:spcPts val="2045"/>
                        </a:lnSpc>
                        <a:spcBef>
                          <a:spcPts val="11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queries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AWS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7239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807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435038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can’t create 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at	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can create an alias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the</a:t>
                      </a:r>
                      <a:endParaRPr sz="1800">
                        <a:latin typeface="Lucida Sans"/>
                        <a:cs typeface="Lucida Sans"/>
                      </a:endParaRPr>
                    </a:p>
                    <a:p>
                      <a:pPr marL="68580" marR="168910">
                        <a:lnSpc>
                          <a:spcPct val="147800"/>
                        </a:lnSpc>
                        <a:spcBef>
                          <a:spcPts val="114"/>
                        </a:spcBef>
                        <a:tabLst>
                          <a:tab pos="435038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top node of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800" spc="7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DNS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namespace	zone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apex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(however you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can’t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(zone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apex)	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at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zone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apex)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51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435038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CNAME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can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point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any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DNS	An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alias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can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only point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800">
                        <a:latin typeface="Lucida Sans"/>
                        <a:cs typeface="Lucida San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25"/>
                        </a:spcBef>
                        <a:tabLst>
                          <a:tab pos="4350385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 that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hosted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anywhere	CloudFront distribution,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Elastic</a:t>
                      </a:r>
                      <a:endParaRPr sz="1800">
                        <a:latin typeface="Lucida Sans"/>
                        <a:cs typeface="Lucida Sans"/>
                      </a:endParaRPr>
                    </a:p>
                    <a:p>
                      <a:pPr marL="435038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Beanstalk environment, ELB,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S3</a:t>
                      </a:r>
                      <a:r>
                        <a:rPr sz="1800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bucket</a:t>
                      </a:r>
                      <a:endParaRPr sz="1800">
                        <a:latin typeface="Lucida Sans"/>
                        <a:cs typeface="Lucida Sans"/>
                      </a:endParaRPr>
                    </a:p>
                    <a:p>
                      <a:pPr marL="4350385" marR="409575">
                        <a:lnSpc>
                          <a:spcPct val="1483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as 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static website, or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another  record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same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hosted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zone that  you’re creating the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alias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</a:t>
                      </a:r>
                      <a:endParaRPr sz="18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12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5" dirty="0"/>
              <a:t>Custom</a:t>
            </a:r>
            <a:r>
              <a:rPr spc="-70" dirty="0"/>
              <a:t> </a:t>
            </a:r>
            <a:r>
              <a:rPr spc="-5" dirty="0"/>
              <a:t>VPC</a:t>
            </a:r>
          </a:p>
        </p:txBody>
      </p:sp>
      <p:sp>
        <p:nvSpPr>
          <p:cNvPr id="4" name="object 4"/>
          <p:cNvSpPr/>
          <p:nvPr/>
        </p:nvSpPr>
        <p:spPr>
          <a:xfrm>
            <a:off x="402573" y="1191902"/>
            <a:ext cx="378161" cy="378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2571" y="963044"/>
            <a:ext cx="8782685" cy="5408930"/>
          </a:xfrm>
          <a:custGeom>
            <a:avLst/>
            <a:gdLst/>
            <a:ahLst/>
            <a:cxnLst/>
            <a:rect l="l" t="t" r="r" b="b"/>
            <a:pathLst>
              <a:path w="8782685" h="5408930">
                <a:moveTo>
                  <a:pt x="0" y="0"/>
                </a:moveTo>
                <a:lnTo>
                  <a:pt x="8782132" y="0"/>
                </a:lnTo>
                <a:lnTo>
                  <a:pt x="8782132" y="5408876"/>
                </a:lnTo>
                <a:lnTo>
                  <a:pt x="0" y="54088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071" y="1041907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600" y="1441126"/>
            <a:ext cx="7887334" cy="4685030"/>
          </a:xfrm>
          <a:custGeom>
            <a:avLst/>
            <a:gdLst/>
            <a:ahLst/>
            <a:cxnLst/>
            <a:rect l="l" t="t" r="r" b="b"/>
            <a:pathLst>
              <a:path w="7887334" h="4685030">
                <a:moveTo>
                  <a:pt x="0" y="0"/>
                </a:moveTo>
                <a:lnTo>
                  <a:pt x="7887243" y="0"/>
                </a:lnTo>
                <a:lnTo>
                  <a:pt x="7887243" y="4684833"/>
                </a:lnTo>
                <a:lnTo>
                  <a:pt x="0" y="46848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101" y="1508252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3973" y="1439064"/>
            <a:ext cx="330200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2436" y="1858261"/>
            <a:ext cx="7094855" cy="1260475"/>
          </a:xfrm>
          <a:custGeom>
            <a:avLst/>
            <a:gdLst/>
            <a:ahLst/>
            <a:cxnLst/>
            <a:rect l="l" t="t" r="r" b="b"/>
            <a:pathLst>
              <a:path w="7094855" h="1260475">
                <a:moveTo>
                  <a:pt x="0" y="0"/>
                </a:moveTo>
                <a:lnTo>
                  <a:pt x="7094759" y="0"/>
                </a:lnTo>
                <a:lnTo>
                  <a:pt x="7094759" y="1260323"/>
                </a:lnTo>
                <a:lnTo>
                  <a:pt x="0" y="126032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4665" y="1938020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1200" spc="-5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67275" y="2189383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09" h="797560">
                <a:moveTo>
                  <a:pt x="0" y="0"/>
                </a:moveTo>
                <a:lnTo>
                  <a:pt x="2492712" y="0"/>
                </a:lnTo>
                <a:lnTo>
                  <a:pt x="2492712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2903" y="2209291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66126" y="2187296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3741" y="3890772"/>
            <a:ext cx="68580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984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Internet  gate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49204" y="3424773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1387" y="2187296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10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7016" y="2221484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21387" y="2187296"/>
            <a:ext cx="274637" cy="274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65038" y="3548591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2434" y="3207579"/>
            <a:ext cx="7094855" cy="1260475"/>
          </a:xfrm>
          <a:custGeom>
            <a:avLst/>
            <a:gdLst/>
            <a:ahLst/>
            <a:cxnLst/>
            <a:rect l="l" t="t" r="r" b="b"/>
            <a:pathLst>
              <a:path w="7094855" h="1260475">
                <a:moveTo>
                  <a:pt x="0" y="0"/>
                </a:moveTo>
                <a:lnTo>
                  <a:pt x="7094759" y="0"/>
                </a:lnTo>
                <a:lnTo>
                  <a:pt x="7094759" y="1260323"/>
                </a:lnTo>
                <a:lnTo>
                  <a:pt x="0" y="126032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4664" y="3285235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1200" spc="-5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67275" y="3538701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09" h="797560">
                <a:moveTo>
                  <a:pt x="0" y="0"/>
                </a:moveTo>
                <a:lnTo>
                  <a:pt x="2492712" y="0"/>
                </a:lnTo>
                <a:lnTo>
                  <a:pt x="2492712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2903" y="3559555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66126" y="3536613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1387" y="3536614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10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47016" y="3568700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21387" y="3536613"/>
            <a:ext cx="274637" cy="274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52436" y="4610111"/>
            <a:ext cx="7094855" cy="1260475"/>
          </a:xfrm>
          <a:custGeom>
            <a:avLst/>
            <a:gdLst/>
            <a:ahLst/>
            <a:cxnLst/>
            <a:rect l="l" t="t" r="r" b="b"/>
            <a:pathLst>
              <a:path w="7094855" h="1260475">
                <a:moveTo>
                  <a:pt x="0" y="0"/>
                </a:moveTo>
                <a:lnTo>
                  <a:pt x="7094758" y="0"/>
                </a:lnTo>
                <a:lnTo>
                  <a:pt x="7094758" y="1260323"/>
                </a:lnTo>
                <a:lnTo>
                  <a:pt x="0" y="126032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34664" y="4690364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Availability</a:t>
            </a:r>
            <a:r>
              <a:rPr sz="1200" spc="-5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Zone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67275" y="4941233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09" h="797560">
                <a:moveTo>
                  <a:pt x="0" y="0"/>
                </a:moveTo>
                <a:lnTo>
                  <a:pt x="2492712" y="0"/>
                </a:lnTo>
                <a:lnTo>
                  <a:pt x="2492712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92903" y="4961635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66126" y="4939146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21387" y="4939146"/>
            <a:ext cx="2493010" cy="797560"/>
          </a:xfrm>
          <a:custGeom>
            <a:avLst/>
            <a:gdLst/>
            <a:ahLst/>
            <a:cxnLst/>
            <a:rect l="l" t="t" r="r" b="b"/>
            <a:pathLst>
              <a:path w="2493010" h="797560">
                <a:moveTo>
                  <a:pt x="0" y="0"/>
                </a:moveTo>
                <a:lnTo>
                  <a:pt x="2492714" y="0"/>
                </a:lnTo>
                <a:lnTo>
                  <a:pt x="2492714" y="797038"/>
                </a:lnTo>
                <a:lnTo>
                  <a:pt x="0" y="797038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47016" y="4970779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21387" y="4939146"/>
            <a:ext cx="274637" cy="274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70131" y="2709164"/>
            <a:ext cx="924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NAT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07350" y="2245872"/>
            <a:ext cx="430486" cy="4304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75224" y="4024884"/>
            <a:ext cx="932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06206" y="3520933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14559" y="2814866"/>
            <a:ext cx="766445" cy="859155"/>
          </a:xfrm>
          <a:custGeom>
            <a:avLst/>
            <a:gdLst/>
            <a:ahLst/>
            <a:cxnLst/>
            <a:rect l="l" t="t" r="r" b="b"/>
            <a:pathLst>
              <a:path w="766445" h="859154">
                <a:moveTo>
                  <a:pt x="741913" y="841179"/>
                </a:moveTo>
                <a:lnTo>
                  <a:pt x="704129" y="846521"/>
                </a:lnTo>
                <a:lnTo>
                  <a:pt x="766378" y="859066"/>
                </a:lnTo>
                <a:lnTo>
                  <a:pt x="765125" y="844339"/>
                </a:lnTo>
                <a:lnTo>
                  <a:pt x="744731" y="844339"/>
                </a:lnTo>
                <a:lnTo>
                  <a:pt x="741913" y="841179"/>
                </a:lnTo>
                <a:close/>
              </a:path>
              <a:path w="766445" h="859154">
                <a:moveTo>
                  <a:pt x="751390" y="832725"/>
                </a:moveTo>
                <a:lnTo>
                  <a:pt x="749470" y="840111"/>
                </a:lnTo>
                <a:lnTo>
                  <a:pt x="741913" y="841179"/>
                </a:lnTo>
                <a:lnTo>
                  <a:pt x="744731" y="844339"/>
                </a:lnTo>
                <a:lnTo>
                  <a:pt x="754208" y="835884"/>
                </a:lnTo>
                <a:lnTo>
                  <a:pt x="751390" y="832725"/>
                </a:lnTo>
                <a:close/>
              </a:path>
              <a:path w="766445" h="859154">
                <a:moveTo>
                  <a:pt x="760991" y="795794"/>
                </a:moveTo>
                <a:lnTo>
                  <a:pt x="751390" y="832725"/>
                </a:lnTo>
                <a:lnTo>
                  <a:pt x="754208" y="835884"/>
                </a:lnTo>
                <a:lnTo>
                  <a:pt x="744731" y="844339"/>
                </a:lnTo>
                <a:lnTo>
                  <a:pt x="765125" y="844339"/>
                </a:lnTo>
                <a:lnTo>
                  <a:pt x="760991" y="795794"/>
                </a:lnTo>
                <a:close/>
              </a:path>
              <a:path w="766445" h="859154">
                <a:moveTo>
                  <a:pt x="728845" y="807454"/>
                </a:moveTo>
                <a:lnTo>
                  <a:pt x="719368" y="815908"/>
                </a:lnTo>
                <a:lnTo>
                  <a:pt x="741913" y="841179"/>
                </a:lnTo>
                <a:lnTo>
                  <a:pt x="749470" y="840111"/>
                </a:lnTo>
                <a:lnTo>
                  <a:pt x="751390" y="832725"/>
                </a:lnTo>
                <a:lnTo>
                  <a:pt x="728845" y="807454"/>
                </a:lnTo>
                <a:close/>
              </a:path>
              <a:path w="766445" h="859154">
                <a:moveTo>
                  <a:pt x="695027" y="769546"/>
                </a:moveTo>
                <a:lnTo>
                  <a:pt x="685551" y="778000"/>
                </a:lnTo>
                <a:lnTo>
                  <a:pt x="710914" y="806432"/>
                </a:lnTo>
                <a:lnTo>
                  <a:pt x="720390" y="797977"/>
                </a:lnTo>
                <a:lnTo>
                  <a:pt x="695027" y="769546"/>
                </a:lnTo>
                <a:close/>
              </a:path>
              <a:path w="766445" h="859154">
                <a:moveTo>
                  <a:pt x="661210" y="731639"/>
                </a:moveTo>
                <a:lnTo>
                  <a:pt x="651732" y="740093"/>
                </a:lnTo>
                <a:lnTo>
                  <a:pt x="677096" y="768523"/>
                </a:lnTo>
                <a:lnTo>
                  <a:pt x="686573" y="760069"/>
                </a:lnTo>
                <a:lnTo>
                  <a:pt x="661210" y="731639"/>
                </a:lnTo>
                <a:close/>
              </a:path>
              <a:path w="766445" h="859154">
                <a:moveTo>
                  <a:pt x="627391" y="693731"/>
                </a:moveTo>
                <a:lnTo>
                  <a:pt x="617914" y="702185"/>
                </a:lnTo>
                <a:lnTo>
                  <a:pt x="643277" y="730615"/>
                </a:lnTo>
                <a:lnTo>
                  <a:pt x="652755" y="722161"/>
                </a:lnTo>
                <a:lnTo>
                  <a:pt x="627391" y="693731"/>
                </a:lnTo>
                <a:close/>
              </a:path>
              <a:path w="766445" h="859154">
                <a:moveTo>
                  <a:pt x="593573" y="655822"/>
                </a:moveTo>
                <a:lnTo>
                  <a:pt x="584097" y="664277"/>
                </a:lnTo>
                <a:lnTo>
                  <a:pt x="609460" y="692708"/>
                </a:lnTo>
                <a:lnTo>
                  <a:pt x="618937" y="684254"/>
                </a:lnTo>
                <a:lnTo>
                  <a:pt x="593573" y="655822"/>
                </a:lnTo>
                <a:close/>
              </a:path>
              <a:path w="766445" h="859154">
                <a:moveTo>
                  <a:pt x="559756" y="617915"/>
                </a:moveTo>
                <a:lnTo>
                  <a:pt x="550279" y="626370"/>
                </a:lnTo>
                <a:lnTo>
                  <a:pt x="575642" y="654800"/>
                </a:lnTo>
                <a:lnTo>
                  <a:pt x="585119" y="646346"/>
                </a:lnTo>
                <a:lnTo>
                  <a:pt x="559756" y="617915"/>
                </a:lnTo>
                <a:close/>
              </a:path>
              <a:path w="766445" h="859154">
                <a:moveTo>
                  <a:pt x="525938" y="580007"/>
                </a:moveTo>
                <a:lnTo>
                  <a:pt x="516462" y="588462"/>
                </a:lnTo>
                <a:lnTo>
                  <a:pt x="541825" y="616893"/>
                </a:lnTo>
                <a:lnTo>
                  <a:pt x="551301" y="608439"/>
                </a:lnTo>
                <a:lnTo>
                  <a:pt x="525938" y="580007"/>
                </a:lnTo>
                <a:close/>
              </a:path>
              <a:path w="766445" h="859154">
                <a:moveTo>
                  <a:pt x="492121" y="542099"/>
                </a:moveTo>
                <a:lnTo>
                  <a:pt x="482644" y="550553"/>
                </a:lnTo>
                <a:lnTo>
                  <a:pt x="508007" y="578985"/>
                </a:lnTo>
                <a:lnTo>
                  <a:pt x="517484" y="570530"/>
                </a:lnTo>
                <a:lnTo>
                  <a:pt x="492121" y="542099"/>
                </a:lnTo>
                <a:close/>
              </a:path>
              <a:path w="766445" h="859154">
                <a:moveTo>
                  <a:pt x="458303" y="504192"/>
                </a:moveTo>
                <a:lnTo>
                  <a:pt x="448825" y="512646"/>
                </a:lnTo>
                <a:lnTo>
                  <a:pt x="474190" y="541077"/>
                </a:lnTo>
                <a:lnTo>
                  <a:pt x="483666" y="532622"/>
                </a:lnTo>
                <a:lnTo>
                  <a:pt x="458303" y="504192"/>
                </a:lnTo>
                <a:close/>
              </a:path>
              <a:path w="766445" h="859154">
                <a:moveTo>
                  <a:pt x="424484" y="466284"/>
                </a:moveTo>
                <a:lnTo>
                  <a:pt x="415008" y="474738"/>
                </a:lnTo>
                <a:lnTo>
                  <a:pt x="440371" y="503170"/>
                </a:lnTo>
                <a:lnTo>
                  <a:pt x="449849" y="494715"/>
                </a:lnTo>
                <a:lnTo>
                  <a:pt x="424484" y="466284"/>
                </a:lnTo>
                <a:close/>
              </a:path>
              <a:path w="766445" h="859154">
                <a:moveTo>
                  <a:pt x="390667" y="428377"/>
                </a:moveTo>
                <a:lnTo>
                  <a:pt x="381190" y="436831"/>
                </a:lnTo>
                <a:lnTo>
                  <a:pt x="406553" y="465261"/>
                </a:lnTo>
                <a:lnTo>
                  <a:pt x="416030" y="456807"/>
                </a:lnTo>
                <a:lnTo>
                  <a:pt x="390667" y="428377"/>
                </a:lnTo>
                <a:close/>
              </a:path>
              <a:path w="766445" h="859154">
                <a:moveTo>
                  <a:pt x="356849" y="390469"/>
                </a:moveTo>
                <a:lnTo>
                  <a:pt x="347372" y="398923"/>
                </a:lnTo>
                <a:lnTo>
                  <a:pt x="372736" y="427353"/>
                </a:lnTo>
                <a:lnTo>
                  <a:pt x="382212" y="418899"/>
                </a:lnTo>
                <a:lnTo>
                  <a:pt x="356849" y="390469"/>
                </a:lnTo>
                <a:close/>
              </a:path>
              <a:path w="766445" h="859154">
                <a:moveTo>
                  <a:pt x="323032" y="352560"/>
                </a:moveTo>
                <a:lnTo>
                  <a:pt x="313555" y="361015"/>
                </a:lnTo>
                <a:lnTo>
                  <a:pt x="338918" y="389446"/>
                </a:lnTo>
                <a:lnTo>
                  <a:pt x="348395" y="380992"/>
                </a:lnTo>
                <a:lnTo>
                  <a:pt x="323032" y="352560"/>
                </a:lnTo>
                <a:close/>
              </a:path>
              <a:path w="766445" h="859154">
                <a:moveTo>
                  <a:pt x="289214" y="314653"/>
                </a:moveTo>
                <a:lnTo>
                  <a:pt x="279737" y="323108"/>
                </a:lnTo>
                <a:lnTo>
                  <a:pt x="305100" y="351538"/>
                </a:lnTo>
                <a:lnTo>
                  <a:pt x="314577" y="343084"/>
                </a:lnTo>
                <a:lnTo>
                  <a:pt x="289214" y="314653"/>
                </a:lnTo>
                <a:close/>
              </a:path>
              <a:path w="766445" h="859154">
                <a:moveTo>
                  <a:pt x="255397" y="276745"/>
                </a:moveTo>
                <a:lnTo>
                  <a:pt x="245918" y="285200"/>
                </a:lnTo>
                <a:lnTo>
                  <a:pt x="271283" y="313631"/>
                </a:lnTo>
                <a:lnTo>
                  <a:pt x="280760" y="305175"/>
                </a:lnTo>
                <a:lnTo>
                  <a:pt x="255397" y="276745"/>
                </a:lnTo>
                <a:close/>
              </a:path>
              <a:path w="766445" h="859154">
                <a:moveTo>
                  <a:pt x="221578" y="238837"/>
                </a:moveTo>
                <a:lnTo>
                  <a:pt x="212101" y="247291"/>
                </a:lnTo>
                <a:lnTo>
                  <a:pt x="237464" y="275723"/>
                </a:lnTo>
                <a:lnTo>
                  <a:pt x="246942" y="267268"/>
                </a:lnTo>
                <a:lnTo>
                  <a:pt x="221578" y="238837"/>
                </a:lnTo>
                <a:close/>
              </a:path>
              <a:path w="766445" h="859154">
                <a:moveTo>
                  <a:pt x="187760" y="200930"/>
                </a:moveTo>
                <a:lnTo>
                  <a:pt x="178283" y="209384"/>
                </a:lnTo>
                <a:lnTo>
                  <a:pt x="203647" y="237815"/>
                </a:lnTo>
                <a:lnTo>
                  <a:pt x="213123" y="229360"/>
                </a:lnTo>
                <a:lnTo>
                  <a:pt x="187760" y="200930"/>
                </a:lnTo>
                <a:close/>
              </a:path>
              <a:path w="766445" h="859154">
                <a:moveTo>
                  <a:pt x="153943" y="163022"/>
                </a:moveTo>
                <a:lnTo>
                  <a:pt x="144466" y="171476"/>
                </a:lnTo>
                <a:lnTo>
                  <a:pt x="169829" y="199908"/>
                </a:lnTo>
                <a:lnTo>
                  <a:pt x="179306" y="191453"/>
                </a:lnTo>
                <a:lnTo>
                  <a:pt x="153943" y="163022"/>
                </a:lnTo>
                <a:close/>
              </a:path>
              <a:path w="766445" h="859154">
                <a:moveTo>
                  <a:pt x="120125" y="125115"/>
                </a:moveTo>
                <a:lnTo>
                  <a:pt x="110648" y="133569"/>
                </a:lnTo>
                <a:lnTo>
                  <a:pt x="136011" y="161999"/>
                </a:lnTo>
                <a:lnTo>
                  <a:pt x="145488" y="153545"/>
                </a:lnTo>
                <a:lnTo>
                  <a:pt x="120125" y="125115"/>
                </a:lnTo>
                <a:close/>
              </a:path>
              <a:path w="766445" h="859154">
                <a:moveTo>
                  <a:pt x="86307" y="87207"/>
                </a:moveTo>
                <a:lnTo>
                  <a:pt x="76831" y="95661"/>
                </a:lnTo>
                <a:lnTo>
                  <a:pt x="102194" y="124091"/>
                </a:lnTo>
                <a:lnTo>
                  <a:pt x="111671" y="115637"/>
                </a:lnTo>
                <a:lnTo>
                  <a:pt x="86307" y="87207"/>
                </a:lnTo>
                <a:close/>
              </a:path>
              <a:path w="766445" h="859154">
                <a:moveTo>
                  <a:pt x="52490" y="49298"/>
                </a:moveTo>
                <a:lnTo>
                  <a:pt x="43012" y="57753"/>
                </a:lnTo>
                <a:lnTo>
                  <a:pt x="68376" y="86184"/>
                </a:lnTo>
                <a:lnTo>
                  <a:pt x="77853" y="77730"/>
                </a:lnTo>
                <a:lnTo>
                  <a:pt x="52490" y="49298"/>
                </a:lnTo>
                <a:close/>
              </a:path>
              <a:path w="766445" h="859154">
                <a:moveTo>
                  <a:pt x="0" y="0"/>
                </a:moveTo>
                <a:lnTo>
                  <a:pt x="751" y="78261"/>
                </a:lnTo>
                <a:lnTo>
                  <a:pt x="3622" y="81076"/>
                </a:lnTo>
                <a:lnTo>
                  <a:pt x="10634" y="81009"/>
                </a:lnTo>
                <a:lnTo>
                  <a:pt x="13330" y="78261"/>
                </a:lnTo>
                <a:lnTo>
                  <a:pt x="13418" y="74754"/>
                </a:lnTo>
                <a:lnTo>
                  <a:pt x="12930" y="24034"/>
                </a:lnTo>
                <a:lnTo>
                  <a:pt x="9194" y="19846"/>
                </a:lnTo>
                <a:lnTo>
                  <a:pt x="12859" y="16577"/>
                </a:lnTo>
                <a:lnTo>
                  <a:pt x="12838" y="14391"/>
                </a:lnTo>
                <a:lnTo>
                  <a:pt x="5636" y="13497"/>
                </a:lnTo>
                <a:lnTo>
                  <a:pt x="12768" y="7134"/>
                </a:lnTo>
                <a:lnTo>
                  <a:pt x="57466" y="7134"/>
                </a:lnTo>
                <a:lnTo>
                  <a:pt x="0" y="0"/>
                </a:lnTo>
                <a:close/>
              </a:path>
              <a:path w="766445" h="859154">
                <a:moveTo>
                  <a:pt x="15007" y="14661"/>
                </a:moveTo>
                <a:lnTo>
                  <a:pt x="12859" y="16577"/>
                </a:lnTo>
                <a:lnTo>
                  <a:pt x="12930" y="24034"/>
                </a:lnTo>
                <a:lnTo>
                  <a:pt x="34557" y="48276"/>
                </a:lnTo>
                <a:lnTo>
                  <a:pt x="44035" y="39822"/>
                </a:lnTo>
                <a:lnTo>
                  <a:pt x="22407" y="15579"/>
                </a:lnTo>
                <a:lnTo>
                  <a:pt x="15007" y="14661"/>
                </a:lnTo>
                <a:close/>
              </a:path>
              <a:path w="766445" h="859154">
                <a:moveTo>
                  <a:pt x="12859" y="16577"/>
                </a:moveTo>
                <a:lnTo>
                  <a:pt x="9194" y="19846"/>
                </a:lnTo>
                <a:lnTo>
                  <a:pt x="12930" y="24034"/>
                </a:lnTo>
                <a:lnTo>
                  <a:pt x="12859" y="16577"/>
                </a:lnTo>
                <a:close/>
              </a:path>
              <a:path w="766445" h="859154">
                <a:moveTo>
                  <a:pt x="79031" y="11391"/>
                </a:moveTo>
                <a:lnTo>
                  <a:pt x="18671" y="11391"/>
                </a:lnTo>
                <a:lnTo>
                  <a:pt x="22407" y="15579"/>
                </a:lnTo>
                <a:lnTo>
                  <a:pt x="76103" y="22246"/>
                </a:lnTo>
                <a:lnTo>
                  <a:pt x="79275" y="19775"/>
                </a:lnTo>
                <a:lnTo>
                  <a:pt x="80139" y="12814"/>
                </a:lnTo>
                <a:lnTo>
                  <a:pt x="79031" y="11391"/>
                </a:lnTo>
                <a:close/>
              </a:path>
              <a:path w="766445" h="859154">
                <a:moveTo>
                  <a:pt x="18671" y="11391"/>
                </a:moveTo>
                <a:lnTo>
                  <a:pt x="15007" y="14661"/>
                </a:lnTo>
                <a:lnTo>
                  <a:pt x="22407" y="15579"/>
                </a:lnTo>
                <a:lnTo>
                  <a:pt x="18671" y="11391"/>
                </a:lnTo>
                <a:close/>
              </a:path>
              <a:path w="766445" h="859154">
                <a:moveTo>
                  <a:pt x="57466" y="7134"/>
                </a:moveTo>
                <a:lnTo>
                  <a:pt x="12768" y="7134"/>
                </a:lnTo>
                <a:lnTo>
                  <a:pt x="12838" y="14391"/>
                </a:lnTo>
                <a:lnTo>
                  <a:pt x="15007" y="14661"/>
                </a:lnTo>
                <a:lnTo>
                  <a:pt x="18671" y="11391"/>
                </a:lnTo>
                <a:lnTo>
                  <a:pt x="79031" y="11391"/>
                </a:lnTo>
                <a:lnTo>
                  <a:pt x="77669" y="9643"/>
                </a:lnTo>
                <a:lnTo>
                  <a:pt x="57466" y="7134"/>
                </a:lnTo>
                <a:close/>
              </a:path>
              <a:path w="766445" h="859154">
                <a:moveTo>
                  <a:pt x="12768" y="7134"/>
                </a:moveTo>
                <a:lnTo>
                  <a:pt x="5636" y="13497"/>
                </a:lnTo>
                <a:lnTo>
                  <a:pt x="12838" y="14391"/>
                </a:lnTo>
                <a:lnTo>
                  <a:pt x="12768" y="7134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14562" y="3786135"/>
            <a:ext cx="774700" cy="103505"/>
          </a:xfrm>
          <a:custGeom>
            <a:avLst/>
            <a:gdLst/>
            <a:ahLst/>
            <a:cxnLst/>
            <a:rect l="l" t="t" r="r" b="b"/>
            <a:pathLst>
              <a:path w="774700" h="103504">
                <a:moveTo>
                  <a:pt x="765623" y="44406"/>
                </a:moveTo>
                <a:lnTo>
                  <a:pt x="748666" y="44406"/>
                </a:lnTo>
                <a:lnTo>
                  <a:pt x="748680" y="57106"/>
                </a:lnTo>
                <a:lnTo>
                  <a:pt x="744446" y="57111"/>
                </a:lnTo>
                <a:lnTo>
                  <a:pt x="723315" y="88886"/>
                </a:lnTo>
                <a:lnTo>
                  <a:pt x="774072" y="50728"/>
                </a:lnTo>
                <a:lnTo>
                  <a:pt x="765623" y="44406"/>
                </a:lnTo>
                <a:close/>
              </a:path>
              <a:path w="774700" h="103504">
                <a:moveTo>
                  <a:pt x="744432" y="44411"/>
                </a:moveTo>
                <a:lnTo>
                  <a:pt x="710566" y="44450"/>
                </a:lnTo>
                <a:lnTo>
                  <a:pt x="710580" y="57150"/>
                </a:lnTo>
                <a:lnTo>
                  <a:pt x="744449" y="57106"/>
                </a:lnTo>
                <a:lnTo>
                  <a:pt x="748672" y="50756"/>
                </a:lnTo>
                <a:lnTo>
                  <a:pt x="744432" y="44411"/>
                </a:lnTo>
                <a:close/>
              </a:path>
              <a:path w="774700" h="103504">
                <a:moveTo>
                  <a:pt x="748666" y="44406"/>
                </a:moveTo>
                <a:lnTo>
                  <a:pt x="744432" y="44411"/>
                </a:lnTo>
                <a:lnTo>
                  <a:pt x="748672" y="50756"/>
                </a:lnTo>
                <a:lnTo>
                  <a:pt x="744446" y="57111"/>
                </a:lnTo>
                <a:lnTo>
                  <a:pt x="748680" y="57106"/>
                </a:lnTo>
                <a:lnTo>
                  <a:pt x="748666" y="44406"/>
                </a:lnTo>
                <a:close/>
              </a:path>
              <a:path w="774700" h="103504">
                <a:moveTo>
                  <a:pt x="723229" y="12686"/>
                </a:moveTo>
                <a:lnTo>
                  <a:pt x="744432" y="44411"/>
                </a:lnTo>
                <a:lnTo>
                  <a:pt x="765623" y="44406"/>
                </a:lnTo>
                <a:lnTo>
                  <a:pt x="723229" y="12686"/>
                </a:lnTo>
                <a:close/>
              </a:path>
              <a:path w="774700" h="103504">
                <a:moveTo>
                  <a:pt x="697866" y="44463"/>
                </a:moveTo>
                <a:lnTo>
                  <a:pt x="659766" y="44507"/>
                </a:lnTo>
                <a:lnTo>
                  <a:pt x="659780" y="57207"/>
                </a:lnTo>
                <a:lnTo>
                  <a:pt x="697880" y="57163"/>
                </a:lnTo>
                <a:lnTo>
                  <a:pt x="697866" y="44463"/>
                </a:lnTo>
                <a:close/>
              </a:path>
              <a:path w="774700" h="103504">
                <a:moveTo>
                  <a:pt x="647066" y="44522"/>
                </a:moveTo>
                <a:lnTo>
                  <a:pt x="608966" y="44565"/>
                </a:lnTo>
                <a:lnTo>
                  <a:pt x="608980" y="57265"/>
                </a:lnTo>
                <a:lnTo>
                  <a:pt x="647080" y="57222"/>
                </a:lnTo>
                <a:lnTo>
                  <a:pt x="647066" y="44522"/>
                </a:lnTo>
                <a:close/>
              </a:path>
              <a:path w="774700" h="103504">
                <a:moveTo>
                  <a:pt x="596266" y="44579"/>
                </a:moveTo>
                <a:lnTo>
                  <a:pt x="558166" y="44622"/>
                </a:lnTo>
                <a:lnTo>
                  <a:pt x="558180" y="57322"/>
                </a:lnTo>
                <a:lnTo>
                  <a:pt x="596280" y="57279"/>
                </a:lnTo>
                <a:lnTo>
                  <a:pt x="596266" y="44579"/>
                </a:lnTo>
                <a:close/>
              </a:path>
              <a:path w="774700" h="103504">
                <a:moveTo>
                  <a:pt x="545466" y="44636"/>
                </a:moveTo>
                <a:lnTo>
                  <a:pt x="507366" y="44679"/>
                </a:lnTo>
                <a:lnTo>
                  <a:pt x="507380" y="57379"/>
                </a:lnTo>
                <a:lnTo>
                  <a:pt x="545480" y="57336"/>
                </a:lnTo>
                <a:lnTo>
                  <a:pt x="545466" y="44636"/>
                </a:lnTo>
                <a:close/>
              </a:path>
              <a:path w="774700" h="103504">
                <a:moveTo>
                  <a:pt x="494666" y="44695"/>
                </a:moveTo>
                <a:lnTo>
                  <a:pt x="456566" y="44737"/>
                </a:lnTo>
                <a:lnTo>
                  <a:pt x="456580" y="57437"/>
                </a:lnTo>
                <a:lnTo>
                  <a:pt x="494680" y="57395"/>
                </a:lnTo>
                <a:lnTo>
                  <a:pt x="494666" y="44695"/>
                </a:lnTo>
                <a:close/>
              </a:path>
              <a:path w="774700" h="103504">
                <a:moveTo>
                  <a:pt x="443866" y="44752"/>
                </a:moveTo>
                <a:lnTo>
                  <a:pt x="405766" y="44795"/>
                </a:lnTo>
                <a:lnTo>
                  <a:pt x="405780" y="57495"/>
                </a:lnTo>
                <a:lnTo>
                  <a:pt x="443880" y="57452"/>
                </a:lnTo>
                <a:lnTo>
                  <a:pt x="443866" y="44752"/>
                </a:lnTo>
                <a:close/>
              </a:path>
              <a:path w="774700" h="103504">
                <a:moveTo>
                  <a:pt x="393066" y="44809"/>
                </a:moveTo>
                <a:lnTo>
                  <a:pt x="354966" y="44852"/>
                </a:lnTo>
                <a:lnTo>
                  <a:pt x="354980" y="57552"/>
                </a:lnTo>
                <a:lnTo>
                  <a:pt x="393080" y="57509"/>
                </a:lnTo>
                <a:lnTo>
                  <a:pt x="393066" y="44809"/>
                </a:lnTo>
                <a:close/>
              </a:path>
              <a:path w="774700" h="103504">
                <a:moveTo>
                  <a:pt x="342266" y="44866"/>
                </a:moveTo>
                <a:lnTo>
                  <a:pt x="304166" y="44909"/>
                </a:lnTo>
                <a:lnTo>
                  <a:pt x="304180" y="57609"/>
                </a:lnTo>
                <a:lnTo>
                  <a:pt x="342280" y="57566"/>
                </a:lnTo>
                <a:lnTo>
                  <a:pt x="342266" y="44866"/>
                </a:lnTo>
                <a:close/>
              </a:path>
              <a:path w="774700" h="103504">
                <a:moveTo>
                  <a:pt x="291466" y="44924"/>
                </a:moveTo>
                <a:lnTo>
                  <a:pt x="253366" y="44968"/>
                </a:lnTo>
                <a:lnTo>
                  <a:pt x="253380" y="57668"/>
                </a:lnTo>
                <a:lnTo>
                  <a:pt x="291480" y="57624"/>
                </a:lnTo>
                <a:lnTo>
                  <a:pt x="291466" y="44924"/>
                </a:lnTo>
                <a:close/>
              </a:path>
              <a:path w="774700" h="103504">
                <a:moveTo>
                  <a:pt x="240666" y="44982"/>
                </a:moveTo>
                <a:lnTo>
                  <a:pt x="202566" y="45025"/>
                </a:lnTo>
                <a:lnTo>
                  <a:pt x="202580" y="57725"/>
                </a:lnTo>
                <a:lnTo>
                  <a:pt x="240680" y="57682"/>
                </a:lnTo>
                <a:lnTo>
                  <a:pt x="240666" y="44982"/>
                </a:lnTo>
                <a:close/>
              </a:path>
              <a:path w="774700" h="103504">
                <a:moveTo>
                  <a:pt x="189866" y="45039"/>
                </a:moveTo>
                <a:lnTo>
                  <a:pt x="151766" y="45082"/>
                </a:lnTo>
                <a:lnTo>
                  <a:pt x="151780" y="57782"/>
                </a:lnTo>
                <a:lnTo>
                  <a:pt x="189880" y="57739"/>
                </a:lnTo>
                <a:lnTo>
                  <a:pt x="189866" y="45039"/>
                </a:lnTo>
                <a:close/>
              </a:path>
              <a:path w="774700" h="103504">
                <a:moveTo>
                  <a:pt x="139066" y="45096"/>
                </a:moveTo>
                <a:lnTo>
                  <a:pt x="100966" y="45139"/>
                </a:lnTo>
                <a:lnTo>
                  <a:pt x="100980" y="57839"/>
                </a:lnTo>
                <a:lnTo>
                  <a:pt x="139080" y="57796"/>
                </a:lnTo>
                <a:lnTo>
                  <a:pt x="139066" y="45096"/>
                </a:lnTo>
                <a:close/>
              </a:path>
              <a:path w="774700" h="103504">
                <a:moveTo>
                  <a:pt x="58841" y="0"/>
                </a:moveTo>
                <a:lnTo>
                  <a:pt x="0" y="51603"/>
                </a:lnTo>
                <a:lnTo>
                  <a:pt x="58958" y="103075"/>
                </a:lnTo>
                <a:lnTo>
                  <a:pt x="62970" y="102803"/>
                </a:lnTo>
                <a:lnTo>
                  <a:pt x="67583" y="97519"/>
                </a:lnTo>
                <a:lnTo>
                  <a:pt x="67311" y="93508"/>
                </a:lnTo>
                <a:lnTo>
                  <a:pt x="26572" y="57943"/>
                </a:lnTo>
                <a:lnTo>
                  <a:pt x="9648" y="57943"/>
                </a:lnTo>
                <a:lnTo>
                  <a:pt x="9634" y="45243"/>
                </a:lnTo>
                <a:lnTo>
                  <a:pt x="26536" y="45224"/>
                </a:lnTo>
                <a:lnTo>
                  <a:pt x="67216" y="9547"/>
                </a:lnTo>
                <a:lnTo>
                  <a:pt x="67478" y="5535"/>
                </a:lnTo>
                <a:lnTo>
                  <a:pt x="62854" y="262"/>
                </a:lnTo>
                <a:lnTo>
                  <a:pt x="58841" y="0"/>
                </a:lnTo>
                <a:close/>
              </a:path>
              <a:path w="774700" h="103504">
                <a:moveTo>
                  <a:pt x="26536" y="45224"/>
                </a:moveTo>
                <a:lnTo>
                  <a:pt x="9634" y="45243"/>
                </a:lnTo>
                <a:lnTo>
                  <a:pt x="9648" y="57943"/>
                </a:lnTo>
                <a:lnTo>
                  <a:pt x="26550" y="57924"/>
                </a:lnTo>
                <a:lnTo>
                  <a:pt x="24767" y="56367"/>
                </a:lnTo>
                <a:lnTo>
                  <a:pt x="13830" y="56367"/>
                </a:lnTo>
                <a:lnTo>
                  <a:pt x="13818" y="46809"/>
                </a:lnTo>
                <a:lnTo>
                  <a:pt x="24728" y="46809"/>
                </a:lnTo>
                <a:lnTo>
                  <a:pt x="26536" y="45224"/>
                </a:lnTo>
                <a:close/>
              </a:path>
              <a:path w="774700" h="103504">
                <a:moveTo>
                  <a:pt x="26550" y="57924"/>
                </a:moveTo>
                <a:lnTo>
                  <a:pt x="9648" y="57943"/>
                </a:lnTo>
                <a:lnTo>
                  <a:pt x="26572" y="57943"/>
                </a:lnTo>
                <a:close/>
              </a:path>
              <a:path w="774700" h="103504">
                <a:moveTo>
                  <a:pt x="37466" y="45212"/>
                </a:moveTo>
                <a:lnTo>
                  <a:pt x="26536" y="45224"/>
                </a:lnTo>
                <a:lnTo>
                  <a:pt x="19286" y="51582"/>
                </a:lnTo>
                <a:lnTo>
                  <a:pt x="26550" y="57924"/>
                </a:lnTo>
                <a:lnTo>
                  <a:pt x="37480" y="57912"/>
                </a:lnTo>
                <a:lnTo>
                  <a:pt x="37466" y="45212"/>
                </a:lnTo>
                <a:close/>
              </a:path>
              <a:path w="774700" h="103504">
                <a:moveTo>
                  <a:pt x="88266" y="45154"/>
                </a:moveTo>
                <a:lnTo>
                  <a:pt x="50166" y="45198"/>
                </a:lnTo>
                <a:lnTo>
                  <a:pt x="50180" y="57898"/>
                </a:lnTo>
                <a:lnTo>
                  <a:pt x="88280" y="57854"/>
                </a:lnTo>
                <a:lnTo>
                  <a:pt x="88266" y="45154"/>
                </a:lnTo>
                <a:close/>
              </a:path>
              <a:path w="774700" h="103504">
                <a:moveTo>
                  <a:pt x="13818" y="46809"/>
                </a:moveTo>
                <a:lnTo>
                  <a:pt x="13830" y="56367"/>
                </a:lnTo>
                <a:lnTo>
                  <a:pt x="19286" y="51582"/>
                </a:lnTo>
                <a:lnTo>
                  <a:pt x="13818" y="46809"/>
                </a:lnTo>
                <a:close/>
              </a:path>
              <a:path w="774700" h="103504">
                <a:moveTo>
                  <a:pt x="19286" y="51582"/>
                </a:moveTo>
                <a:lnTo>
                  <a:pt x="13830" y="56367"/>
                </a:lnTo>
                <a:lnTo>
                  <a:pt x="24767" y="56367"/>
                </a:lnTo>
                <a:lnTo>
                  <a:pt x="19286" y="51582"/>
                </a:lnTo>
                <a:close/>
              </a:path>
              <a:path w="774700" h="103504">
                <a:moveTo>
                  <a:pt x="24728" y="46809"/>
                </a:moveTo>
                <a:lnTo>
                  <a:pt x="13818" y="46809"/>
                </a:lnTo>
                <a:lnTo>
                  <a:pt x="19286" y="51582"/>
                </a:lnTo>
                <a:lnTo>
                  <a:pt x="24728" y="46809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04549" y="4007632"/>
            <a:ext cx="788035" cy="1155065"/>
          </a:xfrm>
          <a:custGeom>
            <a:avLst/>
            <a:gdLst/>
            <a:ahLst/>
            <a:cxnLst/>
            <a:rect l="l" t="t" r="r" b="b"/>
            <a:pathLst>
              <a:path w="788035" h="1155064">
                <a:moveTo>
                  <a:pt x="736375" y="59759"/>
                </a:moveTo>
                <a:lnTo>
                  <a:pt x="715159" y="91405"/>
                </a:lnTo>
                <a:lnTo>
                  <a:pt x="725708" y="98477"/>
                </a:lnTo>
                <a:lnTo>
                  <a:pt x="746925" y="66831"/>
                </a:lnTo>
                <a:lnTo>
                  <a:pt x="736375" y="59759"/>
                </a:lnTo>
                <a:close/>
              </a:path>
              <a:path w="788035" h="1155064">
                <a:moveTo>
                  <a:pt x="785015" y="17564"/>
                </a:moveTo>
                <a:lnTo>
                  <a:pt x="764664" y="17564"/>
                </a:lnTo>
                <a:lnTo>
                  <a:pt x="775213" y="24636"/>
                </a:lnTo>
                <a:lnTo>
                  <a:pt x="772858" y="28149"/>
                </a:lnTo>
                <a:lnTo>
                  <a:pt x="787443" y="63411"/>
                </a:lnTo>
                <a:lnTo>
                  <a:pt x="785015" y="17564"/>
                </a:lnTo>
                <a:close/>
              </a:path>
              <a:path w="788035" h="1155064">
                <a:moveTo>
                  <a:pt x="762309" y="21077"/>
                </a:moveTo>
                <a:lnTo>
                  <a:pt x="743447" y="49211"/>
                </a:lnTo>
                <a:lnTo>
                  <a:pt x="753996" y="56282"/>
                </a:lnTo>
                <a:lnTo>
                  <a:pt x="772858" y="28149"/>
                </a:lnTo>
                <a:lnTo>
                  <a:pt x="769934" y="21097"/>
                </a:lnTo>
                <a:lnTo>
                  <a:pt x="762309" y="21077"/>
                </a:lnTo>
                <a:close/>
              </a:path>
              <a:path w="788035" h="1155064">
                <a:moveTo>
                  <a:pt x="769944" y="21103"/>
                </a:moveTo>
                <a:lnTo>
                  <a:pt x="772858" y="28149"/>
                </a:lnTo>
                <a:lnTo>
                  <a:pt x="775213" y="24636"/>
                </a:lnTo>
                <a:lnTo>
                  <a:pt x="769944" y="21103"/>
                </a:lnTo>
                <a:close/>
              </a:path>
              <a:path w="788035" h="1155064">
                <a:moveTo>
                  <a:pt x="764664" y="17564"/>
                </a:moveTo>
                <a:lnTo>
                  <a:pt x="762309" y="21077"/>
                </a:lnTo>
                <a:lnTo>
                  <a:pt x="769934" y="21097"/>
                </a:lnTo>
                <a:lnTo>
                  <a:pt x="764664" y="17564"/>
                </a:lnTo>
                <a:close/>
              </a:path>
              <a:path w="788035" h="1155064">
                <a:moveTo>
                  <a:pt x="784085" y="0"/>
                </a:moveTo>
                <a:lnTo>
                  <a:pt x="724151" y="20977"/>
                </a:lnTo>
                <a:lnTo>
                  <a:pt x="762309" y="21077"/>
                </a:lnTo>
                <a:lnTo>
                  <a:pt x="764664" y="17564"/>
                </a:lnTo>
                <a:lnTo>
                  <a:pt x="785015" y="17564"/>
                </a:lnTo>
                <a:lnTo>
                  <a:pt x="784085" y="0"/>
                </a:lnTo>
                <a:close/>
              </a:path>
              <a:path w="788035" h="1155064">
                <a:moveTo>
                  <a:pt x="708087" y="101954"/>
                </a:moveTo>
                <a:lnTo>
                  <a:pt x="686870" y="133600"/>
                </a:lnTo>
                <a:lnTo>
                  <a:pt x="697419" y="140672"/>
                </a:lnTo>
                <a:lnTo>
                  <a:pt x="718635" y="109025"/>
                </a:lnTo>
                <a:lnTo>
                  <a:pt x="708087" y="101954"/>
                </a:lnTo>
                <a:close/>
              </a:path>
              <a:path w="788035" h="1155064">
                <a:moveTo>
                  <a:pt x="679799" y="144148"/>
                </a:moveTo>
                <a:lnTo>
                  <a:pt x="658582" y="175794"/>
                </a:lnTo>
                <a:lnTo>
                  <a:pt x="669131" y="182867"/>
                </a:lnTo>
                <a:lnTo>
                  <a:pt x="690347" y="151221"/>
                </a:lnTo>
                <a:lnTo>
                  <a:pt x="679799" y="144148"/>
                </a:lnTo>
                <a:close/>
              </a:path>
              <a:path w="788035" h="1155064">
                <a:moveTo>
                  <a:pt x="651510" y="186343"/>
                </a:moveTo>
                <a:lnTo>
                  <a:pt x="630293" y="217990"/>
                </a:lnTo>
                <a:lnTo>
                  <a:pt x="640841" y="225061"/>
                </a:lnTo>
                <a:lnTo>
                  <a:pt x="662058" y="193415"/>
                </a:lnTo>
                <a:lnTo>
                  <a:pt x="651510" y="186343"/>
                </a:lnTo>
                <a:close/>
              </a:path>
              <a:path w="788035" h="1155064">
                <a:moveTo>
                  <a:pt x="623222" y="228539"/>
                </a:moveTo>
                <a:lnTo>
                  <a:pt x="602005" y="260184"/>
                </a:lnTo>
                <a:lnTo>
                  <a:pt x="612554" y="267256"/>
                </a:lnTo>
                <a:lnTo>
                  <a:pt x="633770" y="235610"/>
                </a:lnTo>
                <a:lnTo>
                  <a:pt x="623222" y="228539"/>
                </a:lnTo>
                <a:close/>
              </a:path>
              <a:path w="788035" h="1155064">
                <a:moveTo>
                  <a:pt x="594932" y="270733"/>
                </a:moveTo>
                <a:lnTo>
                  <a:pt x="573717" y="302379"/>
                </a:lnTo>
                <a:lnTo>
                  <a:pt x="584266" y="309452"/>
                </a:lnTo>
                <a:lnTo>
                  <a:pt x="605481" y="277804"/>
                </a:lnTo>
                <a:lnTo>
                  <a:pt x="594932" y="270733"/>
                </a:lnTo>
                <a:close/>
              </a:path>
              <a:path w="788035" h="1155064">
                <a:moveTo>
                  <a:pt x="566644" y="312928"/>
                </a:moveTo>
                <a:lnTo>
                  <a:pt x="545428" y="344573"/>
                </a:lnTo>
                <a:lnTo>
                  <a:pt x="555976" y="351646"/>
                </a:lnTo>
                <a:lnTo>
                  <a:pt x="577193" y="320000"/>
                </a:lnTo>
                <a:lnTo>
                  <a:pt x="566644" y="312928"/>
                </a:lnTo>
                <a:close/>
              </a:path>
              <a:path w="788035" h="1155064">
                <a:moveTo>
                  <a:pt x="538356" y="355122"/>
                </a:moveTo>
                <a:lnTo>
                  <a:pt x="517140" y="386769"/>
                </a:lnTo>
                <a:lnTo>
                  <a:pt x="527688" y="393840"/>
                </a:lnTo>
                <a:lnTo>
                  <a:pt x="548905" y="362195"/>
                </a:lnTo>
                <a:lnTo>
                  <a:pt x="538356" y="355122"/>
                </a:lnTo>
                <a:close/>
              </a:path>
              <a:path w="788035" h="1155064">
                <a:moveTo>
                  <a:pt x="510067" y="397318"/>
                </a:moveTo>
                <a:lnTo>
                  <a:pt x="488850" y="428964"/>
                </a:lnTo>
                <a:lnTo>
                  <a:pt x="499399" y="436035"/>
                </a:lnTo>
                <a:lnTo>
                  <a:pt x="520616" y="404389"/>
                </a:lnTo>
                <a:lnTo>
                  <a:pt x="510067" y="397318"/>
                </a:lnTo>
                <a:close/>
              </a:path>
              <a:path w="788035" h="1155064">
                <a:moveTo>
                  <a:pt x="481779" y="439512"/>
                </a:moveTo>
                <a:lnTo>
                  <a:pt x="460562" y="471158"/>
                </a:lnTo>
                <a:lnTo>
                  <a:pt x="471111" y="478231"/>
                </a:lnTo>
                <a:lnTo>
                  <a:pt x="492328" y="446584"/>
                </a:lnTo>
                <a:lnTo>
                  <a:pt x="481779" y="439512"/>
                </a:lnTo>
                <a:close/>
              </a:path>
              <a:path w="788035" h="1155064">
                <a:moveTo>
                  <a:pt x="453490" y="481707"/>
                </a:moveTo>
                <a:lnTo>
                  <a:pt x="432274" y="513353"/>
                </a:lnTo>
                <a:lnTo>
                  <a:pt x="442823" y="520425"/>
                </a:lnTo>
                <a:lnTo>
                  <a:pt x="464038" y="488779"/>
                </a:lnTo>
                <a:lnTo>
                  <a:pt x="453490" y="481707"/>
                </a:lnTo>
                <a:close/>
              </a:path>
              <a:path w="788035" h="1155064">
                <a:moveTo>
                  <a:pt x="425202" y="523901"/>
                </a:moveTo>
                <a:lnTo>
                  <a:pt x="403985" y="555547"/>
                </a:lnTo>
                <a:lnTo>
                  <a:pt x="414534" y="562620"/>
                </a:lnTo>
                <a:lnTo>
                  <a:pt x="435750" y="530974"/>
                </a:lnTo>
                <a:lnTo>
                  <a:pt x="425202" y="523901"/>
                </a:lnTo>
                <a:close/>
              </a:path>
              <a:path w="788035" h="1155064">
                <a:moveTo>
                  <a:pt x="396914" y="566097"/>
                </a:moveTo>
                <a:lnTo>
                  <a:pt x="375697" y="597743"/>
                </a:lnTo>
                <a:lnTo>
                  <a:pt x="386246" y="604814"/>
                </a:lnTo>
                <a:lnTo>
                  <a:pt x="407462" y="573168"/>
                </a:lnTo>
                <a:lnTo>
                  <a:pt x="396914" y="566097"/>
                </a:lnTo>
                <a:close/>
              </a:path>
              <a:path w="788035" h="1155064">
                <a:moveTo>
                  <a:pt x="368625" y="608291"/>
                </a:moveTo>
                <a:lnTo>
                  <a:pt x="347408" y="639937"/>
                </a:lnTo>
                <a:lnTo>
                  <a:pt x="357957" y="647009"/>
                </a:lnTo>
                <a:lnTo>
                  <a:pt x="379173" y="615363"/>
                </a:lnTo>
                <a:lnTo>
                  <a:pt x="368625" y="608291"/>
                </a:lnTo>
                <a:close/>
              </a:path>
              <a:path w="788035" h="1155064">
                <a:moveTo>
                  <a:pt x="340337" y="650486"/>
                </a:moveTo>
                <a:lnTo>
                  <a:pt x="319120" y="682132"/>
                </a:lnTo>
                <a:lnTo>
                  <a:pt x="329669" y="689204"/>
                </a:lnTo>
                <a:lnTo>
                  <a:pt x="350885" y="657559"/>
                </a:lnTo>
                <a:lnTo>
                  <a:pt x="340337" y="650486"/>
                </a:lnTo>
                <a:close/>
              </a:path>
              <a:path w="788035" h="1155064">
                <a:moveTo>
                  <a:pt x="312047" y="692680"/>
                </a:moveTo>
                <a:lnTo>
                  <a:pt x="290831" y="724326"/>
                </a:lnTo>
                <a:lnTo>
                  <a:pt x="301381" y="731399"/>
                </a:lnTo>
                <a:lnTo>
                  <a:pt x="322596" y="699753"/>
                </a:lnTo>
                <a:lnTo>
                  <a:pt x="312047" y="692680"/>
                </a:lnTo>
                <a:close/>
              </a:path>
              <a:path w="788035" h="1155064">
                <a:moveTo>
                  <a:pt x="283759" y="734875"/>
                </a:moveTo>
                <a:lnTo>
                  <a:pt x="262543" y="766522"/>
                </a:lnTo>
                <a:lnTo>
                  <a:pt x="273091" y="773593"/>
                </a:lnTo>
                <a:lnTo>
                  <a:pt x="294308" y="741947"/>
                </a:lnTo>
                <a:lnTo>
                  <a:pt x="283759" y="734875"/>
                </a:lnTo>
                <a:close/>
              </a:path>
              <a:path w="788035" h="1155064">
                <a:moveTo>
                  <a:pt x="255470" y="777071"/>
                </a:moveTo>
                <a:lnTo>
                  <a:pt x="234255" y="808716"/>
                </a:lnTo>
                <a:lnTo>
                  <a:pt x="244803" y="815789"/>
                </a:lnTo>
                <a:lnTo>
                  <a:pt x="266020" y="784142"/>
                </a:lnTo>
                <a:lnTo>
                  <a:pt x="255470" y="777071"/>
                </a:lnTo>
                <a:close/>
              </a:path>
              <a:path w="788035" h="1155064">
                <a:moveTo>
                  <a:pt x="227182" y="819265"/>
                </a:moveTo>
                <a:lnTo>
                  <a:pt x="205966" y="850911"/>
                </a:lnTo>
                <a:lnTo>
                  <a:pt x="216514" y="857984"/>
                </a:lnTo>
                <a:lnTo>
                  <a:pt x="237731" y="826338"/>
                </a:lnTo>
                <a:lnTo>
                  <a:pt x="227182" y="819265"/>
                </a:lnTo>
                <a:close/>
              </a:path>
              <a:path w="788035" h="1155064">
                <a:moveTo>
                  <a:pt x="198894" y="861460"/>
                </a:moveTo>
                <a:lnTo>
                  <a:pt x="177678" y="893105"/>
                </a:lnTo>
                <a:lnTo>
                  <a:pt x="188226" y="900178"/>
                </a:lnTo>
                <a:lnTo>
                  <a:pt x="209443" y="868532"/>
                </a:lnTo>
                <a:lnTo>
                  <a:pt x="198894" y="861460"/>
                </a:lnTo>
                <a:close/>
              </a:path>
              <a:path w="788035" h="1155064">
                <a:moveTo>
                  <a:pt x="170605" y="903654"/>
                </a:moveTo>
                <a:lnTo>
                  <a:pt x="149388" y="935301"/>
                </a:lnTo>
                <a:lnTo>
                  <a:pt x="159938" y="942373"/>
                </a:lnTo>
                <a:lnTo>
                  <a:pt x="181154" y="910727"/>
                </a:lnTo>
                <a:lnTo>
                  <a:pt x="170605" y="903654"/>
                </a:lnTo>
                <a:close/>
              </a:path>
              <a:path w="788035" h="1155064">
                <a:moveTo>
                  <a:pt x="142317" y="945850"/>
                </a:moveTo>
                <a:lnTo>
                  <a:pt x="121100" y="977496"/>
                </a:lnTo>
                <a:lnTo>
                  <a:pt x="131649" y="984567"/>
                </a:lnTo>
                <a:lnTo>
                  <a:pt x="152866" y="952921"/>
                </a:lnTo>
                <a:lnTo>
                  <a:pt x="142317" y="945850"/>
                </a:lnTo>
                <a:close/>
              </a:path>
              <a:path w="788035" h="1155064">
                <a:moveTo>
                  <a:pt x="114028" y="988044"/>
                </a:moveTo>
                <a:lnTo>
                  <a:pt x="92812" y="1019690"/>
                </a:lnTo>
                <a:lnTo>
                  <a:pt x="103361" y="1026763"/>
                </a:lnTo>
                <a:lnTo>
                  <a:pt x="124576" y="995117"/>
                </a:lnTo>
                <a:lnTo>
                  <a:pt x="114028" y="988044"/>
                </a:lnTo>
                <a:close/>
              </a:path>
              <a:path w="788035" h="1155064">
                <a:moveTo>
                  <a:pt x="85740" y="1030239"/>
                </a:moveTo>
                <a:lnTo>
                  <a:pt x="64523" y="1061885"/>
                </a:lnTo>
                <a:lnTo>
                  <a:pt x="75072" y="1068957"/>
                </a:lnTo>
                <a:lnTo>
                  <a:pt x="96288" y="1037311"/>
                </a:lnTo>
                <a:lnTo>
                  <a:pt x="85740" y="1030239"/>
                </a:lnTo>
                <a:close/>
              </a:path>
              <a:path w="788035" h="1155064">
                <a:moveTo>
                  <a:pt x="9413" y="1072899"/>
                </a:moveTo>
                <a:lnTo>
                  <a:pt x="2456" y="1073796"/>
                </a:lnTo>
                <a:lnTo>
                  <a:pt x="0" y="1076980"/>
                </a:lnTo>
                <a:lnTo>
                  <a:pt x="10008" y="1154602"/>
                </a:lnTo>
                <a:lnTo>
                  <a:pt x="26797" y="1150112"/>
                </a:lnTo>
                <a:lnTo>
                  <a:pt x="20665" y="1150112"/>
                </a:lnTo>
                <a:lnTo>
                  <a:pt x="10115" y="1143039"/>
                </a:lnTo>
                <a:lnTo>
                  <a:pt x="19515" y="1129019"/>
                </a:lnTo>
                <a:lnTo>
                  <a:pt x="12595" y="1075355"/>
                </a:lnTo>
                <a:lnTo>
                  <a:pt x="9413" y="1072899"/>
                </a:lnTo>
                <a:close/>
              </a:path>
              <a:path w="788035" h="1155064">
                <a:moveTo>
                  <a:pt x="19515" y="1129019"/>
                </a:moveTo>
                <a:lnTo>
                  <a:pt x="10115" y="1143039"/>
                </a:lnTo>
                <a:lnTo>
                  <a:pt x="20665" y="1150112"/>
                </a:lnTo>
                <a:lnTo>
                  <a:pt x="23568" y="1145781"/>
                </a:lnTo>
                <a:lnTo>
                  <a:pt x="21676" y="1145781"/>
                </a:lnTo>
                <a:lnTo>
                  <a:pt x="13737" y="1140458"/>
                </a:lnTo>
                <a:lnTo>
                  <a:pt x="20748" y="1138583"/>
                </a:lnTo>
                <a:lnTo>
                  <a:pt x="19515" y="1129019"/>
                </a:lnTo>
                <a:close/>
              </a:path>
              <a:path w="788035" h="1155064">
                <a:moveTo>
                  <a:pt x="82334" y="1122111"/>
                </a:moveTo>
                <a:lnTo>
                  <a:pt x="30064" y="1136091"/>
                </a:lnTo>
                <a:lnTo>
                  <a:pt x="20665" y="1150112"/>
                </a:lnTo>
                <a:lnTo>
                  <a:pt x="26797" y="1150112"/>
                </a:lnTo>
                <a:lnTo>
                  <a:pt x="85615" y="1134379"/>
                </a:lnTo>
                <a:lnTo>
                  <a:pt x="87627" y="1130898"/>
                </a:lnTo>
                <a:lnTo>
                  <a:pt x="85815" y="1124122"/>
                </a:lnTo>
                <a:lnTo>
                  <a:pt x="82334" y="1122111"/>
                </a:lnTo>
                <a:close/>
              </a:path>
              <a:path w="788035" h="1155064">
                <a:moveTo>
                  <a:pt x="20748" y="1138583"/>
                </a:moveTo>
                <a:lnTo>
                  <a:pt x="13737" y="1140458"/>
                </a:lnTo>
                <a:lnTo>
                  <a:pt x="21676" y="1145781"/>
                </a:lnTo>
                <a:lnTo>
                  <a:pt x="20748" y="1138583"/>
                </a:lnTo>
                <a:close/>
              </a:path>
              <a:path w="788035" h="1155064">
                <a:moveTo>
                  <a:pt x="30064" y="1136091"/>
                </a:moveTo>
                <a:lnTo>
                  <a:pt x="20748" y="1138583"/>
                </a:lnTo>
                <a:lnTo>
                  <a:pt x="21676" y="1145781"/>
                </a:lnTo>
                <a:lnTo>
                  <a:pt x="23568" y="1145781"/>
                </a:lnTo>
                <a:lnTo>
                  <a:pt x="30064" y="1136091"/>
                </a:lnTo>
                <a:close/>
              </a:path>
              <a:path w="788035" h="1155064">
                <a:moveTo>
                  <a:pt x="29163" y="1114629"/>
                </a:moveTo>
                <a:lnTo>
                  <a:pt x="19515" y="1129019"/>
                </a:lnTo>
                <a:lnTo>
                  <a:pt x="20748" y="1138583"/>
                </a:lnTo>
                <a:lnTo>
                  <a:pt x="30064" y="1136091"/>
                </a:lnTo>
                <a:lnTo>
                  <a:pt x="39711" y="1121700"/>
                </a:lnTo>
                <a:lnTo>
                  <a:pt x="29163" y="1114629"/>
                </a:lnTo>
                <a:close/>
              </a:path>
              <a:path w="788035" h="1155064">
                <a:moveTo>
                  <a:pt x="57452" y="1072433"/>
                </a:moveTo>
                <a:lnTo>
                  <a:pt x="36235" y="1104080"/>
                </a:lnTo>
                <a:lnTo>
                  <a:pt x="46784" y="1111152"/>
                </a:lnTo>
                <a:lnTo>
                  <a:pt x="68000" y="1079506"/>
                </a:lnTo>
                <a:lnTo>
                  <a:pt x="57452" y="1072433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34056" y="4052316"/>
            <a:ext cx="932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41439" y="2952060"/>
            <a:ext cx="650240" cy="685165"/>
          </a:xfrm>
          <a:custGeom>
            <a:avLst/>
            <a:gdLst/>
            <a:ahLst/>
            <a:cxnLst/>
            <a:rect l="l" t="t" r="r" b="b"/>
            <a:pathLst>
              <a:path w="650240" h="685164">
                <a:moveTo>
                  <a:pt x="625237" y="667934"/>
                </a:moveTo>
                <a:lnTo>
                  <a:pt x="587637" y="674439"/>
                </a:lnTo>
                <a:lnTo>
                  <a:pt x="650243" y="685055"/>
                </a:lnTo>
                <a:lnTo>
                  <a:pt x="648608" y="671003"/>
                </a:lnTo>
                <a:lnTo>
                  <a:pt x="628150" y="671003"/>
                </a:lnTo>
                <a:lnTo>
                  <a:pt x="625237" y="667934"/>
                </a:lnTo>
                <a:close/>
              </a:path>
              <a:path w="650240" h="685164">
                <a:moveTo>
                  <a:pt x="632754" y="666633"/>
                </a:moveTo>
                <a:lnTo>
                  <a:pt x="625237" y="667934"/>
                </a:lnTo>
                <a:lnTo>
                  <a:pt x="628150" y="671003"/>
                </a:lnTo>
                <a:lnTo>
                  <a:pt x="632754" y="666633"/>
                </a:lnTo>
                <a:close/>
              </a:path>
              <a:path w="650240" h="685164">
                <a:moveTo>
                  <a:pt x="642904" y="621981"/>
                </a:moveTo>
                <a:lnTo>
                  <a:pt x="634448" y="659190"/>
                </a:lnTo>
                <a:lnTo>
                  <a:pt x="637362" y="662260"/>
                </a:lnTo>
                <a:lnTo>
                  <a:pt x="628150" y="671003"/>
                </a:lnTo>
                <a:lnTo>
                  <a:pt x="648608" y="671003"/>
                </a:lnTo>
                <a:lnTo>
                  <a:pt x="642904" y="621981"/>
                </a:lnTo>
                <a:close/>
              </a:path>
              <a:path w="650240" h="685164">
                <a:moveTo>
                  <a:pt x="611132" y="634626"/>
                </a:moveTo>
                <a:lnTo>
                  <a:pt x="601921" y="643369"/>
                </a:lnTo>
                <a:lnTo>
                  <a:pt x="625237" y="667934"/>
                </a:lnTo>
                <a:lnTo>
                  <a:pt x="632757" y="666630"/>
                </a:lnTo>
                <a:lnTo>
                  <a:pt x="634448" y="659190"/>
                </a:lnTo>
                <a:lnTo>
                  <a:pt x="611132" y="634626"/>
                </a:lnTo>
                <a:close/>
              </a:path>
              <a:path w="650240" h="685164">
                <a:moveTo>
                  <a:pt x="634448" y="659190"/>
                </a:moveTo>
                <a:lnTo>
                  <a:pt x="632757" y="666630"/>
                </a:lnTo>
                <a:lnTo>
                  <a:pt x="637362" y="662260"/>
                </a:lnTo>
                <a:lnTo>
                  <a:pt x="634448" y="659190"/>
                </a:lnTo>
                <a:close/>
              </a:path>
              <a:path w="650240" h="685164">
                <a:moveTo>
                  <a:pt x="576159" y="597781"/>
                </a:moveTo>
                <a:lnTo>
                  <a:pt x="566948" y="606524"/>
                </a:lnTo>
                <a:lnTo>
                  <a:pt x="593177" y="634157"/>
                </a:lnTo>
                <a:lnTo>
                  <a:pt x="602388" y="625415"/>
                </a:lnTo>
                <a:lnTo>
                  <a:pt x="576159" y="597781"/>
                </a:lnTo>
                <a:close/>
              </a:path>
              <a:path w="650240" h="685164">
                <a:moveTo>
                  <a:pt x="541186" y="560936"/>
                </a:moveTo>
                <a:lnTo>
                  <a:pt x="531976" y="569680"/>
                </a:lnTo>
                <a:lnTo>
                  <a:pt x="558205" y="597312"/>
                </a:lnTo>
                <a:lnTo>
                  <a:pt x="567416" y="588570"/>
                </a:lnTo>
                <a:lnTo>
                  <a:pt x="541186" y="560936"/>
                </a:lnTo>
                <a:close/>
              </a:path>
              <a:path w="650240" h="685164">
                <a:moveTo>
                  <a:pt x="506214" y="524090"/>
                </a:moveTo>
                <a:lnTo>
                  <a:pt x="497003" y="532834"/>
                </a:lnTo>
                <a:lnTo>
                  <a:pt x="523232" y="560468"/>
                </a:lnTo>
                <a:lnTo>
                  <a:pt x="532443" y="551724"/>
                </a:lnTo>
                <a:lnTo>
                  <a:pt x="506214" y="524090"/>
                </a:lnTo>
                <a:close/>
              </a:path>
              <a:path w="650240" h="685164">
                <a:moveTo>
                  <a:pt x="471241" y="487246"/>
                </a:moveTo>
                <a:lnTo>
                  <a:pt x="462029" y="495989"/>
                </a:lnTo>
                <a:lnTo>
                  <a:pt x="488260" y="523623"/>
                </a:lnTo>
                <a:lnTo>
                  <a:pt x="497471" y="514879"/>
                </a:lnTo>
                <a:lnTo>
                  <a:pt x="471241" y="487246"/>
                </a:lnTo>
                <a:close/>
              </a:path>
              <a:path w="650240" h="685164">
                <a:moveTo>
                  <a:pt x="436269" y="450401"/>
                </a:moveTo>
                <a:lnTo>
                  <a:pt x="427057" y="459144"/>
                </a:lnTo>
                <a:lnTo>
                  <a:pt x="453287" y="486778"/>
                </a:lnTo>
                <a:lnTo>
                  <a:pt x="462498" y="478035"/>
                </a:lnTo>
                <a:lnTo>
                  <a:pt x="436269" y="450401"/>
                </a:lnTo>
                <a:close/>
              </a:path>
              <a:path w="650240" h="685164">
                <a:moveTo>
                  <a:pt x="401295" y="413556"/>
                </a:moveTo>
                <a:lnTo>
                  <a:pt x="392084" y="422299"/>
                </a:lnTo>
                <a:lnTo>
                  <a:pt x="418315" y="449933"/>
                </a:lnTo>
                <a:lnTo>
                  <a:pt x="427526" y="441190"/>
                </a:lnTo>
                <a:lnTo>
                  <a:pt x="401295" y="413556"/>
                </a:lnTo>
                <a:close/>
              </a:path>
              <a:path w="650240" h="685164">
                <a:moveTo>
                  <a:pt x="366323" y="376711"/>
                </a:moveTo>
                <a:lnTo>
                  <a:pt x="357112" y="385455"/>
                </a:lnTo>
                <a:lnTo>
                  <a:pt x="383341" y="413087"/>
                </a:lnTo>
                <a:lnTo>
                  <a:pt x="392553" y="404345"/>
                </a:lnTo>
                <a:lnTo>
                  <a:pt x="366323" y="376711"/>
                </a:lnTo>
                <a:close/>
              </a:path>
              <a:path w="650240" h="685164">
                <a:moveTo>
                  <a:pt x="331350" y="339865"/>
                </a:moveTo>
                <a:lnTo>
                  <a:pt x="322139" y="348609"/>
                </a:lnTo>
                <a:lnTo>
                  <a:pt x="348369" y="376243"/>
                </a:lnTo>
                <a:lnTo>
                  <a:pt x="357579" y="367499"/>
                </a:lnTo>
                <a:lnTo>
                  <a:pt x="331350" y="339865"/>
                </a:lnTo>
                <a:close/>
              </a:path>
              <a:path w="650240" h="685164">
                <a:moveTo>
                  <a:pt x="296378" y="303022"/>
                </a:moveTo>
                <a:lnTo>
                  <a:pt x="287167" y="311764"/>
                </a:lnTo>
                <a:lnTo>
                  <a:pt x="313396" y="339398"/>
                </a:lnTo>
                <a:lnTo>
                  <a:pt x="322607" y="330654"/>
                </a:lnTo>
                <a:lnTo>
                  <a:pt x="296378" y="303022"/>
                </a:lnTo>
                <a:close/>
              </a:path>
              <a:path w="650240" h="685164">
                <a:moveTo>
                  <a:pt x="261405" y="266176"/>
                </a:moveTo>
                <a:lnTo>
                  <a:pt x="252194" y="274919"/>
                </a:lnTo>
                <a:lnTo>
                  <a:pt x="278423" y="302553"/>
                </a:lnTo>
                <a:lnTo>
                  <a:pt x="287634" y="293810"/>
                </a:lnTo>
                <a:lnTo>
                  <a:pt x="261405" y="266176"/>
                </a:lnTo>
                <a:close/>
              </a:path>
              <a:path w="650240" h="685164">
                <a:moveTo>
                  <a:pt x="226433" y="229331"/>
                </a:moveTo>
                <a:lnTo>
                  <a:pt x="217222" y="238074"/>
                </a:lnTo>
                <a:lnTo>
                  <a:pt x="243451" y="265708"/>
                </a:lnTo>
                <a:lnTo>
                  <a:pt x="252662" y="256965"/>
                </a:lnTo>
                <a:lnTo>
                  <a:pt x="226433" y="229331"/>
                </a:lnTo>
                <a:close/>
              </a:path>
              <a:path w="650240" h="685164">
                <a:moveTo>
                  <a:pt x="191460" y="192486"/>
                </a:moveTo>
                <a:lnTo>
                  <a:pt x="182248" y="201230"/>
                </a:lnTo>
                <a:lnTo>
                  <a:pt x="208478" y="228864"/>
                </a:lnTo>
                <a:lnTo>
                  <a:pt x="217689" y="220120"/>
                </a:lnTo>
                <a:lnTo>
                  <a:pt x="191460" y="192486"/>
                </a:lnTo>
                <a:close/>
              </a:path>
              <a:path w="650240" h="685164">
                <a:moveTo>
                  <a:pt x="156488" y="155642"/>
                </a:moveTo>
                <a:lnTo>
                  <a:pt x="147276" y="164384"/>
                </a:lnTo>
                <a:lnTo>
                  <a:pt x="173506" y="192018"/>
                </a:lnTo>
                <a:lnTo>
                  <a:pt x="182717" y="183274"/>
                </a:lnTo>
                <a:lnTo>
                  <a:pt x="156488" y="155642"/>
                </a:lnTo>
                <a:close/>
              </a:path>
              <a:path w="650240" h="685164">
                <a:moveTo>
                  <a:pt x="121514" y="118797"/>
                </a:moveTo>
                <a:lnTo>
                  <a:pt x="112303" y="127539"/>
                </a:lnTo>
                <a:lnTo>
                  <a:pt x="138532" y="155173"/>
                </a:lnTo>
                <a:lnTo>
                  <a:pt x="147744" y="146431"/>
                </a:lnTo>
                <a:lnTo>
                  <a:pt x="121514" y="118797"/>
                </a:lnTo>
                <a:close/>
              </a:path>
              <a:path w="650240" h="685164">
                <a:moveTo>
                  <a:pt x="86542" y="81951"/>
                </a:moveTo>
                <a:lnTo>
                  <a:pt x="77331" y="90694"/>
                </a:lnTo>
                <a:lnTo>
                  <a:pt x="103560" y="118328"/>
                </a:lnTo>
                <a:lnTo>
                  <a:pt x="112772" y="109585"/>
                </a:lnTo>
                <a:lnTo>
                  <a:pt x="86542" y="81951"/>
                </a:lnTo>
                <a:close/>
              </a:path>
              <a:path w="650240" h="685164">
                <a:moveTo>
                  <a:pt x="51569" y="45106"/>
                </a:moveTo>
                <a:lnTo>
                  <a:pt x="42358" y="53849"/>
                </a:lnTo>
                <a:lnTo>
                  <a:pt x="68587" y="81483"/>
                </a:lnTo>
                <a:lnTo>
                  <a:pt x="77798" y="72740"/>
                </a:lnTo>
                <a:lnTo>
                  <a:pt x="51569" y="45106"/>
                </a:lnTo>
                <a:close/>
              </a:path>
              <a:path w="650240" h="685164">
                <a:moveTo>
                  <a:pt x="0" y="0"/>
                </a:moveTo>
                <a:lnTo>
                  <a:pt x="3168" y="78201"/>
                </a:lnTo>
                <a:lnTo>
                  <a:pt x="6123" y="80926"/>
                </a:lnTo>
                <a:lnTo>
                  <a:pt x="13133" y="80642"/>
                </a:lnTo>
                <a:lnTo>
                  <a:pt x="15858" y="77687"/>
                </a:lnTo>
                <a:lnTo>
                  <a:pt x="13667" y="23622"/>
                </a:lnTo>
                <a:lnTo>
                  <a:pt x="7386" y="17005"/>
                </a:lnTo>
                <a:lnTo>
                  <a:pt x="10805" y="13758"/>
                </a:lnTo>
                <a:lnTo>
                  <a:pt x="6051" y="13317"/>
                </a:lnTo>
                <a:lnTo>
                  <a:pt x="12983" y="6737"/>
                </a:lnTo>
                <a:lnTo>
                  <a:pt x="72516" y="6737"/>
                </a:lnTo>
                <a:lnTo>
                  <a:pt x="0" y="0"/>
                </a:lnTo>
                <a:close/>
              </a:path>
              <a:path w="650240" h="685164">
                <a:moveTo>
                  <a:pt x="13277" y="13988"/>
                </a:moveTo>
                <a:lnTo>
                  <a:pt x="13667" y="23622"/>
                </a:lnTo>
                <a:lnTo>
                  <a:pt x="33615" y="44639"/>
                </a:lnTo>
                <a:lnTo>
                  <a:pt x="42826" y="35895"/>
                </a:lnTo>
                <a:lnTo>
                  <a:pt x="22879" y="14880"/>
                </a:lnTo>
                <a:lnTo>
                  <a:pt x="13277" y="13988"/>
                </a:lnTo>
                <a:close/>
              </a:path>
              <a:path w="650240" h="685164">
                <a:moveTo>
                  <a:pt x="10805" y="13758"/>
                </a:moveTo>
                <a:lnTo>
                  <a:pt x="7386" y="17005"/>
                </a:lnTo>
                <a:lnTo>
                  <a:pt x="13667" y="23622"/>
                </a:lnTo>
                <a:lnTo>
                  <a:pt x="13277" y="13988"/>
                </a:lnTo>
                <a:lnTo>
                  <a:pt x="10805" y="13758"/>
                </a:lnTo>
                <a:close/>
              </a:path>
              <a:path w="650240" h="685164">
                <a:moveTo>
                  <a:pt x="78777" y="8261"/>
                </a:moveTo>
                <a:lnTo>
                  <a:pt x="16596" y="8261"/>
                </a:lnTo>
                <a:lnTo>
                  <a:pt x="22879" y="14880"/>
                </a:lnTo>
                <a:lnTo>
                  <a:pt x="76754" y="19885"/>
                </a:lnTo>
                <a:lnTo>
                  <a:pt x="79848" y="17317"/>
                </a:lnTo>
                <a:lnTo>
                  <a:pt x="80497" y="10333"/>
                </a:lnTo>
                <a:lnTo>
                  <a:pt x="78777" y="8261"/>
                </a:lnTo>
                <a:close/>
              </a:path>
              <a:path w="650240" h="685164">
                <a:moveTo>
                  <a:pt x="16596" y="8261"/>
                </a:moveTo>
                <a:lnTo>
                  <a:pt x="13176" y="11508"/>
                </a:lnTo>
                <a:lnTo>
                  <a:pt x="13277" y="13988"/>
                </a:lnTo>
                <a:lnTo>
                  <a:pt x="22879" y="14880"/>
                </a:lnTo>
                <a:lnTo>
                  <a:pt x="16596" y="8261"/>
                </a:lnTo>
                <a:close/>
              </a:path>
              <a:path w="650240" h="685164">
                <a:moveTo>
                  <a:pt x="13176" y="11508"/>
                </a:moveTo>
                <a:lnTo>
                  <a:pt x="10805" y="13758"/>
                </a:lnTo>
                <a:lnTo>
                  <a:pt x="13277" y="13988"/>
                </a:lnTo>
                <a:lnTo>
                  <a:pt x="13176" y="11508"/>
                </a:lnTo>
                <a:close/>
              </a:path>
              <a:path w="650240" h="685164">
                <a:moveTo>
                  <a:pt x="12983" y="6737"/>
                </a:moveTo>
                <a:lnTo>
                  <a:pt x="6051" y="13317"/>
                </a:lnTo>
                <a:lnTo>
                  <a:pt x="10805" y="13758"/>
                </a:lnTo>
                <a:lnTo>
                  <a:pt x="13176" y="11508"/>
                </a:lnTo>
                <a:lnTo>
                  <a:pt x="12983" y="6737"/>
                </a:lnTo>
                <a:close/>
              </a:path>
              <a:path w="650240" h="685164">
                <a:moveTo>
                  <a:pt x="72516" y="6737"/>
                </a:moveTo>
                <a:lnTo>
                  <a:pt x="12983" y="6737"/>
                </a:lnTo>
                <a:lnTo>
                  <a:pt x="13176" y="11508"/>
                </a:lnTo>
                <a:lnTo>
                  <a:pt x="16596" y="8261"/>
                </a:lnTo>
                <a:lnTo>
                  <a:pt x="78777" y="8261"/>
                </a:lnTo>
                <a:lnTo>
                  <a:pt x="77929" y="7240"/>
                </a:lnTo>
                <a:lnTo>
                  <a:pt x="72516" y="6737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25307" y="3749318"/>
            <a:ext cx="774700" cy="103505"/>
          </a:xfrm>
          <a:custGeom>
            <a:avLst/>
            <a:gdLst/>
            <a:ahLst/>
            <a:cxnLst/>
            <a:rect l="l" t="t" r="r" b="b"/>
            <a:pathLst>
              <a:path w="774700" h="103504">
                <a:moveTo>
                  <a:pt x="765625" y="44408"/>
                </a:moveTo>
                <a:lnTo>
                  <a:pt x="748666" y="44408"/>
                </a:lnTo>
                <a:lnTo>
                  <a:pt x="748680" y="57108"/>
                </a:lnTo>
                <a:lnTo>
                  <a:pt x="744446" y="57112"/>
                </a:lnTo>
                <a:lnTo>
                  <a:pt x="723315" y="88886"/>
                </a:lnTo>
                <a:lnTo>
                  <a:pt x="774072" y="50728"/>
                </a:lnTo>
                <a:lnTo>
                  <a:pt x="765625" y="44408"/>
                </a:lnTo>
                <a:close/>
              </a:path>
              <a:path w="774700" h="103504">
                <a:moveTo>
                  <a:pt x="744432" y="44412"/>
                </a:moveTo>
                <a:lnTo>
                  <a:pt x="710566" y="44451"/>
                </a:lnTo>
                <a:lnTo>
                  <a:pt x="710580" y="57151"/>
                </a:lnTo>
                <a:lnTo>
                  <a:pt x="744449" y="57108"/>
                </a:lnTo>
                <a:lnTo>
                  <a:pt x="748672" y="50758"/>
                </a:lnTo>
                <a:lnTo>
                  <a:pt x="744432" y="44412"/>
                </a:lnTo>
                <a:close/>
              </a:path>
              <a:path w="774700" h="103504">
                <a:moveTo>
                  <a:pt x="748666" y="44408"/>
                </a:moveTo>
                <a:lnTo>
                  <a:pt x="744432" y="44412"/>
                </a:lnTo>
                <a:lnTo>
                  <a:pt x="748672" y="50758"/>
                </a:lnTo>
                <a:lnTo>
                  <a:pt x="744446" y="57112"/>
                </a:lnTo>
                <a:lnTo>
                  <a:pt x="748680" y="57108"/>
                </a:lnTo>
                <a:lnTo>
                  <a:pt x="748666" y="44408"/>
                </a:lnTo>
                <a:close/>
              </a:path>
              <a:path w="774700" h="103504">
                <a:moveTo>
                  <a:pt x="723230" y="12686"/>
                </a:moveTo>
                <a:lnTo>
                  <a:pt x="744432" y="44412"/>
                </a:lnTo>
                <a:lnTo>
                  <a:pt x="765625" y="44408"/>
                </a:lnTo>
                <a:lnTo>
                  <a:pt x="723230" y="12686"/>
                </a:lnTo>
                <a:close/>
              </a:path>
              <a:path w="774700" h="103504">
                <a:moveTo>
                  <a:pt x="697866" y="44465"/>
                </a:moveTo>
                <a:lnTo>
                  <a:pt x="659766" y="44508"/>
                </a:lnTo>
                <a:lnTo>
                  <a:pt x="659780" y="57208"/>
                </a:lnTo>
                <a:lnTo>
                  <a:pt x="697880" y="57165"/>
                </a:lnTo>
                <a:lnTo>
                  <a:pt x="697866" y="44465"/>
                </a:lnTo>
                <a:close/>
              </a:path>
              <a:path w="774700" h="103504">
                <a:moveTo>
                  <a:pt x="647066" y="44522"/>
                </a:moveTo>
                <a:lnTo>
                  <a:pt x="608966" y="44565"/>
                </a:lnTo>
                <a:lnTo>
                  <a:pt x="608980" y="57265"/>
                </a:lnTo>
                <a:lnTo>
                  <a:pt x="647080" y="57222"/>
                </a:lnTo>
                <a:lnTo>
                  <a:pt x="647066" y="44522"/>
                </a:lnTo>
                <a:close/>
              </a:path>
              <a:path w="774700" h="103504">
                <a:moveTo>
                  <a:pt x="596266" y="44579"/>
                </a:moveTo>
                <a:lnTo>
                  <a:pt x="558166" y="44622"/>
                </a:lnTo>
                <a:lnTo>
                  <a:pt x="558181" y="57322"/>
                </a:lnTo>
                <a:lnTo>
                  <a:pt x="596281" y="57279"/>
                </a:lnTo>
                <a:lnTo>
                  <a:pt x="596266" y="44579"/>
                </a:lnTo>
                <a:close/>
              </a:path>
              <a:path w="774700" h="103504">
                <a:moveTo>
                  <a:pt x="545466" y="44637"/>
                </a:moveTo>
                <a:lnTo>
                  <a:pt x="507366" y="44681"/>
                </a:lnTo>
                <a:lnTo>
                  <a:pt x="507381" y="57381"/>
                </a:lnTo>
                <a:lnTo>
                  <a:pt x="545481" y="57337"/>
                </a:lnTo>
                <a:lnTo>
                  <a:pt x="545466" y="44637"/>
                </a:lnTo>
                <a:close/>
              </a:path>
              <a:path w="774700" h="103504">
                <a:moveTo>
                  <a:pt x="494666" y="44695"/>
                </a:moveTo>
                <a:lnTo>
                  <a:pt x="456566" y="44738"/>
                </a:lnTo>
                <a:lnTo>
                  <a:pt x="456581" y="57438"/>
                </a:lnTo>
                <a:lnTo>
                  <a:pt x="494681" y="57395"/>
                </a:lnTo>
                <a:lnTo>
                  <a:pt x="494666" y="44695"/>
                </a:lnTo>
                <a:close/>
              </a:path>
              <a:path w="774700" h="103504">
                <a:moveTo>
                  <a:pt x="443866" y="44752"/>
                </a:moveTo>
                <a:lnTo>
                  <a:pt x="405766" y="44795"/>
                </a:lnTo>
                <a:lnTo>
                  <a:pt x="405781" y="57495"/>
                </a:lnTo>
                <a:lnTo>
                  <a:pt x="443881" y="57452"/>
                </a:lnTo>
                <a:lnTo>
                  <a:pt x="443866" y="44752"/>
                </a:lnTo>
                <a:close/>
              </a:path>
              <a:path w="774700" h="103504">
                <a:moveTo>
                  <a:pt x="393066" y="44810"/>
                </a:moveTo>
                <a:lnTo>
                  <a:pt x="354966" y="44852"/>
                </a:lnTo>
                <a:lnTo>
                  <a:pt x="354981" y="57552"/>
                </a:lnTo>
                <a:lnTo>
                  <a:pt x="393081" y="57510"/>
                </a:lnTo>
                <a:lnTo>
                  <a:pt x="393066" y="44810"/>
                </a:lnTo>
                <a:close/>
              </a:path>
              <a:path w="774700" h="103504">
                <a:moveTo>
                  <a:pt x="342266" y="44867"/>
                </a:moveTo>
                <a:lnTo>
                  <a:pt x="304166" y="44911"/>
                </a:lnTo>
                <a:lnTo>
                  <a:pt x="304181" y="57611"/>
                </a:lnTo>
                <a:lnTo>
                  <a:pt x="342281" y="57567"/>
                </a:lnTo>
                <a:lnTo>
                  <a:pt x="342266" y="44867"/>
                </a:lnTo>
                <a:close/>
              </a:path>
              <a:path w="774700" h="103504">
                <a:moveTo>
                  <a:pt x="291466" y="44924"/>
                </a:moveTo>
                <a:lnTo>
                  <a:pt x="253366" y="44968"/>
                </a:lnTo>
                <a:lnTo>
                  <a:pt x="253381" y="57668"/>
                </a:lnTo>
                <a:lnTo>
                  <a:pt x="291481" y="57624"/>
                </a:lnTo>
                <a:lnTo>
                  <a:pt x="291466" y="44924"/>
                </a:lnTo>
                <a:close/>
              </a:path>
              <a:path w="774700" h="103504">
                <a:moveTo>
                  <a:pt x="240666" y="44982"/>
                </a:moveTo>
                <a:lnTo>
                  <a:pt x="202566" y="45025"/>
                </a:lnTo>
                <a:lnTo>
                  <a:pt x="202581" y="57725"/>
                </a:lnTo>
                <a:lnTo>
                  <a:pt x="240681" y="57682"/>
                </a:lnTo>
                <a:lnTo>
                  <a:pt x="240666" y="44982"/>
                </a:lnTo>
                <a:close/>
              </a:path>
              <a:path w="774700" h="103504">
                <a:moveTo>
                  <a:pt x="189866" y="45040"/>
                </a:moveTo>
                <a:lnTo>
                  <a:pt x="151766" y="45083"/>
                </a:lnTo>
                <a:lnTo>
                  <a:pt x="151781" y="57783"/>
                </a:lnTo>
                <a:lnTo>
                  <a:pt x="189881" y="57740"/>
                </a:lnTo>
                <a:lnTo>
                  <a:pt x="189866" y="45040"/>
                </a:lnTo>
                <a:close/>
              </a:path>
              <a:path w="774700" h="103504">
                <a:moveTo>
                  <a:pt x="139066" y="45097"/>
                </a:moveTo>
                <a:lnTo>
                  <a:pt x="100966" y="45140"/>
                </a:lnTo>
                <a:lnTo>
                  <a:pt x="100981" y="57840"/>
                </a:lnTo>
                <a:lnTo>
                  <a:pt x="139081" y="57797"/>
                </a:lnTo>
                <a:lnTo>
                  <a:pt x="139066" y="45097"/>
                </a:lnTo>
                <a:close/>
              </a:path>
              <a:path w="774700" h="103504">
                <a:moveTo>
                  <a:pt x="58842" y="0"/>
                </a:moveTo>
                <a:lnTo>
                  <a:pt x="0" y="51605"/>
                </a:lnTo>
                <a:lnTo>
                  <a:pt x="58959" y="103077"/>
                </a:lnTo>
                <a:lnTo>
                  <a:pt x="62970" y="102803"/>
                </a:lnTo>
                <a:lnTo>
                  <a:pt x="67583" y="97520"/>
                </a:lnTo>
                <a:lnTo>
                  <a:pt x="67311" y="93508"/>
                </a:lnTo>
                <a:lnTo>
                  <a:pt x="26571" y="57943"/>
                </a:lnTo>
                <a:lnTo>
                  <a:pt x="9648" y="57943"/>
                </a:lnTo>
                <a:lnTo>
                  <a:pt x="9634" y="45243"/>
                </a:lnTo>
                <a:lnTo>
                  <a:pt x="26536" y="45224"/>
                </a:lnTo>
                <a:lnTo>
                  <a:pt x="67216" y="9547"/>
                </a:lnTo>
                <a:lnTo>
                  <a:pt x="67478" y="5535"/>
                </a:lnTo>
                <a:lnTo>
                  <a:pt x="62854" y="262"/>
                </a:lnTo>
                <a:lnTo>
                  <a:pt x="58842" y="0"/>
                </a:lnTo>
                <a:close/>
              </a:path>
              <a:path w="774700" h="103504">
                <a:moveTo>
                  <a:pt x="26536" y="45224"/>
                </a:moveTo>
                <a:lnTo>
                  <a:pt x="9634" y="45243"/>
                </a:lnTo>
                <a:lnTo>
                  <a:pt x="9648" y="57943"/>
                </a:lnTo>
                <a:lnTo>
                  <a:pt x="26549" y="57924"/>
                </a:lnTo>
                <a:lnTo>
                  <a:pt x="24766" y="56367"/>
                </a:lnTo>
                <a:lnTo>
                  <a:pt x="13830" y="56367"/>
                </a:lnTo>
                <a:lnTo>
                  <a:pt x="13818" y="46810"/>
                </a:lnTo>
                <a:lnTo>
                  <a:pt x="24727" y="46810"/>
                </a:lnTo>
                <a:lnTo>
                  <a:pt x="26536" y="45224"/>
                </a:lnTo>
                <a:close/>
              </a:path>
              <a:path w="774700" h="103504">
                <a:moveTo>
                  <a:pt x="26549" y="57924"/>
                </a:moveTo>
                <a:lnTo>
                  <a:pt x="9648" y="57943"/>
                </a:lnTo>
                <a:lnTo>
                  <a:pt x="26571" y="57943"/>
                </a:lnTo>
                <a:close/>
              </a:path>
              <a:path w="774700" h="103504">
                <a:moveTo>
                  <a:pt x="37466" y="45212"/>
                </a:moveTo>
                <a:lnTo>
                  <a:pt x="26536" y="45224"/>
                </a:lnTo>
                <a:lnTo>
                  <a:pt x="19285" y="51583"/>
                </a:lnTo>
                <a:lnTo>
                  <a:pt x="26549" y="57924"/>
                </a:lnTo>
                <a:lnTo>
                  <a:pt x="37481" y="57912"/>
                </a:lnTo>
                <a:lnTo>
                  <a:pt x="37466" y="45212"/>
                </a:lnTo>
                <a:close/>
              </a:path>
              <a:path w="774700" h="103504">
                <a:moveTo>
                  <a:pt x="88266" y="45154"/>
                </a:moveTo>
                <a:lnTo>
                  <a:pt x="50166" y="45198"/>
                </a:lnTo>
                <a:lnTo>
                  <a:pt x="50181" y="57898"/>
                </a:lnTo>
                <a:lnTo>
                  <a:pt x="88281" y="57854"/>
                </a:lnTo>
                <a:lnTo>
                  <a:pt x="88266" y="45154"/>
                </a:lnTo>
                <a:close/>
              </a:path>
              <a:path w="774700" h="103504">
                <a:moveTo>
                  <a:pt x="13818" y="46810"/>
                </a:moveTo>
                <a:lnTo>
                  <a:pt x="13830" y="56367"/>
                </a:lnTo>
                <a:lnTo>
                  <a:pt x="19285" y="51583"/>
                </a:lnTo>
                <a:lnTo>
                  <a:pt x="13818" y="46810"/>
                </a:lnTo>
                <a:close/>
              </a:path>
              <a:path w="774700" h="103504">
                <a:moveTo>
                  <a:pt x="19285" y="51583"/>
                </a:moveTo>
                <a:lnTo>
                  <a:pt x="13830" y="56367"/>
                </a:lnTo>
                <a:lnTo>
                  <a:pt x="24766" y="56367"/>
                </a:lnTo>
                <a:lnTo>
                  <a:pt x="19285" y="51583"/>
                </a:lnTo>
                <a:close/>
              </a:path>
              <a:path w="774700" h="103504">
                <a:moveTo>
                  <a:pt x="24727" y="46810"/>
                </a:moveTo>
                <a:lnTo>
                  <a:pt x="13818" y="46810"/>
                </a:lnTo>
                <a:lnTo>
                  <a:pt x="19285" y="51583"/>
                </a:lnTo>
                <a:lnTo>
                  <a:pt x="24727" y="46810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15295" y="3970814"/>
            <a:ext cx="788035" cy="1155065"/>
          </a:xfrm>
          <a:custGeom>
            <a:avLst/>
            <a:gdLst/>
            <a:ahLst/>
            <a:cxnLst/>
            <a:rect l="l" t="t" r="r" b="b"/>
            <a:pathLst>
              <a:path w="788034" h="1155064">
                <a:moveTo>
                  <a:pt x="736375" y="59759"/>
                </a:moveTo>
                <a:lnTo>
                  <a:pt x="715158" y="91405"/>
                </a:lnTo>
                <a:lnTo>
                  <a:pt x="725707" y="98478"/>
                </a:lnTo>
                <a:lnTo>
                  <a:pt x="746923" y="66832"/>
                </a:lnTo>
                <a:lnTo>
                  <a:pt x="736375" y="59759"/>
                </a:lnTo>
                <a:close/>
              </a:path>
              <a:path w="788034" h="1155064">
                <a:moveTo>
                  <a:pt x="785014" y="17565"/>
                </a:moveTo>
                <a:lnTo>
                  <a:pt x="764663" y="17565"/>
                </a:lnTo>
                <a:lnTo>
                  <a:pt x="775211" y="24636"/>
                </a:lnTo>
                <a:lnTo>
                  <a:pt x="772856" y="28149"/>
                </a:lnTo>
                <a:lnTo>
                  <a:pt x="787441" y="63411"/>
                </a:lnTo>
                <a:lnTo>
                  <a:pt x="785014" y="17565"/>
                </a:lnTo>
                <a:close/>
              </a:path>
              <a:path w="788034" h="1155064">
                <a:moveTo>
                  <a:pt x="762308" y="21077"/>
                </a:moveTo>
                <a:lnTo>
                  <a:pt x="743446" y="49211"/>
                </a:lnTo>
                <a:lnTo>
                  <a:pt x="753995" y="56283"/>
                </a:lnTo>
                <a:lnTo>
                  <a:pt x="772856" y="28149"/>
                </a:lnTo>
                <a:lnTo>
                  <a:pt x="769931" y="21097"/>
                </a:lnTo>
                <a:lnTo>
                  <a:pt x="762308" y="21077"/>
                </a:lnTo>
                <a:close/>
              </a:path>
              <a:path w="788034" h="1155064">
                <a:moveTo>
                  <a:pt x="769943" y="21104"/>
                </a:moveTo>
                <a:lnTo>
                  <a:pt x="772856" y="28149"/>
                </a:lnTo>
                <a:lnTo>
                  <a:pt x="775211" y="24636"/>
                </a:lnTo>
                <a:lnTo>
                  <a:pt x="769943" y="21104"/>
                </a:lnTo>
                <a:close/>
              </a:path>
              <a:path w="788034" h="1155064">
                <a:moveTo>
                  <a:pt x="764663" y="17565"/>
                </a:moveTo>
                <a:lnTo>
                  <a:pt x="762308" y="21077"/>
                </a:lnTo>
                <a:lnTo>
                  <a:pt x="769931" y="21097"/>
                </a:lnTo>
                <a:lnTo>
                  <a:pt x="764663" y="17565"/>
                </a:lnTo>
                <a:close/>
              </a:path>
              <a:path w="788034" h="1155064">
                <a:moveTo>
                  <a:pt x="784084" y="0"/>
                </a:moveTo>
                <a:lnTo>
                  <a:pt x="724150" y="20977"/>
                </a:lnTo>
                <a:lnTo>
                  <a:pt x="762308" y="21077"/>
                </a:lnTo>
                <a:lnTo>
                  <a:pt x="764663" y="17565"/>
                </a:lnTo>
                <a:lnTo>
                  <a:pt x="785014" y="17565"/>
                </a:lnTo>
                <a:lnTo>
                  <a:pt x="784084" y="0"/>
                </a:lnTo>
                <a:close/>
              </a:path>
              <a:path w="788034" h="1155064">
                <a:moveTo>
                  <a:pt x="708085" y="101954"/>
                </a:moveTo>
                <a:lnTo>
                  <a:pt x="686870" y="133601"/>
                </a:lnTo>
                <a:lnTo>
                  <a:pt x="697419" y="140672"/>
                </a:lnTo>
                <a:lnTo>
                  <a:pt x="718634" y="109026"/>
                </a:lnTo>
                <a:lnTo>
                  <a:pt x="708085" y="101954"/>
                </a:lnTo>
                <a:close/>
              </a:path>
              <a:path w="788034" h="1155064">
                <a:moveTo>
                  <a:pt x="679797" y="144150"/>
                </a:moveTo>
                <a:lnTo>
                  <a:pt x="658581" y="175795"/>
                </a:lnTo>
                <a:lnTo>
                  <a:pt x="669129" y="182867"/>
                </a:lnTo>
                <a:lnTo>
                  <a:pt x="690346" y="151221"/>
                </a:lnTo>
                <a:lnTo>
                  <a:pt x="679797" y="144150"/>
                </a:lnTo>
                <a:close/>
              </a:path>
              <a:path w="788034" h="1155064">
                <a:moveTo>
                  <a:pt x="651509" y="186344"/>
                </a:moveTo>
                <a:lnTo>
                  <a:pt x="630293" y="217990"/>
                </a:lnTo>
                <a:lnTo>
                  <a:pt x="640842" y="225063"/>
                </a:lnTo>
                <a:lnTo>
                  <a:pt x="662058" y="193415"/>
                </a:lnTo>
                <a:lnTo>
                  <a:pt x="651509" y="186344"/>
                </a:lnTo>
                <a:close/>
              </a:path>
              <a:path w="788034" h="1155064">
                <a:moveTo>
                  <a:pt x="623220" y="228539"/>
                </a:moveTo>
                <a:lnTo>
                  <a:pt x="602004" y="260184"/>
                </a:lnTo>
                <a:lnTo>
                  <a:pt x="612552" y="267257"/>
                </a:lnTo>
                <a:lnTo>
                  <a:pt x="633769" y="235611"/>
                </a:lnTo>
                <a:lnTo>
                  <a:pt x="623220" y="228539"/>
                </a:lnTo>
                <a:close/>
              </a:path>
              <a:path w="788034" h="1155064">
                <a:moveTo>
                  <a:pt x="594932" y="270733"/>
                </a:moveTo>
                <a:lnTo>
                  <a:pt x="573716" y="302379"/>
                </a:lnTo>
                <a:lnTo>
                  <a:pt x="584264" y="309452"/>
                </a:lnTo>
                <a:lnTo>
                  <a:pt x="605481" y="277806"/>
                </a:lnTo>
                <a:lnTo>
                  <a:pt x="594932" y="270733"/>
                </a:lnTo>
                <a:close/>
              </a:path>
              <a:path w="788034" h="1155064">
                <a:moveTo>
                  <a:pt x="566643" y="312929"/>
                </a:moveTo>
                <a:lnTo>
                  <a:pt x="545426" y="344575"/>
                </a:lnTo>
                <a:lnTo>
                  <a:pt x="555976" y="351646"/>
                </a:lnTo>
                <a:lnTo>
                  <a:pt x="577192" y="320000"/>
                </a:lnTo>
                <a:lnTo>
                  <a:pt x="566643" y="312929"/>
                </a:lnTo>
                <a:close/>
              </a:path>
              <a:path w="788034" h="1155064">
                <a:moveTo>
                  <a:pt x="538355" y="355123"/>
                </a:moveTo>
                <a:lnTo>
                  <a:pt x="517138" y="386769"/>
                </a:lnTo>
                <a:lnTo>
                  <a:pt x="527687" y="393842"/>
                </a:lnTo>
                <a:lnTo>
                  <a:pt x="548904" y="362195"/>
                </a:lnTo>
                <a:lnTo>
                  <a:pt x="538355" y="355123"/>
                </a:lnTo>
                <a:close/>
              </a:path>
              <a:path w="788034" h="1155064">
                <a:moveTo>
                  <a:pt x="510066" y="397318"/>
                </a:moveTo>
                <a:lnTo>
                  <a:pt x="488850" y="428964"/>
                </a:lnTo>
                <a:lnTo>
                  <a:pt x="499399" y="436036"/>
                </a:lnTo>
                <a:lnTo>
                  <a:pt x="520616" y="404390"/>
                </a:lnTo>
                <a:lnTo>
                  <a:pt x="510066" y="397318"/>
                </a:lnTo>
                <a:close/>
              </a:path>
              <a:path w="788034" h="1155064">
                <a:moveTo>
                  <a:pt x="481778" y="439512"/>
                </a:moveTo>
                <a:lnTo>
                  <a:pt x="460561" y="471158"/>
                </a:lnTo>
                <a:lnTo>
                  <a:pt x="471110" y="478231"/>
                </a:lnTo>
                <a:lnTo>
                  <a:pt x="492326" y="446585"/>
                </a:lnTo>
                <a:lnTo>
                  <a:pt x="481778" y="439512"/>
                </a:lnTo>
                <a:close/>
              </a:path>
              <a:path w="788034" h="1155064">
                <a:moveTo>
                  <a:pt x="453490" y="481707"/>
                </a:moveTo>
                <a:lnTo>
                  <a:pt x="432273" y="513354"/>
                </a:lnTo>
                <a:lnTo>
                  <a:pt x="442822" y="520425"/>
                </a:lnTo>
                <a:lnTo>
                  <a:pt x="464038" y="488779"/>
                </a:lnTo>
                <a:lnTo>
                  <a:pt x="453490" y="481707"/>
                </a:lnTo>
                <a:close/>
              </a:path>
              <a:path w="788034" h="1155064">
                <a:moveTo>
                  <a:pt x="425201" y="523902"/>
                </a:moveTo>
                <a:lnTo>
                  <a:pt x="403984" y="555548"/>
                </a:lnTo>
                <a:lnTo>
                  <a:pt x="414533" y="562621"/>
                </a:lnTo>
                <a:lnTo>
                  <a:pt x="435749" y="530974"/>
                </a:lnTo>
                <a:lnTo>
                  <a:pt x="425201" y="523902"/>
                </a:lnTo>
                <a:close/>
              </a:path>
              <a:path w="788034" h="1155064">
                <a:moveTo>
                  <a:pt x="396913" y="566097"/>
                </a:moveTo>
                <a:lnTo>
                  <a:pt x="375696" y="597743"/>
                </a:lnTo>
                <a:lnTo>
                  <a:pt x="386245" y="604815"/>
                </a:lnTo>
                <a:lnTo>
                  <a:pt x="407461" y="573170"/>
                </a:lnTo>
                <a:lnTo>
                  <a:pt x="396913" y="566097"/>
                </a:lnTo>
                <a:close/>
              </a:path>
              <a:path w="788034" h="1155064">
                <a:moveTo>
                  <a:pt x="368623" y="608291"/>
                </a:moveTo>
                <a:lnTo>
                  <a:pt x="347408" y="639937"/>
                </a:lnTo>
                <a:lnTo>
                  <a:pt x="357957" y="647010"/>
                </a:lnTo>
                <a:lnTo>
                  <a:pt x="379172" y="615364"/>
                </a:lnTo>
                <a:lnTo>
                  <a:pt x="368623" y="608291"/>
                </a:lnTo>
                <a:close/>
              </a:path>
              <a:path w="788034" h="1155064">
                <a:moveTo>
                  <a:pt x="340335" y="650486"/>
                </a:moveTo>
                <a:lnTo>
                  <a:pt x="319119" y="682133"/>
                </a:lnTo>
                <a:lnTo>
                  <a:pt x="329667" y="689204"/>
                </a:lnTo>
                <a:lnTo>
                  <a:pt x="350884" y="657559"/>
                </a:lnTo>
                <a:lnTo>
                  <a:pt x="340335" y="650486"/>
                </a:lnTo>
                <a:close/>
              </a:path>
              <a:path w="788034" h="1155064">
                <a:moveTo>
                  <a:pt x="312047" y="692682"/>
                </a:moveTo>
                <a:lnTo>
                  <a:pt x="290831" y="724327"/>
                </a:lnTo>
                <a:lnTo>
                  <a:pt x="301379" y="731399"/>
                </a:lnTo>
                <a:lnTo>
                  <a:pt x="322596" y="699753"/>
                </a:lnTo>
                <a:lnTo>
                  <a:pt x="312047" y="692682"/>
                </a:lnTo>
                <a:close/>
              </a:path>
              <a:path w="788034" h="1155064">
                <a:moveTo>
                  <a:pt x="283758" y="734876"/>
                </a:moveTo>
                <a:lnTo>
                  <a:pt x="262542" y="766522"/>
                </a:lnTo>
                <a:lnTo>
                  <a:pt x="273090" y="773595"/>
                </a:lnTo>
                <a:lnTo>
                  <a:pt x="294307" y="741949"/>
                </a:lnTo>
                <a:lnTo>
                  <a:pt x="283758" y="734876"/>
                </a:lnTo>
                <a:close/>
              </a:path>
              <a:path w="788034" h="1155064">
                <a:moveTo>
                  <a:pt x="255470" y="777071"/>
                </a:moveTo>
                <a:lnTo>
                  <a:pt x="234254" y="808716"/>
                </a:lnTo>
                <a:lnTo>
                  <a:pt x="244802" y="815789"/>
                </a:lnTo>
                <a:lnTo>
                  <a:pt x="266019" y="784143"/>
                </a:lnTo>
                <a:lnTo>
                  <a:pt x="255470" y="777071"/>
                </a:lnTo>
                <a:close/>
              </a:path>
              <a:path w="788034" h="1155064">
                <a:moveTo>
                  <a:pt x="227181" y="819265"/>
                </a:moveTo>
                <a:lnTo>
                  <a:pt x="205966" y="850912"/>
                </a:lnTo>
                <a:lnTo>
                  <a:pt x="216514" y="857984"/>
                </a:lnTo>
                <a:lnTo>
                  <a:pt x="237730" y="826338"/>
                </a:lnTo>
                <a:lnTo>
                  <a:pt x="227181" y="819265"/>
                </a:lnTo>
                <a:close/>
              </a:path>
              <a:path w="788034" h="1155064">
                <a:moveTo>
                  <a:pt x="198893" y="861461"/>
                </a:moveTo>
                <a:lnTo>
                  <a:pt x="177676" y="893107"/>
                </a:lnTo>
                <a:lnTo>
                  <a:pt x="188225" y="900178"/>
                </a:lnTo>
                <a:lnTo>
                  <a:pt x="209442" y="868532"/>
                </a:lnTo>
                <a:lnTo>
                  <a:pt x="198893" y="861461"/>
                </a:lnTo>
                <a:close/>
              </a:path>
              <a:path w="788034" h="1155064">
                <a:moveTo>
                  <a:pt x="170605" y="903655"/>
                </a:moveTo>
                <a:lnTo>
                  <a:pt x="149388" y="935301"/>
                </a:lnTo>
                <a:lnTo>
                  <a:pt x="159937" y="942374"/>
                </a:lnTo>
                <a:lnTo>
                  <a:pt x="181154" y="910727"/>
                </a:lnTo>
                <a:lnTo>
                  <a:pt x="170605" y="903655"/>
                </a:lnTo>
                <a:close/>
              </a:path>
              <a:path w="788034" h="1155064">
                <a:moveTo>
                  <a:pt x="142316" y="945850"/>
                </a:moveTo>
                <a:lnTo>
                  <a:pt x="121099" y="977496"/>
                </a:lnTo>
                <a:lnTo>
                  <a:pt x="131648" y="984568"/>
                </a:lnTo>
                <a:lnTo>
                  <a:pt x="152864" y="952922"/>
                </a:lnTo>
                <a:lnTo>
                  <a:pt x="142316" y="945850"/>
                </a:lnTo>
                <a:close/>
              </a:path>
              <a:path w="788034" h="1155064">
                <a:moveTo>
                  <a:pt x="114028" y="988044"/>
                </a:moveTo>
                <a:lnTo>
                  <a:pt x="92811" y="1019691"/>
                </a:lnTo>
                <a:lnTo>
                  <a:pt x="103360" y="1026763"/>
                </a:lnTo>
                <a:lnTo>
                  <a:pt x="124576" y="995117"/>
                </a:lnTo>
                <a:lnTo>
                  <a:pt x="114028" y="988044"/>
                </a:lnTo>
                <a:close/>
              </a:path>
              <a:path w="788034" h="1155064">
                <a:moveTo>
                  <a:pt x="85738" y="1030240"/>
                </a:moveTo>
                <a:lnTo>
                  <a:pt x="64522" y="1061886"/>
                </a:lnTo>
                <a:lnTo>
                  <a:pt x="75070" y="1068957"/>
                </a:lnTo>
                <a:lnTo>
                  <a:pt x="96287" y="1037311"/>
                </a:lnTo>
                <a:lnTo>
                  <a:pt x="85738" y="1030240"/>
                </a:lnTo>
                <a:close/>
              </a:path>
              <a:path w="788034" h="1155064">
                <a:moveTo>
                  <a:pt x="9411" y="1072899"/>
                </a:moveTo>
                <a:lnTo>
                  <a:pt x="2454" y="1073797"/>
                </a:lnTo>
                <a:lnTo>
                  <a:pt x="0" y="1076980"/>
                </a:lnTo>
                <a:lnTo>
                  <a:pt x="10007" y="1154603"/>
                </a:lnTo>
                <a:lnTo>
                  <a:pt x="26801" y="1150112"/>
                </a:lnTo>
                <a:lnTo>
                  <a:pt x="20664" y="1150112"/>
                </a:lnTo>
                <a:lnTo>
                  <a:pt x="10115" y="1143039"/>
                </a:lnTo>
                <a:lnTo>
                  <a:pt x="19513" y="1129020"/>
                </a:lnTo>
                <a:lnTo>
                  <a:pt x="12594" y="1075355"/>
                </a:lnTo>
                <a:lnTo>
                  <a:pt x="9411" y="1072899"/>
                </a:lnTo>
                <a:close/>
              </a:path>
              <a:path w="788034" h="1155064">
                <a:moveTo>
                  <a:pt x="19513" y="1129020"/>
                </a:moveTo>
                <a:lnTo>
                  <a:pt x="10115" y="1143039"/>
                </a:lnTo>
                <a:lnTo>
                  <a:pt x="20664" y="1150112"/>
                </a:lnTo>
                <a:lnTo>
                  <a:pt x="23566" y="1145782"/>
                </a:lnTo>
                <a:lnTo>
                  <a:pt x="21675" y="1145782"/>
                </a:lnTo>
                <a:lnTo>
                  <a:pt x="13736" y="1140460"/>
                </a:lnTo>
                <a:lnTo>
                  <a:pt x="20747" y="1138584"/>
                </a:lnTo>
                <a:lnTo>
                  <a:pt x="19513" y="1129020"/>
                </a:lnTo>
                <a:close/>
              </a:path>
              <a:path w="788034" h="1155064">
                <a:moveTo>
                  <a:pt x="82334" y="1122111"/>
                </a:moveTo>
                <a:lnTo>
                  <a:pt x="30062" y="1136092"/>
                </a:lnTo>
                <a:lnTo>
                  <a:pt x="20664" y="1150112"/>
                </a:lnTo>
                <a:lnTo>
                  <a:pt x="26801" y="1150112"/>
                </a:lnTo>
                <a:lnTo>
                  <a:pt x="85615" y="1134380"/>
                </a:lnTo>
                <a:lnTo>
                  <a:pt x="87627" y="1130899"/>
                </a:lnTo>
                <a:lnTo>
                  <a:pt x="85815" y="1124122"/>
                </a:lnTo>
                <a:lnTo>
                  <a:pt x="82334" y="1122111"/>
                </a:lnTo>
                <a:close/>
              </a:path>
              <a:path w="788034" h="1155064">
                <a:moveTo>
                  <a:pt x="20747" y="1138584"/>
                </a:moveTo>
                <a:lnTo>
                  <a:pt x="13736" y="1140460"/>
                </a:lnTo>
                <a:lnTo>
                  <a:pt x="21675" y="1145782"/>
                </a:lnTo>
                <a:lnTo>
                  <a:pt x="20747" y="1138584"/>
                </a:lnTo>
                <a:close/>
              </a:path>
              <a:path w="788034" h="1155064">
                <a:moveTo>
                  <a:pt x="30062" y="1136092"/>
                </a:moveTo>
                <a:lnTo>
                  <a:pt x="20747" y="1138584"/>
                </a:lnTo>
                <a:lnTo>
                  <a:pt x="21675" y="1145782"/>
                </a:lnTo>
                <a:lnTo>
                  <a:pt x="23566" y="1145782"/>
                </a:lnTo>
                <a:lnTo>
                  <a:pt x="30062" y="1136092"/>
                </a:lnTo>
                <a:close/>
              </a:path>
              <a:path w="788034" h="1155064">
                <a:moveTo>
                  <a:pt x="29161" y="1114629"/>
                </a:moveTo>
                <a:lnTo>
                  <a:pt x="19513" y="1129020"/>
                </a:lnTo>
                <a:lnTo>
                  <a:pt x="20747" y="1138584"/>
                </a:lnTo>
                <a:lnTo>
                  <a:pt x="30062" y="1136092"/>
                </a:lnTo>
                <a:lnTo>
                  <a:pt x="39710" y="1121702"/>
                </a:lnTo>
                <a:lnTo>
                  <a:pt x="29161" y="1114629"/>
                </a:lnTo>
                <a:close/>
              </a:path>
              <a:path w="788034" h="1155064">
                <a:moveTo>
                  <a:pt x="57450" y="1072434"/>
                </a:moveTo>
                <a:lnTo>
                  <a:pt x="36234" y="1104080"/>
                </a:lnTo>
                <a:lnTo>
                  <a:pt x="46782" y="1111153"/>
                </a:lnTo>
                <a:lnTo>
                  <a:pt x="67999" y="1079507"/>
                </a:lnTo>
                <a:lnTo>
                  <a:pt x="57450" y="1072434"/>
                </a:lnTo>
                <a:close/>
              </a:path>
            </a:pathLst>
          </a:custGeom>
          <a:solidFill>
            <a:srgbClr val="A844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9411667" y="1693556"/>
          <a:ext cx="264160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10.0.0.0/16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Local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850" i="1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igw-id</a:t>
                      </a:r>
                      <a:endParaRPr sz="850">
                        <a:latin typeface="Lucida Sans"/>
                        <a:cs typeface="Lucida San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9988279" y="1293876"/>
            <a:ext cx="1501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Public Route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9411667" y="4481889"/>
          <a:ext cx="2641600" cy="73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900">
                        <a:latin typeface="Lucida Sans"/>
                        <a:cs typeface="Lucida Sans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10.0.0.0/16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Local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800">
                        <a:latin typeface="Lucida Sans"/>
                        <a:cs typeface="Lucida Sans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850" i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nat-gateway-id</a:t>
                      </a:r>
                      <a:endParaRPr sz="850">
                        <a:latin typeface="Lucida Sans"/>
                        <a:cs typeface="Lucida San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9986722" y="4052316"/>
            <a:ext cx="1570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Private Route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906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4" y="804163"/>
            <a:ext cx="378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</a:t>
            </a:r>
            <a:r>
              <a:rPr sz="2400" spc="-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Policies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1469" y="1318022"/>
          <a:ext cx="8799830" cy="482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2993"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486791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Policy	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What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Does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3317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Simple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Simple DNS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response providing the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IP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address associated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with</a:t>
                      </a:r>
                      <a:r>
                        <a:rPr sz="1600" spc="8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331720">
                        <a:lnSpc>
                          <a:spcPts val="192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331720" algn="l"/>
                        </a:tabLst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Failover	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If primary is down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(based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health checks), routes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secondary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331720">
                        <a:lnSpc>
                          <a:spcPts val="1905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556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585"/>
                        </a:spcBef>
                        <a:tabLst>
                          <a:tab pos="23317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Geolocation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Uses geographic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location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you’re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in (e.g.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Europe)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331720">
                        <a:lnSpc>
                          <a:spcPts val="1914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closest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region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29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226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3317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Geoproximity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closest region within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geographic</a:t>
                      </a:r>
                      <a:r>
                        <a:rPr sz="1600" spc="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area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2226">
                <a:tc>
                  <a:txBody>
                    <a:bodyPr/>
                    <a:lstStyle/>
                    <a:p>
                      <a:pPr marL="73215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3317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Latency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Directs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you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based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on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the lowest latency route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23317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Multivalue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answer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Returns several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IP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addresses and functions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as a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basic</a:t>
                      </a:r>
                      <a:r>
                        <a:rPr sz="1600" spc="5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load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331720">
                        <a:lnSpc>
                          <a:spcPts val="1910"/>
                        </a:lnSpc>
                        <a:spcBef>
                          <a:spcPts val="8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balancer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4930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2331720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Weighted	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Uses the relative weights assigned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resources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1600" spc="6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determine</a:t>
                      </a:r>
                      <a:endParaRPr sz="1600">
                        <a:latin typeface="Lucida Sans"/>
                        <a:cs typeface="Lucida Sans"/>
                      </a:endParaRPr>
                    </a:p>
                    <a:p>
                      <a:pPr marL="233172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which 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route</a:t>
                      </a:r>
                      <a:r>
                        <a:rPr sz="1600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to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72C4"/>
                      </a:solidFill>
                      <a:prstDash val="solid"/>
                    </a:lnL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92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94" y="170180"/>
            <a:ext cx="8063865" cy="5482911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76860">
              <a:spcBef>
                <a:spcPts val="1055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</a:t>
            </a:r>
            <a:r>
              <a:rPr sz="24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Policies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510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Simple: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4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record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 one or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more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IP</a:t>
            </a:r>
            <a:r>
              <a:rPr sz="2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addresses.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2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Uses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round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robin.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1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Does not support health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checks.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415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Failover: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51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15" dirty="0">
                <a:solidFill>
                  <a:srgbClr val="FFFFFF"/>
                </a:solidFill>
                <a:cs typeface="Calibri"/>
              </a:rPr>
              <a:t>Failover to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secondary IP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address.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4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health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check.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2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Used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active-passive.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1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Can </a:t>
            </a:r>
            <a:r>
              <a:rPr sz="2400" dirty="0">
                <a:solidFill>
                  <a:srgbClr val="FFFFFF"/>
                </a:solidFill>
                <a:cs typeface="Calibri"/>
              </a:rPr>
              <a:t>be used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ELB.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684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94" y="170180"/>
            <a:ext cx="10296525" cy="598625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76860">
              <a:spcBef>
                <a:spcPts val="1055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</a:t>
            </a:r>
            <a:r>
              <a:rPr sz="24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Policies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510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Geo-location: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4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20" dirty="0">
                <a:solidFill>
                  <a:srgbClr val="FFFFFF"/>
                </a:solidFill>
                <a:cs typeface="Calibri"/>
              </a:rPr>
              <a:t>Caters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different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users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countries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different</a:t>
            </a:r>
            <a:r>
              <a:rPr sz="24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languages.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5080" lvl="1" indent="-342900">
              <a:lnSpc>
                <a:spcPct val="149200"/>
              </a:lnSpc>
              <a:buFont typeface="Wingdings"/>
              <a:buChar char=""/>
              <a:tabLst>
                <a:tab pos="10775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Contains users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particular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geography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offers </a:t>
            </a:r>
            <a:r>
              <a:rPr sz="2400" dirty="0">
                <a:solidFill>
                  <a:srgbClr val="FFFFFF"/>
                </a:solidFill>
                <a:cs typeface="Calibri"/>
              </a:rPr>
              <a:t>them a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customized  version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of 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workload </a:t>
            </a:r>
            <a:r>
              <a:rPr sz="2400" dirty="0">
                <a:solidFill>
                  <a:srgbClr val="FFFFFF"/>
                </a:solidFill>
                <a:cs typeface="Calibri"/>
              </a:rPr>
              <a:t>based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 their specific</a:t>
            </a:r>
            <a:r>
              <a:rPr sz="24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cs typeface="Calibri"/>
              </a:rPr>
              <a:t>needs.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170180" lvl="1" indent="-342900">
              <a:lnSpc>
                <a:spcPts val="4390"/>
              </a:lnSpc>
              <a:spcBef>
                <a:spcPts val="30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Geolocation can </a:t>
            </a:r>
            <a:r>
              <a:rPr sz="2400" dirty="0">
                <a:solidFill>
                  <a:srgbClr val="FFFFFF"/>
                </a:solidFill>
                <a:cs typeface="Calibri"/>
              </a:rPr>
              <a:t>be used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localizing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content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presenting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some or all  of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website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 the language of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your</a:t>
            </a:r>
            <a:r>
              <a:rPr sz="24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users.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04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Can also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protect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distribution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 rights.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1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Can </a:t>
            </a:r>
            <a:r>
              <a:rPr sz="2400" dirty="0">
                <a:solidFill>
                  <a:srgbClr val="FFFFFF"/>
                </a:solidFill>
                <a:cs typeface="Calibri"/>
              </a:rPr>
              <a:t>be used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spreading load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evenly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between</a:t>
            </a:r>
            <a:r>
              <a:rPr sz="240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regions.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30480" lvl="1" indent="-342900">
              <a:lnSpc>
                <a:spcPct val="149200"/>
              </a:lnSpc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If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you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have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multiple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overlapping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regions,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will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route to 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smallest geographic region.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543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94" y="170180"/>
            <a:ext cx="10034905" cy="494712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76860">
              <a:spcBef>
                <a:spcPts val="1055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</a:t>
            </a:r>
            <a:r>
              <a:rPr sz="24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Policies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510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Geo-proximity routing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policy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(requires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Flow):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5080" lvl="1" indent="-342900">
              <a:lnSpc>
                <a:spcPct val="149200"/>
              </a:lnSpc>
              <a:spcBef>
                <a:spcPts val="2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Use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400" dirty="0">
                <a:solidFill>
                  <a:srgbClr val="FFFFFF"/>
                </a:solidFill>
                <a:cs typeface="Calibri"/>
              </a:rPr>
              <a:t>based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 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location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400" dirty="0">
                <a:solidFill>
                  <a:srgbClr val="FFFFFF"/>
                </a:solidFill>
                <a:cs typeface="Calibri"/>
              </a:rPr>
              <a:t>and,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optionally,  </a:t>
            </a:r>
            <a:r>
              <a:rPr sz="2400" dirty="0">
                <a:solidFill>
                  <a:srgbClr val="FFFFFF"/>
                </a:solidFill>
                <a:cs typeface="Calibri"/>
              </a:rPr>
              <a:t>shift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from resources </a:t>
            </a:r>
            <a:r>
              <a:rPr sz="2400" dirty="0">
                <a:solidFill>
                  <a:srgbClr val="FFFFFF"/>
                </a:solidFill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location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400" dirty="0">
                <a:solidFill>
                  <a:srgbClr val="FFFFFF"/>
                </a:solidFill>
                <a:cs typeface="Calibri"/>
              </a:rPr>
              <a:t>in</a:t>
            </a:r>
            <a:r>
              <a:rPr sz="2400" spc="-4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cs typeface="Calibri"/>
              </a:rPr>
              <a:t>another.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415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Latency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based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2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maintains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database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latency from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parts of the</a:t>
            </a:r>
            <a:r>
              <a:rPr sz="24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world.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344805" lvl="1" indent="-342900">
              <a:lnSpc>
                <a:spcPct val="150000"/>
              </a:lnSpc>
              <a:spcBef>
                <a:spcPts val="7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Focussed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improving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performance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by routing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region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 the 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lowest </a:t>
            </a:r>
            <a:r>
              <a:rPr sz="2400" spc="-30" dirty="0">
                <a:solidFill>
                  <a:srgbClr val="FFFFFF"/>
                </a:solidFill>
                <a:cs typeface="Calibri"/>
              </a:rPr>
              <a:t>latency.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1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60" dirty="0">
                <a:solidFill>
                  <a:srgbClr val="FFFFFF"/>
                </a:solidFill>
                <a:cs typeface="Calibri"/>
              </a:rPr>
              <a:t>You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latency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your resources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in multiple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EC2</a:t>
            </a:r>
            <a:r>
              <a:rPr sz="24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locations.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965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94" y="170180"/>
            <a:ext cx="9756775" cy="6047681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76860">
              <a:spcBef>
                <a:spcPts val="1055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Routing</a:t>
            </a:r>
            <a:r>
              <a:rPr sz="24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Policies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510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10" dirty="0">
                <a:solidFill>
                  <a:srgbClr val="FFFFFF"/>
                </a:solidFill>
                <a:cs typeface="Calibri"/>
              </a:rPr>
              <a:t>Multi-value answer routing</a:t>
            </a:r>
            <a:r>
              <a:rPr sz="240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policy: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409575" lvl="1" indent="-342900">
              <a:lnSpc>
                <a:spcPct val="149200"/>
              </a:lnSpc>
              <a:spcBef>
                <a:spcPts val="2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Use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responding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400" dirty="0">
                <a:solidFill>
                  <a:srgbClr val="FFFFFF"/>
                </a:solidFill>
                <a:cs typeface="Calibri"/>
              </a:rPr>
              <a:t>queries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400" dirty="0">
                <a:solidFill>
                  <a:srgbClr val="FFFFFF"/>
                </a:solidFill>
                <a:cs typeface="Calibri"/>
              </a:rPr>
              <a:t>up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eight healthy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records 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selected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at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random.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415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20" dirty="0">
                <a:solidFill>
                  <a:srgbClr val="FFFFFF"/>
                </a:solidFill>
                <a:cs typeface="Calibri"/>
              </a:rPr>
              <a:t>Weighted: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19760" indent="-343535">
              <a:spcBef>
                <a:spcPts val="1420"/>
              </a:spcBef>
              <a:buFont typeface="Wingdings"/>
              <a:buChar char=""/>
              <a:tabLst>
                <a:tab pos="6203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Similar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simple </a:t>
            </a:r>
            <a:r>
              <a:rPr sz="2400" dirty="0">
                <a:solidFill>
                  <a:srgbClr val="FFFFFF"/>
                </a:solidFill>
                <a:cs typeface="Calibri"/>
              </a:rPr>
              <a:t>but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you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400" dirty="0">
                <a:solidFill>
                  <a:srgbClr val="FFFFFF"/>
                </a:solidFill>
                <a:cs typeface="Calibri"/>
              </a:rPr>
              <a:t>specify a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weight </a:t>
            </a:r>
            <a:r>
              <a:rPr sz="2400" dirty="0">
                <a:solidFill>
                  <a:srgbClr val="FFFFFF"/>
                </a:solidFill>
                <a:cs typeface="Calibri"/>
              </a:rPr>
              <a:t>per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IP</a:t>
            </a:r>
            <a:r>
              <a:rPr sz="2400" spc="-2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address.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5080" lvl="1" indent="-342900">
              <a:lnSpc>
                <a:spcPct val="150000"/>
              </a:lnSpc>
              <a:spcBef>
                <a:spcPts val="70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60" dirty="0">
                <a:solidFill>
                  <a:srgbClr val="FFFFFF"/>
                </a:solidFill>
                <a:cs typeface="Calibri"/>
              </a:rPr>
              <a:t>You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create records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have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the same name and type and assign each 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record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relative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weight.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lvl="1" indent="-343535">
              <a:spcBef>
                <a:spcPts val="1415"/>
              </a:spcBef>
              <a:buFont typeface="Wingdings"/>
              <a:buChar char=""/>
              <a:tabLst>
                <a:tab pos="1077595" algn="l"/>
              </a:tabLst>
            </a:pPr>
            <a:r>
              <a:rPr sz="2400" spc="-5" dirty="0">
                <a:solidFill>
                  <a:srgbClr val="FFFFFF"/>
                </a:solidFill>
                <a:cs typeface="Calibri"/>
              </a:rPr>
              <a:t>Numerical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value that </a:t>
            </a:r>
            <a:r>
              <a:rPr sz="2400" spc="-25" dirty="0">
                <a:solidFill>
                  <a:srgbClr val="FFFFFF"/>
                </a:solidFill>
                <a:cs typeface="Calibri"/>
              </a:rPr>
              <a:t>favours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one IP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over</a:t>
            </a:r>
            <a:r>
              <a:rPr sz="24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cs typeface="Calibri"/>
              </a:rPr>
              <a:t>another.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076960" marR="96520" lvl="1" indent="-342900">
              <a:lnSpc>
                <a:spcPct val="149200"/>
              </a:lnSpc>
              <a:buFont typeface="Wingdings"/>
              <a:buChar char=""/>
              <a:tabLst>
                <a:tab pos="1077595" algn="l"/>
              </a:tabLst>
            </a:pPr>
            <a:r>
              <a:rPr sz="2400" spc="-105" dirty="0">
                <a:solidFill>
                  <a:srgbClr val="FFFFFF"/>
                </a:solidFill>
                <a:cs typeface="Calibri"/>
              </a:rPr>
              <a:t>To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stop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sending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traffic to </a:t>
            </a:r>
            <a:r>
              <a:rPr sz="2400" dirty="0">
                <a:solidFill>
                  <a:srgbClr val="FFFFFF"/>
                </a:solidFill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resource you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change the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weight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of the 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record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40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0.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786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29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dirty="0"/>
              <a:t>- </a:t>
            </a:r>
            <a:r>
              <a:rPr spc="-5" dirty="0"/>
              <a:t>Simple </a:t>
            </a:r>
            <a:r>
              <a:rPr spc="-10" dirty="0"/>
              <a:t>Routing</a:t>
            </a:r>
            <a:r>
              <a:rPr spc="-60" dirty="0"/>
              <a:t> </a:t>
            </a:r>
            <a:r>
              <a:rPr spc="-1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5429" y="215950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5791" y="1316598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983" y="5515355"/>
            <a:ext cx="894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4343" y="1103124"/>
          <a:ext cx="4182109" cy="117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3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TTL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simple.dctlabs.com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1.1.1.1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ts val="121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2.2.2.2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60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simpler.dctlabs.com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3.3.3.3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60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85678" y="2647447"/>
            <a:ext cx="2666365" cy="2113915"/>
          </a:xfrm>
          <a:custGeom>
            <a:avLst/>
            <a:gdLst/>
            <a:ahLst/>
            <a:cxnLst/>
            <a:rect l="l" t="t" r="r" b="b"/>
            <a:pathLst>
              <a:path w="2666365" h="2113915">
                <a:moveTo>
                  <a:pt x="2598523" y="45483"/>
                </a:moveTo>
                <a:lnTo>
                  <a:pt x="0" y="2103374"/>
                </a:lnTo>
                <a:lnTo>
                  <a:pt x="7884" y="2113329"/>
                </a:lnTo>
                <a:lnTo>
                  <a:pt x="2606408" y="55440"/>
                </a:lnTo>
                <a:lnTo>
                  <a:pt x="2606442" y="47306"/>
                </a:lnTo>
                <a:lnTo>
                  <a:pt x="2598523" y="45483"/>
                </a:lnTo>
                <a:close/>
              </a:path>
              <a:path w="2666365" h="2113915">
                <a:moveTo>
                  <a:pt x="2646393" y="42331"/>
                </a:moveTo>
                <a:lnTo>
                  <a:pt x="2602503" y="42331"/>
                </a:lnTo>
                <a:lnTo>
                  <a:pt x="2610388" y="52288"/>
                </a:lnTo>
                <a:lnTo>
                  <a:pt x="2606408" y="55440"/>
                </a:lnTo>
                <a:lnTo>
                  <a:pt x="2606047" y="128626"/>
                </a:lnTo>
                <a:lnTo>
                  <a:pt x="2646393" y="42331"/>
                </a:lnTo>
                <a:close/>
              </a:path>
              <a:path w="2666365" h="2113915">
                <a:moveTo>
                  <a:pt x="2606448" y="47314"/>
                </a:moveTo>
                <a:lnTo>
                  <a:pt x="2606408" y="55440"/>
                </a:lnTo>
                <a:lnTo>
                  <a:pt x="2610388" y="52288"/>
                </a:lnTo>
                <a:lnTo>
                  <a:pt x="2606448" y="47314"/>
                </a:lnTo>
                <a:close/>
              </a:path>
              <a:path w="2666365" h="2113915">
                <a:moveTo>
                  <a:pt x="2602503" y="42331"/>
                </a:moveTo>
                <a:lnTo>
                  <a:pt x="2598523" y="45483"/>
                </a:lnTo>
                <a:lnTo>
                  <a:pt x="2606442" y="47306"/>
                </a:lnTo>
                <a:lnTo>
                  <a:pt x="2602503" y="42331"/>
                </a:lnTo>
                <a:close/>
              </a:path>
              <a:path w="2666365" h="2113915">
                <a:moveTo>
                  <a:pt x="2666184" y="0"/>
                </a:moveTo>
                <a:lnTo>
                  <a:pt x="2527200" y="29066"/>
                </a:lnTo>
                <a:lnTo>
                  <a:pt x="2598523" y="45483"/>
                </a:lnTo>
                <a:lnTo>
                  <a:pt x="2602503" y="42331"/>
                </a:lnTo>
                <a:lnTo>
                  <a:pt x="2646393" y="42331"/>
                </a:lnTo>
                <a:lnTo>
                  <a:pt x="26661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60584" y="4005133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5084" y="4083811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60584" y="4005134"/>
            <a:ext cx="330200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47325" y="4451334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89597" y="4962208"/>
            <a:ext cx="6837680" cy="127000"/>
          </a:xfrm>
          <a:custGeom>
            <a:avLst/>
            <a:gdLst/>
            <a:ahLst/>
            <a:cxnLst/>
            <a:rect l="l" t="t" r="r" b="b"/>
            <a:pathLst>
              <a:path w="6837680" h="127000">
                <a:moveTo>
                  <a:pt x="6824842" y="56965"/>
                </a:moveTo>
                <a:lnTo>
                  <a:pt x="6760913" y="56965"/>
                </a:lnTo>
                <a:lnTo>
                  <a:pt x="6760960" y="69665"/>
                </a:lnTo>
                <a:lnTo>
                  <a:pt x="6755842" y="69684"/>
                </a:lnTo>
                <a:lnTo>
                  <a:pt x="6710330" y="126998"/>
                </a:lnTo>
                <a:lnTo>
                  <a:pt x="6837099" y="63038"/>
                </a:lnTo>
                <a:lnTo>
                  <a:pt x="6824842" y="56965"/>
                </a:lnTo>
                <a:close/>
              </a:path>
              <a:path w="6837680" h="127000">
                <a:moveTo>
                  <a:pt x="6755796" y="56984"/>
                </a:moveTo>
                <a:lnTo>
                  <a:pt x="0" y="81490"/>
                </a:lnTo>
                <a:lnTo>
                  <a:pt x="45" y="94190"/>
                </a:lnTo>
                <a:lnTo>
                  <a:pt x="6755842" y="69684"/>
                </a:lnTo>
                <a:lnTo>
                  <a:pt x="6760899" y="63315"/>
                </a:lnTo>
                <a:lnTo>
                  <a:pt x="6755796" y="56984"/>
                </a:lnTo>
                <a:close/>
              </a:path>
              <a:path w="6837680" h="127000">
                <a:moveTo>
                  <a:pt x="6760913" y="56965"/>
                </a:moveTo>
                <a:lnTo>
                  <a:pt x="6755796" y="56984"/>
                </a:lnTo>
                <a:lnTo>
                  <a:pt x="6760899" y="63315"/>
                </a:lnTo>
                <a:lnTo>
                  <a:pt x="6755842" y="69684"/>
                </a:lnTo>
                <a:lnTo>
                  <a:pt x="6760960" y="69665"/>
                </a:lnTo>
                <a:lnTo>
                  <a:pt x="6760913" y="56965"/>
                </a:lnTo>
                <a:close/>
              </a:path>
              <a:path w="6837680" h="127000">
                <a:moveTo>
                  <a:pt x="6709869" y="0"/>
                </a:moveTo>
                <a:lnTo>
                  <a:pt x="6755796" y="56984"/>
                </a:lnTo>
                <a:lnTo>
                  <a:pt x="6824842" y="56965"/>
                </a:lnTo>
                <a:lnTo>
                  <a:pt x="670986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3877" y="3339084"/>
            <a:ext cx="1036319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7150" y="2827477"/>
            <a:ext cx="2443480" cy="1981835"/>
          </a:xfrm>
          <a:custGeom>
            <a:avLst/>
            <a:gdLst/>
            <a:ahLst/>
            <a:cxnLst/>
            <a:rect l="l" t="t" r="r" b="b"/>
            <a:pathLst>
              <a:path w="2443479" h="1981835">
                <a:moveTo>
                  <a:pt x="58694" y="1852208"/>
                </a:moveTo>
                <a:lnTo>
                  <a:pt x="0" y="1981499"/>
                </a:lnTo>
                <a:lnTo>
                  <a:pt x="138649" y="1950881"/>
                </a:lnTo>
                <a:lnTo>
                  <a:pt x="81835" y="1938470"/>
                </a:lnTo>
                <a:lnTo>
                  <a:pt x="63187" y="1938470"/>
                </a:lnTo>
                <a:lnTo>
                  <a:pt x="55192" y="1928602"/>
                </a:lnTo>
                <a:lnTo>
                  <a:pt x="59151" y="1925395"/>
                </a:lnTo>
                <a:lnTo>
                  <a:pt x="58694" y="1852208"/>
                </a:lnTo>
                <a:close/>
              </a:path>
              <a:path w="2443479" h="1981835">
                <a:moveTo>
                  <a:pt x="59151" y="1925395"/>
                </a:moveTo>
                <a:lnTo>
                  <a:pt x="55192" y="1928602"/>
                </a:lnTo>
                <a:lnTo>
                  <a:pt x="63187" y="1938470"/>
                </a:lnTo>
                <a:lnTo>
                  <a:pt x="67147" y="1935262"/>
                </a:lnTo>
                <a:lnTo>
                  <a:pt x="59202" y="1933526"/>
                </a:lnTo>
                <a:lnTo>
                  <a:pt x="59151" y="1925395"/>
                </a:lnTo>
                <a:close/>
              </a:path>
              <a:path w="2443479" h="1981835">
                <a:moveTo>
                  <a:pt x="67147" y="1935262"/>
                </a:moveTo>
                <a:lnTo>
                  <a:pt x="63187" y="1938470"/>
                </a:lnTo>
                <a:lnTo>
                  <a:pt x="81835" y="1938470"/>
                </a:lnTo>
                <a:lnTo>
                  <a:pt x="67147" y="1935262"/>
                </a:lnTo>
                <a:close/>
              </a:path>
              <a:path w="2443479" h="1981835">
                <a:moveTo>
                  <a:pt x="2435274" y="0"/>
                </a:moveTo>
                <a:lnTo>
                  <a:pt x="59151" y="1925395"/>
                </a:lnTo>
                <a:lnTo>
                  <a:pt x="59202" y="1933526"/>
                </a:lnTo>
                <a:lnTo>
                  <a:pt x="67147" y="1935262"/>
                </a:lnTo>
                <a:lnTo>
                  <a:pt x="2443270" y="9867"/>
                </a:lnTo>
                <a:lnTo>
                  <a:pt x="24352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2040" y="466496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00952" y="4942508"/>
            <a:ext cx="273825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47325" y="504148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74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64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dirty="0"/>
              <a:t>- </a:t>
            </a:r>
            <a:r>
              <a:rPr spc="-20" dirty="0"/>
              <a:t>Weighted </a:t>
            </a:r>
            <a:r>
              <a:rPr spc="-10" dirty="0"/>
              <a:t>Routing</a:t>
            </a:r>
            <a:r>
              <a:rPr spc="-35" dirty="0"/>
              <a:t> </a:t>
            </a:r>
            <a:r>
              <a:rPr spc="-1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5429" y="215950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5791" y="1316598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983" y="5515355"/>
            <a:ext cx="894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5349" y="1096042"/>
          <a:ext cx="4237353" cy="128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4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60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05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2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Health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Weight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weighted.dctlabs.com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1.1.1.1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60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weighted.dctlabs.com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2.2.2.2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20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weighted.dctlabs.com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3.3.3.3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20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85678" y="2647447"/>
            <a:ext cx="2666365" cy="2113915"/>
          </a:xfrm>
          <a:custGeom>
            <a:avLst/>
            <a:gdLst/>
            <a:ahLst/>
            <a:cxnLst/>
            <a:rect l="l" t="t" r="r" b="b"/>
            <a:pathLst>
              <a:path w="2666365" h="2113915">
                <a:moveTo>
                  <a:pt x="2598523" y="45483"/>
                </a:moveTo>
                <a:lnTo>
                  <a:pt x="0" y="2103374"/>
                </a:lnTo>
                <a:lnTo>
                  <a:pt x="7884" y="2113329"/>
                </a:lnTo>
                <a:lnTo>
                  <a:pt x="2606408" y="55440"/>
                </a:lnTo>
                <a:lnTo>
                  <a:pt x="2606442" y="47306"/>
                </a:lnTo>
                <a:lnTo>
                  <a:pt x="2598523" y="45483"/>
                </a:lnTo>
                <a:close/>
              </a:path>
              <a:path w="2666365" h="2113915">
                <a:moveTo>
                  <a:pt x="2646393" y="42331"/>
                </a:moveTo>
                <a:lnTo>
                  <a:pt x="2602503" y="42331"/>
                </a:lnTo>
                <a:lnTo>
                  <a:pt x="2610388" y="52288"/>
                </a:lnTo>
                <a:lnTo>
                  <a:pt x="2606408" y="55440"/>
                </a:lnTo>
                <a:lnTo>
                  <a:pt x="2606047" y="128626"/>
                </a:lnTo>
                <a:lnTo>
                  <a:pt x="2646393" y="42331"/>
                </a:lnTo>
                <a:close/>
              </a:path>
              <a:path w="2666365" h="2113915">
                <a:moveTo>
                  <a:pt x="2606448" y="47314"/>
                </a:moveTo>
                <a:lnTo>
                  <a:pt x="2606408" y="55440"/>
                </a:lnTo>
                <a:lnTo>
                  <a:pt x="2610388" y="52288"/>
                </a:lnTo>
                <a:lnTo>
                  <a:pt x="2606448" y="47314"/>
                </a:lnTo>
                <a:close/>
              </a:path>
              <a:path w="2666365" h="2113915">
                <a:moveTo>
                  <a:pt x="2602503" y="42331"/>
                </a:moveTo>
                <a:lnTo>
                  <a:pt x="2598523" y="45483"/>
                </a:lnTo>
                <a:lnTo>
                  <a:pt x="2606442" y="47306"/>
                </a:lnTo>
                <a:lnTo>
                  <a:pt x="2602503" y="42331"/>
                </a:lnTo>
                <a:close/>
              </a:path>
              <a:path w="2666365" h="2113915">
                <a:moveTo>
                  <a:pt x="2666184" y="0"/>
                </a:moveTo>
                <a:lnTo>
                  <a:pt x="2527200" y="29066"/>
                </a:lnTo>
                <a:lnTo>
                  <a:pt x="2598523" y="45483"/>
                </a:lnTo>
                <a:lnTo>
                  <a:pt x="2602503" y="42331"/>
                </a:lnTo>
                <a:lnTo>
                  <a:pt x="2646393" y="42331"/>
                </a:lnTo>
                <a:lnTo>
                  <a:pt x="26661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60584" y="4005133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5084" y="4083811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19973" y="4393387"/>
            <a:ext cx="428504" cy="428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4657" y="2890392"/>
            <a:ext cx="6691630" cy="2318385"/>
          </a:xfrm>
          <a:custGeom>
            <a:avLst/>
            <a:gdLst/>
            <a:ahLst/>
            <a:cxnLst/>
            <a:rect l="l" t="t" r="r" b="b"/>
            <a:pathLst>
              <a:path w="6691630" h="2318385">
                <a:moveTo>
                  <a:pt x="6612081" y="39234"/>
                </a:moveTo>
                <a:lnTo>
                  <a:pt x="0" y="2306050"/>
                </a:lnTo>
                <a:lnTo>
                  <a:pt x="4118" y="2318063"/>
                </a:lnTo>
                <a:lnTo>
                  <a:pt x="6616200" y="51247"/>
                </a:lnTo>
                <a:lnTo>
                  <a:pt x="6618946" y="43594"/>
                </a:lnTo>
                <a:lnTo>
                  <a:pt x="6612081" y="39234"/>
                </a:lnTo>
                <a:close/>
              </a:path>
              <a:path w="6691630" h="2318385">
                <a:moveTo>
                  <a:pt x="6672643" y="37583"/>
                </a:moveTo>
                <a:lnTo>
                  <a:pt x="6616896" y="37583"/>
                </a:lnTo>
                <a:lnTo>
                  <a:pt x="6621015" y="49597"/>
                </a:lnTo>
                <a:lnTo>
                  <a:pt x="6616200" y="51247"/>
                </a:lnTo>
                <a:lnTo>
                  <a:pt x="6591485" y="120136"/>
                </a:lnTo>
                <a:lnTo>
                  <a:pt x="6672643" y="37583"/>
                </a:lnTo>
                <a:close/>
              </a:path>
              <a:path w="6691630" h="2318385">
                <a:moveTo>
                  <a:pt x="6616896" y="37583"/>
                </a:moveTo>
                <a:lnTo>
                  <a:pt x="6612081" y="39234"/>
                </a:lnTo>
                <a:lnTo>
                  <a:pt x="6618946" y="43594"/>
                </a:lnTo>
                <a:lnTo>
                  <a:pt x="6616200" y="51247"/>
                </a:lnTo>
                <a:lnTo>
                  <a:pt x="6621015" y="49597"/>
                </a:lnTo>
                <a:lnTo>
                  <a:pt x="6616896" y="37583"/>
                </a:lnTo>
                <a:close/>
              </a:path>
              <a:path w="6691630" h="2318385">
                <a:moveTo>
                  <a:pt x="6550299" y="0"/>
                </a:moveTo>
                <a:lnTo>
                  <a:pt x="6612081" y="39234"/>
                </a:lnTo>
                <a:lnTo>
                  <a:pt x="6616896" y="37583"/>
                </a:lnTo>
                <a:lnTo>
                  <a:pt x="6672643" y="37583"/>
                </a:lnTo>
                <a:lnTo>
                  <a:pt x="6691028" y="18882"/>
                </a:lnTo>
                <a:lnTo>
                  <a:pt x="65502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3877" y="333908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5497" y="38633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7150" y="2827477"/>
            <a:ext cx="2443480" cy="1981835"/>
          </a:xfrm>
          <a:custGeom>
            <a:avLst/>
            <a:gdLst/>
            <a:ahLst/>
            <a:cxnLst/>
            <a:rect l="l" t="t" r="r" b="b"/>
            <a:pathLst>
              <a:path w="2443479" h="1981835">
                <a:moveTo>
                  <a:pt x="58694" y="1852208"/>
                </a:moveTo>
                <a:lnTo>
                  <a:pt x="0" y="1981499"/>
                </a:lnTo>
                <a:lnTo>
                  <a:pt x="138649" y="1950881"/>
                </a:lnTo>
                <a:lnTo>
                  <a:pt x="81835" y="1938470"/>
                </a:lnTo>
                <a:lnTo>
                  <a:pt x="63187" y="1938470"/>
                </a:lnTo>
                <a:lnTo>
                  <a:pt x="55192" y="1928602"/>
                </a:lnTo>
                <a:lnTo>
                  <a:pt x="59151" y="1925395"/>
                </a:lnTo>
                <a:lnTo>
                  <a:pt x="58694" y="1852208"/>
                </a:lnTo>
                <a:close/>
              </a:path>
              <a:path w="2443479" h="1981835">
                <a:moveTo>
                  <a:pt x="59151" y="1925395"/>
                </a:moveTo>
                <a:lnTo>
                  <a:pt x="55192" y="1928602"/>
                </a:lnTo>
                <a:lnTo>
                  <a:pt x="63187" y="1938470"/>
                </a:lnTo>
                <a:lnTo>
                  <a:pt x="67147" y="1935262"/>
                </a:lnTo>
                <a:lnTo>
                  <a:pt x="59202" y="1933526"/>
                </a:lnTo>
                <a:lnTo>
                  <a:pt x="59151" y="1925395"/>
                </a:lnTo>
                <a:close/>
              </a:path>
              <a:path w="2443479" h="1981835">
                <a:moveTo>
                  <a:pt x="67147" y="1935262"/>
                </a:moveTo>
                <a:lnTo>
                  <a:pt x="63187" y="1938470"/>
                </a:lnTo>
                <a:lnTo>
                  <a:pt x="81835" y="1938470"/>
                </a:lnTo>
                <a:lnTo>
                  <a:pt x="67147" y="1935262"/>
                </a:lnTo>
                <a:close/>
              </a:path>
              <a:path w="2443479" h="1981835">
                <a:moveTo>
                  <a:pt x="2435274" y="0"/>
                </a:moveTo>
                <a:lnTo>
                  <a:pt x="59151" y="1925395"/>
                </a:lnTo>
                <a:lnTo>
                  <a:pt x="59202" y="1933526"/>
                </a:lnTo>
                <a:lnTo>
                  <a:pt x="67147" y="1935262"/>
                </a:lnTo>
                <a:lnTo>
                  <a:pt x="2443270" y="9867"/>
                </a:lnTo>
                <a:lnTo>
                  <a:pt x="24352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6207" y="467410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00952" y="4942508"/>
            <a:ext cx="273825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19973" y="5113944"/>
            <a:ext cx="428504" cy="428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90784" y="1790100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35284" y="1867915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90786" y="1790101"/>
            <a:ext cx="3302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50174" y="2295458"/>
            <a:ext cx="428504" cy="428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73179" y="2860547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1.1.1.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0857" y="4832604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2.2.2.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0857" y="5545835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3.3.3.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23066" y="3208020"/>
            <a:ext cx="380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60%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3956" y="4567428"/>
            <a:ext cx="380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5230" y="5082540"/>
            <a:ext cx="380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58336" y="4746005"/>
            <a:ext cx="6777990" cy="523240"/>
          </a:xfrm>
          <a:custGeom>
            <a:avLst/>
            <a:gdLst/>
            <a:ahLst/>
            <a:cxnLst/>
            <a:rect l="l" t="t" r="r" b="b"/>
            <a:pathLst>
              <a:path w="6777990" h="523239">
                <a:moveTo>
                  <a:pt x="6696125" y="53908"/>
                </a:moveTo>
                <a:lnTo>
                  <a:pt x="0" y="510249"/>
                </a:lnTo>
                <a:lnTo>
                  <a:pt x="863" y="522919"/>
                </a:lnTo>
                <a:lnTo>
                  <a:pt x="6696987" y="66579"/>
                </a:lnTo>
                <a:lnTo>
                  <a:pt x="6701624" y="59898"/>
                </a:lnTo>
                <a:lnTo>
                  <a:pt x="6696125" y="53908"/>
                </a:lnTo>
                <a:close/>
              </a:path>
              <a:path w="6777990" h="523239">
                <a:moveTo>
                  <a:pt x="6774877" y="53560"/>
                </a:moveTo>
                <a:lnTo>
                  <a:pt x="6701229" y="53560"/>
                </a:lnTo>
                <a:lnTo>
                  <a:pt x="6702093" y="66231"/>
                </a:lnTo>
                <a:lnTo>
                  <a:pt x="6696987" y="66579"/>
                </a:lnTo>
                <a:lnTo>
                  <a:pt x="6655259" y="126705"/>
                </a:lnTo>
                <a:lnTo>
                  <a:pt x="6777648" y="54717"/>
                </a:lnTo>
                <a:lnTo>
                  <a:pt x="6774877" y="53560"/>
                </a:lnTo>
                <a:close/>
              </a:path>
              <a:path w="6777990" h="523239">
                <a:moveTo>
                  <a:pt x="6701229" y="53560"/>
                </a:moveTo>
                <a:lnTo>
                  <a:pt x="6696125" y="53908"/>
                </a:lnTo>
                <a:lnTo>
                  <a:pt x="6701624" y="59898"/>
                </a:lnTo>
                <a:lnTo>
                  <a:pt x="6696987" y="66579"/>
                </a:lnTo>
                <a:lnTo>
                  <a:pt x="6702093" y="66231"/>
                </a:lnTo>
                <a:lnTo>
                  <a:pt x="6701229" y="53560"/>
                </a:lnTo>
                <a:close/>
              </a:path>
              <a:path w="6777990" h="523239">
                <a:moveTo>
                  <a:pt x="6646625" y="0"/>
                </a:moveTo>
                <a:lnTo>
                  <a:pt x="6696125" y="53908"/>
                </a:lnTo>
                <a:lnTo>
                  <a:pt x="6701229" y="53560"/>
                </a:lnTo>
                <a:lnTo>
                  <a:pt x="6774877" y="53560"/>
                </a:lnTo>
                <a:lnTo>
                  <a:pt x="664662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58691" y="5325571"/>
            <a:ext cx="6791325" cy="149225"/>
          </a:xfrm>
          <a:custGeom>
            <a:avLst/>
            <a:gdLst/>
            <a:ahLst/>
            <a:cxnLst/>
            <a:rect l="l" t="t" r="r" b="b"/>
            <a:pathLst>
              <a:path w="6791325" h="149225">
                <a:moveTo>
                  <a:pt x="6664516" y="21836"/>
                </a:moveTo>
                <a:lnTo>
                  <a:pt x="6709555" y="79523"/>
                </a:lnTo>
                <a:lnTo>
                  <a:pt x="6714699" y="79584"/>
                </a:lnTo>
                <a:lnTo>
                  <a:pt x="6714548" y="92284"/>
                </a:lnTo>
                <a:lnTo>
                  <a:pt x="6709354" y="92284"/>
                </a:lnTo>
                <a:lnTo>
                  <a:pt x="6663010" y="148827"/>
                </a:lnTo>
                <a:lnTo>
                  <a:pt x="6779527" y="92284"/>
                </a:lnTo>
                <a:lnTo>
                  <a:pt x="6714548" y="92284"/>
                </a:lnTo>
                <a:lnTo>
                  <a:pt x="6709404" y="92223"/>
                </a:lnTo>
                <a:lnTo>
                  <a:pt x="6779653" y="92223"/>
                </a:lnTo>
                <a:lnTo>
                  <a:pt x="6790754" y="86836"/>
                </a:lnTo>
                <a:lnTo>
                  <a:pt x="6664516" y="21836"/>
                </a:lnTo>
                <a:close/>
              </a:path>
              <a:path w="6791325" h="149225">
                <a:moveTo>
                  <a:pt x="6709555" y="79523"/>
                </a:moveTo>
                <a:lnTo>
                  <a:pt x="6714559" y="85933"/>
                </a:lnTo>
                <a:lnTo>
                  <a:pt x="6709404" y="92223"/>
                </a:lnTo>
                <a:lnTo>
                  <a:pt x="6714548" y="92284"/>
                </a:lnTo>
                <a:lnTo>
                  <a:pt x="6714699" y="79584"/>
                </a:lnTo>
                <a:lnTo>
                  <a:pt x="6709555" y="79523"/>
                </a:lnTo>
                <a:close/>
              </a:path>
              <a:path w="6791325" h="149225">
                <a:moveTo>
                  <a:pt x="151" y="0"/>
                </a:moveTo>
                <a:lnTo>
                  <a:pt x="0" y="12698"/>
                </a:lnTo>
                <a:lnTo>
                  <a:pt x="6709404" y="92223"/>
                </a:lnTo>
                <a:lnTo>
                  <a:pt x="6714559" y="85933"/>
                </a:lnTo>
                <a:lnTo>
                  <a:pt x="6709555" y="79523"/>
                </a:lnTo>
                <a:lnTo>
                  <a:pt x="15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39994" y="1642993"/>
            <a:ext cx="3081020" cy="982980"/>
          </a:xfrm>
          <a:custGeom>
            <a:avLst/>
            <a:gdLst/>
            <a:ahLst/>
            <a:cxnLst/>
            <a:rect l="l" t="t" r="r" b="b"/>
            <a:pathLst>
              <a:path w="3081020" h="982980">
                <a:moveTo>
                  <a:pt x="3001472" y="941903"/>
                </a:moveTo>
                <a:lnTo>
                  <a:pt x="2940890" y="982964"/>
                </a:lnTo>
                <a:lnTo>
                  <a:pt x="3080993" y="959887"/>
                </a:lnTo>
                <a:lnTo>
                  <a:pt x="3063791" y="943405"/>
                </a:lnTo>
                <a:lnTo>
                  <a:pt x="3006322" y="943405"/>
                </a:lnTo>
                <a:lnTo>
                  <a:pt x="3001472" y="941903"/>
                </a:lnTo>
                <a:close/>
              </a:path>
              <a:path w="3081020" h="982980">
                <a:moveTo>
                  <a:pt x="3008200" y="937342"/>
                </a:moveTo>
                <a:lnTo>
                  <a:pt x="3001472" y="941903"/>
                </a:lnTo>
                <a:lnTo>
                  <a:pt x="3006322" y="943405"/>
                </a:lnTo>
                <a:lnTo>
                  <a:pt x="3008200" y="937342"/>
                </a:lnTo>
                <a:close/>
              </a:path>
              <a:path w="3081020" h="982980">
                <a:moveTo>
                  <a:pt x="2978470" y="861651"/>
                </a:moveTo>
                <a:lnTo>
                  <a:pt x="3005231" y="929772"/>
                </a:lnTo>
                <a:lnTo>
                  <a:pt x="3010080" y="931274"/>
                </a:lnTo>
                <a:lnTo>
                  <a:pt x="3006322" y="943405"/>
                </a:lnTo>
                <a:lnTo>
                  <a:pt x="3063791" y="943405"/>
                </a:lnTo>
                <a:lnTo>
                  <a:pt x="2978470" y="861651"/>
                </a:lnTo>
                <a:close/>
              </a:path>
              <a:path w="3081020" h="982980">
                <a:moveTo>
                  <a:pt x="2961556" y="916242"/>
                </a:moveTo>
                <a:lnTo>
                  <a:pt x="2957798" y="928373"/>
                </a:lnTo>
                <a:lnTo>
                  <a:pt x="3001472" y="941903"/>
                </a:lnTo>
                <a:lnTo>
                  <a:pt x="3008202" y="937335"/>
                </a:lnTo>
                <a:lnTo>
                  <a:pt x="3005231" y="929772"/>
                </a:lnTo>
                <a:lnTo>
                  <a:pt x="2961556" y="916242"/>
                </a:lnTo>
                <a:close/>
              </a:path>
              <a:path w="3081020" h="982980">
                <a:moveTo>
                  <a:pt x="3005231" y="929772"/>
                </a:moveTo>
                <a:lnTo>
                  <a:pt x="3008202" y="937335"/>
                </a:lnTo>
                <a:lnTo>
                  <a:pt x="3010080" y="931274"/>
                </a:lnTo>
                <a:lnTo>
                  <a:pt x="3005231" y="929772"/>
                </a:lnTo>
                <a:close/>
              </a:path>
              <a:path w="3081020" h="982980">
                <a:moveTo>
                  <a:pt x="2876636" y="889937"/>
                </a:moveTo>
                <a:lnTo>
                  <a:pt x="2872878" y="902068"/>
                </a:lnTo>
                <a:lnTo>
                  <a:pt x="2921403" y="917100"/>
                </a:lnTo>
                <a:lnTo>
                  <a:pt x="2925161" y="904968"/>
                </a:lnTo>
                <a:lnTo>
                  <a:pt x="2876636" y="889937"/>
                </a:lnTo>
                <a:close/>
              </a:path>
              <a:path w="3081020" h="982980">
                <a:moveTo>
                  <a:pt x="2791717" y="863631"/>
                </a:moveTo>
                <a:lnTo>
                  <a:pt x="2787959" y="875762"/>
                </a:lnTo>
                <a:lnTo>
                  <a:pt x="2836485" y="890794"/>
                </a:lnTo>
                <a:lnTo>
                  <a:pt x="2840243" y="878663"/>
                </a:lnTo>
                <a:lnTo>
                  <a:pt x="2791717" y="863631"/>
                </a:lnTo>
                <a:close/>
              </a:path>
              <a:path w="3081020" h="982980">
                <a:moveTo>
                  <a:pt x="2706799" y="837326"/>
                </a:moveTo>
                <a:lnTo>
                  <a:pt x="2703041" y="849457"/>
                </a:lnTo>
                <a:lnTo>
                  <a:pt x="2751565" y="864488"/>
                </a:lnTo>
                <a:lnTo>
                  <a:pt x="2755323" y="852357"/>
                </a:lnTo>
                <a:lnTo>
                  <a:pt x="2706799" y="837326"/>
                </a:lnTo>
                <a:close/>
              </a:path>
              <a:path w="3081020" h="982980">
                <a:moveTo>
                  <a:pt x="2621879" y="811020"/>
                </a:moveTo>
                <a:lnTo>
                  <a:pt x="2618121" y="823151"/>
                </a:lnTo>
                <a:lnTo>
                  <a:pt x="2666646" y="838183"/>
                </a:lnTo>
                <a:lnTo>
                  <a:pt x="2670404" y="826052"/>
                </a:lnTo>
                <a:lnTo>
                  <a:pt x="2621879" y="811020"/>
                </a:lnTo>
                <a:close/>
              </a:path>
              <a:path w="3081020" h="982980">
                <a:moveTo>
                  <a:pt x="2536960" y="784715"/>
                </a:moveTo>
                <a:lnTo>
                  <a:pt x="2533202" y="796846"/>
                </a:lnTo>
                <a:lnTo>
                  <a:pt x="2581728" y="811877"/>
                </a:lnTo>
                <a:lnTo>
                  <a:pt x="2585486" y="799746"/>
                </a:lnTo>
                <a:lnTo>
                  <a:pt x="2536960" y="784715"/>
                </a:lnTo>
                <a:close/>
              </a:path>
              <a:path w="3081020" h="982980">
                <a:moveTo>
                  <a:pt x="2452041" y="758409"/>
                </a:moveTo>
                <a:lnTo>
                  <a:pt x="2448284" y="770540"/>
                </a:lnTo>
                <a:lnTo>
                  <a:pt x="2496808" y="785572"/>
                </a:lnTo>
                <a:lnTo>
                  <a:pt x="2500566" y="773441"/>
                </a:lnTo>
                <a:lnTo>
                  <a:pt x="2452041" y="758409"/>
                </a:lnTo>
                <a:close/>
              </a:path>
              <a:path w="3081020" h="982980">
                <a:moveTo>
                  <a:pt x="2367122" y="732104"/>
                </a:moveTo>
                <a:lnTo>
                  <a:pt x="2363364" y="744235"/>
                </a:lnTo>
                <a:lnTo>
                  <a:pt x="2411890" y="759266"/>
                </a:lnTo>
                <a:lnTo>
                  <a:pt x="2415647" y="747135"/>
                </a:lnTo>
                <a:lnTo>
                  <a:pt x="2367122" y="732104"/>
                </a:lnTo>
                <a:close/>
              </a:path>
              <a:path w="3081020" h="982980">
                <a:moveTo>
                  <a:pt x="2282203" y="705798"/>
                </a:moveTo>
                <a:lnTo>
                  <a:pt x="2278446" y="717929"/>
                </a:lnTo>
                <a:lnTo>
                  <a:pt x="2326971" y="732961"/>
                </a:lnTo>
                <a:lnTo>
                  <a:pt x="2330729" y="720830"/>
                </a:lnTo>
                <a:lnTo>
                  <a:pt x="2282203" y="705798"/>
                </a:lnTo>
                <a:close/>
              </a:path>
              <a:path w="3081020" h="982980">
                <a:moveTo>
                  <a:pt x="2197284" y="679493"/>
                </a:moveTo>
                <a:lnTo>
                  <a:pt x="2193526" y="691624"/>
                </a:lnTo>
                <a:lnTo>
                  <a:pt x="2242051" y="706655"/>
                </a:lnTo>
                <a:lnTo>
                  <a:pt x="2245809" y="694524"/>
                </a:lnTo>
                <a:lnTo>
                  <a:pt x="2197284" y="679493"/>
                </a:lnTo>
                <a:close/>
              </a:path>
              <a:path w="3081020" h="982980">
                <a:moveTo>
                  <a:pt x="2112365" y="653187"/>
                </a:moveTo>
                <a:lnTo>
                  <a:pt x="2108607" y="665318"/>
                </a:lnTo>
                <a:lnTo>
                  <a:pt x="2157133" y="680350"/>
                </a:lnTo>
                <a:lnTo>
                  <a:pt x="2160891" y="668219"/>
                </a:lnTo>
                <a:lnTo>
                  <a:pt x="2112365" y="653187"/>
                </a:lnTo>
                <a:close/>
              </a:path>
              <a:path w="3081020" h="982980">
                <a:moveTo>
                  <a:pt x="2027447" y="626882"/>
                </a:moveTo>
                <a:lnTo>
                  <a:pt x="2023689" y="639013"/>
                </a:lnTo>
                <a:lnTo>
                  <a:pt x="2072214" y="654044"/>
                </a:lnTo>
                <a:lnTo>
                  <a:pt x="2075971" y="641913"/>
                </a:lnTo>
                <a:lnTo>
                  <a:pt x="2027447" y="626882"/>
                </a:lnTo>
                <a:close/>
              </a:path>
              <a:path w="3081020" h="982980">
                <a:moveTo>
                  <a:pt x="1942527" y="600576"/>
                </a:moveTo>
                <a:lnTo>
                  <a:pt x="1938769" y="612707"/>
                </a:lnTo>
                <a:lnTo>
                  <a:pt x="1987294" y="627739"/>
                </a:lnTo>
                <a:lnTo>
                  <a:pt x="1991052" y="615608"/>
                </a:lnTo>
                <a:lnTo>
                  <a:pt x="1942527" y="600576"/>
                </a:lnTo>
                <a:close/>
              </a:path>
              <a:path w="3081020" h="982980">
                <a:moveTo>
                  <a:pt x="1857608" y="574271"/>
                </a:moveTo>
                <a:lnTo>
                  <a:pt x="1853850" y="586402"/>
                </a:lnTo>
                <a:lnTo>
                  <a:pt x="1902376" y="601433"/>
                </a:lnTo>
                <a:lnTo>
                  <a:pt x="1906134" y="589302"/>
                </a:lnTo>
                <a:lnTo>
                  <a:pt x="1857608" y="574271"/>
                </a:lnTo>
                <a:close/>
              </a:path>
              <a:path w="3081020" h="982980">
                <a:moveTo>
                  <a:pt x="1772690" y="547965"/>
                </a:moveTo>
                <a:lnTo>
                  <a:pt x="1768932" y="560096"/>
                </a:lnTo>
                <a:lnTo>
                  <a:pt x="1817456" y="575128"/>
                </a:lnTo>
                <a:lnTo>
                  <a:pt x="1821214" y="562997"/>
                </a:lnTo>
                <a:lnTo>
                  <a:pt x="1772690" y="547965"/>
                </a:lnTo>
                <a:close/>
              </a:path>
              <a:path w="3081020" h="982980">
                <a:moveTo>
                  <a:pt x="1687770" y="521660"/>
                </a:moveTo>
                <a:lnTo>
                  <a:pt x="1684012" y="533791"/>
                </a:lnTo>
                <a:lnTo>
                  <a:pt x="1732537" y="548822"/>
                </a:lnTo>
                <a:lnTo>
                  <a:pt x="1736295" y="536691"/>
                </a:lnTo>
                <a:lnTo>
                  <a:pt x="1687770" y="521660"/>
                </a:lnTo>
                <a:close/>
              </a:path>
              <a:path w="3081020" h="982980">
                <a:moveTo>
                  <a:pt x="1602851" y="495354"/>
                </a:moveTo>
                <a:lnTo>
                  <a:pt x="1599093" y="507485"/>
                </a:lnTo>
                <a:lnTo>
                  <a:pt x="1647619" y="522517"/>
                </a:lnTo>
                <a:lnTo>
                  <a:pt x="1651377" y="510386"/>
                </a:lnTo>
                <a:lnTo>
                  <a:pt x="1602851" y="495354"/>
                </a:lnTo>
                <a:close/>
              </a:path>
              <a:path w="3081020" h="982980">
                <a:moveTo>
                  <a:pt x="1517933" y="469049"/>
                </a:moveTo>
                <a:lnTo>
                  <a:pt x="1514175" y="481180"/>
                </a:lnTo>
                <a:lnTo>
                  <a:pt x="1562699" y="496211"/>
                </a:lnTo>
                <a:lnTo>
                  <a:pt x="1566457" y="484080"/>
                </a:lnTo>
                <a:lnTo>
                  <a:pt x="1517933" y="469049"/>
                </a:lnTo>
                <a:close/>
              </a:path>
              <a:path w="3081020" h="982980">
                <a:moveTo>
                  <a:pt x="1433013" y="442743"/>
                </a:moveTo>
                <a:lnTo>
                  <a:pt x="1429255" y="454874"/>
                </a:lnTo>
                <a:lnTo>
                  <a:pt x="1477780" y="469906"/>
                </a:lnTo>
                <a:lnTo>
                  <a:pt x="1481538" y="457775"/>
                </a:lnTo>
                <a:lnTo>
                  <a:pt x="1433013" y="442743"/>
                </a:lnTo>
                <a:close/>
              </a:path>
              <a:path w="3081020" h="982980">
                <a:moveTo>
                  <a:pt x="1348094" y="416438"/>
                </a:moveTo>
                <a:lnTo>
                  <a:pt x="1344336" y="428569"/>
                </a:lnTo>
                <a:lnTo>
                  <a:pt x="1392862" y="443600"/>
                </a:lnTo>
                <a:lnTo>
                  <a:pt x="1396620" y="431469"/>
                </a:lnTo>
                <a:lnTo>
                  <a:pt x="1348094" y="416438"/>
                </a:lnTo>
                <a:close/>
              </a:path>
              <a:path w="3081020" h="982980">
                <a:moveTo>
                  <a:pt x="1263176" y="390132"/>
                </a:moveTo>
                <a:lnTo>
                  <a:pt x="1259418" y="402263"/>
                </a:lnTo>
                <a:lnTo>
                  <a:pt x="1307942" y="417295"/>
                </a:lnTo>
                <a:lnTo>
                  <a:pt x="1311700" y="405164"/>
                </a:lnTo>
                <a:lnTo>
                  <a:pt x="1263176" y="390132"/>
                </a:lnTo>
                <a:close/>
              </a:path>
              <a:path w="3081020" h="982980">
                <a:moveTo>
                  <a:pt x="1178256" y="363827"/>
                </a:moveTo>
                <a:lnTo>
                  <a:pt x="1174498" y="375958"/>
                </a:lnTo>
                <a:lnTo>
                  <a:pt x="1223023" y="390989"/>
                </a:lnTo>
                <a:lnTo>
                  <a:pt x="1226781" y="378858"/>
                </a:lnTo>
                <a:lnTo>
                  <a:pt x="1178256" y="363827"/>
                </a:lnTo>
                <a:close/>
              </a:path>
              <a:path w="3081020" h="982980">
                <a:moveTo>
                  <a:pt x="1093337" y="337521"/>
                </a:moveTo>
                <a:lnTo>
                  <a:pt x="1089579" y="349652"/>
                </a:lnTo>
                <a:lnTo>
                  <a:pt x="1138105" y="364684"/>
                </a:lnTo>
                <a:lnTo>
                  <a:pt x="1141863" y="352553"/>
                </a:lnTo>
                <a:lnTo>
                  <a:pt x="1093337" y="337521"/>
                </a:lnTo>
                <a:close/>
              </a:path>
              <a:path w="3081020" h="982980">
                <a:moveTo>
                  <a:pt x="1008419" y="311216"/>
                </a:moveTo>
                <a:lnTo>
                  <a:pt x="1004660" y="323347"/>
                </a:lnTo>
                <a:lnTo>
                  <a:pt x="1053185" y="338378"/>
                </a:lnTo>
                <a:lnTo>
                  <a:pt x="1056943" y="326247"/>
                </a:lnTo>
                <a:lnTo>
                  <a:pt x="1008419" y="311216"/>
                </a:lnTo>
                <a:close/>
              </a:path>
              <a:path w="3081020" h="982980">
                <a:moveTo>
                  <a:pt x="923499" y="284910"/>
                </a:moveTo>
                <a:lnTo>
                  <a:pt x="919741" y="297041"/>
                </a:lnTo>
                <a:lnTo>
                  <a:pt x="968267" y="312073"/>
                </a:lnTo>
                <a:lnTo>
                  <a:pt x="972024" y="299942"/>
                </a:lnTo>
                <a:lnTo>
                  <a:pt x="923499" y="284910"/>
                </a:lnTo>
                <a:close/>
              </a:path>
              <a:path w="3081020" h="982980">
                <a:moveTo>
                  <a:pt x="838580" y="258605"/>
                </a:moveTo>
                <a:lnTo>
                  <a:pt x="834823" y="270736"/>
                </a:lnTo>
                <a:lnTo>
                  <a:pt x="883348" y="285767"/>
                </a:lnTo>
                <a:lnTo>
                  <a:pt x="887106" y="273636"/>
                </a:lnTo>
                <a:lnTo>
                  <a:pt x="838580" y="258605"/>
                </a:lnTo>
                <a:close/>
              </a:path>
              <a:path w="3081020" h="982980">
                <a:moveTo>
                  <a:pt x="753662" y="232299"/>
                </a:moveTo>
                <a:lnTo>
                  <a:pt x="749904" y="244430"/>
                </a:lnTo>
                <a:lnTo>
                  <a:pt x="798429" y="259462"/>
                </a:lnTo>
                <a:lnTo>
                  <a:pt x="802187" y="247331"/>
                </a:lnTo>
                <a:lnTo>
                  <a:pt x="753662" y="232299"/>
                </a:lnTo>
                <a:close/>
              </a:path>
              <a:path w="3081020" h="982980">
                <a:moveTo>
                  <a:pt x="668743" y="205994"/>
                </a:moveTo>
                <a:lnTo>
                  <a:pt x="664984" y="218125"/>
                </a:lnTo>
                <a:lnTo>
                  <a:pt x="713510" y="233156"/>
                </a:lnTo>
                <a:lnTo>
                  <a:pt x="717268" y="221025"/>
                </a:lnTo>
                <a:lnTo>
                  <a:pt x="668743" y="205994"/>
                </a:lnTo>
                <a:close/>
              </a:path>
              <a:path w="3081020" h="982980">
                <a:moveTo>
                  <a:pt x="583824" y="179688"/>
                </a:moveTo>
                <a:lnTo>
                  <a:pt x="580066" y="191819"/>
                </a:lnTo>
                <a:lnTo>
                  <a:pt x="628591" y="206851"/>
                </a:lnTo>
                <a:lnTo>
                  <a:pt x="632349" y="194720"/>
                </a:lnTo>
                <a:lnTo>
                  <a:pt x="583824" y="179688"/>
                </a:lnTo>
                <a:close/>
              </a:path>
              <a:path w="3081020" h="982980">
                <a:moveTo>
                  <a:pt x="498905" y="153382"/>
                </a:moveTo>
                <a:lnTo>
                  <a:pt x="495147" y="165514"/>
                </a:lnTo>
                <a:lnTo>
                  <a:pt x="543673" y="180545"/>
                </a:lnTo>
                <a:lnTo>
                  <a:pt x="547430" y="168414"/>
                </a:lnTo>
                <a:lnTo>
                  <a:pt x="498905" y="153382"/>
                </a:lnTo>
                <a:close/>
              </a:path>
              <a:path w="3081020" h="982980">
                <a:moveTo>
                  <a:pt x="413985" y="127077"/>
                </a:moveTo>
                <a:lnTo>
                  <a:pt x="410227" y="139208"/>
                </a:lnTo>
                <a:lnTo>
                  <a:pt x="458753" y="154240"/>
                </a:lnTo>
                <a:lnTo>
                  <a:pt x="462511" y="142109"/>
                </a:lnTo>
                <a:lnTo>
                  <a:pt x="413985" y="127077"/>
                </a:lnTo>
                <a:close/>
              </a:path>
              <a:path w="3081020" h="982980">
                <a:moveTo>
                  <a:pt x="329067" y="100771"/>
                </a:moveTo>
                <a:lnTo>
                  <a:pt x="325309" y="112902"/>
                </a:lnTo>
                <a:lnTo>
                  <a:pt x="373834" y="127934"/>
                </a:lnTo>
                <a:lnTo>
                  <a:pt x="377592" y="115803"/>
                </a:lnTo>
                <a:lnTo>
                  <a:pt x="329067" y="100771"/>
                </a:lnTo>
                <a:close/>
              </a:path>
              <a:path w="3081020" h="982980">
                <a:moveTo>
                  <a:pt x="244148" y="74466"/>
                </a:moveTo>
                <a:lnTo>
                  <a:pt x="240390" y="86597"/>
                </a:lnTo>
                <a:lnTo>
                  <a:pt x="288916" y="101629"/>
                </a:lnTo>
                <a:lnTo>
                  <a:pt x="292674" y="89498"/>
                </a:lnTo>
                <a:lnTo>
                  <a:pt x="244148" y="74466"/>
                </a:lnTo>
                <a:close/>
              </a:path>
              <a:path w="3081020" h="982980">
                <a:moveTo>
                  <a:pt x="159230" y="48160"/>
                </a:moveTo>
                <a:lnTo>
                  <a:pt x="155472" y="60291"/>
                </a:lnTo>
                <a:lnTo>
                  <a:pt x="203996" y="75323"/>
                </a:lnTo>
                <a:lnTo>
                  <a:pt x="207754" y="63192"/>
                </a:lnTo>
                <a:lnTo>
                  <a:pt x="159230" y="48160"/>
                </a:lnTo>
                <a:close/>
              </a:path>
              <a:path w="3081020" h="982980">
                <a:moveTo>
                  <a:pt x="74310" y="21855"/>
                </a:moveTo>
                <a:lnTo>
                  <a:pt x="70552" y="33986"/>
                </a:lnTo>
                <a:lnTo>
                  <a:pt x="119077" y="49018"/>
                </a:lnTo>
                <a:lnTo>
                  <a:pt x="122835" y="36887"/>
                </a:lnTo>
                <a:lnTo>
                  <a:pt x="74310" y="21855"/>
                </a:lnTo>
                <a:close/>
              </a:path>
              <a:path w="3081020" h="982980">
                <a:moveTo>
                  <a:pt x="3757" y="0"/>
                </a:moveTo>
                <a:lnTo>
                  <a:pt x="0" y="12132"/>
                </a:lnTo>
                <a:lnTo>
                  <a:pt x="34159" y="22712"/>
                </a:lnTo>
                <a:lnTo>
                  <a:pt x="37917" y="10581"/>
                </a:lnTo>
                <a:lnTo>
                  <a:pt x="375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4324" y="1382267"/>
            <a:ext cx="124841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7660" marR="5080" indent="-31559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Health  Checks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5460" y="1742207"/>
            <a:ext cx="2867660" cy="2812415"/>
          </a:xfrm>
          <a:custGeom>
            <a:avLst/>
            <a:gdLst/>
            <a:ahLst/>
            <a:cxnLst/>
            <a:rect l="l" t="t" r="r" b="b"/>
            <a:pathLst>
              <a:path w="2867659" h="2812415">
                <a:moveTo>
                  <a:pt x="2804889" y="2759555"/>
                </a:moveTo>
                <a:lnTo>
                  <a:pt x="2732233" y="2768349"/>
                </a:lnTo>
                <a:lnTo>
                  <a:pt x="2867370" y="2811929"/>
                </a:lnTo>
                <a:lnTo>
                  <a:pt x="2850557" y="2763092"/>
                </a:lnTo>
                <a:lnTo>
                  <a:pt x="2808495" y="2763092"/>
                </a:lnTo>
                <a:lnTo>
                  <a:pt x="2804889" y="2759555"/>
                </a:lnTo>
                <a:close/>
              </a:path>
              <a:path w="2867659" h="2812415">
                <a:moveTo>
                  <a:pt x="2812916" y="2758584"/>
                </a:moveTo>
                <a:lnTo>
                  <a:pt x="2804889" y="2759555"/>
                </a:lnTo>
                <a:lnTo>
                  <a:pt x="2808495" y="2763092"/>
                </a:lnTo>
                <a:lnTo>
                  <a:pt x="2812916" y="2758584"/>
                </a:lnTo>
                <a:close/>
              </a:path>
              <a:path w="2867659" h="2812415">
                <a:moveTo>
                  <a:pt x="2821151" y="2677673"/>
                </a:moveTo>
                <a:lnTo>
                  <a:pt x="2813782" y="2750488"/>
                </a:lnTo>
                <a:lnTo>
                  <a:pt x="2817388" y="2754024"/>
                </a:lnTo>
                <a:lnTo>
                  <a:pt x="2808495" y="2763092"/>
                </a:lnTo>
                <a:lnTo>
                  <a:pt x="2850557" y="2763092"/>
                </a:lnTo>
                <a:lnTo>
                  <a:pt x="2821151" y="2677673"/>
                </a:lnTo>
                <a:close/>
              </a:path>
              <a:path w="2867659" h="2812415">
                <a:moveTo>
                  <a:pt x="2781117" y="2718456"/>
                </a:moveTo>
                <a:lnTo>
                  <a:pt x="2772224" y="2727524"/>
                </a:lnTo>
                <a:lnTo>
                  <a:pt x="2804889" y="2759555"/>
                </a:lnTo>
                <a:lnTo>
                  <a:pt x="2812916" y="2758584"/>
                </a:lnTo>
                <a:lnTo>
                  <a:pt x="2813782" y="2750488"/>
                </a:lnTo>
                <a:lnTo>
                  <a:pt x="2781117" y="2718456"/>
                </a:lnTo>
                <a:close/>
              </a:path>
              <a:path w="2867659" h="2812415">
                <a:moveTo>
                  <a:pt x="2813782" y="2750488"/>
                </a:moveTo>
                <a:lnTo>
                  <a:pt x="2812968" y="2758531"/>
                </a:lnTo>
                <a:lnTo>
                  <a:pt x="2817388" y="2754024"/>
                </a:lnTo>
                <a:lnTo>
                  <a:pt x="2813782" y="2750488"/>
                </a:lnTo>
                <a:close/>
              </a:path>
              <a:path w="2867659" h="2812415">
                <a:moveTo>
                  <a:pt x="2717642" y="2656212"/>
                </a:moveTo>
                <a:lnTo>
                  <a:pt x="2708749" y="2665280"/>
                </a:lnTo>
                <a:lnTo>
                  <a:pt x="2745021" y="2700848"/>
                </a:lnTo>
                <a:lnTo>
                  <a:pt x="2753913" y="2691780"/>
                </a:lnTo>
                <a:lnTo>
                  <a:pt x="2717642" y="2656212"/>
                </a:lnTo>
                <a:close/>
              </a:path>
              <a:path w="2867659" h="2812415">
                <a:moveTo>
                  <a:pt x="2654167" y="2593969"/>
                </a:moveTo>
                <a:lnTo>
                  <a:pt x="2645276" y="2603037"/>
                </a:lnTo>
                <a:lnTo>
                  <a:pt x="2681547" y="2638605"/>
                </a:lnTo>
                <a:lnTo>
                  <a:pt x="2690439" y="2629537"/>
                </a:lnTo>
                <a:lnTo>
                  <a:pt x="2654167" y="2593969"/>
                </a:lnTo>
                <a:close/>
              </a:path>
              <a:path w="2867659" h="2812415">
                <a:moveTo>
                  <a:pt x="2590693" y="2531727"/>
                </a:moveTo>
                <a:lnTo>
                  <a:pt x="2581802" y="2540795"/>
                </a:lnTo>
                <a:lnTo>
                  <a:pt x="2618073" y="2576362"/>
                </a:lnTo>
                <a:lnTo>
                  <a:pt x="2626964" y="2567294"/>
                </a:lnTo>
                <a:lnTo>
                  <a:pt x="2590693" y="2531727"/>
                </a:lnTo>
                <a:close/>
              </a:path>
              <a:path w="2867659" h="2812415">
                <a:moveTo>
                  <a:pt x="2527219" y="2469483"/>
                </a:moveTo>
                <a:lnTo>
                  <a:pt x="2518327" y="2478551"/>
                </a:lnTo>
                <a:lnTo>
                  <a:pt x="2554598" y="2514118"/>
                </a:lnTo>
                <a:lnTo>
                  <a:pt x="2563489" y="2505050"/>
                </a:lnTo>
                <a:lnTo>
                  <a:pt x="2527219" y="2469483"/>
                </a:lnTo>
                <a:close/>
              </a:path>
              <a:path w="2867659" h="2812415">
                <a:moveTo>
                  <a:pt x="2463745" y="2407240"/>
                </a:moveTo>
                <a:lnTo>
                  <a:pt x="2454852" y="2416308"/>
                </a:lnTo>
                <a:lnTo>
                  <a:pt x="2491124" y="2451875"/>
                </a:lnTo>
                <a:lnTo>
                  <a:pt x="2500016" y="2442808"/>
                </a:lnTo>
                <a:lnTo>
                  <a:pt x="2463745" y="2407240"/>
                </a:lnTo>
                <a:close/>
              </a:path>
              <a:path w="2867659" h="2812415">
                <a:moveTo>
                  <a:pt x="2400270" y="2344996"/>
                </a:moveTo>
                <a:lnTo>
                  <a:pt x="2391379" y="2354064"/>
                </a:lnTo>
                <a:lnTo>
                  <a:pt x="2427649" y="2389632"/>
                </a:lnTo>
                <a:lnTo>
                  <a:pt x="2436541" y="2380564"/>
                </a:lnTo>
                <a:lnTo>
                  <a:pt x="2400270" y="2344996"/>
                </a:lnTo>
                <a:close/>
              </a:path>
              <a:path w="2867659" h="2812415">
                <a:moveTo>
                  <a:pt x="2336796" y="2282753"/>
                </a:moveTo>
                <a:lnTo>
                  <a:pt x="2327904" y="2291821"/>
                </a:lnTo>
                <a:lnTo>
                  <a:pt x="2364176" y="2327389"/>
                </a:lnTo>
                <a:lnTo>
                  <a:pt x="2373067" y="2318321"/>
                </a:lnTo>
                <a:lnTo>
                  <a:pt x="2336796" y="2282753"/>
                </a:lnTo>
                <a:close/>
              </a:path>
              <a:path w="2867659" h="2812415">
                <a:moveTo>
                  <a:pt x="2273321" y="2220511"/>
                </a:moveTo>
                <a:lnTo>
                  <a:pt x="2264430" y="2229578"/>
                </a:lnTo>
                <a:lnTo>
                  <a:pt x="2300701" y="2265146"/>
                </a:lnTo>
                <a:lnTo>
                  <a:pt x="2309592" y="2256078"/>
                </a:lnTo>
                <a:lnTo>
                  <a:pt x="2273321" y="2220511"/>
                </a:lnTo>
                <a:close/>
              </a:path>
              <a:path w="2867659" h="2812415">
                <a:moveTo>
                  <a:pt x="2209848" y="2158267"/>
                </a:moveTo>
                <a:lnTo>
                  <a:pt x="2200955" y="2167335"/>
                </a:lnTo>
                <a:lnTo>
                  <a:pt x="2237226" y="2202902"/>
                </a:lnTo>
                <a:lnTo>
                  <a:pt x="2246118" y="2193834"/>
                </a:lnTo>
                <a:lnTo>
                  <a:pt x="2209848" y="2158267"/>
                </a:lnTo>
                <a:close/>
              </a:path>
              <a:path w="2867659" h="2812415">
                <a:moveTo>
                  <a:pt x="2146373" y="2096024"/>
                </a:moveTo>
                <a:lnTo>
                  <a:pt x="2137481" y="2105092"/>
                </a:lnTo>
                <a:lnTo>
                  <a:pt x="2173752" y="2140659"/>
                </a:lnTo>
                <a:lnTo>
                  <a:pt x="2182644" y="2131592"/>
                </a:lnTo>
                <a:lnTo>
                  <a:pt x="2146373" y="2096024"/>
                </a:lnTo>
                <a:close/>
              </a:path>
              <a:path w="2867659" h="2812415">
                <a:moveTo>
                  <a:pt x="2082899" y="2033780"/>
                </a:moveTo>
                <a:lnTo>
                  <a:pt x="2074006" y="2042848"/>
                </a:lnTo>
                <a:lnTo>
                  <a:pt x="2110277" y="2078415"/>
                </a:lnTo>
                <a:lnTo>
                  <a:pt x="2119170" y="2069348"/>
                </a:lnTo>
                <a:lnTo>
                  <a:pt x="2082899" y="2033780"/>
                </a:lnTo>
                <a:close/>
              </a:path>
              <a:path w="2867659" h="2812415">
                <a:moveTo>
                  <a:pt x="2019424" y="1971537"/>
                </a:moveTo>
                <a:lnTo>
                  <a:pt x="2010533" y="1980605"/>
                </a:lnTo>
                <a:lnTo>
                  <a:pt x="2046803" y="2016173"/>
                </a:lnTo>
                <a:lnTo>
                  <a:pt x="2055695" y="2007105"/>
                </a:lnTo>
                <a:lnTo>
                  <a:pt x="2019424" y="1971537"/>
                </a:lnTo>
                <a:close/>
              </a:path>
              <a:path w="2867659" h="2812415">
                <a:moveTo>
                  <a:pt x="1955949" y="1909293"/>
                </a:moveTo>
                <a:lnTo>
                  <a:pt x="1947058" y="1918361"/>
                </a:lnTo>
                <a:lnTo>
                  <a:pt x="1983329" y="1953929"/>
                </a:lnTo>
                <a:lnTo>
                  <a:pt x="1992221" y="1944861"/>
                </a:lnTo>
                <a:lnTo>
                  <a:pt x="1955949" y="1909293"/>
                </a:lnTo>
                <a:close/>
              </a:path>
              <a:path w="2867659" h="2812415">
                <a:moveTo>
                  <a:pt x="1892475" y="1847051"/>
                </a:moveTo>
                <a:lnTo>
                  <a:pt x="1883583" y="1856118"/>
                </a:lnTo>
                <a:lnTo>
                  <a:pt x="1919855" y="1891686"/>
                </a:lnTo>
                <a:lnTo>
                  <a:pt x="1928746" y="1882618"/>
                </a:lnTo>
                <a:lnTo>
                  <a:pt x="1892475" y="1847051"/>
                </a:lnTo>
                <a:close/>
              </a:path>
              <a:path w="2867659" h="2812415">
                <a:moveTo>
                  <a:pt x="1829001" y="1784808"/>
                </a:moveTo>
                <a:lnTo>
                  <a:pt x="1820109" y="1793876"/>
                </a:lnTo>
                <a:lnTo>
                  <a:pt x="1856380" y="1829442"/>
                </a:lnTo>
                <a:lnTo>
                  <a:pt x="1865273" y="1820376"/>
                </a:lnTo>
                <a:lnTo>
                  <a:pt x="1829001" y="1784808"/>
                </a:lnTo>
                <a:close/>
              </a:path>
              <a:path w="2867659" h="2812415">
                <a:moveTo>
                  <a:pt x="1765527" y="1722564"/>
                </a:moveTo>
                <a:lnTo>
                  <a:pt x="1756634" y="1731632"/>
                </a:lnTo>
                <a:lnTo>
                  <a:pt x="1792905" y="1767199"/>
                </a:lnTo>
                <a:lnTo>
                  <a:pt x="1801798" y="1758132"/>
                </a:lnTo>
                <a:lnTo>
                  <a:pt x="1765527" y="1722564"/>
                </a:lnTo>
                <a:close/>
              </a:path>
              <a:path w="2867659" h="2812415">
                <a:moveTo>
                  <a:pt x="1702052" y="1660321"/>
                </a:moveTo>
                <a:lnTo>
                  <a:pt x="1693161" y="1669389"/>
                </a:lnTo>
                <a:lnTo>
                  <a:pt x="1729431" y="1704957"/>
                </a:lnTo>
                <a:lnTo>
                  <a:pt x="1738323" y="1695889"/>
                </a:lnTo>
                <a:lnTo>
                  <a:pt x="1702052" y="1660321"/>
                </a:lnTo>
                <a:close/>
              </a:path>
              <a:path w="2867659" h="2812415">
                <a:moveTo>
                  <a:pt x="1638578" y="1598079"/>
                </a:moveTo>
                <a:lnTo>
                  <a:pt x="1629686" y="1607145"/>
                </a:lnTo>
                <a:lnTo>
                  <a:pt x="1665958" y="1642713"/>
                </a:lnTo>
                <a:lnTo>
                  <a:pt x="1674849" y="1633645"/>
                </a:lnTo>
                <a:lnTo>
                  <a:pt x="1638578" y="1598079"/>
                </a:lnTo>
                <a:close/>
              </a:path>
              <a:path w="2867659" h="2812415">
                <a:moveTo>
                  <a:pt x="1575104" y="1535835"/>
                </a:moveTo>
                <a:lnTo>
                  <a:pt x="1566212" y="1544902"/>
                </a:lnTo>
                <a:lnTo>
                  <a:pt x="1602483" y="1580470"/>
                </a:lnTo>
                <a:lnTo>
                  <a:pt x="1611376" y="1571402"/>
                </a:lnTo>
                <a:lnTo>
                  <a:pt x="1575104" y="1535835"/>
                </a:lnTo>
                <a:close/>
              </a:path>
              <a:path w="2867659" h="2812415">
                <a:moveTo>
                  <a:pt x="1511630" y="1473592"/>
                </a:moveTo>
                <a:lnTo>
                  <a:pt x="1502737" y="1482660"/>
                </a:lnTo>
                <a:lnTo>
                  <a:pt x="1539008" y="1518227"/>
                </a:lnTo>
                <a:lnTo>
                  <a:pt x="1547901" y="1509160"/>
                </a:lnTo>
                <a:lnTo>
                  <a:pt x="1511630" y="1473592"/>
                </a:lnTo>
                <a:close/>
              </a:path>
              <a:path w="2867659" h="2812415">
                <a:moveTo>
                  <a:pt x="1448155" y="1411349"/>
                </a:moveTo>
                <a:lnTo>
                  <a:pt x="1439264" y="1420416"/>
                </a:lnTo>
                <a:lnTo>
                  <a:pt x="1475535" y="1455983"/>
                </a:lnTo>
                <a:lnTo>
                  <a:pt x="1484426" y="1446916"/>
                </a:lnTo>
                <a:lnTo>
                  <a:pt x="1448155" y="1411349"/>
                </a:lnTo>
                <a:close/>
              </a:path>
              <a:path w="2867659" h="2812415">
                <a:moveTo>
                  <a:pt x="1384682" y="1349105"/>
                </a:moveTo>
                <a:lnTo>
                  <a:pt x="1375789" y="1358173"/>
                </a:lnTo>
                <a:lnTo>
                  <a:pt x="1412060" y="1393741"/>
                </a:lnTo>
                <a:lnTo>
                  <a:pt x="1420952" y="1384673"/>
                </a:lnTo>
                <a:lnTo>
                  <a:pt x="1384682" y="1349105"/>
                </a:lnTo>
                <a:close/>
              </a:path>
              <a:path w="2867659" h="2812415">
                <a:moveTo>
                  <a:pt x="1321207" y="1286863"/>
                </a:moveTo>
                <a:lnTo>
                  <a:pt x="1312315" y="1295930"/>
                </a:lnTo>
                <a:lnTo>
                  <a:pt x="1348586" y="1331498"/>
                </a:lnTo>
                <a:lnTo>
                  <a:pt x="1357478" y="1322430"/>
                </a:lnTo>
                <a:lnTo>
                  <a:pt x="1321207" y="1286863"/>
                </a:lnTo>
                <a:close/>
              </a:path>
              <a:path w="2867659" h="2812415">
                <a:moveTo>
                  <a:pt x="1257733" y="1224619"/>
                </a:moveTo>
                <a:lnTo>
                  <a:pt x="1248841" y="1233686"/>
                </a:lnTo>
                <a:lnTo>
                  <a:pt x="1285111" y="1269254"/>
                </a:lnTo>
                <a:lnTo>
                  <a:pt x="1294004" y="1260186"/>
                </a:lnTo>
                <a:lnTo>
                  <a:pt x="1257733" y="1224619"/>
                </a:lnTo>
                <a:close/>
              </a:path>
              <a:path w="2867659" h="2812415">
                <a:moveTo>
                  <a:pt x="1194258" y="1162376"/>
                </a:moveTo>
                <a:lnTo>
                  <a:pt x="1185367" y="1171444"/>
                </a:lnTo>
                <a:lnTo>
                  <a:pt x="1221638" y="1207011"/>
                </a:lnTo>
                <a:lnTo>
                  <a:pt x="1230529" y="1197944"/>
                </a:lnTo>
                <a:lnTo>
                  <a:pt x="1194258" y="1162376"/>
                </a:lnTo>
                <a:close/>
              </a:path>
              <a:path w="2867659" h="2812415">
                <a:moveTo>
                  <a:pt x="1130785" y="1100132"/>
                </a:moveTo>
                <a:lnTo>
                  <a:pt x="1121892" y="1109200"/>
                </a:lnTo>
                <a:lnTo>
                  <a:pt x="1158163" y="1144767"/>
                </a:lnTo>
                <a:lnTo>
                  <a:pt x="1167056" y="1135700"/>
                </a:lnTo>
                <a:lnTo>
                  <a:pt x="1130785" y="1100132"/>
                </a:lnTo>
                <a:close/>
              </a:path>
              <a:path w="2867659" h="2812415">
                <a:moveTo>
                  <a:pt x="1067310" y="1037889"/>
                </a:moveTo>
                <a:lnTo>
                  <a:pt x="1058418" y="1046957"/>
                </a:lnTo>
                <a:lnTo>
                  <a:pt x="1094689" y="1082525"/>
                </a:lnTo>
                <a:lnTo>
                  <a:pt x="1103581" y="1073457"/>
                </a:lnTo>
                <a:lnTo>
                  <a:pt x="1067310" y="1037889"/>
                </a:lnTo>
                <a:close/>
              </a:path>
              <a:path w="2867659" h="2812415">
                <a:moveTo>
                  <a:pt x="1003835" y="975647"/>
                </a:moveTo>
                <a:lnTo>
                  <a:pt x="994943" y="984714"/>
                </a:lnTo>
                <a:lnTo>
                  <a:pt x="1031214" y="1020282"/>
                </a:lnTo>
                <a:lnTo>
                  <a:pt x="1040107" y="1011214"/>
                </a:lnTo>
                <a:lnTo>
                  <a:pt x="1003835" y="975647"/>
                </a:lnTo>
                <a:close/>
              </a:path>
              <a:path w="2867659" h="2812415">
                <a:moveTo>
                  <a:pt x="940361" y="913403"/>
                </a:moveTo>
                <a:lnTo>
                  <a:pt x="931470" y="922470"/>
                </a:lnTo>
                <a:lnTo>
                  <a:pt x="967741" y="958038"/>
                </a:lnTo>
                <a:lnTo>
                  <a:pt x="976632" y="948970"/>
                </a:lnTo>
                <a:lnTo>
                  <a:pt x="940361" y="913403"/>
                </a:lnTo>
                <a:close/>
              </a:path>
              <a:path w="2867659" h="2812415">
                <a:moveTo>
                  <a:pt x="876886" y="851160"/>
                </a:moveTo>
                <a:lnTo>
                  <a:pt x="867995" y="860228"/>
                </a:lnTo>
                <a:lnTo>
                  <a:pt x="904266" y="895795"/>
                </a:lnTo>
                <a:lnTo>
                  <a:pt x="913157" y="886727"/>
                </a:lnTo>
                <a:lnTo>
                  <a:pt x="876886" y="851160"/>
                </a:lnTo>
                <a:close/>
              </a:path>
              <a:path w="2867659" h="2812415">
                <a:moveTo>
                  <a:pt x="813413" y="788916"/>
                </a:moveTo>
                <a:lnTo>
                  <a:pt x="804520" y="797984"/>
                </a:lnTo>
                <a:lnTo>
                  <a:pt x="840792" y="833551"/>
                </a:lnTo>
                <a:lnTo>
                  <a:pt x="849683" y="824484"/>
                </a:lnTo>
                <a:lnTo>
                  <a:pt x="813413" y="788916"/>
                </a:lnTo>
                <a:close/>
              </a:path>
              <a:path w="2867659" h="2812415">
                <a:moveTo>
                  <a:pt x="749938" y="726673"/>
                </a:moveTo>
                <a:lnTo>
                  <a:pt x="741046" y="735741"/>
                </a:lnTo>
                <a:lnTo>
                  <a:pt x="777317" y="771309"/>
                </a:lnTo>
                <a:lnTo>
                  <a:pt x="786210" y="762241"/>
                </a:lnTo>
                <a:lnTo>
                  <a:pt x="749938" y="726673"/>
                </a:lnTo>
                <a:close/>
              </a:path>
              <a:path w="2867659" h="2812415">
                <a:moveTo>
                  <a:pt x="686464" y="664430"/>
                </a:moveTo>
                <a:lnTo>
                  <a:pt x="677571" y="673498"/>
                </a:lnTo>
                <a:lnTo>
                  <a:pt x="713842" y="709066"/>
                </a:lnTo>
                <a:lnTo>
                  <a:pt x="722735" y="699997"/>
                </a:lnTo>
                <a:lnTo>
                  <a:pt x="686464" y="664430"/>
                </a:lnTo>
                <a:close/>
              </a:path>
              <a:path w="2867659" h="2812415">
                <a:moveTo>
                  <a:pt x="622989" y="602187"/>
                </a:moveTo>
                <a:lnTo>
                  <a:pt x="614098" y="611254"/>
                </a:lnTo>
                <a:lnTo>
                  <a:pt x="650369" y="646822"/>
                </a:lnTo>
                <a:lnTo>
                  <a:pt x="659260" y="637754"/>
                </a:lnTo>
                <a:lnTo>
                  <a:pt x="622989" y="602187"/>
                </a:lnTo>
                <a:close/>
              </a:path>
              <a:path w="2867659" h="2812415">
                <a:moveTo>
                  <a:pt x="559516" y="539944"/>
                </a:moveTo>
                <a:lnTo>
                  <a:pt x="550623" y="549012"/>
                </a:lnTo>
                <a:lnTo>
                  <a:pt x="586894" y="584579"/>
                </a:lnTo>
                <a:lnTo>
                  <a:pt x="595786" y="575511"/>
                </a:lnTo>
                <a:lnTo>
                  <a:pt x="559516" y="539944"/>
                </a:lnTo>
                <a:close/>
              </a:path>
              <a:path w="2867659" h="2812415">
                <a:moveTo>
                  <a:pt x="496041" y="477700"/>
                </a:moveTo>
                <a:lnTo>
                  <a:pt x="487149" y="486768"/>
                </a:lnTo>
                <a:lnTo>
                  <a:pt x="523420" y="522335"/>
                </a:lnTo>
                <a:lnTo>
                  <a:pt x="532312" y="513267"/>
                </a:lnTo>
                <a:lnTo>
                  <a:pt x="496041" y="477700"/>
                </a:lnTo>
                <a:close/>
              </a:path>
              <a:path w="2867659" h="2812415">
                <a:moveTo>
                  <a:pt x="432567" y="415457"/>
                </a:moveTo>
                <a:lnTo>
                  <a:pt x="423675" y="424525"/>
                </a:lnTo>
                <a:lnTo>
                  <a:pt x="459945" y="460093"/>
                </a:lnTo>
                <a:lnTo>
                  <a:pt x="468838" y="451025"/>
                </a:lnTo>
                <a:lnTo>
                  <a:pt x="432567" y="415457"/>
                </a:lnTo>
                <a:close/>
              </a:path>
              <a:path w="2867659" h="2812415">
                <a:moveTo>
                  <a:pt x="369092" y="353213"/>
                </a:moveTo>
                <a:lnTo>
                  <a:pt x="360201" y="362282"/>
                </a:lnTo>
                <a:lnTo>
                  <a:pt x="396472" y="397849"/>
                </a:lnTo>
                <a:lnTo>
                  <a:pt x="405363" y="388781"/>
                </a:lnTo>
                <a:lnTo>
                  <a:pt x="369092" y="353213"/>
                </a:lnTo>
                <a:close/>
              </a:path>
              <a:path w="2867659" h="2812415">
                <a:moveTo>
                  <a:pt x="305617" y="290970"/>
                </a:moveTo>
                <a:lnTo>
                  <a:pt x="296726" y="300038"/>
                </a:lnTo>
                <a:lnTo>
                  <a:pt x="332997" y="335606"/>
                </a:lnTo>
                <a:lnTo>
                  <a:pt x="341890" y="326538"/>
                </a:lnTo>
                <a:lnTo>
                  <a:pt x="305617" y="290970"/>
                </a:lnTo>
                <a:close/>
              </a:path>
              <a:path w="2867659" h="2812415">
                <a:moveTo>
                  <a:pt x="242144" y="228728"/>
                </a:moveTo>
                <a:lnTo>
                  <a:pt x="233252" y="237796"/>
                </a:lnTo>
                <a:lnTo>
                  <a:pt x="269523" y="273363"/>
                </a:lnTo>
                <a:lnTo>
                  <a:pt x="278415" y="264294"/>
                </a:lnTo>
                <a:lnTo>
                  <a:pt x="242144" y="228728"/>
                </a:lnTo>
                <a:close/>
              </a:path>
              <a:path w="2867659" h="2812415">
                <a:moveTo>
                  <a:pt x="178669" y="166484"/>
                </a:moveTo>
                <a:lnTo>
                  <a:pt x="169777" y="175552"/>
                </a:lnTo>
                <a:lnTo>
                  <a:pt x="206048" y="211119"/>
                </a:lnTo>
                <a:lnTo>
                  <a:pt x="214941" y="202051"/>
                </a:lnTo>
                <a:lnTo>
                  <a:pt x="178669" y="166484"/>
                </a:lnTo>
                <a:close/>
              </a:path>
              <a:path w="2867659" h="2812415">
                <a:moveTo>
                  <a:pt x="115195" y="104241"/>
                </a:moveTo>
                <a:lnTo>
                  <a:pt x="106302" y="113309"/>
                </a:lnTo>
                <a:lnTo>
                  <a:pt x="142574" y="148877"/>
                </a:lnTo>
                <a:lnTo>
                  <a:pt x="151466" y="139809"/>
                </a:lnTo>
                <a:lnTo>
                  <a:pt x="115195" y="104241"/>
                </a:lnTo>
                <a:close/>
              </a:path>
              <a:path w="2867659" h="2812415">
                <a:moveTo>
                  <a:pt x="51720" y="41997"/>
                </a:moveTo>
                <a:lnTo>
                  <a:pt x="42828" y="51065"/>
                </a:lnTo>
                <a:lnTo>
                  <a:pt x="79099" y="86633"/>
                </a:lnTo>
                <a:lnTo>
                  <a:pt x="87991" y="77565"/>
                </a:lnTo>
                <a:lnTo>
                  <a:pt x="51720" y="41997"/>
                </a:lnTo>
                <a:close/>
              </a:path>
              <a:path w="2867659" h="2812415">
                <a:moveTo>
                  <a:pt x="8892" y="0"/>
                </a:moveTo>
                <a:lnTo>
                  <a:pt x="0" y="9067"/>
                </a:lnTo>
                <a:lnTo>
                  <a:pt x="15624" y="24390"/>
                </a:lnTo>
                <a:lnTo>
                  <a:pt x="24517" y="15322"/>
                </a:lnTo>
                <a:lnTo>
                  <a:pt x="889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5206" y="1901503"/>
            <a:ext cx="2889885" cy="3301365"/>
          </a:xfrm>
          <a:custGeom>
            <a:avLst/>
            <a:gdLst/>
            <a:ahLst/>
            <a:cxnLst/>
            <a:rect l="l" t="t" r="r" b="b"/>
            <a:pathLst>
              <a:path w="2889884" h="3301365">
                <a:moveTo>
                  <a:pt x="2831438" y="3243960"/>
                </a:moveTo>
                <a:lnTo>
                  <a:pt x="2758321" y="3247189"/>
                </a:lnTo>
                <a:lnTo>
                  <a:pt x="2889742" y="3300944"/>
                </a:lnTo>
                <a:lnTo>
                  <a:pt x="2875870" y="3247779"/>
                </a:lnTo>
                <a:lnTo>
                  <a:pt x="2834780" y="3247779"/>
                </a:lnTo>
                <a:lnTo>
                  <a:pt x="2831438" y="3243960"/>
                </a:lnTo>
                <a:close/>
              </a:path>
              <a:path w="2889884" h="3301365">
                <a:moveTo>
                  <a:pt x="2839555" y="3243601"/>
                </a:moveTo>
                <a:lnTo>
                  <a:pt x="2831438" y="3243960"/>
                </a:lnTo>
                <a:lnTo>
                  <a:pt x="2834780" y="3247779"/>
                </a:lnTo>
                <a:lnTo>
                  <a:pt x="2839555" y="3243601"/>
                </a:lnTo>
                <a:close/>
              </a:path>
              <a:path w="2889884" h="3301365">
                <a:moveTo>
                  <a:pt x="2853894" y="3163554"/>
                </a:moveTo>
                <a:lnTo>
                  <a:pt x="2840995" y="3235597"/>
                </a:lnTo>
                <a:lnTo>
                  <a:pt x="2844337" y="3239416"/>
                </a:lnTo>
                <a:lnTo>
                  <a:pt x="2834780" y="3247779"/>
                </a:lnTo>
                <a:lnTo>
                  <a:pt x="2875870" y="3247779"/>
                </a:lnTo>
                <a:lnTo>
                  <a:pt x="2853894" y="3163554"/>
                </a:lnTo>
                <a:close/>
              </a:path>
              <a:path w="2889884" h="3301365">
                <a:moveTo>
                  <a:pt x="2810884" y="3201187"/>
                </a:moveTo>
                <a:lnTo>
                  <a:pt x="2801326" y="3209550"/>
                </a:lnTo>
                <a:lnTo>
                  <a:pt x="2831438" y="3243960"/>
                </a:lnTo>
                <a:lnTo>
                  <a:pt x="2839563" y="3243594"/>
                </a:lnTo>
                <a:lnTo>
                  <a:pt x="2840995" y="3235597"/>
                </a:lnTo>
                <a:lnTo>
                  <a:pt x="2810884" y="3201187"/>
                </a:lnTo>
                <a:close/>
              </a:path>
              <a:path w="2889884" h="3301365">
                <a:moveTo>
                  <a:pt x="2840995" y="3235597"/>
                </a:moveTo>
                <a:lnTo>
                  <a:pt x="2839563" y="3243594"/>
                </a:lnTo>
                <a:lnTo>
                  <a:pt x="2844337" y="3239416"/>
                </a:lnTo>
                <a:lnTo>
                  <a:pt x="2840995" y="3235597"/>
                </a:lnTo>
                <a:close/>
              </a:path>
              <a:path w="2889884" h="3301365">
                <a:moveTo>
                  <a:pt x="2752340" y="3134286"/>
                </a:moveTo>
                <a:lnTo>
                  <a:pt x="2742782" y="3142649"/>
                </a:lnTo>
                <a:lnTo>
                  <a:pt x="2776236" y="3180878"/>
                </a:lnTo>
                <a:lnTo>
                  <a:pt x="2785793" y="3172515"/>
                </a:lnTo>
                <a:lnTo>
                  <a:pt x="2752340" y="3134286"/>
                </a:lnTo>
                <a:close/>
              </a:path>
              <a:path w="2889884" h="3301365">
                <a:moveTo>
                  <a:pt x="2693795" y="3067385"/>
                </a:moveTo>
                <a:lnTo>
                  <a:pt x="2684237" y="3075748"/>
                </a:lnTo>
                <a:lnTo>
                  <a:pt x="2717692" y="3113977"/>
                </a:lnTo>
                <a:lnTo>
                  <a:pt x="2727248" y="3105614"/>
                </a:lnTo>
                <a:lnTo>
                  <a:pt x="2693795" y="3067385"/>
                </a:lnTo>
                <a:close/>
              </a:path>
              <a:path w="2889884" h="3301365">
                <a:moveTo>
                  <a:pt x="2635251" y="3000484"/>
                </a:moveTo>
                <a:lnTo>
                  <a:pt x="2625693" y="3008847"/>
                </a:lnTo>
                <a:lnTo>
                  <a:pt x="2659147" y="3047076"/>
                </a:lnTo>
                <a:lnTo>
                  <a:pt x="2668704" y="3038713"/>
                </a:lnTo>
                <a:lnTo>
                  <a:pt x="2635251" y="3000484"/>
                </a:lnTo>
                <a:close/>
              </a:path>
              <a:path w="2889884" h="3301365">
                <a:moveTo>
                  <a:pt x="2576706" y="2933583"/>
                </a:moveTo>
                <a:lnTo>
                  <a:pt x="2567148" y="2941946"/>
                </a:lnTo>
                <a:lnTo>
                  <a:pt x="2600603" y="2980175"/>
                </a:lnTo>
                <a:lnTo>
                  <a:pt x="2610159" y="2971812"/>
                </a:lnTo>
                <a:lnTo>
                  <a:pt x="2576706" y="2933583"/>
                </a:lnTo>
                <a:close/>
              </a:path>
              <a:path w="2889884" h="3301365">
                <a:moveTo>
                  <a:pt x="2518162" y="2866682"/>
                </a:moveTo>
                <a:lnTo>
                  <a:pt x="2508604" y="2875045"/>
                </a:lnTo>
                <a:lnTo>
                  <a:pt x="2542058" y="2913274"/>
                </a:lnTo>
                <a:lnTo>
                  <a:pt x="2551615" y="2904911"/>
                </a:lnTo>
                <a:lnTo>
                  <a:pt x="2518162" y="2866682"/>
                </a:lnTo>
                <a:close/>
              </a:path>
              <a:path w="2889884" h="3301365">
                <a:moveTo>
                  <a:pt x="2459617" y="2799781"/>
                </a:moveTo>
                <a:lnTo>
                  <a:pt x="2450059" y="2808143"/>
                </a:lnTo>
                <a:lnTo>
                  <a:pt x="2483514" y="2846373"/>
                </a:lnTo>
                <a:lnTo>
                  <a:pt x="2493070" y="2838010"/>
                </a:lnTo>
                <a:lnTo>
                  <a:pt x="2459617" y="2799781"/>
                </a:lnTo>
                <a:close/>
              </a:path>
              <a:path w="2889884" h="3301365">
                <a:moveTo>
                  <a:pt x="2401073" y="2732879"/>
                </a:moveTo>
                <a:lnTo>
                  <a:pt x="2391515" y="2741242"/>
                </a:lnTo>
                <a:lnTo>
                  <a:pt x="2424969" y="2779472"/>
                </a:lnTo>
                <a:lnTo>
                  <a:pt x="2434526" y="2771109"/>
                </a:lnTo>
                <a:lnTo>
                  <a:pt x="2401073" y="2732879"/>
                </a:lnTo>
                <a:close/>
              </a:path>
              <a:path w="2889884" h="3301365">
                <a:moveTo>
                  <a:pt x="2342528" y="2665978"/>
                </a:moveTo>
                <a:lnTo>
                  <a:pt x="2332970" y="2674341"/>
                </a:lnTo>
                <a:lnTo>
                  <a:pt x="2366425" y="2712571"/>
                </a:lnTo>
                <a:lnTo>
                  <a:pt x="2375982" y="2704208"/>
                </a:lnTo>
                <a:lnTo>
                  <a:pt x="2342528" y="2665978"/>
                </a:lnTo>
                <a:close/>
              </a:path>
              <a:path w="2889884" h="3301365">
                <a:moveTo>
                  <a:pt x="2283984" y="2599077"/>
                </a:moveTo>
                <a:lnTo>
                  <a:pt x="2274426" y="2607440"/>
                </a:lnTo>
                <a:lnTo>
                  <a:pt x="2307880" y="2645670"/>
                </a:lnTo>
                <a:lnTo>
                  <a:pt x="2317437" y="2637307"/>
                </a:lnTo>
                <a:lnTo>
                  <a:pt x="2283984" y="2599077"/>
                </a:lnTo>
                <a:close/>
              </a:path>
              <a:path w="2889884" h="3301365">
                <a:moveTo>
                  <a:pt x="2225440" y="2532176"/>
                </a:moveTo>
                <a:lnTo>
                  <a:pt x="2215882" y="2540539"/>
                </a:lnTo>
                <a:lnTo>
                  <a:pt x="2249336" y="2578769"/>
                </a:lnTo>
                <a:lnTo>
                  <a:pt x="2258893" y="2570406"/>
                </a:lnTo>
                <a:lnTo>
                  <a:pt x="2225440" y="2532176"/>
                </a:lnTo>
                <a:close/>
              </a:path>
              <a:path w="2889884" h="3301365">
                <a:moveTo>
                  <a:pt x="2166895" y="2465275"/>
                </a:moveTo>
                <a:lnTo>
                  <a:pt x="2157337" y="2473638"/>
                </a:lnTo>
                <a:lnTo>
                  <a:pt x="2190791" y="2511868"/>
                </a:lnTo>
                <a:lnTo>
                  <a:pt x="2200348" y="2503505"/>
                </a:lnTo>
                <a:lnTo>
                  <a:pt x="2166895" y="2465275"/>
                </a:lnTo>
                <a:close/>
              </a:path>
              <a:path w="2889884" h="3301365">
                <a:moveTo>
                  <a:pt x="2108351" y="2398374"/>
                </a:moveTo>
                <a:lnTo>
                  <a:pt x="2098793" y="2406737"/>
                </a:lnTo>
                <a:lnTo>
                  <a:pt x="2132247" y="2444967"/>
                </a:lnTo>
                <a:lnTo>
                  <a:pt x="2141804" y="2436604"/>
                </a:lnTo>
                <a:lnTo>
                  <a:pt x="2108351" y="2398374"/>
                </a:lnTo>
                <a:close/>
              </a:path>
              <a:path w="2889884" h="3301365">
                <a:moveTo>
                  <a:pt x="2049805" y="2331473"/>
                </a:moveTo>
                <a:lnTo>
                  <a:pt x="2040248" y="2339836"/>
                </a:lnTo>
                <a:lnTo>
                  <a:pt x="2073702" y="2378066"/>
                </a:lnTo>
                <a:lnTo>
                  <a:pt x="2083259" y="2369703"/>
                </a:lnTo>
                <a:lnTo>
                  <a:pt x="2049805" y="2331473"/>
                </a:lnTo>
                <a:close/>
              </a:path>
              <a:path w="2889884" h="3301365">
                <a:moveTo>
                  <a:pt x="1991260" y="2264572"/>
                </a:moveTo>
                <a:lnTo>
                  <a:pt x="1981704" y="2272935"/>
                </a:lnTo>
                <a:lnTo>
                  <a:pt x="2015158" y="2311165"/>
                </a:lnTo>
                <a:lnTo>
                  <a:pt x="2024715" y="2302802"/>
                </a:lnTo>
                <a:lnTo>
                  <a:pt x="1991260" y="2264572"/>
                </a:lnTo>
                <a:close/>
              </a:path>
              <a:path w="2889884" h="3301365">
                <a:moveTo>
                  <a:pt x="1932716" y="2197671"/>
                </a:moveTo>
                <a:lnTo>
                  <a:pt x="1923159" y="2206034"/>
                </a:lnTo>
                <a:lnTo>
                  <a:pt x="1956614" y="2244263"/>
                </a:lnTo>
                <a:lnTo>
                  <a:pt x="1966170" y="2235901"/>
                </a:lnTo>
                <a:lnTo>
                  <a:pt x="1932716" y="2197671"/>
                </a:lnTo>
                <a:close/>
              </a:path>
              <a:path w="2889884" h="3301365">
                <a:moveTo>
                  <a:pt x="1874172" y="2130770"/>
                </a:moveTo>
                <a:lnTo>
                  <a:pt x="1864615" y="2139133"/>
                </a:lnTo>
                <a:lnTo>
                  <a:pt x="1898069" y="2177362"/>
                </a:lnTo>
                <a:lnTo>
                  <a:pt x="1907626" y="2168999"/>
                </a:lnTo>
                <a:lnTo>
                  <a:pt x="1874172" y="2130770"/>
                </a:lnTo>
                <a:close/>
              </a:path>
              <a:path w="2889884" h="3301365">
                <a:moveTo>
                  <a:pt x="1815627" y="2063869"/>
                </a:moveTo>
                <a:lnTo>
                  <a:pt x="1806070" y="2072232"/>
                </a:lnTo>
                <a:lnTo>
                  <a:pt x="1839525" y="2110461"/>
                </a:lnTo>
                <a:lnTo>
                  <a:pt x="1849081" y="2102098"/>
                </a:lnTo>
                <a:lnTo>
                  <a:pt x="1815627" y="2063869"/>
                </a:lnTo>
                <a:close/>
              </a:path>
              <a:path w="2889884" h="3301365">
                <a:moveTo>
                  <a:pt x="1757083" y="1996968"/>
                </a:moveTo>
                <a:lnTo>
                  <a:pt x="1747526" y="2005331"/>
                </a:lnTo>
                <a:lnTo>
                  <a:pt x="1780980" y="2043560"/>
                </a:lnTo>
                <a:lnTo>
                  <a:pt x="1790537" y="2035196"/>
                </a:lnTo>
                <a:lnTo>
                  <a:pt x="1757083" y="1996968"/>
                </a:lnTo>
                <a:close/>
              </a:path>
              <a:path w="2889884" h="3301365">
                <a:moveTo>
                  <a:pt x="1698538" y="1930067"/>
                </a:moveTo>
                <a:lnTo>
                  <a:pt x="1688981" y="1938430"/>
                </a:lnTo>
                <a:lnTo>
                  <a:pt x="1722436" y="1976659"/>
                </a:lnTo>
                <a:lnTo>
                  <a:pt x="1731992" y="1968295"/>
                </a:lnTo>
                <a:lnTo>
                  <a:pt x="1698538" y="1930067"/>
                </a:lnTo>
                <a:close/>
              </a:path>
              <a:path w="2889884" h="3301365">
                <a:moveTo>
                  <a:pt x="1639994" y="1863166"/>
                </a:moveTo>
                <a:lnTo>
                  <a:pt x="1630437" y="1871529"/>
                </a:lnTo>
                <a:lnTo>
                  <a:pt x="1663891" y="1909758"/>
                </a:lnTo>
                <a:lnTo>
                  <a:pt x="1673448" y="1901394"/>
                </a:lnTo>
                <a:lnTo>
                  <a:pt x="1639994" y="1863166"/>
                </a:lnTo>
                <a:close/>
              </a:path>
              <a:path w="2889884" h="3301365">
                <a:moveTo>
                  <a:pt x="1581449" y="1796265"/>
                </a:moveTo>
                <a:lnTo>
                  <a:pt x="1571892" y="1804628"/>
                </a:lnTo>
                <a:lnTo>
                  <a:pt x="1605347" y="1842857"/>
                </a:lnTo>
                <a:lnTo>
                  <a:pt x="1614904" y="1834493"/>
                </a:lnTo>
                <a:lnTo>
                  <a:pt x="1581449" y="1796265"/>
                </a:lnTo>
                <a:close/>
              </a:path>
              <a:path w="2889884" h="3301365">
                <a:moveTo>
                  <a:pt x="1522905" y="1729362"/>
                </a:moveTo>
                <a:lnTo>
                  <a:pt x="1513348" y="1737727"/>
                </a:lnTo>
                <a:lnTo>
                  <a:pt x="1546802" y="1775956"/>
                </a:lnTo>
                <a:lnTo>
                  <a:pt x="1556359" y="1767592"/>
                </a:lnTo>
                <a:lnTo>
                  <a:pt x="1522905" y="1729362"/>
                </a:lnTo>
                <a:close/>
              </a:path>
              <a:path w="2889884" h="3301365">
                <a:moveTo>
                  <a:pt x="1464360" y="1662463"/>
                </a:moveTo>
                <a:lnTo>
                  <a:pt x="1454804" y="1670825"/>
                </a:lnTo>
                <a:lnTo>
                  <a:pt x="1488258" y="1709055"/>
                </a:lnTo>
                <a:lnTo>
                  <a:pt x="1497815" y="1700691"/>
                </a:lnTo>
                <a:lnTo>
                  <a:pt x="1464360" y="1662463"/>
                </a:lnTo>
                <a:close/>
              </a:path>
              <a:path w="2889884" h="3301365">
                <a:moveTo>
                  <a:pt x="1405816" y="1595560"/>
                </a:moveTo>
                <a:lnTo>
                  <a:pt x="1396259" y="1603924"/>
                </a:lnTo>
                <a:lnTo>
                  <a:pt x="1429712" y="1642154"/>
                </a:lnTo>
                <a:lnTo>
                  <a:pt x="1439270" y="1633790"/>
                </a:lnTo>
                <a:lnTo>
                  <a:pt x="1405816" y="1595560"/>
                </a:lnTo>
                <a:close/>
              </a:path>
              <a:path w="2889884" h="3301365">
                <a:moveTo>
                  <a:pt x="1347271" y="1528659"/>
                </a:moveTo>
                <a:lnTo>
                  <a:pt x="1337715" y="1537023"/>
                </a:lnTo>
                <a:lnTo>
                  <a:pt x="1371168" y="1575253"/>
                </a:lnTo>
                <a:lnTo>
                  <a:pt x="1380726" y="1566889"/>
                </a:lnTo>
                <a:lnTo>
                  <a:pt x="1347271" y="1528659"/>
                </a:lnTo>
                <a:close/>
              </a:path>
              <a:path w="2889884" h="3301365">
                <a:moveTo>
                  <a:pt x="1288727" y="1461758"/>
                </a:moveTo>
                <a:lnTo>
                  <a:pt x="1279170" y="1470122"/>
                </a:lnTo>
                <a:lnTo>
                  <a:pt x="1312623" y="1508352"/>
                </a:lnTo>
                <a:lnTo>
                  <a:pt x="1322181" y="1499988"/>
                </a:lnTo>
                <a:lnTo>
                  <a:pt x="1288727" y="1461758"/>
                </a:lnTo>
                <a:close/>
              </a:path>
              <a:path w="2889884" h="3301365">
                <a:moveTo>
                  <a:pt x="1230182" y="1394857"/>
                </a:moveTo>
                <a:lnTo>
                  <a:pt x="1220626" y="1403221"/>
                </a:lnTo>
                <a:lnTo>
                  <a:pt x="1254079" y="1441451"/>
                </a:lnTo>
                <a:lnTo>
                  <a:pt x="1263637" y="1433087"/>
                </a:lnTo>
                <a:lnTo>
                  <a:pt x="1230182" y="1394857"/>
                </a:lnTo>
                <a:close/>
              </a:path>
              <a:path w="2889884" h="3301365">
                <a:moveTo>
                  <a:pt x="1171638" y="1327956"/>
                </a:moveTo>
                <a:lnTo>
                  <a:pt x="1162081" y="1336320"/>
                </a:lnTo>
                <a:lnTo>
                  <a:pt x="1195534" y="1374550"/>
                </a:lnTo>
                <a:lnTo>
                  <a:pt x="1205092" y="1366185"/>
                </a:lnTo>
                <a:lnTo>
                  <a:pt x="1171638" y="1327956"/>
                </a:lnTo>
                <a:close/>
              </a:path>
              <a:path w="2889884" h="3301365">
                <a:moveTo>
                  <a:pt x="1113094" y="1261055"/>
                </a:moveTo>
                <a:lnTo>
                  <a:pt x="1103537" y="1269419"/>
                </a:lnTo>
                <a:lnTo>
                  <a:pt x="1136990" y="1307649"/>
                </a:lnTo>
                <a:lnTo>
                  <a:pt x="1146548" y="1299284"/>
                </a:lnTo>
                <a:lnTo>
                  <a:pt x="1113094" y="1261055"/>
                </a:lnTo>
                <a:close/>
              </a:path>
              <a:path w="2889884" h="3301365">
                <a:moveTo>
                  <a:pt x="1054549" y="1194154"/>
                </a:moveTo>
                <a:lnTo>
                  <a:pt x="1044992" y="1202518"/>
                </a:lnTo>
                <a:lnTo>
                  <a:pt x="1078445" y="1240748"/>
                </a:lnTo>
                <a:lnTo>
                  <a:pt x="1088003" y="1232383"/>
                </a:lnTo>
                <a:lnTo>
                  <a:pt x="1054549" y="1194154"/>
                </a:lnTo>
                <a:close/>
              </a:path>
              <a:path w="2889884" h="3301365">
                <a:moveTo>
                  <a:pt x="996005" y="1127253"/>
                </a:moveTo>
                <a:lnTo>
                  <a:pt x="986448" y="1135617"/>
                </a:lnTo>
                <a:lnTo>
                  <a:pt x="1019901" y="1173845"/>
                </a:lnTo>
                <a:lnTo>
                  <a:pt x="1029459" y="1165482"/>
                </a:lnTo>
                <a:lnTo>
                  <a:pt x="996005" y="1127253"/>
                </a:lnTo>
                <a:close/>
              </a:path>
              <a:path w="2889884" h="3301365">
                <a:moveTo>
                  <a:pt x="937460" y="1060352"/>
                </a:moveTo>
                <a:lnTo>
                  <a:pt x="927903" y="1068715"/>
                </a:lnTo>
                <a:lnTo>
                  <a:pt x="961356" y="1106944"/>
                </a:lnTo>
                <a:lnTo>
                  <a:pt x="970915" y="1098581"/>
                </a:lnTo>
                <a:lnTo>
                  <a:pt x="937460" y="1060352"/>
                </a:lnTo>
                <a:close/>
              </a:path>
              <a:path w="2889884" h="3301365">
                <a:moveTo>
                  <a:pt x="878916" y="993451"/>
                </a:moveTo>
                <a:lnTo>
                  <a:pt x="869358" y="1001814"/>
                </a:lnTo>
                <a:lnTo>
                  <a:pt x="902812" y="1040043"/>
                </a:lnTo>
                <a:lnTo>
                  <a:pt x="912370" y="1031680"/>
                </a:lnTo>
                <a:lnTo>
                  <a:pt x="878916" y="993451"/>
                </a:lnTo>
                <a:close/>
              </a:path>
              <a:path w="2889884" h="3301365">
                <a:moveTo>
                  <a:pt x="820371" y="926550"/>
                </a:moveTo>
                <a:lnTo>
                  <a:pt x="810813" y="934913"/>
                </a:lnTo>
                <a:lnTo>
                  <a:pt x="844268" y="973142"/>
                </a:lnTo>
                <a:lnTo>
                  <a:pt x="853826" y="964778"/>
                </a:lnTo>
                <a:lnTo>
                  <a:pt x="820371" y="926550"/>
                </a:lnTo>
                <a:close/>
              </a:path>
              <a:path w="2889884" h="3301365">
                <a:moveTo>
                  <a:pt x="761827" y="859649"/>
                </a:moveTo>
                <a:lnTo>
                  <a:pt x="752269" y="868011"/>
                </a:lnTo>
                <a:lnTo>
                  <a:pt x="785723" y="906241"/>
                </a:lnTo>
                <a:lnTo>
                  <a:pt x="795281" y="897878"/>
                </a:lnTo>
                <a:lnTo>
                  <a:pt x="761827" y="859649"/>
                </a:lnTo>
                <a:close/>
              </a:path>
              <a:path w="2889884" h="3301365">
                <a:moveTo>
                  <a:pt x="703282" y="792747"/>
                </a:moveTo>
                <a:lnTo>
                  <a:pt x="693724" y="801110"/>
                </a:lnTo>
                <a:lnTo>
                  <a:pt x="727179" y="839340"/>
                </a:lnTo>
                <a:lnTo>
                  <a:pt x="736737" y="830977"/>
                </a:lnTo>
                <a:lnTo>
                  <a:pt x="703282" y="792747"/>
                </a:lnTo>
                <a:close/>
              </a:path>
              <a:path w="2889884" h="3301365">
                <a:moveTo>
                  <a:pt x="644738" y="725846"/>
                </a:moveTo>
                <a:lnTo>
                  <a:pt x="635180" y="734209"/>
                </a:lnTo>
                <a:lnTo>
                  <a:pt x="668634" y="772439"/>
                </a:lnTo>
                <a:lnTo>
                  <a:pt x="678192" y="764076"/>
                </a:lnTo>
                <a:lnTo>
                  <a:pt x="644738" y="725846"/>
                </a:lnTo>
                <a:close/>
              </a:path>
              <a:path w="2889884" h="3301365">
                <a:moveTo>
                  <a:pt x="586193" y="658945"/>
                </a:moveTo>
                <a:lnTo>
                  <a:pt x="576635" y="667308"/>
                </a:lnTo>
                <a:lnTo>
                  <a:pt x="610090" y="705538"/>
                </a:lnTo>
                <a:lnTo>
                  <a:pt x="619648" y="697175"/>
                </a:lnTo>
                <a:lnTo>
                  <a:pt x="586193" y="658945"/>
                </a:lnTo>
                <a:close/>
              </a:path>
              <a:path w="2889884" h="3301365">
                <a:moveTo>
                  <a:pt x="527649" y="592044"/>
                </a:moveTo>
                <a:lnTo>
                  <a:pt x="518091" y="600407"/>
                </a:lnTo>
                <a:lnTo>
                  <a:pt x="551545" y="638637"/>
                </a:lnTo>
                <a:lnTo>
                  <a:pt x="561103" y="630274"/>
                </a:lnTo>
                <a:lnTo>
                  <a:pt x="527649" y="592044"/>
                </a:lnTo>
                <a:close/>
              </a:path>
              <a:path w="2889884" h="3301365">
                <a:moveTo>
                  <a:pt x="469104" y="525143"/>
                </a:moveTo>
                <a:lnTo>
                  <a:pt x="459546" y="533506"/>
                </a:lnTo>
                <a:lnTo>
                  <a:pt x="493001" y="571736"/>
                </a:lnTo>
                <a:lnTo>
                  <a:pt x="502558" y="563373"/>
                </a:lnTo>
                <a:lnTo>
                  <a:pt x="469104" y="525143"/>
                </a:lnTo>
                <a:close/>
              </a:path>
              <a:path w="2889884" h="3301365">
                <a:moveTo>
                  <a:pt x="410560" y="458242"/>
                </a:moveTo>
                <a:lnTo>
                  <a:pt x="401002" y="466605"/>
                </a:lnTo>
                <a:lnTo>
                  <a:pt x="434456" y="504835"/>
                </a:lnTo>
                <a:lnTo>
                  <a:pt x="444013" y="496472"/>
                </a:lnTo>
                <a:lnTo>
                  <a:pt x="410560" y="458242"/>
                </a:lnTo>
                <a:close/>
              </a:path>
              <a:path w="2889884" h="3301365">
                <a:moveTo>
                  <a:pt x="352016" y="391341"/>
                </a:moveTo>
                <a:lnTo>
                  <a:pt x="342458" y="399704"/>
                </a:lnTo>
                <a:lnTo>
                  <a:pt x="375912" y="437934"/>
                </a:lnTo>
                <a:lnTo>
                  <a:pt x="385469" y="429571"/>
                </a:lnTo>
                <a:lnTo>
                  <a:pt x="352016" y="391341"/>
                </a:lnTo>
                <a:close/>
              </a:path>
              <a:path w="2889884" h="3301365">
                <a:moveTo>
                  <a:pt x="293471" y="324440"/>
                </a:moveTo>
                <a:lnTo>
                  <a:pt x="283913" y="332803"/>
                </a:lnTo>
                <a:lnTo>
                  <a:pt x="317367" y="371033"/>
                </a:lnTo>
                <a:lnTo>
                  <a:pt x="326925" y="362670"/>
                </a:lnTo>
                <a:lnTo>
                  <a:pt x="293471" y="324440"/>
                </a:lnTo>
                <a:close/>
              </a:path>
              <a:path w="2889884" h="3301365">
                <a:moveTo>
                  <a:pt x="234927" y="257539"/>
                </a:moveTo>
                <a:lnTo>
                  <a:pt x="225369" y="265902"/>
                </a:lnTo>
                <a:lnTo>
                  <a:pt x="258823" y="304131"/>
                </a:lnTo>
                <a:lnTo>
                  <a:pt x="268381" y="295769"/>
                </a:lnTo>
                <a:lnTo>
                  <a:pt x="234927" y="257539"/>
                </a:lnTo>
                <a:close/>
              </a:path>
              <a:path w="2889884" h="3301365">
                <a:moveTo>
                  <a:pt x="176382" y="190638"/>
                </a:moveTo>
                <a:lnTo>
                  <a:pt x="166825" y="199001"/>
                </a:lnTo>
                <a:lnTo>
                  <a:pt x="200278" y="237230"/>
                </a:lnTo>
                <a:lnTo>
                  <a:pt x="209837" y="228867"/>
                </a:lnTo>
                <a:lnTo>
                  <a:pt x="176382" y="190638"/>
                </a:lnTo>
                <a:close/>
              </a:path>
              <a:path w="2889884" h="3301365">
                <a:moveTo>
                  <a:pt x="117838" y="123737"/>
                </a:moveTo>
                <a:lnTo>
                  <a:pt x="108281" y="132100"/>
                </a:lnTo>
                <a:lnTo>
                  <a:pt x="141734" y="170329"/>
                </a:lnTo>
                <a:lnTo>
                  <a:pt x="151292" y="161966"/>
                </a:lnTo>
                <a:lnTo>
                  <a:pt x="117838" y="123737"/>
                </a:lnTo>
                <a:close/>
              </a:path>
              <a:path w="2889884" h="3301365">
                <a:moveTo>
                  <a:pt x="59295" y="56836"/>
                </a:moveTo>
                <a:lnTo>
                  <a:pt x="49737" y="65199"/>
                </a:lnTo>
                <a:lnTo>
                  <a:pt x="83190" y="103428"/>
                </a:lnTo>
                <a:lnTo>
                  <a:pt x="92748" y="95065"/>
                </a:lnTo>
                <a:lnTo>
                  <a:pt x="59295" y="56836"/>
                </a:lnTo>
                <a:close/>
              </a:path>
              <a:path w="2889884" h="3301365">
                <a:moveTo>
                  <a:pt x="9556" y="0"/>
                </a:moveTo>
                <a:lnTo>
                  <a:pt x="0" y="8362"/>
                </a:lnTo>
                <a:lnTo>
                  <a:pt x="24646" y="36527"/>
                </a:lnTo>
                <a:lnTo>
                  <a:pt x="34203" y="28164"/>
                </a:lnTo>
                <a:lnTo>
                  <a:pt x="95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60584" y="4005134"/>
            <a:ext cx="3302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45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404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dirty="0"/>
              <a:t>- </a:t>
            </a:r>
            <a:r>
              <a:rPr spc="-10" dirty="0"/>
              <a:t>Latency Routing</a:t>
            </a:r>
            <a:r>
              <a:rPr spc="-45" dirty="0"/>
              <a:t> </a:t>
            </a:r>
            <a:r>
              <a:rPr spc="-1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5429" y="215950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5791" y="1316598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2352" y="973325"/>
          <a:ext cx="4806948" cy="1505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5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96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Health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Region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latency.dctlabs.com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1.1.1.1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3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ap-southeast-1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latency.dctlabs.com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2.2.2.2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6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us-east-1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latency.dctlabs.com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i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1150" i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</a:t>
                      </a:r>
                      <a:r>
                        <a:rPr sz="1150" i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b</a:t>
                      </a:r>
                      <a:r>
                        <a:rPr sz="1150" i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-</a:t>
                      </a:r>
                      <a:r>
                        <a:rPr sz="1150" i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5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5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ap-southeast-2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069461" y="4713080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3961" y="4790947"/>
            <a:ext cx="1688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ap-southeast-2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7197" y="3499468"/>
            <a:ext cx="7605395" cy="1500505"/>
          </a:xfrm>
          <a:custGeom>
            <a:avLst/>
            <a:gdLst/>
            <a:ahLst/>
            <a:cxnLst/>
            <a:rect l="l" t="t" r="r" b="b"/>
            <a:pathLst>
              <a:path w="7605395" h="1500504">
                <a:moveTo>
                  <a:pt x="7524288" y="47535"/>
                </a:moveTo>
                <a:lnTo>
                  <a:pt x="0" y="1487851"/>
                </a:lnTo>
                <a:lnTo>
                  <a:pt x="2387" y="1500325"/>
                </a:lnTo>
                <a:lnTo>
                  <a:pt x="7526675" y="60008"/>
                </a:lnTo>
                <a:lnTo>
                  <a:pt x="7530458" y="52841"/>
                </a:lnTo>
                <a:lnTo>
                  <a:pt x="7524288" y="47535"/>
                </a:lnTo>
                <a:close/>
              </a:path>
              <a:path w="7605395" h="1500504">
                <a:moveTo>
                  <a:pt x="7594726" y="46583"/>
                </a:moveTo>
                <a:lnTo>
                  <a:pt x="7529259" y="46583"/>
                </a:lnTo>
                <a:lnTo>
                  <a:pt x="7531648" y="59056"/>
                </a:lnTo>
                <a:lnTo>
                  <a:pt x="7526675" y="60008"/>
                </a:lnTo>
                <a:lnTo>
                  <a:pt x="7492514" y="124735"/>
                </a:lnTo>
                <a:lnTo>
                  <a:pt x="7594726" y="46583"/>
                </a:lnTo>
                <a:close/>
              </a:path>
              <a:path w="7605395" h="1500504">
                <a:moveTo>
                  <a:pt x="7530458" y="52841"/>
                </a:moveTo>
                <a:lnTo>
                  <a:pt x="7526675" y="60008"/>
                </a:lnTo>
                <a:lnTo>
                  <a:pt x="7531648" y="59056"/>
                </a:lnTo>
                <a:lnTo>
                  <a:pt x="7530458" y="52841"/>
                </a:lnTo>
                <a:close/>
              </a:path>
              <a:path w="7605395" h="1500504">
                <a:moveTo>
                  <a:pt x="7529259" y="46583"/>
                </a:moveTo>
                <a:lnTo>
                  <a:pt x="7524288" y="47535"/>
                </a:lnTo>
                <a:lnTo>
                  <a:pt x="7530450" y="52798"/>
                </a:lnTo>
                <a:lnTo>
                  <a:pt x="7529259" y="46583"/>
                </a:lnTo>
                <a:close/>
              </a:path>
              <a:path w="7605395" h="1500504">
                <a:moveTo>
                  <a:pt x="7468638" y="0"/>
                </a:moveTo>
                <a:lnTo>
                  <a:pt x="7524288" y="47535"/>
                </a:lnTo>
                <a:lnTo>
                  <a:pt x="7529259" y="46583"/>
                </a:lnTo>
                <a:lnTo>
                  <a:pt x="7594726" y="46583"/>
                </a:lnTo>
                <a:lnTo>
                  <a:pt x="7605312" y="38489"/>
                </a:lnTo>
                <a:lnTo>
                  <a:pt x="746863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591" y="3121930"/>
            <a:ext cx="273826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9911" y="534088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55282" y="2616573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9782" y="2693923"/>
            <a:ext cx="1308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4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us-east-1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55284" y="2616573"/>
            <a:ext cx="3302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14673" y="3121931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22540" y="5551056"/>
            <a:ext cx="1864995" cy="127000"/>
          </a:xfrm>
          <a:custGeom>
            <a:avLst/>
            <a:gdLst/>
            <a:ahLst/>
            <a:cxnLst/>
            <a:rect l="l" t="t" r="r" b="b"/>
            <a:pathLst>
              <a:path w="1864995" h="127000">
                <a:moveTo>
                  <a:pt x="1851904" y="57150"/>
                </a:moveTo>
                <a:lnTo>
                  <a:pt x="1788403" y="57150"/>
                </a:lnTo>
                <a:lnTo>
                  <a:pt x="1788403" y="69850"/>
                </a:lnTo>
                <a:lnTo>
                  <a:pt x="1783323" y="69850"/>
                </a:lnTo>
                <a:lnTo>
                  <a:pt x="1737603" y="127000"/>
                </a:lnTo>
                <a:lnTo>
                  <a:pt x="1864603" y="63499"/>
                </a:lnTo>
                <a:lnTo>
                  <a:pt x="1851904" y="57150"/>
                </a:lnTo>
                <a:close/>
              </a:path>
              <a:path w="1864995" h="127000">
                <a:moveTo>
                  <a:pt x="1783323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783323" y="69850"/>
                </a:lnTo>
                <a:lnTo>
                  <a:pt x="1788403" y="63499"/>
                </a:lnTo>
                <a:lnTo>
                  <a:pt x="1783323" y="57150"/>
                </a:lnTo>
                <a:close/>
              </a:path>
              <a:path w="1864995" h="127000">
                <a:moveTo>
                  <a:pt x="1788403" y="63500"/>
                </a:moveTo>
                <a:lnTo>
                  <a:pt x="1783323" y="69850"/>
                </a:lnTo>
                <a:lnTo>
                  <a:pt x="1788403" y="69850"/>
                </a:lnTo>
                <a:lnTo>
                  <a:pt x="1788403" y="63500"/>
                </a:lnTo>
                <a:close/>
              </a:path>
              <a:path w="1864995" h="127000">
                <a:moveTo>
                  <a:pt x="1788403" y="57150"/>
                </a:moveTo>
                <a:lnTo>
                  <a:pt x="1783323" y="57150"/>
                </a:lnTo>
                <a:lnTo>
                  <a:pt x="1788403" y="63500"/>
                </a:lnTo>
                <a:lnTo>
                  <a:pt x="1788403" y="57150"/>
                </a:lnTo>
                <a:close/>
              </a:path>
              <a:path w="1864995" h="127000">
                <a:moveTo>
                  <a:pt x="1737603" y="0"/>
                </a:moveTo>
                <a:lnTo>
                  <a:pt x="1783323" y="57150"/>
                </a:lnTo>
                <a:lnTo>
                  <a:pt x="1851904" y="57150"/>
                </a:lnTo>
                <a:lnTo>
                  <a:pt x="1737603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41153" y="1316012"/>
            <a:ext cx="2494280" cy="339725"/>
          </a:xfrm>
          <a:custGeom>
            <a:avLst/>
            <a:gdLst/>
            <a:ahLst/>
            <a:cxnLst/>
            <a:rect l="l" t="t" r="r" b="b"/>
            <a:pathLst>
              <a:path w="2494279" h="339725">
                <a:moveTo>
                  <a:pt x="2490579" y="51026"/>
                </a:moveTo>
                <a:lnTo>
                  <a:pt x="2417718" y="51026"/>
                </a:lnTo>
                <a:lnTo>
                  <a:pt x="2419156" y="63643"/>
                </a:lnTo>
                <a:lnTo>
                  <a:pt x="2414112" y="64218"/>
                </a:lnTo>
                <a:lnTo>
                  <a:pt x="2375162" y="126182"/>
                </a:lnTo>
                <a:lnTo>
                  <a:pt x="2490579" y="51026"/>
                </a:lnTo>
                <a:close/>
              </a:path>
              <a:path w="2494279" h="339725">
                <a:moveTo>
                  <a:pt x="2412674" y="51601"/>
                </a:moveTo>
                <a:lnTo>
                  <a:pt x="2367244" y="56781"/>
                </a:lnTo>
                <a:lnTo>
                  <a:pt x="2368683" y="69400"/>
                </a:lnTo>
                <a:lnTo>
                  <a:pt x="2414112" y="64218"/>
                </a:lnTo>
                <a:lnTo>
                  <a:pt x="2418437" y="57330"/>
                </a:lnTo>
                <a:lnTo>
                  <a:pt x="2412674" y="51601"/>
                </a:lnTo>
                <a:close/>
              </a:path>
              <a:path w="2494279" h="339725">
                <a:moveTo>
                  <a:pt x="2418437" y="57338"/>
                </a:moveTo>
                <a:lnTo>
                  <a:pt x="2414112" y="64218"/>
                </a:lnTo>
                <a:lnTo>
                  <a:pt x="2419156" y="63643"/>
                </a:lnTo>
                <a:lnTo>
                  <a:pt x="2418437" y="57338"/>
                </a:lnTo>
                <a:close/>
              </a:path>
              <a:path w="2494279" h="339725">
                <a:moveTo>
                  <a:pt x="2417718" y="51026"/>
                </a:moveTo>
                <a:lnTo>
                  <a:pt x="2412674" y="51601"/>
                </a:lnTo>
                <a:lnTo>
                  <a:pt x="2418437" y="57330"/>
                </a:lnTo>
                <a:lnTo>
                  <a:pt x="2417718" y="51026"/>
                </a:lnTo>
                <a:close/>
              </a:path>
              <a:path w="2494279" h="339725">
                <a:moveTo>
                  <a:pt x="2360772" y="0"/>
                </a:moveTo>
                <a:lnTo>
                  <a:pt x="2412674" y="51601"/>
                </a:lnTo>
                <a:lnTo>
                  <a:pt x="2417718" y="51026"/>
                </a:lnTo>
                <a:lnTo>
                  <a:pt x="2490579" y="51026"/>
                </a:lnTo>
                <a:lnTo>
                  <a:pt x="2494150" y="48700"/>
                </a:lnTo>
                <a:lnTo>
                  <a:pt x="2360772" y="0"/>
                </a:lnTo>
                <a:close/>
              </a:path>
              <a:path w="2494279" h="339725">
                <a:moveTo>
                  <a:pt x="2329389" y="61098"/>
                </a:moveTo>
                <a:lnTo>
                  <a:pt x="2278917" y="66854"/>
                </a:lnTo>
                <a:lnTo>
                  <a:pt x="2280356" y="79472"/>
                </a:lnTo>
                <a:lnTo>
                  <a:pt x="2330829" y="73717"/>
                </a:lnTo>
                <a:lnTo>
                  <a:pt x="2329389" y="61098"/>
                </a:lnTo>
                <a:close/>
              </a:path>
              <a:path w="2494279" h="339725">
                <a:moveTo>
                  <a:pt x="2241062" y="71170"/>
                </a:moveTo>
                <a:lnTo>
                  <a:pt x="2190589" y="76927"/>
                </a:lnTo>
                <a:lnTo>
                  <a:pt x="2192028" y="89545"/>
                </a:lnTo>
                <a:lnTo>
                  <a:pt x="2242501" y="83789"/>
                </a:lnTo>
                <a:lnTo>
                  <a:pt x="2241062" y="71170"/>
                </a:lnTo>
                <a:close/>
              </a:path>
              <a:path w="2494279" h="339725">
                <a:moveTo>
                  <a:pt x="2152735" y="81244"/>
                </a:moveTo>
                <a:lnTo>
                  <a:pt x="2102262" y="87000"/>
                </a:lnTo>
                <a:lnTo>
                  <a:pt x="2103701" y="99618"/>
                </a:lnTo>
                <a:lnTo>
                  <a:pt x="2154173" y="93861"/>
                </a:lnTo>
                <a:lnTo>
                  <a:pt x="2152735" y="81244"/>
                </a:lnTo>
                <a:close/>
              </a:path>
              <a:path w="2494279" h="339725">
                <a:moveTo>
                  <a:pt x="2064407" y="91316"/>
                </a:moveTo>
                <a:lnTo>
                  <a:pt x="2013934" y="97072"/>
                </a:lnTo>
                <a:lnTo>
                  <a:pt x="2015373" y="109691"/>
                </a:lnTo>
                <a:lnTo>
                  <a:pt x="2065846" y="103935"/>
                </a:lnTo>
                <a:lnTo>
                  <a:pt x="2064407" y="91316"/>
                </a:lnTo>
                <a:close/>
              </a:path>
              <a:path w="2494279" h="339725">
                <a:moveTo>
                  <a:pt x="1976080" y="101389"/>
                </a:moveTo>
                <a:lnTo>
                  <a:pt x="1925607" y="107144"/>
                </a:lnTo>
                <a:lnTo>
                  <a:pt x="1927045" y="119763"/>
                </a:lnTo>
                <a:lnTo>
                  <a:pt x="1977519" y="114007"/>
                </a:lnTo>
                <a:lnTo>
                  <a:pt x="1976080" y="101389"/>
                </a:lnTo>
                <a:close/>
              </a:path>
              <a:path w="2494279" h="339725">
                <a:moveTo>
                  <a:pt x="1887752" y="111462"/>
                </a:moveTo>
                <a:lnTo>
                  <a:pt x="1837279" y="117218"/>
                </a:lnTo>
                <a:lnTo>
                  <a:pt x="1838718" y="129835"/>
                </a:lnTo>
                <a:lnTo>
                  <a:pt x="1889191" y="124080"/>
                </a:lnTo>
                <a:lnTo>
                  <a:pt x="1887752" y="111462"/>
                </a:lnTo>
                <a:close/>
              </a:path>
              <a:path w="2494279" h="339725">
                <a:moveTo>
                  <a:pt x="1799424" y="121535"/>
                </a:moveTo>
                <a:lnTo>
                  <a:pt x="1748952" y="127290"/>
                </a:lnTo>
                <a:lnTo>
                  <a:pt x="1750391" y="139909"/>
                </a:lnTo>
                <a:lnTo>
                  <a:pt x="1800863" y="134153"/>
                </a:lnTo>
                <a:lnTo>
                  <a:pt x="1799424" y="121535"/>
                </a:lnTo>
                <a:close/>
              </a:path>
              <a:path w="2494279" h="339725">
                <a:moveTo>
                  <a:pt x="1711097" y="131607"/>
                </a:moveTo>
                <a:lnTo>
                  <a:pt x="1660624" y="137363"/>
                </a:lnTo>
                <a:lnTo>
                  <a:pt x="1662064" y="149981"/>
                </a:lnTo>
                <a:lnTo>
                  <a:pt x="1712536" y="144226"/>
                </a:lnTo>
                <a:lnTo>
                  <a:pt x="1711097" y="131607"/>
                </a:lnTo>
                <a:close/>
              </a:path>
              <a:path w="2494279" h="339725">
                <a:moveTo>
                  <a:pt x="1622770" y="141679"/>
                </a:moveTo>
                <a:lnTo>
                  <a:pt x="1572296" y="147436"/>
                </a:lnTo>
                <a:lnTo>
                  <a:pt x="1573735" y="160054"/>
                </a:lnTo>
                <a:lnTo>
                  <a:pt x="1624209" y="154298"/>
                </a:lnTo>
                <a:lnTo>
                  <a:pt x="1622770" y="141679"/>
                </a:lnTo>
                <a:close/>
              </a:path>
              <a:path w="2494279" h="339725">
                <a:moveTo>
                  <a:pt x="1534441" y="151753"/>
                </a:moveTo>
                <a:lnTo>
                  <a:pt x="1483969" y="157509"/>
                </a:lnTo>
                <a:lnTo>
                  <a:pt x="1485408" y="170127"/>
                </a:lnTo>
                <a:lnTo>
                  <a:pt x="1535882" y="164371"/>
                </a:lnTo>
                <a:lnTo>
                  <a:pt x="1534441" y="151753"/>
                </a:lnTo>
                <a:close/>
              </a:path>
              <a:path w="2494279" h="339725">
                <a:moveTo>
                  <a:pt x="1446114" y="161825"/>
                </a:moveTo>
                <a:lnTo>
                  <a:pt x="1395642" y="167581"/>
                </a:lnTo>
                <a:lnTo>
                  <a:pt x="1397081" y="180200"/>
                </a:lnTo>
                <a:lnTo>
                  <a:pt x="1447553" y="174444"/>
                </a:lnTo>
                <a:lnTo>
                  <a:pt x="1446114" y="161825"/>
                </a:lnTo>
                <a:close/>
              </a:path>
              <a:path w="2494279" h="339725">
                <a:moveTo>
                  <a:pt x="1357787" y="171898"/>
                </a:moveTo>
                <a:lnTo>
                  <a:pt x="1307315" y="177655"/>
                </a:lnTo>
                <a:lnTo>
                  <a:pt x="1308754" y="190272"/>
                </a:lnTo>
                <a:lnTo>
                  <a:pt x="1359226" y="184517"/>
                </a:lnTo>
                <a:lnTo>
                  <a:pt x="1357787" y="171898"/>
                </a:lnTo>
                <a:close/>
              </a:path>
              <a:path w="2494279" h="339725">
                <a:moveTo>
                  <a:pt x="1269460" y="181971"/>
                </a:moveTo>
                <a:lnTo>
                  <a:pt x="1218986" y="187727"/>
                </a:lnTo>
                <a:lnTo>
                  <a:pt x="1220426" y="200345"/>
                </a:lnTo>
                <a:lnTo>
                  <a:pt x="1270899" y="194589"/>
                </a:lnTo>
                <a:lnTo>
                  <a:pt x="1269460" y="181971"/>
                </a:lnTo>
                <a:close/>
              </a:path>
              <a:path w="2494279" h="339725">
                <a:moveTo>
                  <a:pt x="1181133" y="192044"/>
                </a:moveTo>
                <a:lnTo>
                  <a:pt x="1130659" y="197799"/>
                </a:lnTo>
                <a:lnTo>
                  <a:pt x="1132098" y="210418"/>
                </a:lnTo>
                <a:lnTo>
                  <a:pt x="1182571" y="204663"/>
                </a:lnTo>
                <a:lnTo>
                  <a:pt x="1181133" y="192044"/>
                </a:lnTo>
                <a:close/>
              </a:path>
              <a:path w="2494279" h="339725">
                <a:moveTo>
                  <a:pt x="1092804" y="202116"/>
                </a:moveTo>
                <a:lnTo>
                  <a:pt x="1042332" y="207872"/>
                </a:lnTo>
                <a:lnTo>
                  <a:pt x="1043771" y="220491"/>
                </a:lnTo>
                <a:lnTo>
                  <a:pt x="1094244" y="214735"/>
                </a:lnTo>
                <a:lnTo>
                  <a:pt x="1092804" y="202116"/>
                </a:lnTo>
                <a:close/>
              </a:path>
              <a:path w="2494279" h="339725">
                <a:moveTo>
                  <a:pt x="1004477" y="212189"/>
                </a:moveTo>
                <a:lnTo>
                  <a:pt x="954004" y="217945"/>
                </a:lnTo>
                <a:lnTo>
                  <a:pt x="955443" y="230563"/>
                </a:lnTo>
                <a:lnTo>
                  <a:pt x="1005916" y="224807"/>
                </a:lnTo>
                <a:lnTo>
                  <a:pt x="1004477" y="212189"/>
                </a:lnTo>
                <a:close/>
              </a:path>
              <a:path w="2494279" h="339725">
                <a:moveTo>
                  <a:pt x="916150" y="222262"/>
                </a:moveTo>
                <a:lnTo>
                  <a:pt x="865677" y="228018"/>
                </a:lnTo>
                <a:lnTo>
                  <a:pt x="867116" y="240637"/>
                </a:lnTo>
                <a:lnTo>
                  <a:pt x="917588" y="234880"/>
                </a:lnTo>
                <a:lnTo>
                  <a:pt x="916150" y="222262"/>
                </a:lnTo>
                <a:close/>
              </a:path>
              <a:path w="2494279" h="339725">
                <a:moveTo>
                  <a:pt x="827822" y="232335"/>
                </a:moveTo>
                <a:lnTo>
                  <a:pt x="777349" y="238090"/>
                </a:lnTo>
                <a:lnTo>
                  <a:pt x="778788" y="250709"/>
                </a:lnTo>
                <a:lnTo>
                  <a:pt x="829261" y="244953"/>
                </a:lnTo>
                <a:lnTo>
                  <a:pt x="827822" y="232335"/>
                </a:lnTo>
                <a:close/>
              </a:path>
              <a:path w="2494279" h="339725">
                <a:moveTo>
                  <a:pt x="739495" y="242407"/>
                </a:moveTo>
                <a:lnTo>
                  <a:pt x="689021" y="248164"/>
                </a:lnTo>
                <a:lnTo>
                  <a:pt x="690460" y="260781"/>
                </a:lnTo>
                <a:lnTo>
                  <a:pt x="740934" y="255026"/>
                </a:lnTo>
                <a:lnTo>
                  <a:pt x="739495" y="242407"/>
                </a:lnTo>
                <a:close/>
              </a:path>
              <a:path w="2494279" h="339725">
                <a:moveTo>
                  <a:pt x="651167" y="252481"/>
                </a:moveTo>
                <a:lnTo>
                  <a:pt x="600694" y="258236"/>
                </a:lnTo>
                <a:lnTo>
                  <a:pt x="602133" y="270854"/>
                </a:lnTo>
                <a:lnTo>
                  <a:pt x="652606" y="265098"/>
                </a:lnTo>
                <a:lnTo>
                  <a:pt x="651167" y="252481"/>
                </a:lnTo>
                <a:close/>
              </a:path>
              <a:path w="2494279" h="339725">
                <a:moveTo>
                  <a:pt x="562839" y="262553"/>
                </a:moveTo>
                <a:lnTo>
                  <a:pt x="512367" y="268309"/>
                </a:lnTo>
                <a:lnTo>
                  <a:pt x="513806" y="280927"/>
                </a:lnTo>
                <a:lnTo>
                  <a:pt x="564278" y="275172"/>
                </a:lnTo>
                <a:lnTo>
                  <a:pt x="562839" y="262553"/>
                </a:lnTo>
                <a:close/>
              </a:path>
              <a:path w="2494279" h="339725">
                <a:moveTo>
                  <a:pt x="474512" y="272625"/>
                </a:moveTo>
                <a:lnTo>
                  <a:pt x="424040" y="278381"/>
                </a:lnTo>
                <a:lnTo>
                  <a:pt x="425479" y="291000"/>
                </a:lnTo>
                <a:lnTo>
                  <a:pt x="475951" y="285244"/>
                </a:lnTo>
                <a:lnTo>
                  <a:pt x="474512" y="272625"/>
                </a:lnTo>
                <a:close/>
              </a:path>
              <a:path w="2494279" h="339725">
                <a:moveTo>
                  <a:pt x="386185" y="282699"/>
                </a:moveTo>
                <a:lnTo>
                  <a:pt x="335711" y="288455"/>
                </a:lnTo>
                <a:lnTo>
                  <a:pt x="337150" y="301072"/>
                </a:lnTo>
                <a:lnTo>
                  <a:pt x="387624" y="295316"/>
                </a:lnTo>
                <a:lnTo>
                  <a:pt x="386185" y="282699"/>
                </a:lnTo>
                <a:close/>
              </a:path>
              <a:path w="2494279" h="339725">
                <a:moveTo>
                  <a:pt x="297856" y="292771"/>
                </a:moveTo>
                <a:lnTo>
                  <a:pt x="247384" y="298527"/>
                </a:lnTo>
                <a:lnTo>
                  <a:pt x="248823" y="311146"/>
                </a:lnTo>
                <a:lnTo>
                  <a:pt x="299297" y="305389"/>
                </a:lnTo>
                <a:lnTo>
                  <a:pt x="297856" y="292771"/>
                </a:lnTo>
                <a:close/>
              </a:path>
              <a:path w="2494279" h="339725">
                <a:moveTo>
                  <a:pt x="209529" y="302844"/>
                </a:moveTo>
                <a:lnTo>
                  <a:pt x="159057" y="308599"/>
                </a:lnTo>
                <a:lnTo>
                  <a:pt x="160496" y="321218"/>
                </a:lnTo>
                <a:lnTo>
                  <a:pt x="210968" y="315462"/>
                </a:lnTo>
                <a:lnTo>
                  <a:pt x="209529" y="302844"/>
                </a:lnTo>
                <a:close/>
              </a:path>
              <a:path w="2494279" h="339725">
                <a:moveTo>
                  <a:pt x="121202" y="312916"/>
                </a:moveTo>
                <a:lnTo>
                  <a:pt x="70730" y="318673"/>
                </a:lnTo>
                <a:lnTo>
                  <a:pt x="72169" y="331290"/>
                </a:lnTo>
                <a:lnTo>
                  <a:pt x="122641" y="325535"/>
                </a:lnTo>
                <a:lnTo>
                  <a:pt x="121202" y="312916"/>
                </a:lnTo>
                <a:close/>
              </a:path>
              <a:path w="2494279" h="339725">
                <a:moveTo>
                  <a:pt x="32875" y="322990"/>
                </a:moveTo>
                <a:lnTo>
                  <a:pt x="0" y="326739"/>
                </a:lnTo>
                <a:lnTo>
                  <a:pt x="1438" y="339356"/>
                </a:lnTo>
                <a:lnTo>
                  <a:pt x="34314" y="335607"/>
                </a:lnTo>
                <a:lnTo>
                  <a:pt x="32875" y="32299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7226" y="1740985"/>
            <a:ext cx="3397250" cy="1591310"/>
          </a:xfrm>
          <a:custGeom>
            <a:avLst/>
            <a:gdLst/>
            <a:ahLst/>
            <a:cxnLst/>
            <a:rect l="l" t="t" r="r" b="b"/>
            <a:pathLst>
              <a:path w="3397250" h="1591310">
                <a:moveTo>
                  <a:pt x="3320755" y="1558419"/>
                </a:moveTo>
                <a:lnTo>
                  <a:pt x="3255177" y="1590918"/>
                </a:lnTo>
                <a:lnTo>
                  <a:pt x="3397114" y="1586985"/>
                </a:lnTo>
                <a:lnTo>
                  <a:pt x="3376132" y="1560568"/>
                </a:lnTo>
                <a:lnTo>
                  <a:pt x="3325368" y="1560568"/>
                </a:lnTo>
                <a:lnTo>
                  <a:pt x="3320755" y="1558419"/>
                </a:lnTo>
                <a:close/>
              </a:path>
              <a:path w="3397250" h="1591310">
                <a:moveTo>
                  <a:pt x="3326117" y="1546908"/>
                </a:moveTo>
                <a:lnTo>
                  <a:pt x="3328041" y="1554808"/>
                </a:lnTo>
                <a:lnTo>
                  <a:pt x="3320755" y="1558419"/>
                </a:lnTo>
                <a:lnTo>
                  <a:pt x="3325368" y="1560568"/>
                </a:lnTo>
                <a:lnTo>
                  <a:pt x="3330731" y="1549057"/>
                </a:lnTo>
                <a:lnTo>
                  <a:pt x="3326117" y="1546908"/>
                </a:lnTo>
                <a:close/>
              </a:path>
              <a:path w="3397250" h="1591310">
                <a:moveTo>
                  <a:pt x="3308805" y="1475797"/>
                </a:moveTo>
                <a:lnTo>
                  <a:pt x="3326117" y="1546908"/>
                </a:lnTo>
                <a:lnTo>
                  <a:pt x="3330731" y="1549057"/>
                </a:lnTo>
                <a:lnTo>
                  <a:pt x="3325368" y="1560568"/>
                </a:lnTo>
                <a:lnTo>
                  <a:pt x="3376132" y="1560568"/>
                </a:lnTo>
                <a:lnTo>
                  <a:pt x="3308805" y="1475797"/>
                </a:lnTo>
                <a:close/>
              </a:path>
              <a:path w="3397250" h="1591310">
                <a:moveTo>
                  <a:pt x="3284682" y="1527605"/>
                </a:moveTo>
                <a:lnTo>
                  <a:pt x="3279319" y="1539118"/>
                </a:lnTo>
                <a:lnTo>
                  <a:pt x="3320755" y="1558419"/>
                </a:lnTo>
                <a:lnTo>
                  <a:pt x="3328041" y="1554808"/>
                </a:lnTo>
                <a:lnTo>
                  <a:pt x="3326117" y="1546908"/>
                </a:lnTo>
                <a:lnTo>
                  <a:pt x="3284682" y="1527605"/>
                </a:lnTo>
                <a:close/>
              </a:path>
              <a:path w="3397250" h="1591310">
                <a:moveTo>
                  <a:pt x="3204096" y="1490066"/>
                </a:moveTo>
                <a:lnTo>
                  <a:pt x="3198733" y="1501579"/>
                </a:lnTo>
                <a:lnTo>
                  <a:pt x="3244782" y="1523029"/>
                </a:lnTo>
                <a:lnTo>
                  <a:pt x="3250145" y="1511517"/>
                </a:lnTo>
                <a:lnTo>
                  <a:pt x="3204096" y="1490066"/>
                </a:lnTo>
                <a:close/>
              </a:path>
              <a:path w="3397250" h="1591310">
                <a:moveTo>
                  <a:pt x="3123511" y="1452526"/>
                </a:moveTo>
                <a:lnTo>
                  <a:pt x="3118148" y="1464039"/>
                </a:lnTo>
                <a:lnTo>
                  <a:pt x="3164197" y="1485491"/>
                </a:lnTo>
                <a:lnTo>
                  <a:pt x="3169560" y="1473978"/>
                </a:lnTo>
                <a:lnTo>
                  <a:pt x="3123511" y="1452526"/>
                </a:lnTo>
                <a:close/>
              </a:path>
              <a:path w="3397250" h="1591310">
                <a:moveTo>
                  <a:pt x="3042926" y="1414988"/>
                </a:moveTo>
                <a:lnTo>
                  <a:pt x="3037563" y="1426500"/>
                </a:lnTo>
                <a:lnTo>
                  <a:pt x="3083612" y="1447951"/>
                </a:lnTo>
                <a:lnTo>
                  <a:pt x="3088974" y="1436439"/>
                </a:lnTo>
                <a:lnTo>
                  <a:pt x="3042926" y="1414988"/>
                </a:lnTo>
                <a:close/>
              </a:path>
              <a:path w="3397250" h="1591310">
                <a:moveTo>
                  <a:pt x="2962339" y="1377449"/>
                </a:moveTo>
                <a:lnTo>
                  <a:pt x="2956977" y="1388960"/>
                </a:lnTo>
                <a:lnTo>
                  <a:pt x="3003026" y="1410412"/>
                </a:lnTo>
                <a:lnTo>
                  <a:pt x="3008388" y="1398899"/>
                </a:lnTo>
                <a:lnTo>
                  <a:pt x="2962339" y="1377449"/>
                </a:lnTo>
                <a:close/>
              </a:path>
              <a:path w="3397250" h="1591310">
                <a:moveTo>
                  <a:pt x="2881754" y="1339909"/>
                </a:moveTo>
                <a:lnTo>
                  <a:pt x="2876392" y="1351422"/>
                </a:lnTo>
                <a:lnTo>
                  <a:pt x="2922441" y="1372873"/>
                </a:lnTo>
                <a:lnTo>
                  <a:pt x="2927803" y="1361361"/>
                </a:lnTo>
                <a:lnTo>
                  <a:pt x="2881754" y="1339909"/>
                </a:lnTo>
                <a:close/>
              </a:path>
              <a:path w="3397250" h="1591310">
                <a:moveTo>
                  <a:pt x="2801169" y="1302371"/>
                </a:moveTo>
                <a:lnTo>
                  <a:pt x="2795805" y="1313883"/>
                </a:lnTo>
                <a:lnTo>
                  <a:pt x="2841854" y="1335333"/>
                </a:lnTo>
                <a:lnTo>
                  <a:pt x="2847218" y="1323821"/>
                </a:lnTo>
                <a:lnTo>
                  <a:pt x="2801169" y="1302371"/>
                </a:lnTo>
                <a:close/>
              </a:path>
              <a:path w="3397250" h="1591310">
                <a:moveTo>
                  <a:pt x="2720583" y="1264832"/>
                </a:moveTo>
                <a:lnTo>
                  <a:pt x="2715220" y="1276343"/>
                </a:lnTo>
                <a:lnTo>
                  <a:pt x="2761269" y="1297795"/>
                </a:lnTo>
                <a:lnTo>
                  <a:pt x="2766632" y="1286282"/>
                </a:lnTo>
                <a:lnTo>
                  <a:pt x="2720583" y="1264832"/>
                </a:lnTo>
                <a:close/>
              </a:path>
              <a:path w="3397250" h="1591310">
                <a:moveTo>
                  <a:pt x="2639998" y="1227292"/>
                </a:moveTo>
                <a:lnTo>
                  <a:pt x="2634635" y="1238804"/>
                </a:lnTo>
                <a:lnTo>
                  <a:pt x="2680684" y="1260255"/>
                </a:lnTo>
                <a:lnTo>
                  <a:pt x="2686047" y="1248744"/>
                </a:lnTo>
                <a:lnTo>
                  <a:pt x="2639998" y="1227292"/>
                </a:lnTo>
                <a:close/>
              </a:path>
              <a:path w="3397250" h="1591310">
                <a:moveTo>
                  <a:pt x="2559413" y="1189753"/>
                </a:moveTo>
                <a:lnTo>
                  <a:pt x="2554050" y="1201265"/>
                </a:lnTo>
                <a:lnTo>
                  <a:pt x="2600098" y="1222716"/>
                </a:lnTo>
                <a:lnTo>
                  <a:pt x="2605462" y="1211204"/>
                </a:lnTo>
                <a:lnTo>
                  <a:pt x="2559413" y="1189753"/>
                </a:lnTo>
                <a:close/>
              </a:path>
              <a:path w="3397250" h="1591310">
                <a:moveTo>
                  <a:pt x="2478826" y="1152213"/>
                </a:moveTo>
                <a:lnTo>
                  <a:pt x="2473464" y="1163726"/>
                </a:lnTo>
                <a:lnTo>
                  <a:pt x="2519513" y="1185177"/>
                </a:lnTo>
                <a:lnTo>
                  <a:pt x="2524875" y="1173665"/>
                </a:lnTo>
                <a:lnTo>
                  <a:pt x="2478826" y="1152213"/>
                </a:lnTo>
                <a:close/>
              </a:path>
              <a:path w="3397250" h="1591310">
                <a:moveTo>
                  <a:pt x="2398241" y="1114675"/>
                </a:moveTo>
                <a:lnTo>
                  <a:pt x="2392879" y="1126187"/>
                </a:lnTo>
                <a:lnTo>
                  <a:pt x="2438928" y="1147638"/>
                </a:lnTo>
                <a:lnTo>
                  <a:pt x="2444290" y="1136125"/>
                </a:lnTo>
                <a:lnTo>
                  <a:pt x="2398241" y="1114675"/>
                </a:lnTo>
                <a:close/>
              </a:path>
              <a:path w="3397250" h="1591310">
                <a:moveTo>
                  <a:pt x="2317656" y="1077136"/>
                </a:moveTo>
                <a:lnTo>
                  <a:pt x="2312294" y="1088647"/>
                </a:lnTo>
                <a:lnTo>
                  <a:pt x="2358343" y="1110099"/>
                </a:lnTo>
                <a:lnTo>
                  <a:pt x="2363704" y="1098586"/>
                </a:lnTo>
                <a:lnTo>
                  <a:pt x="2317656" y="1077136"/>
                </a:lnTo>
                <a:close/>
              </a:path>
              <a:path w="3397250" h="1591310">
                <a:moveTo>
                  <a:pt x="2237070" y="1039596"/>
                </a:moveTo>
                <a:lnTo>
                  <a:pt x="2231707" y="1051109"/>
                </a:lnTo>
                <a:lnTo>
                  <a:pt x="2277756" y="1072559"/>
                </a:lnTo>
                <a:lnTo>
                  <a:pt x="2283119" y="1061048"/>
                </a:lnTo>
                <a:lnTo>
                  <a:pt x="2237070" y="1039596"/>
                </a:lnTo>
                <a:close/>
              </a:path>
              <a:path w="3397250" h="1591310">
                <a:moveTo>
                  <a:pt x="2156485" y="1002057"/>
                </a:moveTo>
                <a:lnTo>
                  <a:pt x="2151122" y="1013570"/>
                </a:lnTo>
                <a:lnTo>
                  <a:pt x="2197171" y="1035020"/>
                </a:lnTo>
                <a:lnTo>
                  <a:pt x="2202534" y="1023508"/>
                </a:lnTo>
                <a:lnTo>
                  <a:pt x="2156485" y="1002057"/>
                </a:lnTo>
                <a:close/>
              </a:path>
              <a:path w="3397250" h="1591310">
                <a:moveTo>
                  <a:pt x="2075900" y="964518"/>
                </a:moveTo>
                <a:lnTo>
                  <a:pt x="2070536" y="976030"/>
                </a:lnTo>
                <a:lnTo>
                  <a:pt x="2116585" y="997482"/>
                </a:lnTo>
                <a:lnTo>
                  <a:pt x="2121949" y="985969"/>
                </a:lnTo>
                <a:lnTo>
                  <a:pt x="2075900" y="964518"/>
                </a:lnTo>
                <a:close/>
              </a:path>
              <a:path w="3397250" h="1591310">
                <a:moveTo>
                  <a:pt x="1995314" y="926979"/>
                </a:moveTo>
                <a:lnTo>
                  <a:pt x="1989951" y="938491"/>
                </a:lnTo>
                <a:lnTo>
                  <a:pt x="2036000" y="959942"/>
                </a:lnTo>
                <a:lnTo>
                  <a:pt x="2041363" y="948430"/>
                </a:lnTo>
                <a:lnTo>
                  <a:pt x="1995314" y="926979"/>
                </a:lnTo>
                <a:close/>
              </a:path>
              <a:path w="3397250" h="1591310">
                <a:moveTo>
                  <a:pt x="1914728" y="889440"/>
                </a:moveTo>
                <a:lnTo>
                  <a:pt x="1909366" y="900951"/>
                </a:lnTo>
                <a:lnTo>
                  <a:pt x="1955415" y="922403"/>
                </a:lnTo>
                <a:lnTo>
                  <a:pt x="1960777" y="910890"/>
                </a:lnTo>
                <a:lnTo>
                  <a:pt x="1914728" y="889440"/>
                </a:lnTo>
                <a:close/>
              </a:path>
              <a:path w="3397250" h="1591310">
                <a:moveTo>
                  <a:pt x="1834142" y="851900"/>
                </a:moveTo>
                <a:lnTo>
                  <a:pt x="1828780" y="863413"/>
                </a:lnTo>
                <a:lnTo>
                  <a:pt x="1874829" y="884864"/>
                </a:lnTo>
                <a:lnTo>
                  <a:pt x="1880191" y="873352"/>
                </a:lnTo>
                <a:lnTo>
                  <a:pt x="1834142" y="851900"/>
                </a:lnTo>
                <a:close/>
              </a:path>
              <a:path w="3397250" h="1591310">
                <a:moveTo>
                  <a:pt x="1753557" y="814362"/>
                </a:moveTo>
                <a:lnTo>
                  <a:pt x="1748195" y="825874"/>
                </a:lnTo>
                <a:lnTo>
                  <a:pt x="1794243" y="847324"/>
                </a:lnTo>
                <a:lnTo>
                  <a:pt x="1799606" y="835812"/>
                </a:lnTo>
                <a:lnTo>
                  <a:pt x="1753557" y="814362"/>
                </a:lnTo>
                <a:close/>
              </a:path>
              <a:path w="3397250" h="1591310">
                <a:moveTo>
                  <a:pt x="1672972" y="776823"/>
                </a:moveTo>
                <a:lnTo>
                  <a:pt x="1667609" y="788334"/>
                </a:lnTo>
                <a:lnTo>
                  <a:pt x="1713657" y="809786"/>
                </a:lnTo>
                <a:lnTo>
                  <a:pt x="1719021" y="798273"/>
                </a:lnTo>
                <a:lnTo>
                  <a:pt x="1672972" y="776823"/>
                </a:lnTo>
                <a:close/>
              </a:path>
              <a:path w="3397250" h="1591310">
                <a:moveTo>
                  <a:pt x="1592386" y="739283"/>
                </a:moveTo>
                <a:lnTo>
                  <a:pt x="1587023" y="750796"/>
                </a:lnTo>
                <a:lnTo>
                  <a:pt x="1633072" y="772246"/>
                </a:lnTo>
                <a:lnTo>
                  <a:pt x="1638435" y="760735"/>
                </a:lnTo>
                <a:lnTo>
                  <a:pt x="1592386" y="739283"/>
                </a:lnTo>
                <a:close/>
              </a:path>
              <a:path w="3397250" h="1591310">
                <a:moveTo>
                  <a:pt x="1511801" y="701744"/>
                </a:moveTo>
                <a:lnTo>
                  <a:pt x="1506438" y="713257"/>
                </a:lnTo>
                <a:lnTo>
                  <a:pt x="1552487" y="734707"/>
                </a:lnTo>
                <a:lnTo>
                  <a:pt x="1557850" y="723195"/>
                </a:lnTo>
                <a:lnTo>
                  <a:pt x="1511801" y="701744"/>
                </a:lnTo>
                <a:close/>
              </a:path>
              <a:path w="3397250" h="1591310">
                <a:moveTo>
                  <a:pt x="1431216" y="664204"/>
                </a:moveTo>
                <a:lnTo>
                  <a:pt x="1425853" y="675717"/>
                </a:lnTo>
                <a:lnTo>
                  <a:pt x="1471902" y="697169"/>
                </a:lnTo>
                <a:lnTo>
                  <a:pt x="1477265" y="685656"/>
                </a:lnTo>
                <a:lnTo>
                  <a:pt x="1431216" y="664204"/>
                </a:lnTo>
                <a:close/>
              </a:path>
              <a:path w="3397250" h="1591310">
                <a:moveTo>
                  <a:pt x="1350629" y="626666"/>
                </a:moveTo>
                <a:lnTo>
                  <a:pt x="1345267" y="638178"/>
                </a:lnTo>
                <a:lnTo>
                  <a:pt x="1391316" y="659629"/>
                </a:lnTo>
                <a:lnTo>
                  <a:pt x="1396678" y="648117"/>
                </a:lnTo>
                <a:lnTo>
                  <a:pt x="1350629" y="626666"/>
                </a:lnTo>
                <a:close/>
              </a:path>
              <a:path w="3397250" h="1591310">
                <a:moveTo>
                  <a:pt x="1270044" y="589127"/>
                </a:moveTo>
                <a:lnTo>
                  <a:pt x="1264682" y="600640"/>
                </a:lnTo>
                <a:lnTo>
                  <a:pt x="1310731" y="622090"/>
                </a:lnTo>
                <a:lnTo>
                  <a:pt x="1316093" y="610577"/>
                </a:lnTo>
                <a:lnTo>
                  <a:pt x="1270044" y="589127"/>
                </a:lnTo>
                <a:close/>
              </a:path>
              <a:path w="3397250" h="1591310">
                <a:moveTo>
                  <a:pt x="1189459" y="551587"/>
                </a:moveTo>
                <a:lnTo>
                  <a:pt x="1184097" y="563100"/>
                </a:lnTo>
                <a:lnTo>
                  <a:pt x="1230146" y="584551"/>
                </a:lnTo>
                <a:lnTo>
                  <a:pt x="1235508" y="573039"/>
                </a:lnTo>
                <a:lnTo>
                  <a:pt x="1189459" y="551587"/>
                </a:lnTo>
                <a:close/>
              </a:path>
              <a:path w="3397250" h="1591310">
                <a:moveTo>
                  <a:pt x="1108873" y="514049"/>
                </a:moveTo>
                <a:lnTo>
                  <a:pt x="1103510" y="525561"/>
                </a:lnTo>
                <a:lnTo>
                  <a:pt x="1149559" y="547011"/>
                </a:lnTo>
                <a:lnTo>
                  <a:pt x="1154922" y="535500"/>
                </a:lnTo>
                <a:lnTo>
                  <a:pt x="1108873" y="514049"/>
                </a:lnTo>
                <a:close/>
              </a:path>
              <a:path w="3397250" h="1591310">
                <a:moveTo>
                  <a:pt x="1028288" y="476510"/>
                </a:moveTo>
                <a:lnTo>
                  <a:pt x="1022925" y="488021"/>
                </a:lnTo>
                <a:lnTo>
                  <a:pt x="1068974" y="509473"/>
                </a:lnTo>
                <a:lnTo>
                  <a:pt x="1074337" y="497960"/>
                </a:lnTo>
                <a:lnTo>
                  <a:pt x="1028288" y="476510"/>
                </a:lnTo>
                <a:close/>
              </a:path>
              <a:path w="3397250" h="1591310">
                <a:moveTo>
                  <a:pt x="947703" y="438970"/>
                </a:moveTo>
                <a:lnTo>
                  <a:pt x="942340" y="450482"/>
                </a:lnTo>
                <a:lnTo>
                  <a:pt x="988388" y="471933"/>
                </a:lnTo>
                <a:lnTo>
                  <a:pt x="993752" y="460421"/>
                </a:lnTo>
                <a:lnTo>
                  <a:pt x="947703" y="438970"/>
                </a:lnTo>
                <a:close/>
              </a:path>
              <a:path w="3397250" h="1591310">
                <a:moveTo>
                  <a:pt x="867117" y="401431"/>
                </a:moveTo>
                <a:lnTo>
                  <a:pt x="861754" y="412943"/>
                </a:lnTo>
                <a:lnTo>
                  <a:pt x="907803" y="434394"/>
                </a:lnTo>
                <a:lnTo>
                  <a:pt x="913166" y="422882"/>
                </a:lnTo>
                <a:lnTo>
                  <a:pt x="867117" y="401431"/>
                </a:lnTo>
                <a:close/>
              </a:path>
              <a:path w="3397250" h="1591310">
                <a:moveTo>
                  <a:pt x="786531" y="363891"/>
                </a:moveTo>
                <a:lnTo>
                  <a:pt x="781169" y="375404"/>
                </a:lnTo>
                <a:lnTo>
                  <a:pt x="827218" y="396854"/>
                </a:lnTo>
                <a:lnTo>
                  <a:pt x="832580" y="385343"/>
                </a:lnTo>
                <a:lnTo>
                  <a:pt x="786531" y="363891"/>
                </a:lnTo>
                <a:close/>
              </a:path>
              <a:path w="3397250" h="1591310">
                <a:moveTo>
                  <a:pt x="705946" y="326353"/>
                </a:moveTo>
                <a:lnTo>
                  <a:pt x="700584" y="337865"/>
                </a:lnTo>
                <a:lnTo>
                  <a:pt x="746632" y="359316"/>
                </a:lnTo>
                <a:lnTo>
                  <a:pt x="751994" y="347803"/>
                </a:lnTo>
                <a:lnTo>
                  <a:pt x="705946" y="326353"/>
                </a:lnTo>
                <a:close/>
              </a:path>
              <a:path w="3397250" h="1591310">
                <a:moveTo>
                  <a:pt x="625360" y="288813"/>
                </a:moveTo>
                <a:lnTo>
                  <a:pt x="619998" y="300325"/>
                </a:lnTo>
                <a:lnTo>
                  <a:pt x="666047" y="321777"/>
                </a:lnTo>
                <a:lnTo>
                  <a:pt x="671409" y="310264"/>
                </a:lnTo>
                <a:lnTo>
                  <a:pt x="625360" y="288813"/>
                </a:lnTo>
                <a:close/>
              </a:path>
              <a:path w="3397250" h="1591310">
                <a:moveTo>
                  <a:pt x="544775" y="251274"/>
                </a:moveTo>
                <a:lnTo>
                  <a:pt x="539413" y="262787"/>
                </a:lnTo>
                <a:lnTo>
                  <a:pt x="585461" y="284237"/>
                </a:lnTo>
                <a:lnTo>
                  <a:pt x="590824" y="272726"/>
                </a:lnTo>
                <a:lnTo>
                  <a:pt x="544775" y="251274"/>
                </a:lnTo>
                <a:close/>
              </a:path>
              <a:path w="3397250" h="1591310">
                <a:moveTo>
                  <a:pt x="464190" y="213735"/>
                </a:moveTo>
                <a:lnTo>
                  <a:pt x="458826" y="225247"/>
                </a:lnTo>
                <a:lnTo>
                  <a:pt x="504875" y="246698"/>
                </a:lnTo>
                <a:lnTo>
                  <a:pt x="510239" y="235186"/>
                </a:lnTo>
                <a:lnTo>
                  <a:pt x="464190" y="213735"/>
                </a:lnTo>
                <a:close/>
              </a:path>
              <a:path w="3397250" h="1591310">
                <a:moveTo>
                  <a:pt x="383604" y="176195"/>
                </a:moveTo>
                <a:lnTo>
                  <a:pt x="378241" y="187708"/>
                </a:lnTo>
                <a:lnTo>
                  <a:pt x="424290" y="209160"/>
                </a:lnTo>
                <a:lnTo>
                  <a:pt x="429653" y="197647"/>
                </a:lnTo>
                <a:lnTo>
                  <a:pt x="383604" y="176195"/>
                </a:lnTo>
                <a:close/>
              </a:path>
              <a:path w="3397250" h="1591310">
                <a:moveTo>
                  <a:pt x="303019" y="138657"/>
                </a:moveTo>
                <a:lnTo>
                  <a:pt x="297656" y="150169"/>
                </a:lnTo>
                <a:lnTo>
                  <a:pt x="343705" y="171620"/>
                </a:lnTo>
                <a:lnTo>
                  <a:pt x="349067" y="160107"/>
                </a:lnTo>
                <a:lnTo>
                  <a:pt x="303019" y="138657"/>
                </a:lnTo>
                <a:close/>
              </a:path>
              <a:path w="3397250" h="1591310">
                <a:moveTo>
                  <a:pt x="222432" y="101118"/>
                </a:moveTo>
                <a:lnTo>
                  <a:pt x="217070" y="112629"/>
                </a:lnTo>
                <a:lnTo>
                  <a:pt x="263119" y="134081"/>
                </a:lnTo>
                <a:lnTo>
                  <a:pt x="268481" y="122568"/>
                </a:lnTo>
                <a:lnTo>
                  <a:pt x="222432" y="101118"/>
                </a:lnTo>
                <a:close/>
              </a:path>
              <a:path w="3397250" h="1591310">
                <a:moveTo>
                  <a:pt x="141847" y="63578"/>
                </a:moveTo>
                <a:lnTo>
                  <a:pt x="136485" y="75091"/>
                </a:lnTo>
                <a:lnTo>
                  <a:pt x="182534" y="96541"/>
                </a:lnTo>
                <a:lnTo>
                  <a:pt x="187896" y="85030"/>
                </a:lnTo>
                <a:lnTo>
                  <a:pt x="141847" y="63578"/>
                </a:lnTo>
                <a:close/>
              </a:path>
              <a:path w="3397250" h="1591310">
                <a:moveTo>
                  <a:pt x="61262" y="26040"/>
                </a:moveTo>
                <a:lnTo>
                  <a:pt x="55900" y="37552"/>
                </a:lnTo>
                <a:lnTo>
                  <a:pt x="101947" y="59002"/>
                </a:lnTo>
                <a:lnTo>
                  <a:pt x="107311" y="47490"/>
                </a:lnTo>
                <a:lnTo>
                  <a:pt x="61262" y="26040"/>
                </a:lnTo>
                <a:close/>
              </a:path>
              <a:path w="3397250" h="1591310">
                <a:moveTo>
                  <a:pt x="5361" y="0"/>
                </a:moveTo>
                <a:lnTo>
                  <a:pt x="0" y="11512"/>
                </a:lnTo>
                <a:lnTo>
                  <a:pt x="21362" y="21464"/>
                </a:lnTo>
                <a:lnTo>
                  <a:pt x="26725" y="9951"/>
                </a:lnTo>
                <a:lnTo>
                  <a:pt x="536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955" y="1961474"/>
            <a:ext cx="820419" cy="2573655"/>
          </a:xfrm>
          <a:custGeom>
            <a:avLst/>
            <a:gdLst/>
            <a:ahLst/>
            <a:cxnLst/>
            <a:rect l="l" t="t" r="r" b="b"/>
            <a:pathLst>
              <a:path w="820420" h="2573654">
                <a:moveTo>
                  <a:pt x="698828" y="2470884"/>
                </a:moveTo>
                <a:lnTo>
                  <a:pt x="796850" y="2573611"/>
                </a:lnTo>
                <a:lnTo>
                  <a:pt x="808692" y="2502640"/>
                </a:lnTo>
                <a:lnTo>
                  <a:pt x="768384" y="2502640"/>
                </a:lnTo>
                <a:lnTo>
                  <a:pt x="766892" y="2497787"/>
                </a:lnTo>
                <a:lnTo>
                  <a:pt x="698828" y="2470884"/>
                </a:lnTo>
                <a:close/>
              </a:path>
              <a:path w="820420" h="2573654">
                <a:moveTo>
                  <a:pt x="766892" y="2497787"/>
                </a:moveTo>
                <a:lnTo>
                  <a:pt x="768384" y="2502640"/>
                </a:lnTo>
                <a:lnTo>
                  <a:pt x="774443" y="2500772"/>
                </a:lnTo>
                <a:lnTo>
                  <a:pt x="766892" y="2497787"/>
                </a:lnTo>
                <a:close/>
              </a:path>
              <a:path w="820420" h="2573654">
                <a:moveTo>
                  <a:pt x="820219" y="2433558"/>
                </a:moveTo>
                <a:lnTo>
                  <a:pt x="779031" y="2494055"/>
                </a:lnTo>
                <a:lnTo>
                  <a:pt x="780522" y="2498907"/>
                </a:lnTo>
                <a:lnTo>
                  <a:pt x="768384" y="2502640"/>
                </a:lnTo>
                <a:lnTo>
                  <a:pt x="808692" y="2502640"/>
                </a:lnTo>
                <a:lnTo>
                  <a:pt x="820219" y="2433558"/>
                </a:lnTo>
                <a:close/>
              </a:path>
              <a:path w="820420" h="2573654">
                <a:moveTo>
                  <a:pt x="774449" y="2500775"/>
                </a:moveTo>
                <a:close/>
              </a:path>
              <a:path w="820420" h="2573654">
                <a:moveTo>
                  <a:pt x="765592" y="2450351"/>
                </a:moveTo>
                <a:lnTo>
                  <a:pt x="753452" y="2454084"/>
                </a:lnTo>
                <a:lnTo>
                  <a:pt x="766892" y="2497787"/>
                </a:lnTo>
                <a:lnTo>
                  <a:pt x="774457" y="2500772"/>
                </a:lnTo>
                <a:lnTo>
                  <a:pt x="779031" y="2494055"/>
                </a:lnTo>
                <a:lnTo>
                  <a:pt x="765592" y="2450351"/>
                </a:lnTo>
                <a:close/>
              </a:path>
              <a:path w="820420" h="2573654">
                <a:moveTo>
                  <a:pt x="779031" y="2494055"/>
                </a:moveTo>
                <a:lnTo>
                  <a:pt x="774457" y="2500772"/>
                </a:lnTo>
                <a:lnTo>
                  <a:pt x="780522" y="2498907"/>
                </a:lnTo>
                <a:lnTo>
                  <a:pt x="779031" y="2494055"/>
                </a:lnTo>
                <a:close/>
              </a:path>
              <a:path w="820420" h="2573654">
                <a:moveTo>
                  <a:pt x="739463" y="2365377"/>
                </a:moveTo>
                <a:lnTo>
                  <a:pt x="727325" y="2369111"/>
                </a:lnTo>
                <a:lnTo>
                  <a:pt x="742255" y="2417667"/>
                </a:lnTo>
                <a:lnTo>
                  <a:pt x="754395" y="2413934"/>
                </a:lnTo>
                <a:lnTo>
                  <a:pt x="739463" y="2365377"/>
                </a:lnTo>
                <a:close/>
              </a:path>
              <a:path w="820420" h="2573654">
                <a:moveTo>
                  <a:pt x="713336" y="2280404"/>
                </a:moveTo>
                <a:lnTo>
                  <a:pt x="701196" y="2284136"/>
                </a:lnTo>
                <a:lnTo>
                  <a:pt x="716127" y="2332694"/>
                </a:lnTo>
                <a:lnTo>
                  <a:pt x="728266" y="2328960"/>
                </a:lnTo>
                <a:lnTo>
                  <a:pt x="713336" y="2280404"/>
                </a:lnTo>
                <a:close/>
              </a:path>
              <a:path w="820420" h="2573654">
                <a:moveTo>
                  <a:pt x="687207" y="2195431"/>
                </a:moveTo>
                <a:lnTo>
                  <a:pt x="675068" y="2199163"/>
                </a:lnTo>
                <a:lnTo>
                  <a:pt x="689998" y="2247719"/>
                </a:lnTo>
                <a:lnTo>
                  <a:pt x="702138" y="2243987"/>
                </a:lnTo>
                <a:lnTo>
                  <a:pt x="687207" y="2195431"/>
                </a:lnTo>
                <a:close/>
              </a:path>
              <a:path w="820420" h="2573654">
                <a:moveTo>
                  <a:pt x="661079" y="2110456"/>
                </a:moveTo>
                <a:lnTo>
                  <a:pt x="648939" y="2114189"/>
                </a:lnTo>
                <a:lnTo>
                  <a:pt x="663870" y="2162746"/>
                </a:lnTo>
                <a:lnTo>
                  <a:pt x="676009" y="2159013"/>
                </a:lnTo>
                <a:lnTo>
                  <a:pt x="661079" y="2110456"/>
                </a:lnTo>
                <a:close/>
              </a:path>
              <a:path w="820420" h="2573654">
                <a:moveTo>
                  <a:pt x="634950" y="2025483"/>
                </a:moveTo>
                <a:lnTo>
                  <a:pt x="622811" y="2029216"/>
                </a:lnTo>
                <a:lnTo>
                  <a:pt x="637741" y="2077772"/>
                </a:lnTo>
                <a:lnTo>
                  <a:pt x="649880" y="2074039"/>
                </a:lnTo>
                <a:lnTo>
                  <a:pt x="634950" y="2025483"/>
                </a:lnTo>
                <a:close/>
              </a:path>
              <a:path w="820420" h="2573654">
                <a:moveTo>
                  <a:pt x="608822" y="1940510"/>
                </a:moveTo>
                <a:lnTo>
                  <a:pt x="596682" y="1944243"/>
                </a:lnTo>
                <a:lnTo>
                  <a:pt x="611614" y="1992798"/>
                </a:lnTo>
                <a:lnTo>
                  <a:pt x="623752" y="1989066"/>
                </a:lnTo>
                <a:lnTo>
                  <a:pt x="608822" y="1940510"/>
                </a:lnTo>
                <a:close/>
              </a:path>
              <a:path w="820420" h="2573654">
                <a:moveTo>
                  <a:pt x="582693" y="1855536"/>
                </a:moveTo>
                <a:lnTo>
                  <a:pt x="570555" y="1859268"/>
                </a:lnTo>
                <a:lnTo>
                  <a:pt x="585485" y="1907825"/>
                </a:lnTo>
                <a:lnTo>
                  <a:pt x="597623" y="1904093"/>
                </a:lnTo>
                <a:lnTo>
                  <a:pt x="582693" y="1855536"/>
                </a:lnTo>
                <a:close/>
              </a:path>
              <a:path w="820420" h="2573654">
                <a:moveTo>
                  <a:pt x="556566" y="1770562"/>
                </a:moveTo>
                <a:lnTo>
                  <a:pt x="544426" y="1774295"/>
                </a:lnTo>
                <a:lnTo>
                  <a:pt x="559357" y="1822851"/>
                </a:lnTo>
                <a:lnTo>
                  <a:pt x="571496" y="1819118"/>
                </a:lnTo>
                <a:lnTo>
                  <a:pt x="556566" y="1770562"/>
                </a:lnTo>
                <a:close/>
              </a:path>
              <a:path w="820420" h="2573654">
                <a:moveTo>
                  <a:pt x="530437" y="1685589"/>
                </a:moveTo>
                <a:lnTo>
                  <a:pt x="518298" y="1689322"/>
                </a:lnTo>
                <a:lnTo>
                  <a:pt x="533228" y="1737878"/>
                </a:lnTo>
                <a:lnTo>
                  <a:pt x="545367" y="1734145"/>
                </a:lnTo>
                <a:lnTo>
                  <a:pt x="530437" y="1685589"/>
                </a:lnTo>
                <a:close/>
              </a:path>
              <a:path w="820420" h="2573654">
                <a:moveTo>
                  <a:pt x="504309" y="1600615"/>
                </a:moveTo>
                <a:lnTo>
                  <a:pt x="492169" y="1604347"/>
                </a:lnTo>
                <a:lnTo>
                  <a:pt x="507100" y="1652905"/>
                </a:lnTo>
                <a:lnTo>
                  <a:pt x="519239" y="1649172"/>
                </a:lnTo>
                <a:lnTo>
                  <a:pt x="504309" y="1600615"/>
                </a:lnTo>
                <a:close/>
              </a:path>
              <a:path w="820420" h="2573654">
                <a:moveTo>
                  <a:pt x="478180" y="1515642"/>
                </a:moveTo>
                <a:lnTo>
                  <a:pt x="466041" y="1519374"/>
                </a:lnTo>
                <a:lnTo>
                  <a:pt x="480971" y="1567930"/>
                </a:lnTo>
                <a:lnTo>
                  <a:pt x="493110" y="1564198"/>
                </a:lnTo>
                <a:lnTo>
                  <a:pt x="478180" y="1515642"/>
                </a:lnTo>
                <a:close/>
              </a:path>
              <a:path w="820420" h="2573654">
                <a:moveTo>
                  <a:pt x="452052" y="1430668"/>
                </a:moveTo>
                <a:lnTo>
                  <a:pt x="439912" y="1434400"/>
                </a:lnTo>
                <a:lnTo>
                  <a:pt x="454844" y="1482957"/>
                </a:lnTo>
                <a:lnTo>
                  <a:pt x="466982" y="1479224"/>
                </a:lnTo>
                <a:lnTo>
                  <a:pt x="452052" y="1430668"/>
                </a:lnTo>
                <a:close/>
              </a:path>
              <a:path w="820420" h="2573654">
                <a:moveTo>
                  <a:pt x="425923" y="1345694"/>
                </a:moveTo>
                <a:lnTo>
                  <a:pt x="413785" y="1349427"/>
                </a:lnTo>
                <a:lnTo>
                  <a:pt x="428715" y="1397982"/>
                </a:lnTo>
                <a:lnTo>
                  <a:pt x="440853" y="1394251"/>
                </a:lnTo>
                <a:lnTo>
                  <a:pt x="425923" y="1345694"/>
                </a:lnTo>
                <a:close/>
              </a:path>
              <a:path w="820420" h="2573654">
                <a:moveTo>
                  <a:pt x="399794" y="1260721"/>
                </a:moveTo>
                <a:lnTo>
                  <a:pt x="387656" y="1264453"/>
                </a:lnTo>
                <a:lnTo>
                  <a:pt x="402586" y="1313009"/>
                </a:lnTo>
                <a:lnTo>
                  <a:pt x="414726" y="1309277"/>
                </a:lnTo>
                <a:lnTo>
                  <a:pt x="399794" y="1260721"/>
                </a:lnTo>
                <a:close/>
              </a:path>
              <a:path w="820420" h="2573654">
                <a:moveTo>
                  <a:pt x="373667" y="1175746"/>
                </a:moveTo>
                <a:lnTo>
                  <a:pt x="361528" y="1179479"/>
                </a:lnTo>
                <a:lnTo>
                  <a:pt x="376458" y="1228036"/>
                </a:lnTo>
                <a:lnTo>
                  <a:pt x="388597" y="1224304"/>
                </a:lnTo>
                <a:lnTo>
                  <a:pt x="373667" y="1175746"/>
                </a:lnTo>
                <a:close/>
              </a:path>
              <a:path w="820420" h="2573654">
                <a:moveTo>
                  <a:pt x="347538" y="1090773"/>
                </a:moveTo>
                <a:lnTo>
                  <a:pt x="335399" y="1094506"/>
                </a:lnTo>
                <a:lnTo>
                  <a:pt x="350329" y="1143062"/>
                </a:lnTo>
                <a:lnTo>
                  <a:pt x="362469" y="1139329"/>
                </a:lnTo>
                <a:lnTo>
                  <a:pt x="347538" y="1090773"/>
                </a:lnTo>
                <a:close/>
              </a:path>
              <a:path w="820420" h="2573654">
                <a:moveTo>
                  <a:pt x="321410" y="1005800"/>
                </a:moveTo>
                <a:lnTo>
                  <a:pt x="309271" y="1009533"/>
                </a:lnTo>
                <a:lnTo>
                  <a:pt x="324201" y="1058089"/>
                </a:lnTo>
                <a:lnTo>
                  <a:pt x="336340" y="1054356"/>
                </a:lnTo>
                <a:lnTo>
                  <a:pt x="321410" y="1005800"/>
                </a:lnTo>
                <a:close/>
              </a:path>
              <a:path w="820420" h="2573654">
                <a:moveTo>
                  <a:pt x="295281" y="920826"/>
                </a:moveTo>
                <a:lnTo>
                  <a:pt x="283142" y="924558"/>
                </a:lnTo>
                <a:lnTo>
                  <a:pt x="298072" y="973115"/>
                </a:lnTo>
                <a:lnTo>
                  <a:pt x="310212" y="969383"/>
                </a:lnTo>
                <a:lnTo>
                  <a:pt x="295281" y="920826"/>
                </a:lnTo>
                <a:close/>
              </a:path>
              <a:path w="820420" h="2573654">
                <a:moveTo>
                  <a:pt x="269153" y="835853"/>
                </a:moveTo>
                <a:lnTo>
                  <a:pt x="257014" y="839585"/>
                </a:lnTo>
                <a:lnTo>
                  <a:pt x="271945" y="888141"/>
                </a:lnTo>
                <a:lnTo>
                  <a:pt x="284083" y="884408"/>
                </a:lnTo>
                <a:lnTo>
                  <a:pt x="269153" y="835853"/>
                </a:lnTo>
                <a:close/>
              </a:path>
              <a:path w="820420" h="2573654">
                <a:moveTo>
                  <a:pt x="243024" y="750879"/>
                </a:moveTo>
                <a:lnTo>
                  <a:pt x="230885" y="754612"/>
                </a:lnTo>
                <a:lnTo>
                  <a:pt x="245816" y="803168"/>
                </a:lnTo>
                <a:lnTo>
                  <a:pt x="257956" y="799435"/>
                </a:lnTo>
                <a:lnTo>
                  <a:pt x="243024" y="750879"/>
                </a:lnTo>
                <a:close/>
              </a:path>
              <a:path w="820420" h="2573654">
                <a:moveTo>
                  <a:pt x="216896" y="665905"/>
                </a:moveTo>
                <a:lnTo>
                  <a:pt x="204757" y="669637"/>
                </a:lnTo>
                <a:lnTo>
                  <a:pt x="219688" y="718195"/>
                </a:lnTo>
                <a:lnTo>
                  <a:pt x="231827" y="714462"/>
                </a:lnTo>
                <a:lnTo>
                  <a:pt x="216896" y="665905"/>
                </a:lnTo>
                <a:close/>
              </a:path>
              <a:path w="820420" h="2573654">
                <a:moveTo>
                  <a:pt x="190767" y="580932"/>
                </a:moveTo>
                <a:lnTo>
                  <a:pt x="178629" y="584664"/>
                </a:lnTo>
                <a:lnTo>
                  <a:pt x="193559" y="633220"/>
                </a:lnTo>
                <a:lnTo>
                  <a:pt x="205699" y="629488"/>
                </a:lnTo>
                <a:lnTo>
                  <a:pt x="190767" y="580932"/>
                </a:lnTo>
                <a:close/>
              </a:path>
              <a:path w="820420" h="2573654">
                <a:moveTo>
                  <a:pt x="164640" y="495959"/>
                </a:moveTo>
                <a:lnTo>
                  <a:pt x="152500" y="499690"/>
                </a:lnTo>
                <a:lnTo>
                  <a:pt x="167431" y="548247"/>
                </a:lnTo>
                <a:lnTo>
                  <a:pt x="179570" y="544515"/>
                </a:lnTo>
                <a:lnTo>
                  <a:pt x="164640" y="495959"/>
                </a:lnTo>
                <a:close/>
              </a:path>
              <a:path w="820420" h="2573654">
                <a:moveTo>
                  <a:pt x="138511" y="410984"/>
                </a:moveTo>
                <a:lnTo>
                  <a:pt x="126372" y="414717"/>
                </a:lnTo>
                <a:lnTo>
                  <a:pt x="141302" y="463273"/>
                </a:lnTo>
                <a:lnTo>
                  <a:pt x="153442" y="459541"/>
                </a:lnTo>
                <a:lnTo>
                  <a:pt x="138511" y="410984"/>
                </a:lnTo>
                <a:close/>
              </a:path>
              <a:path w="820420" h="2573654">
                <a:moveTo>
                  <a:pt x="112383" y="326011"/>
                </a:moveTo>
                <a:lnTo>
                  <a:pt x="100243" y="329744"/>
                </a:lnTo>
                <a:lnTo>
                  <a:pt x="115175" y="378299"/>
                </a:lnTo>
                <a:lnTo>
                  <a:pt x="127313" y="374567"/>
                </a:lnTo>
                <a:lnTo>
                  <a:pt x="112383" y="326011"/>
                </a:lnTo>
                <a:close/>
              </a:path>
              <a:path w="820420" h="2573654">
                <a:moveTo>
                  <a:pt x="86254" y="241037"/>
                </a:moveTo>
                <a:lnTo>
                  <a:pt x="74115" y="244769"/>
                </a:lnTo>
                <a:lnTo>
                  <a:pt x="89046" y="293326"/>
                </a:lnTo>
                <a:lnTo>
                  <a:pt x="101185" y="289594"/>
                </a:lnTo>
                <a:lnTo>
                  <a:pt x="86254" y="241037"/>
                </a:lnTo>
                <a:close/>
              </a:path>
              <a:path w="820420" h="2573654">
                <a:moveTo>
                  <a:pt x="60126" y="156063"/>
                </a:moveTo>
                <a:lnTo>
                  <a:pt x="47986" y="159796"/>
                </a:lnTo>
                <a:lnTo>
                  <a:pt x="62918" y="208352"/>
                </a:lnTo>
                <a:lnTo>
                  <a:pt x="75056" y="204619"/>
                </a:lnTo>
                <a:lnTo>
                  <a:pt x="60126" y="156063"/>
                </a:lnTo>
                <a:close/>
              </a:path>
              <a:path w="820420" h="2573654">
                <a:moveTo>
                  <a:pt x="33997" y="71090"/>
                </a:moveTo>
                <a:lnTo>
                  <a:pt x="21859" y="74823"/>
                </a:lnTo>
                <a:lnTo>
                  <a:pt x="36789" y="123379"/>
                </a:lnTo>
                <a:lnTo>
                  <a:pt x="48928" y="119646"/>
                </a:lnTo>
                <a:lnTo>
                  <a:pt x="33997" y="71090"/>
                </a:lnTo>
                <a:close/>
              </a:path>
              <a:path w="820420" h="2573654">
                <a:moveTo>
                  <a:pt x="12138" y="0"/>
                </a:moveTo>
                <a:lnTo>
                  <a:pt x="0" y="3732"/>
                </a:lnTo>
                <a:lnTo>
                  <a:pt x="10661" y="38406"/>
                </a:lnTo>
                <a:lnTo>
                  <a:pt x="22800" y="34673"/>
                </a:lnTo>
                <a:lnTo>
                  <a:pt x="1213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69461" y="4713081"/>
            <a:ext cx="3302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9703" y="818388"/>
            <a:ext cx="124841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7660" marR="5080" indent="-31559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Health  Checks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52943" y="268932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97443" y="346963"/>
            <a:ext cx="1688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ap-southeast-1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52945" y="268933"/>
            <a:ext cx="3302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465505" y="1037680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8510" y="1601723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1.1.1.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55716" y="3640835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2.2.2.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699" y="2781673"/>
            <a:ext cx="1765300" cy="134366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spcBef>
                <a:spcPts val="61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Singapore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0160" algn="ctr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3469" y="4515956"/>
            <a:ext cx="1765300" cy="134366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spcBef>
                <a:spcPts val="610"/>
              </a:spcBef>
            </a:pPr>
            <a:r>
              <a:rPr sz="1200" spc="-5" dirty="0">
                <a:solidFill>
                  <a:srgbClr val="8FA7C4"/>
                </a:solidFill>
                <a:cs typeface="Calibri"/>
              </a:rPr>
              <a:t>New</a:t>
            </a:r>
            <a:r>
              <a:rPr sz="120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25" dirty="0">
                <a:solidFill>
                  <a:srgbClr val="8FA7C4"/>
                </a:solidFill>
                <a:cs typeface="Calibri"/>
              </a:rPr>
              <a:t>York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620" algn="ctr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31406" y="4900480"/>
            <a:ext cx="273826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49887" y="5021574"/>
            <a:ext cx="1765300" cy="134366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35" algn="ctr">
              <a:spcBef>
                <a:spcPts val="61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Sydney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620" algn="ctr">
              <a:spcBef>
                <a:spcPts val="92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87889" y="5427705"/>
            <a:ext cx="273826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63368" y="1796178"/>
            <a:ext cx="7275830" cy="1698625"/>
          </a:xfrm>
          <a:custGeom>
            <a:avLst/>
            <a:gdLst/>
            <a:ahLst/>
            <a:cxnLst/>
            <a:rect l="l" t="t" r="r" b="b"/>
            <a:pathLst>
              <a:path w="7275830" h="1698625">
                <a:moveTo>
                  <a:pt x="7194945" y="45557"/>
                </a:moveTo>
                <a:lnTo>
                  <a:pt x="0" y="1685865"/>
                </a:lnTo>
                <a:lnTo>
                  <a:pt x="2823" y="1698247"/>
                </a:lnTo>
                <a:lnTo>
                  <a:pt x="7197768" y="57940"/>
                </a:lnTo>
                <a:lnTo>
                  <a:pt x="7201297" y="50644"/>
                </a:lnTo>
                <a:lnTo>
                  <a:pt x="7194945" y="45557"/>
                </a:lnTo>
                <a:close/>
              </a:path>
              <a:path w="7275830" h="1698625">
                <a:moveTo>
                  <a:pt x="7262519" y="44432"/>
                </a:moveTo>
                <a:lnTo>
                  <a:pt x="7199881" y="44432"/>
                </a:lnTo>
                <a:lnTo>
                  <a:pt x="7202704" y="56814"/>
                </a:lnTo>
                <a:lnTo>
                  <a:pt x="7197768" y="57940"/>
                </a:lnTo>
                <a:lnTo>
                  <a:pt x="7165894" y="123822"/>
                </a:lnTo>
                <a:lnTo>
                  <a:pt x="7262519" y="44432"/>
                </a:lnTo>
                <a:close/>
              </a:path>
              <a:path w="7275830" h="1698625">
                <a:moveTo>
                  <a:pt x="7201297" y="50644"/>
                </a:moveTo>
                <a:lnTo>
                  <a:pt x="7197768" y="57940"/>
                </a:lnTo>
                <a:lnTo>
                  <a:pt x="7202704" y="56814"/>
                </a:lnTo>
                <a:lnTo>
                  <a:pt x="7201297" y="50644"/>
                </a:lnTo>
                <a:close/>
              </a:path>
              <a:path w="7275830" h="1698625">
                <a:moveTo>
                  <a:pt x="7199881" y="44432"/>
                </a:moveTo>
                <a:lnTo>
                  <a:pt x="7194945" y="45557"/>
                </a:lnTo>
                <a:lnTo>
                  <a:pt x="7201288" y="50602"/>
                </a:lnTo>
                <a:lnTo>
                  <a:pt x="7199881" y="44432"/>
                </a:lnTo>
                <a:close/>
              </a:path>
              <a:path w="7275830" h="1698625">
                <a:moveTo>
                  <a:pt x="7137665" y="0"/>
                </a:moveTo>
                <a:lnTo>
                  <a:pt x="7194945" y="45557"/>
                </a:lnTo>
                <a:lnTo>
                  <a:pt x="7199881" y="44432"/>
                </a:lnTo>
                <a:lnTo>
                  <a:pt x="7262519" y="44432"/>
                </a:lnTo>
                <a:lnTo>
                  <a:pt x="7275603" y="33681"/>
                </a:lnTo>
                <a:lnTo>
                  <a:pt x="713766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00899" y="5370380"/>
            <a:ext cx="469900" cy="469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922311" y="549328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71038" y="5908547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439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42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dirty="0"/>
              <a:t>- </a:t>
            </a:r>
            <a:r>
              <a:rPr spc="-15" dirty="0"/>
              <a:t>Failover </a:t>
            </a:r>
            <a:r>
              <a:rPr spc="-10" dirty="0"/>
              <a:t>Routing</a:t>
            </a:r>
            <a:r>
              <a:rPr spc="-55" dirty="0"/>
              <a:t> </a:t>
            </a:r>
            <a:r>
              <a:rPr spc="-1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5429" y="215950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5791" y="1316598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9904" y="1050147"/>
          <a:ext cx="4806948" cy="95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5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96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Health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Record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failover.dctlabs.com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1.1.1.1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Primary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failover.dctlabs.com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i="1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alb-id</a:t>
                      </a:r>
                      <a:endParaRPr sz="115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Secondary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069461" y="4713080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3961" y="4790947"/>
            <a:ext cx="1688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ap-southeast-2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7384" y="3728575"/>
            <a:ext cx="7605395" cy="1271270"/>
          </a:xfrm>
          <a:custGeom>
            <a:avLst/>
            <a:gdLst/>
            <a:ahLst/>
            <a:cxnLst/>
            <a:rect l="l" t="t" r="r" b="b"/>
            <a:pathLst>
              <a:path w="7605395" h="1271270">
                <a:moveTo>
                  <a:pt x="7523867" y="49168"/>
                </a:moveTo>
                <a:lnTo>
                  <a:pt x="0" y="1258713"/>
                </a:lnTo>
                <a:lnTo>
                  <a:pt x="2015" y="1271252"/>
                </a:lnTo>
                <a:lnTo>
                  <a:pt x="7525883" y="61707"/>
                </a:lnTo>
                <a:lnTo>
                  <a:pt x="7529890" y="54631"/>
                </a:lnTo>
                <a:lnTo>
                  <a:pt x="7523867" y="49168"/>
                </a:lnTo>
                <a:close/>
              </a:path>
              <a:path w="7605395" h="1271270">
                <a:moveTo>
                  <a:pt x="7597037" y="48347"/>
                </a:moveTo>
                <a:lnTo>
                  <a:pt x="7528974" y="48347"/>
                </a:lnTo>
                <a:lnTo>
                  <a:pt x="7530989" y="60886"/>
                </a:lnTo>
                <a:lnTo>
                  <a:pt x="7525883" y="61707"/>
                </a:lnTo>
                <a:lnTo>
                  <a:pt x="7489814" y="125389"/>
                </a:lnTo>
                <a:lnTo>
                  <a:pt x="7597037" y="48347"/>
                </a:lnTo>
                <a:close/>
              </a:path>
              <a:path w="7605395" h="1271270">
                <a:moveTo>
                  <a:pt x="7528974" y="48347"/>
                </a:moveTo>
                <a:lnTo>
                  <a:pt x="7523867" y="49168"/>
                </a:lnTo>
                <a:lnTo>
                  <a:pt x="7529890" y="54631"/>
                </a:lnTo>
                <a:lnTo>
                  <a:pt x="7525883" y="61707"/>
                </a:lnTo>
                <a:lnTo>
                  <a:pt x="7530989" y="60886"/>
                </a:lnTo>
                <a:lnTo>
                  <a:pt x="7528974" y="48347"/>
                </a:lnTo>
                <a:close/>
              </a:path>
              <a:path w="7605395" h="1271270">
                <a:moveTo>
                  <a:pt x="7469656" y="0"/>
                </a:moveTo>
                <a:lnTo>
                  <a:pt x="7523867" y="49168"/>
                </a:lnTo>
                <a:lnTo>
                  <a:pt x="7528974" y="48347"/>
                </a:lnTo>
                <a:lnTo>
                  <a:pt x="7597037" y="48347"/>
                </a:lnTo>
                <a:lnTo>
                  <a:pt x="7605125" y="42536"/>
                </a:lnTo>
                <a:lnTo>
                  <a:pt x="746965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50398" y="2856741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94898" y="2934715"/>
            <a:ext cx="1308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4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us-east-1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50400" y="2856743"/>
            <a:ext cx="330200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09788" y="3362100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7041" y="1741077"/>
            <a:ext cx="3345815" cy="1696720"/>
          </a:xfrm>
          <a:custGeom>
            <a:avLst/>
            <a:gdLst/>
            <a:ahLst/>
            <a:cxnLst/>
            <a:rect l="l" t="t" r="r" b="b"/>
            <a:pathLst>
              <a:path w="3345815" h="1696720">
                <a:moveTo>
                  <a:pt x="3270072" y="1665545"/>
                </a:moveTo>
                <a:lnTo>
                  <a:pt x="3203479" y="1695904"/>
                </a:lnTo>
                <a:lnTo>
                  <a:pt x="3345468" y="1696568"/>
                </a:lnTo>
                <a:lnTo>
                  <a:pt x="3324135" y="1667846"/>
                </a:lnTo>
                <a:lnTo>
                  <a:pt x="3274621" y="1667846"/>
                </a:lnTo>
                <a:lnTo>
                  <a:pt x="3270072" y="1665545"/>
                </a:lnTo>
                <a:close/>
              </a:path>
              <a:path w="3345815" h="1696720">
                <a:moveTo>
                  <a:pt x="3275805" y="1654212"/>
                </a:moveTo>
                <a:lnTo>
                  <a:pt x="3277472" y="1662172"/>
                </a:lnTo>
                <a:lnTo>
                  <a:pt x="3270072" y="1665545"/>
                </a:lnTo>
                <a:lnTo>
                  <a:pt x="3274621" y="1667846"/>
                </a:lnTo>
                <a:lnTo>
                  <a:pt x="3280354" y="1656513"/>
                </a:lnTo>
                <a:lnTo>
                  <a:pt x="3275805" y="1654212"/>
                </a:lnTo>
                <a:close/>
              </a:path>
              <a:path w="3345815" h="1696720">
                <a:moveTo>
                  <a:pt x="3260806" y="1582578"/>
                </a:moveTo>
                <a:lnTo>
                  <a:pt x="3275805" y="1654212"/>
                </a:lnTo>
                <a:lnTo>
                  <a:pt x="3280354" y="1656513"/>
                </a:lnTo>
                <a:lnTo>
                  <a:pt x="3274621" y="1667846"/>
                </a:lnTo>
                <a:lnTo>
                  <a:pt x="3324135" y="1667846"/>
                </a:lnTo>
                <a:lnTo>
                  <a:pt x="3260806" y="1582578"/>
                </a:lnTo>
                <a:close/>
              </a:path>
              <a:path w="3345815" h="1696720">
                <a:moveTo>
                  <a:pt x="3235024" y="1633583"/>
                </a:moveTo>
                <a:lnTo>
                  <a:pt x="3229291" y="1644915"/>
                </a:lnTo>
                <a:lnTo>
                  <a:pt x="3270072" y="1665545"/>
                </a:lnTo>
                <a:lnTo>
                  <a:pt x="3277472" y="1662172"/>
                </a:lnTo>
                <a:lnTo>
                  <a:pt x="3275805" y="1654212"/>
                </a:lnTo>
                <a:lnTo>
                  <a:pt x="3235024" y="1633583"/>
                </a:lnTo>
                <a:close/>
              </a:path>
              <a:path w="3345815" h="1696720">
                <a:moveTo>
                  <a:pt x="3155696" y="1593453"/>
                </a:moveTo>
                <a:lnTo>
                  <a:pt x="3149963" y="1604785"/>
                </a:lnTo>
                <a:lnTo>
                  <a:pt x="3195293" y="1627717"/>
                </a:lnTo>
                <a:lnTo>
                  <a:pt x="3201026" y="1616384"/>
                </a:lnTo>
                <a:lnTo>
                  <a:pt x="3155696" y="1593453"/>
                </a:lnTo>
                <a:close/>
              </a:path>
              <a:path w="3345815" h="1696720">
                <a:moveTo>
                  <a:pt x="3076367" y="1553324"/>
                </a:moveTo>
                <a:lnTo>
                  <a:pt x="3070636" y="1564657"/>
                </a:lnTo>
                <a:lnTo>
                  <a:pt x="3115965" y="1587587"/>
                </a:lnTo>
                <a:lnTo>
                  <a:pt x="3121698" y="1576255"/>
                </a:lnTo>
                <a:lnTo>
                  <a:pt x="3076367" y="1553324"/>
                </a:lnTo>
                <a:close/>
              </a:path>
              <a:path w="3345815" h="1696720">
                <a:moveTo>
                  <a:pt x="2997041" y="1513196"/>
                </a:moveTo>
                <a:lnTo>
                  <a:pt x="2991308" y="1524528"/>
                </a:lnTo>
                <a:lnTo>
                  <a:pt x="3036638" y="1547459"/>
                </a:lnTo>
                <a:lnTo>
                  <a:pt x="3042371" y="1536125"/>
                </a:lnTo>
                <a:lnTo>
                  <a:pt x="2997041" y="1513196"/>
                </a:lnTo>
                <a:close/>
              </a:path>
              <a:path w="3345815" h="1696720">
                <a:moveTo>
                  <a:pt x="2917713" y="1473066"/>
                </a:moveTo>
                <a:lnTo>
                  <a:pt x="2911980" y="1484398"/>
                </a:lnTo>
                <a:lnTo>
                  <a:pt x="2957310" y="1507329"/>
                </a:lnTo>
                <a:lnTo>
                  <a:pt x="2963043" y="1495997"/>
                </a:lnTo>
                <a:lnTo>
                  <a:pt x="2917713" y="1473066"/>
                </a:lnTo>
                <a:close/>
              </a:path>
              <a:path w="3345815" h="1696720">
                <a:moveTo>
                  <a:pt x="2838385" y="1432937"/>
                </a:moveTo>
                <a:lnTo>
                  <a:pt x="2832652" y="1444270"/>
                </a:lnTo>
                <a:lnTo>
                  <a:pt x="2877982" y="1467200"/>
                </a:lnTo>
                <a:lnTo>
                  <a:pt x="2883715" y="1455868"/>
                </a:lnTo>
                <a:lnTo>
                  <a:pt x="2838385" y="1432937"/>
                </a:lnTo>
                <a:close/>
              </a:path>
              <a:path w="3345815" h="1696720">
                <a:moveTo>
                  <a:pt x="2759058" y="1392809"/>
                </a:moveTo>
                <a:lnTo>
                  <a:pt x="2753325" y="1404141"/>
                </a:lnTo>
                <a:lnTo>
                  <a:pt x="2798655" y="1427072"/>
                </a:lnTo>
                <a:lnTo>
                  <a:pt x="2804388" y="1415740"/>
                </a:lnTo>
                <a:lnTo>
                  <a:pt x="2759058" y="1392809"/>
                </a:lnTo>
                <a:close/>
              </a:path>
              <a:path w="3345815" h="1696720">
                <a:moveTo>
                  <a:pt x="2679730" y="1352679"/>
                </a:moveTo>
                <a:lnTo>
                  <a:pt x="2673997" y="1364011"/>
                </a:lnTo>
                <a:lnTo>
                  <a:pt x="2719327" y="1386942"/>
                </a:lnTo>
                <a:lnTo>
                  <a:pt x="2725060" y="1375610"/>
                </a:lnTo>
                <a:lnTo>
                  <a:pt x="2679730" y="1352679"/>
                </a:lnTo>
                <a:close/>
              </a:path>
              <a:path w="3345815" h="1696720">
                <a:moveTo>
                  <a:pt x="2600402" y="1312550"/>
                </a:moveTo>
                <a:lnTo>
                  <a:pt x="2594669" y="1323883"/>
                </a:lnTo>
                <a:lnTo>
                  <a:pt x="2639999" y="1346813"/>
                </a:lnTo>
                <a:lnTo>
                  <a:pt x="2645732" y="1335481"/>
                </a:lnTo>
                <a:lnTo>
                  <a:pt x="2600402" y="1312550"/>
                </a:lnTo>
                <a:close/>
              </a:path>
              <a:path w="3345815" h="1696720">
                <a:moveTo>
                  <a:pt x="2521075" y="1272421"/>
                </a:moveTo>
                <a:lnTo>
                  <a:pt x="2515342" y="1283754"/>
                </a:lnTo>
                <a:lnTo>
                  <a:pt x="2560673" y="1306685"/>
                </a:lnTo>
                <a:lnTo>
                  <a:pt x="2566405" y="1295353"/>
                </a:lnTo>
                <a:lnTo>
                  <a:pt x="2521075" y="1272421"/>
                </a:lnTo>
                <a:close/>
              </a:path>
              <a:path w="3345815" h="1696720">
                <a:moveTo>
                  <a:pt x="2441747" y="1232292"/>
                </a:moveTo>
                <a:lnTo>
                  <a:pt x="2436014" y="1243624"/>
                </a:lnTo>
                <a:lnTo>
                  <a:pt x="2481345" y="1266555"/>
                </a:lnTo>
                <a:lnTo>
                  <a:pt x="2487077" y="1255223"/>
                </a:lnTo>
                <a:lnTo>
                  <a:pt x="2441747" y="1232292"/>
                </a:lnTo>
                <a:close/>
              </a:path>
              <a:path w="3345815" h="1696720">
                <a:moveTo>
                  <a:pt x="2362419" y="1192162"/>
                </a:moveTo>
                <a:lnTo>
                  <a:pt x="2356686" y="1203496"/>
                </a:lnTo>
                <a:lnTo>
                  <a:pt x="2402017" y="1226426"/>
                </a:lnTo>
                <a:lnTo>
                  <a:pt x="2407749" y="1215094"/>
                </a:lnTo>
                <a:lnTo>
                  <a:pt x="2362419" y="1192162"/>
                </a:lnTo>
                <a:close/>
              </a:path>
              <a:path w="3345815" h="1696720">
                <a:moveTo>
                  <a:pt x="2283091" y="1152034"/>
                </a:moveTo>
                <a:lnTo>
                  <a:pt x="2277358" y="1163366"/>
                </a:lnTo>
                <a:lnTo>
                  <a:pt x="2322689" y="1186298"/>
                </a:lnTo>
                <a:lnTo>
                  <a:pt x="2328421" y="1174965"/>
                </a:lnTo>
                <a:lnTo>
                  <a:pt x="2283091" y="1152034"/>
                </a:lnTo>
                <a:close/>
              </a:path>
              <a:path w="3345815" h="1696720">
                <a:moveTo>
                  <a:pt x="2203764" y="1111905"/>
                </a:moveTo>
                <a:lnTo>
                  <a:pt x="2198032" y="1123237"/>
                </a:lnTo>
                <a:lnTo>
                  <a:pt x="2243362" y="1146168"/>
                </a:lnTo>
                <a:lnTo>
                  <a:pt x="2249095" y="1134836"/>
                </a:lnTo>
                <a:lnTo>
                  <a:pt x="2203764" y="1111905"/>
                </a:lnTo>
                <a:close/>
              </a:path>
              <a:path w="3345815" h="1696720">
                <a:moveTo>
                  <a:pt x="2124436" y="1071777"/>
                </a:moveTo>
                <a:lnTo>
                  <a:pt x="2118704" y="1083109"/>
                </a:lnTo>
                <a:lnTo>
                  <a:pt x="2164034" y="1106040"/>
                </a:lnTo>
                <a:lnTo>
                  <a:pt x="2169767" y="1094706"/>
                </a:lnTo>
                <a:lnTo>
                  <a:pt x="2124436" y="1071777"/>
                </a:lnTo>
                <a:close/>
              </a:path>
              <a:path w="3345815" h="1696720">
                <a:moveTo>
                  <a:pt x="2045108" y="1031647"/>
                </a:moveTo>
                <a:lnTo>
                  <a:pt x="2039376" y="1042979"/>
                </a:lnTo>
                <a:lnTo>
                  <a:pt x="2084706" y="1065911"/>
                </a:lnTo>
                <a:lnTo>
                  <a:pt x="2090439" y="1054578"/>
                </a:lnTo>
                <a:lnTo>
                  <a:pt x="2045108" y="1031647"/>
                </a:lnTo>
                <a:close/>
              </a:path>
              <a:path w="3345815" h="1696720">
                <a:moveTo>
                  <a:pt x="1965782" y="991518"/>
                </a:moveTo>
                <a:lnTo>
                  <a:pt x="1960049" y="1002850"/>
                </a:lnTo>
                <a:lnTo>
                  <a:pt x="2005379" y="1025781"/>
                </a:lnTo>
                <a:lnTo>
                  <a:pt x="2011112" y="1014449"/>
                </a:lnTo>
                <a:lnTo>
                  <a:pt x="1965782" y="991518"/>
                </a:lnTo>
                <a:close/>
              </a:path>
              <a:path w="3345815" h="1696720">
                <a:moveTo>
                  <a:pt x="1886454" y="951390"/>
                </a:moveTo>
                <a:lnTo>
                  <a:pt x="1880721" y="962722"/>
                </a:lnTo>
                <a:lnTo>
                  <a:pt x="1926051" y="985653"/>
                </a:lnTo>
                <a:lnTo>
                  <a:pt x="1931784" y="974319"/>
                </a:lnTo>
                <a:lnTo>
                  <a:pt x="1886454" y="951390"/>
                </a:lnTo>
                <a:close/>
              </a:path>
              <a:path w="3345815" h="1696720">
                <a:moveTo>
                  <a:pt x="1807126" y="911260"/>
                </a:moveTo>
                <a:lnTo>
                  <a:pt x="1801393" y="922592"/>
                </a:lnTo>
                <a:lnTo>
                  <a:pt x="1846723" y="945523"/>
                </a:lnTo>
                <a:lnTo>
                  <a:pt x="1852456" y="934191"/>
                </a:lnTo>
                <a:lnTo>
                  <a:pt x="1807126" y="911260"/>
                </a:lnTo>
                <a:close/>
              </a:path>
              <a:path w="3345815" h="1696720">
                <a:moveTo>
                  <a:pt x="1727799" y="871131"/>
                </a:moveTo>
                <a:lnTo>
                  <a:pt x="1722066" y="882464"/>
                </a:lnTo>
                <a:lnTo>
                  <a:pt x="1767396" y="905394"/>
                </a:lnTo>
                <a:lnTo>
                  <a:pt x="1773129" y="894062"/>
                </a:lnTo>
                <a:lnTo>
                  <a:pt x="1727799" y="871131"/>
                </a:lnTo>
                <a:close/>
              </a:path>
              <a:path w="3345815" h="1696720">
                <a:moveTo>
                  <a:pt x="1648471" y="831002"/>
                </a:moveTo>
                <a:lnTo>
                  <a:pt x="1642738" y="842335"/>
                </a:lnTo>
                <a:lnTo>
                  <a:pt x="1688068" y="865266"/>
                </a:lnTo>
                <a:lnTo>
                  <a:pt x="1693801" y="853932"/>
                </a:lnTo>
                <a:lnTo>
                  <a:pt x="1648471" y="831002"/>
                </a:lnTo>
                <a:close/>
              </a:path>
              <a:path w="3345815" h="1696720">
                <a:moveTo>
                  <a:pt x="1569143" y="790873"/>
                </a:moveTo>
                <a:lnTo>
                  <a:pt x="1563410" y="802205"/>
                </a:lnTo>
                <a:lnTo>
                  <a:pt x="1608740" y="825136"/>
                </a:lnTo>
                <a:lnTo>
                  <a:pt x="1614473" y="813804"/>
                </a:lnTo>
                <a:lnTo>
                  <a:pt x="1569143" y="790873"/>
                </a:lnTo>
                <a:close/>
              </a:path>
              <a:path w="3345815" h="1696720">
                <a:moveTo>
                  <a:pt x="1489816" y="750743"/>
                </a:moveTo>
                <a:lnTo>
                  <a:pt x="1484083" y="762077"/>
                </a:lnTo>
                <a:lnTo>
                  <a:pt x="1529414" y="785007"/>
                </a:lnTo>
                <a:lnTo>
                  <a:pt x="1535146" y="773675"/>
                </a:lnTo>
                <a:lnTo>
                  <a:pt x="1489816" y="750743"/>
                </a:lnTo>
                <a:close/>
              </a:path>
              <a:path w="3345815" h="1696720">
                <a:moveTo>
                  <a:pt x="1410488" y="710615"/>
                </a:moveTo>
                <a:lnTo>
                  <a:pt x="1404755" y="721948"/>
                </a:lnTo>
                <a:lnTo>
                  <a:pt x="1450085" y="744879"/>
                </a:lnTo>
                <a:lnTo>
                  <a:pt x="1455818" y="733546"/>
                </a:lnTo>
                <a:lnTo>
                  <a:pt x="1410488" y="710615"/>
                </a:lnTo>
                <a:close/>
              </a:path>
              <a:path w="3345815" h="1696720">
                <a:moveTo>
                  <a:pt x="1331160" y="670486"/>
                </a:moveTo>
                <a:lnTo>
                  <a:pt x="1325427" y="681818"/>
                </a:lnTo>
                <a:lnTo>
                  <a:pt x="1370757" y="704749"/>
                </a:lnTo>
                <a:lnTo>
                  <a:pt x="1376490" y="693417"/>
                </a:lnTo>
                <a:lnTo>
                  <a:pt x="1331160" y="670486"/>
                </a:lnTo>
                <a:close/>
              </a:path>
              <a:path w="3345815" h="1696720">
                <a:moveTo>
                  <a:pt x="1251832" y="630358"/>
                </a:moveTo>
                <a:lnTo>
                  <a:pt x="1246101" y="641690"/>
                </a:lnTo>
                <a:lnTo>
                  <a:pt x="1291429" y="664621"/>
                </a:lnTo>
                <a:lnTo>
                  <a:pt x="1297162" y="653288"/>
                </a:lnTo>
                <a:lnTo>
                  <a:pt x="1251832" y="630358"/>
                </a:lnTo>
                <a:close/>
              </a:path>
              <a:path w="3345815" h="1696720">
                <a:moveTo>
                  <a:pt x="1172505" y="590228"/>
                </a:moveTo>
                <a:lnTo>
                  <a:pt x="1166773" y="601560"/>
                </a:lnTo>
                <a:lnTo>
                  <a:pt x="1212103" y="624492"/>
                </a:lnTo>
                <a:lnTo>
                  <a:pt x="1217836" y="613159"/>
                </a:lnTo>
                <a:lnTo>
                  <a:pt x="1172505" y="590228"/>
                </a:lnTo>
                <a:close/>
              </a:path>
              <a:path w="3345815" h="1696720">
                <a:moveTo>
                  <a:pt x="1093177" y="550099"/>
                </a:moveTo>
                <a:lnTo>
                  <a:pt x="1087445" y="561432"/>
                </a:lnTo>
                <a:lnTo>
                  <a:pt x="1132775" y="584362"/>
                </a:lnTo>
                <a:lnTo>
                  <a:pt x="1138508" y="573030"/>
                </a:lnTo>
                <a:lnTo>
                  <a:pt x="1093177" y="550099"/>
                </a:lnTo>
                <a:close/>
              </a:path>
              <a:path w="3345815" h="1696720">
                <a:moveTo>
                  <a:pt x="1013851" y="509971"/>
                </a:moveTo>
                <a:lnTo>
                  <a:pt x="1008118" y="521303"/>
                </a:lnTo>
                <a:lnTo>
                  <a:pt x="1053448" y="544234"/>
                </a:lnTo>
                <a:lnTo>
                  <a:pt x="1059179" y="532900"/>
                </a:lnTo>
                <a:lnTo>
                  <a:pt x="1013851" y="509971"/>
                </a:lnTo>
                <a:close/>
              </a:path>
              <a:path w="3345815" h="1696720">
                <a:moveTo>
                  <a:pt x="934523" y="469841"/>
                </a:moveTo>
                <a:lnTo>
                  <a:pt x="928790" y="481173"/>
                </a:lnTo>
                <a:lnTo>
                  <a:pt x="974120" y="504104"/>
                </a:lnTo>
                <a:lnTo>
                  <a:pt x="979853" y="492772"/>
                </a:lnTo>
                <a:lnTo>
                  <a:pt x="934523" y="469841"/>
                </a:lnTo>
                <a:close/>
              </a:path>
              <a:path w="3345815" h="1696720">
                <a:moveTo>
                  <a:pt x="855195" y="429712"/>
                </a:moveTo>
                <a:lnTo>
                  <a:pt x="849463" y="441045"/>
                </a:lnTo>
                <a:lnTo>
                  <a:pt x="894792" y="463975"/>
                </a:lnTo>
                <a:lnTo>
                  <a:pt x="900525" y="452643"/>
                </a:lnTo>
                <a:lnTo>
                  <a:pt x="855195" y="429712"/>
                </a:lnTo>
                <a:close/>
              </a:path>
              <a:path w="3345815" h="1696720">
                <a:moveTo>
                  <a:pt x="775868" y="389583"/>
                </a:moveTo>
                <a:lnTo>
                  <a:pt x="770135" y="400916"/>
                </a:lnTo>
                <a:lnTo>
                  <a:pt x="815465" y="423847"/>
                </a:lnTo>
                <a:lnTo>
                  <a:pt x="821198" y="412515"/>
                </a:lnTo>
                <a:lnTo>
                  <a:pt x="775868" y="389583"/>
                </a:lnTo>
                <a:close/>
              </a:path>
              <a:path w="3345815" h="1696720">
                <a:moveTo>
                  <a:pt x="696540" y="349454"/>
                </a:moveTo>
                <a:lnTo>
                  <a:pt x="690807" y="360786"/>
                </a:lnTo>
                <a:lnTo>
                  <a:pt x="736137" y="383717"/>
                </a:lnTo>
                <a:lnTo>
                  <a:pt x="741870" y="372385"/>
                </a:lnTo>
                <a:lnTo>
                  <a:pt x="696540" y="349454"/>
                </a:lnTo>
                <a:close/>
              </a:path>
              <a:path w="3345815" h="1696720">
                <a:moveTo>
                  <a:pt x="617212" y="309325"/>
                </a:moveTo>
                <a:lnTo>
                  <a:pt x="611480" y="320658"/>
                </a:lnTo>
                <a:lnTo>
                  <a:pt x="656809" y="343588"/>
                </a:lnTo>
                <a:lnTo>
                  <a:pt x="662542" y="332256"/>
                </a:lnTo>
                <a:lnTo>
                  <a:pt x="617212" y="309325"/>
                </a:lnTo>
                <a:close/>
              </a:path>
              <a:path w="3345815" h="1696720">
                <a:moveTo>
                  <a:pt x="537885" y="269196"/>
                </a:moveTo>
                <a:lnTo>
                  <a:pt x="532152" y="280529"/>
                </a:lnTo>
                <a:lnTo>
                  <a:pt x="577482" y="303460"/>
                </a:lnTo>
                <a:lnTo>
                  <a:pt x="583215" y="292127"/>
                </a:lnTo>
                <a:lnTo>
                  <a:pt x="537885" y="269196"/>
                </a:lnTo>
                <a:close/>
              </a:path>
              <a:path w="3345815" h="1696720">
                <a:moveTo>
                  <a:pt x="458557" y="229067"/>
                </a:moveTo>
                <a:lnTo>
                  <a:pt x="452824" y="240399"/>
                </a:lnTo>
                <a:lnTo>
                  <a:pt x="498154" y="263330"/>
                </a:lnTo>
                <a:lnTo>
                  <a:pt x="503887" y="251998"/>
                </a:lnTo>
                <a:lnTo>
                  <a:pt x="458557" y="229067"/>
                </a:lnTo>
                <a:close/>
              </a:path>
              <a:path w="3345815" h="1696720">
                <a:moveTo>
                  <a:pt x="379229" y="188939"/>
                </a:moveTo>
                <a:lnTo>
                  <a:pt x="373496" y="200271"/>
                </a:lnTo>
                <a:lnTo>
                  <a:pt x="418826" y="223202"/>
                </a:lnTo>
                <a:lnTo>
                  <a:pt x="424559" y="211869"/>
                </a:lnTo>
                <a:lnTo>
                  <a:pt x="379229" y="188939"/>
                </a:lnTo>
                <a:close/>
              </a:path>
              <a:path w="3345815" h="1696720">
                <a:moveTo>
                  <a:pt x="299901" y="148809"/>
                </a:moveTo>
                <a:lnTo>
                  <a:pt x="294168" y="160141"/>
                </a:lnTo>
                <a:lnTo>
                  <a:pt x="339500" y="183073"/>
                </a:lnTo>
                <a:lnTo>
                  <a:pt x="345231" y="171740"/>
                </a:lnTo>
                <a:lnTo>
                  <a:pt x="299901" y="148809"/>
                </a:lnTo>
                <a:close/>
              </a:path>
              <a:path w="3345815" h="1696720">
                <a:moveTo>
                  <a:pt x="220573" y="108680"/>
                </a:moveTo>
                <a:lnTo>
                  <a:pt x="214842" y="120012"/>
                </a:lnTo>
                <a:lnTo>
                  <a:pt x="260172" y="142943"/>
                </a:lnTo>
                <a:lnTo>
                  <a:pt x="265903" y="131611"/>
                </a:lnTo>
                <a:lnTo>
                  <a:pt x="220573" y="108680"/>
                </a:lnTo>
                <a:close/>
              </a:path>
              <a:path w="3345815" h="1696720">
                <a:moveTo>
                  <a:pt x="141246" y="68552"/>
                </a:moveTo>
                <a:lnTo>
                  <a:pt x="135514" y="79884"/>
                </a:lnTo>
                <a:lnTo>
                  <a:pt x="180844" y="102815"/>
                </a:lnTo>
                <a:lnTo>
                  <a:pt x="186576" y="91481"/>
                </a:lnTo>
                <a:lnTo>
                  <a:pt x="141246" y="68552"/>
                </a:lnTo>
                <a:close/>
              </a:path>
              <a:path w="3345815" h="1696720">
                <a:moveTo>
                  <a:pt x="61918" y="28422"/>
                </a:moveTo>
                <a:lnTo>
                  <a:pt x="56186" y="39754"/>
                </a:lnTo>
                <a:lnTo>
                  <a:pt x="101516" y="62685"/>
                </a:lnTo>
                <a:lnTo>
                  <a:pt x="107248" y="51353"/>
                </a:lnTo>
                <a:lnTo>
                  <a:pt x="61918" y="28422"/>
                </a:lnTo>
                <a:close/>
              </a:path>
              <a:path w="3345815" h="1696720">
                <a:moveTo>
                  <a:pt x="5732" y="0"/>
                </a:moveTo>
                <a:lnTo>
                  <a:pt x="0" y="11332"/>
                </a:lnTo>
                <a:lnTo>
                  <a:pt x="22188" y="22556"/>
                </a:lnTo>
                <a:lnTo>
                  <a:pt x="27920" y="11224"/>
                </a:lnTo>
                <a:lnTo>
                  <a:pt x="573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69461" y="4713081"/>
            <a:ext cx="330200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0606" y="1464564"/>
            <a:ext cx="109093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8600"/>
              </a:lnSpc>
              <a:spcBef>
                <a:spcPts val="1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Check  required on  Primary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0832" y="3881628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1.1.1.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0687" y="5329428"/>
            <a:ext cx="894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00654" y="4758607"/>
            <a:ext cx="273826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72632" y="251230"/>
            <a:ext cx="330200" cy="33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02305" y="975760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72631" y="251230"/>
            <a:ext cx="2830195" cy="198247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57200">
              <a:spcBef>
                <a:spcPts val="61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1200" spc="1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center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53465" marR="948055" algn="ctr">
              <a:lnSpc>
                <a:spcPts val="1610"/>
              </a:lnSpc>
            </a:pP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rad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53573" y="5395636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84563" y="5425130"/>
            <a:ext cx="469900" cy="469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05973" y="5548036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54701" y="5963411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840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95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dirty="0"/>
              <a:t>- </a:t>
            </a:r>
            <a:r>
              <a:rPr spc="-10" dirty="0"/>
              <a:t>Geolocation Routing</a:t>
            </a:r>
            <a:r>
              <a:rPr spc="-40" dirty="0"/>
              <a:t> </a:t>
            </a:r>
            <a:r>
              <a:rPr spc="-1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5429" y="215950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5791" y="1316598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2352" y="973325"/>
          <a:ext cx="4806948" cy="1505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1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9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5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Health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Geolocation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geolocation.dctlabs.com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1.1.1.1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Singapore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geolocation.dctlabs.com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2.2.2.2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Default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geolocation.dctlabs.com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i="1" spc="1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alb-id</a:t>
                      </a:r>
                      <a:endParaRPr sz="115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Oceania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069461" y="4713080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3961" y="4790947"/>
            <a:ext cx="1688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ap-southeast-2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7197" y="3499468"/>
            <a:ext cx="7605395" cy="1500505"/>
          </a:xfrm>
          <a:custGeom>
            <a:avLst/>
            <a:gdLst/>
            <a:ahLst/>
            <a:cxnLst/>
            <a:rect l="l" t="t" r="r" b="b"/>
            <a:pathLst>
              <a:path w="7605395" h="1500504">
                <a:moveTo>
                  <a:pt x="7524288" y="47535"/>
                </a:moveTo>
                <a:lnTo>
                  <a:pt x="0" y="1487851"/>
                </a:lnTo>
                <a:lnTo>
                  <a:pt x="2387" y="1500325"/>
                </a:lnTo>
                <a:lnTo>
                  <a:pt x="7526675" y="60008"/>
                </a:lnTo>
                <a:lnTo>
                  <a:pt x="7530458" y="52841"/>
                </a:lnTo>
                <a:lnTo>
                  <a:pt x="7524288" y="47535"/>
                </a:lnTo>
                <a:close/>
              </a:path>
              <a:path w="7605395" h="1500504">
                <a:moveTo>
                  <a:pt x="7594726" y="46583"/>
                </a:moveTo>
                <a:lnTo>
                  <a:pt x="7529259" y="46583"/>
                </a:lnTo>
                <a:lnTo>
                  <a:pt x="7531648" y="59056"/>
                </a:lnTo>
                <a:lnTo>
                  <a:pt x="7526675" y="60008"/>
                </a:lnTo>
                <a:lnTo>
                  <a:pt x="7492514" y="124735"/>
                </a:lnTo>
                <a:lnTo>
                  <a:pt x="7594726" y="46583"/>
                </a:lnTo>
                <a:close/>
              </a:path>
              <a:path w="7605395" h="1500504">
                <a:moveTo>
                  <a:pt x="7530458" y="52841"/>
                </a:moveTo>
                <a:lnTo>
                  <a:pt x="7526675" y="60008"/>
                </a:lnTo>
                <a:lnTo>
                  <a:pt x="7531648" y="59056"/>
                </a:lnTo>
                <a:lnTo>
                  <a:pt x="7530458" y="52841"/>
                </a:lnTo>
                <a:close/>
              </a:path>
              <a:path w="7605395" h="1500504">
                <a:moveTo>
                  <a:pt x="7529259" y="46583"/>
                </a:moveTo>
                <a:lnTo>
                  <a:pt x="7524288" y="47535"/>
                </a:lnTo>
                <a:lnTo>
                  <a:pt x="7530450" y="52798"/>
                </a:lnTo>
                <a:lnTo>
                  <a:pt x="7529259" y="46583"/>
                </a:lnTo>
                <a:close/>
              </a:path>
              <a:path w="7605395" h="1500504">
                <a:moveTo>
                  <a:pt x="7468638" y="0"/>
                </a:moveTo>
                <a:lnTo>
                  <a:pt x="7524288" y="47535"/>
                </a:lnTo>
                <a:lnTo>
                  <a:pt x="7529259" y="46583"/>
                </a:lnTo>
                <a:lnTo>
                  <a:pt x="7594726" y="46583"/>
                </a:lnTo>
                <a:lnTo>
                  <a:pt x="7605312" y="38489"/>
                </a:lnTo>
                <a:lnTo>
                  <a:pt x="746863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591" y="3121930"/>
            <a:ext cx="273826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55282" y="2616573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782" y="2693923"/>
            <a:ext cx="1308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4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us-east-1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55284" y="2616573"/>
            <a:ext cx="330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14673" y="3121931"/>
            <a:ext cx="428504" cy="428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22397" y="5502480"/>
            <a:ext cx="2294255" cy="127000"/>
          </a:xfrm>
          <a:custGeom>
            <a:avLst/>
            <a:gdLst/>
            <a:ahLst/>
            <a:cxnLst/>
            <a:rect l="l" t="t" r="r" b="b"/>
            <a:pathLst>
              <a:path w="2294254" h="127000">
                <a:moveTo>
                  <a:pt x="2284263" y="55995"/>
                </a:moveTo>
                <a:lnTo>
                  <a:pt x="2217773" y="55995"/>
                </a:lnTo>
                <a:lnTo>
                  <a:pt x="2218057" y="68693"/>
                </a:lnTo>
                <a:lnTo>
                  <a:pt x="2212972" y="68807"/>
                </a:lnTo>
                <a:lnTo>
                  <a:pt x="2168545" y="126967"/>
                </a:lnTo>
                <a:lnTo>
                  <a:pt x="2294089" y="60636"/>
                </a:lnTo>
                <a:lnTo>
                  <a:pt x="2284263" y="55995"/>
                </a:lnTo>
                <a:close/>
              </a:path>
              <a:path w="2294254" h="127000">
                <a:moveTo>
                  <a:pt x="2212687" y="56109"/>
                </a:moveTo>
                <a:lnTo>
                  <a:pt x="0" y="105727"/>
                </a:lnTo>
                <a:lnTo>
                  <a:pt x="284" y="118424"/>
                </a:lnTo>
                <a:lnTo>
                  <a:pt x="2212972" y="68807"/>
                </a:lnTo>
                <a:lnTo>
                  <a:pt x="2217908" y="62344"/>
                </a:lnTo>
                <a:lnTo>
                  <a:pt x="2212687" y="56109"/>
                </a:lnTo>
                <a:close/>
              </a:path>
              <a:path w="2294254" h="127000">
                <a:moveTo>
                  <a:pt x="2217773" y="55995"/>
                </a:moveTo>
                <a:lnTo>
                  <a:pt x="2212687" y="56109"/>
                </a:lnTo>
                <a:lnTo>
                  <a:pt x="2217908" y="62344"/>
                </a:lnTo>
                <a:lnTo>
                  <a:pt x="2212972" y="68807"/>
                </a:lnTo>
                <a:lnTo>
                  <a:pt x="2218057" y="68693"/>
                </a:lnTo>
                <a:lnTo>
                  <a:pt x="2217773" y="55995"/>
                </a:lnTo>
                <a:close/>
              </a:path>
              <a:path w="2294254" h="127000">
                <a:moveTo>
                  <a:pt x="2165697" y="0"/>
                </a:moveTo>
                <a:lnTo>
                  <a:pt x="2212687" y="56109"/>
                </a:lnTo>
                <a:lnTo>
                  <a:pt x="2217773" y="55995"/>
                </a:lnTo>
                <a:lnTo>
                  <a:pt x="2284263" y="55995"/>
                </a:lnTo>
                <a:lnTo>
                  <a:pt x="216569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41153" y="1316012"/>
            <a:ext cx="2494280" cy="339725"/>
          </a:xfrm>
          <a:custGeom>
            <a:avLst/>
            <a:gdLst/>
            <a:ahLst/>
            <a:cxnLst/>
            <a:rect l="l" t="t" r="r" b="b"/>
            <a:pathLst>
              <a:path w="2494279" h="339725">
                <a:moveTo>
                  <a:pt x="2490579" y="51026"/>
                </a:moveTo>
                <a:lnTo>
                  <a:pt x="2417718" y="51026"/>
                </a:lnTo>
                <a:lnTo>
                  <a:pt x="2419156" y="63643"/>
                </a:lnTo>
                <a:lnTo>
                  <a:pt x="2414112" y="64218"/>
                </a:lnTo>
                <a:lnTo>
                  <a:pt x="2375162" y="126182"/>
                </a:lnTo>
                <a:lnTo>
                  <a:pt x="2490579" y="51026"/>
                </a:lnTo>
                <a:close/>
              </a:path>
              <a:path w="2494279" h="339725">
                <a:moveTo>
                  <a:pt x="2412674" y="51601"/>
                </a:moveTo>
                <a:lnTo>
                  <a:pt x="2367244" y="56781"/>
                </a:lnTo>
                <a:lnTo>
                  <a:pt x="2368683" y="69400"/>
                </a:lnTo>
                <a:lnTo>
                  <a:pt x="2414112" y="64218"/>
                </a:lnTo>
                <a:lnTo>
                  <a:pt x="2418437" y="57330"/>
                </a:lnTo>
                <a:lnTo>
                  <a:pt x="2412674" y="51601"/>
                </a:lnTo>
                <a:close/>
              </a:path>
              <a:path w="2494279" h="339725">
                <a:moveTo>
                  <a:pt x="2418437" y="57338"/>
                </a:moveTo>
                <a:lnTo>
                  <a:pt x="2414112" y="64218"/>
                </a:lnTo>
                <a:lnTo>
                  <a:pt x="2419156" y="63643"/>
                </a:lnTo>
                <a:lnTo>
                  <a:pt x="2418437" y="57338"/>
                </a:lnTo>
                <a:close/>
              </a:path>
              <a:path w="2494279" h="339725">
                <a:moveTo>
                  <a:pt x="2417718" y="51026"/>
                </a:moveTo>
                <a:lnTo>
                  <a:pt x="2412674" y="51601"/>
                </a:lnTo>
                <a:lnTo>
                  <a:pt x="2418437" y="57330"/>
                </a:lnTo>
                <a:lnTo>
                  <a:pt x="2417718" y="51026"/>
                </a:lnTo>
                <a:close/>
              </a:path>
              <a:path w="2494279" h="339725">
                <a:moveTo>
                  <a:pt x="2360772" y="0"/>
                </a:moveTo>
                <a:lnTo>
                  <a:pt x="2412674" y="51601"/>
                </a:lnTo>
                <a:lnTo>
                  <a:pt x="2417718" y="51026"/>
                </a:lnTo>
                <a:lnTo>
                  <a:pt x="2490579" y="51026"/>
                </a:lnTo>
                <a:lnTo>
                  <a:pt x="2494150" y="48700"/>
                </a:lnTo>
                <a:lnTo>
                  <a:pt x="2360772" y="0"/>
                </a:lnTo>
                <a:close/>
              </a:path>
              <a:path w="2494279" h="339725">
                <a:moveTo>
                  <a:pt x="2329389" y="61098"/>
                </a:moveTo>
                <a:lnTo>
                  <a:pt x="2278917" y="66854"/>
                </a:lnTo>
                <a:lnTo>
                  <a:pt x="2280356" y="79472"/>
                </a:lnTo>
                <a:lnTo>
                  <a:pt x="2330829" y="73717"/>
                </a:lnTo>
                <a:lnTo>
                  <a:pt x="2329389" y="61098"/>
                </a:lnTo>
                <a:close/>
              </a:path>
              <a:path w="2494279" h="339725">
                <a:moveTo>
                  <a:pt x="2241062" y="71170"/>
                </a:moveTo>
                <a:lnTo>
                  <a:pt x="2190589" y="76927"/>
                </a:lnTo>
                <a:lnTo>
                  <a:pt x="2192028" y="89545"/>
                </a:lnTo>
                <a:lnTo>
                  <a:pt x="2242501" y="83789"/>
                </a:lnTo>
                <a:lnTo>
                  <a:pt x="2241062" y="71170"/>
                </a:lnTo>
                <a:close/>
              </a:path>
              <a:path w="2494279" h="339725">
                <a:moveTo>
                  <a:pt x="2152735" y="81244"/>
                </a:moveTo>
                <a:lnTo>
                  <a:pt x="2102262" y="87000"/>
                </a:lnTo>
                <a:lnTo>
                  <a:pt x="2103701" y="99618"/>
                </a:lnTo>
                <a:lnTo>
                  <a:pt x="2154173" y="93861"/>
                </a:lnTo>
                <a:lnTo>
                  <a:pt x="2152735" y="81244"/>
                </a:lnTo>
                <a:close/>
              </a:path>
              <a:path w="2494279" h="339725">
                <a:moveTo>
                  <a:pt x="2064407" y="91316"/>
                </a:moveTo>
                <a:lnTo>
                  <a:pt x="2013934" y="97072"/>
                </a:lnTo>
                <a:lnTo>
                  <a:pt x="2015373" y="109691"/>
                </a:lnTo>
                <a:lnTo>
                  <a:pt x="2065846" y="103935"/>
                </a:lnTo>
                <a:lnTo>
                  <a:pt x="2064407" y="91316"/>
                </a:lnTo>
                <a:close/>
              </a:path>
              <a:path w="2494279" h="339725">
                <a:moveTo>
                  <a:pt x="1976080" y="101389"/>
                </a:moveTo>
                <a:lnTo>
                  <a:pt x="1925607" y="107144"/>
                </a:lnTo>
                <a:lnTo>
                  <a:pt x="1927045" y="119763"/>
                </a:lnTo>
                <a:lnTo>
                  <a:pt x="1977519" y="114007"/>
                </a:lnTo>
                <a:lnTo>
                  <a:pt x="1976080" y="101389"/>
                </a:lnTo>
                <a:close/>
              </a:path>
              <a:path w="2494279" h="339725">
                <a:moveTo>
                  <a:pt x="1887752" y="111462"/>
                </a:moveTo>
                <a:lnTo>
                  <a:pt x="1837279" y="117218"/>
                </a:lnTo>
                <a:lnTo>
                  <a:pt x="1838718" y="129835"/>
                </a:lnTo>
                <a:lnTo>
                  <a:pt x="1889191" y="124080"/>
                </a:lnTo>
                <a:lnTo>
                  <a:pt x="1887752" y="111462"/>
                </a:lnTo>
                <a:close/>
              </a:path>
              <a:path w="2494279" h="339725">
                <a:moveTo>
                  <a:pt x="1799424" y="121535"/>
                </a:moveTo>
                <a:lnTo>
                  <a:pt x="1748952" y="127290"/>
                </a:lnTo>
                <a:lnTo>
                  <a:pt x="1750391" y="139909"/>
                </a:lnTo>
                <a:lnTo>
                  <a:pt x="1800863" y="134153"/>
                </a:lnTo>
                <a:lnTo>
                  <a:pt x="1799424" y="121535"/>
                </a:lnTo>
                <a:close/>
              </a:path>
              <a:path w="2494279" h="339725">
                <a:moveTo>
                  <a:pt x="1711097" y="131607"/>
                </a:moveTo>
                <a:lnTo>
                  <a:pt x="1660624" y="137363"/>
                </a:lnTo>
                <a:lnTo>
                  <a:pt x="1662064" y="149981"/>
                </a:lnTo>
                <a:lnTo>
                  <a:pt x="1712536" y="144226"/>
                </a:lnTo>
                <a:lnTo>
                  <a:pt x="1711097" y="131607"/>
                </a:lnTo>
                <a:close/>
              </a:path>
              <a:path w="2494279" h="339725">
                <a:moveTo>
                  <a:pt x="1622770" y="141679"/>
                </a:moveTo>
                <a:lnTo>
                  <a:pt x="1572296" y="147436"/>
                </a:lnTo>
                <a:lnTo>
                  <a:pt x="1573735" y="160054"/>
                </a:lnTo>
                <a:lnTo>
                  <a:pt x="1624209" y="154298"/>
                </a:lnTo>
                <a:lnTo>
                  <a:pt x="1622770" y="141679"/>
                </a:lnTo>
                <a:close/>
              </a:path>
              <a:path w="2494279" h="339725">
                <a:moveTo>
                  <a:pt x="1534441" y="151753"/>
                </a:moveTo>
                <a:lnTo>
                  <a:pt x="1483969" y="157509"/>
                </a:lnTo>
                <a:lnTo>
                  <a:pt x="1485408" y="170127"/>
                </a:lnTo>
                <a:lnTo>
                  <a:pt x="1535882" y="164371"/>
                </a:lnTo>
                <a:lnTo>
                  <a:pt x="1534441" y="151753"/>
                </a:lnTo>
                <a:close/>
              </a:path>
              <a:path w="2494279" h="339725">
                <a:moveTo>
                  <a:pt x="1446114" y="161825"/>
                </a:moveTo>
                <a:lnTo>
                  <a:pt x="1395642" y="167581"/>
                </a:lnTo>
                <a:lnTo>
                  <a:pt x="1397081" y="180200"/>
                </a:lnTo>
                <a:lnTo>
                  <a:pt x="1447553" y="174444"/>
                </a:lnTo>
                <a:lnTo>
                  <a:pt x="1446114" y="161825"/>
                </a:lnTo>
                <a:close/>
              </a:path>
              <a:path w="2494279" h="339725">
                <a:moveTo>
                  <a:pt x="1357787" y="171898"/>
                </a:moveTo>
                <a:lnTo>
                  <a:pt x="1307315" y="177655"/>
                </a:lnTo>
                <a:lnTo>
                  <a:pt x="1308754" y="190272"/>
                </a:lnTo>
                <a:lnTo>
                  <a:pt x="1359226" y="184517"/>
                </a:lnTo>
                <a:lnTo>
                  <a:pt x="1357787" y="171898"/>
                </a:lnTo>
                <a:close/>
              </a:path>
              <a:path w="2494279" h="339725">
                <a:moveTo>
                  <a:pt x="1269460" y="181971"/>
                </a:moveTo>
                <a:lnTo>
                  <a:pt x="1218986" y="187727"/>
                </a:lnTo>
                <a:lnTo>
                  <a:pt x="1220426" y="200345"/>
                </a:lnTo>
                <a:lnTo>
                  <a:pt x="1270899" y="194589"/>
                </a:lnTo>
                <a:lnTo>
                  <a:pt x="1269460" y="181971"/>
                </a:lnTo>
                <a:close/>
              </a:path>
              <a:path w="2494279" h="339725">
                <a:moveTo>
                  <a:pt x="1181133" y="192044"/>
                </a:moveTo>
                <a:lnTo>
                  <a:pt x="1130659" y="197799"/>
                </a:lnTo>
                <a:lnTo>
                  <a:pt x="1132098" y="210418"/>
                </a:lnTo>
                <a:lnTo>
                  <a:pt x="1182571" y="204663"/>
                </a:lnTo>
                <a:lnTo>
                  <a:pt x="1181133" y="192044"/>
                </a:lnTo>
                <a:close/>
              </a:path>
              <a:path w="2494279" h="339725">
                <a:moveTo>
                  <a:pt x="1092804" y="202116"/>
                </a:moveTo>
                <a:lnTo>
                  <a:pt x="1042332" y="207872"/>
                </a:lnTo>
                <a:lnTo>
                  <a:pt x="1043771" y="220491"/>
                </a:lnTo>
                <a:lnTo>
                  <a:pt x="1094244" y="214735"/>
                </a:lnTo>
                <a:lnTo>
                  <a:pt x="1092804" y="202116"/>
                </a:lnTo>
                <a:close/>
              </a:path>
              <a:path w="2494279" h="339725">
                <a:moveTo>
                  <a:pt x="1004477" y="212189"/>
                </a:moveTo>
                <a:lnTo>
                  <a:pt x="954004" y="217945"/>
                </a:lnTo>
                <a:lnTo>
                  <a:pt x="955443" y="230563"/>
                </a:lnTo>
                <a:lnTo>
                  <a:pt x="1005916" y="224807"/>
                </a:lnTo>
                <a:lnTo>
                  <a:pt x="1004477" y="212189"/>
                </a:lnTo>
                <a:close/>
              </a:path>
              <a:path w="2494279" h="339725">
                <a:moveTo>
                  <a:pt x="916150" y="222262"/>
                </a:moveTo>
                <a:lnTo>
                  <a:pt x="865677" y="228018"/>
                </a:lnTo>
                <a:lnTo>
                  <a:pt x="867116" y="240637"/>
                </a:lnTo>
                <a:lnTo>
                  <a:pt x="917588" y="234880"/>
                </a:lnTo>
                <a:lnTo>
                  <a:pt x="916150" y="222262"/>
                </a:lnTo>
                <a:close/>
              </a:path>
              <a:path w="2494279" h="339725">
                <a:moveTo>
                  <a:pt x="827822" y="232335"/>
                </a:moveTo>
                <a:lnTo>
                  <a:pt x="777349" y="238090"/>
                </a:lnTo>
                <a:lnTo>
                  <a:pt x="778788" y="250709"/>
                </a:lnTo>
                <a:lnTo>
                  <a:pt x="829261" y="244953"/>
                </a:lnTo>
                <a:lnTo>
                  <a:pt x="827822" y="232335"/>
                </a:lnTo>
                <a:close/>
              </a:path>
              <a:path w="2494279" h="339725">
                <a:moveTo>
                  <a:pt x="739495" y="242407"/>
                </a:moveTo>
                <a:lnTo>
                  <a:pt x="689021" y="248164"/>
                </a:lnTo>
                <a:lnTo>
                  <a:pt x="690460" y="260781"/>
                </a:lnTo>
                <a:lnTo>
                  <a:pt x="740934" y="255026"/>
                </a:lnTo>
                <a:lnTo>
                  <a:pt x="739495" y="242407"/>
                </a:lnTo>
                <a:close/>
              </a:path>
              <a:path w="2494279" h="339725">
                <a:moveTo>
                  <a:pt x="651167" y="252481"/>
                </a:moveTo>
                <a:lnTo>
                  <a:pt x="600694" y="258236"/>
                </a:lnTo>
                <a:lnTo>
                  <a:pt x="602133" y="270854"/>
                </a:lnTo>
                <a:lnTo>
                  <a:pt x="652606" y="265098"/>
                </a:lnTo>
                <a:lnTo>
                  <a:pt x="651167" y="252481"/>
                </a:lnTo>
                <a:close/>
              </a:path>
              <a:path w="2494279" h="339725">
                <a:moveTo>
                  <a:pt x="562839" y="262553"/>
                </a:moveTo>
                <a:lnTo>
                  <a:pt x="512367" y="268309"/>
                </a:lnTo>
                <a:lnTo>
                  <a:pt x="513806" y="280927"/>
                </a:lnTo>
                <a:lnTo>
                  <a:pt x="564278" y="275172"/>
                </a:lnTo>
                <a:lnTo>
                  <a:pt x="562839" y="262553"/>
                </a:lnTo>
                <a:close/>
              </a:path>
              <a:path w="2494279" h="339725">
                <a:moveTo>
                  <a:pt x="474512" y="272625"/>
                </a:moveTo>
                <a:lnTo>
                  <a:pt x="424040" y="278381"/>
                </a:lnTo>
                <a:lnTo>
                  <a:pt x="425479" y="291000"/>
                </a:lnTo>
                <a:lnTo>
                  <a:pt x="475951" y="285244"/>
                </a:lnTo>
                <a:lnTo>
                  <a:pt x="474512" y="272625"/>
                </a:lnTo>
                <a:close/>
              </a:path>
              <a:path w="2494279" h="339725">
                <a:moveTo>
                  <a:pt x="386185" y="282699"/>
                </a:moveTo>
                <a:lnTo>
                  <a:pt x="335711" y="288455"/>
                </a:lnTo>
                <a:lnTo>
                  <a:pt x="337150" y="301072"/>
                </a:lnTo>
                <a:lnTo>
                  <a:pt x="387624" y="295316"/>
                </a:lnTo>
                <a:lnTo>
                  <a:pt x="386185" y="282699"/>
                </a:lnTo>
                <a:close/>
              </a:path>
              <a:path w="2494279" h="339725">
                <a:moveTo>
                  <a:pt x="297856" y="292771"/>
                </a:moveTo>
                <a:lnTo>
                  <a:pt x="247384" y="298527"/>
                </a:lnTo>
                <a:lnTo>
                  <a:pt x="248823" y="311146"/>
                </a:lnTo>
                <a:lnTo>
                  <a:pt x="299297" y="305389"/>
                </a:lnTo>
                <a:lnTo>
                  <a:pt x="297856" y="292771"/>
                </a:lnTo>
                <a:close/>
              </a:path>
              <a:path w="2494279" h="339725">
                <a:moveTo>
                  <a:pt x="209529" y="302844"/>
                </a:moveTo>
                <a:lnTo>
                  <a:pt x="159057" y="308599"/>
                </a:lnTo>
                <a:lnTo>
                  <a:pt x="160496" y="321218"/>
                </a:lnTo>
                <a:lnTo>
                  <a:pt x="210968" y="315462"/>
                </a:lnTo>
                <a:lnTo>
                  <a:pt x="209529" y="302844"/>
                </a:lnTo>
                <a:close/>
              </a:path>
              <a:path w="2494279" h="339725">
                <a:moveTo>
                  <a:pt x="121202" y="312916"/>
                </a:moveTo>
                <a:lnTo>
                  <a:pt x="70730" y="318673"/>
                </a:lnTo>
                <a:lnTo>
                  <a:pt x="72169" y="331290"/>
                </a:lnTo>
                <a:lnTo>
                  <a:pt x="122641" y="325535"/>
                </a:lnTo>
                <a:lnTo>
                  <a:pt x="121202" y="312916"/>
                </a:lnTo>
                <a:close/>
              </a:path>
              <a:path w="2494279" h="339725">
                <a:moveTo>
                  <a:pt x="32875" y="322990"/>
                </a:moveTo>
                <a:lnTo>
                  <a:pt x="0" y="326739"/>
                </a:lnTo>
                <a:lnTo>
                  <a:pt x="1438" y="339356"/>
                </a:lnTo>
                <a:lnTo>
                  <a:pt x="34314" y="335607"/>
                </a:lnTo>
                <a:lnTo>
                  <a:pt x="32875" y="32299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7226" y="1740985"/>
            <a:ext cx="3397250" cy="1591310"/>
          </a:xfrm>
          <a:custGeom>
            <a:avLst/>
            <a:gdLst/>
            <a:ahLst/>
            <a:cxnLst/>
            <a:rect l="l" t="t" r="r" b="b"/>
            <a:pathLst>
              <a:path w="3397250" h="1591310">
                <a:moveTo>
                  <a:pt x="3320755" y="1558419"/>
                </a:moveTo>
                <a:lnTo>
                  <a:pt x="3255177" y="1590918"/>
                </a:lnTo>
                <a:lnTo>
                  <a:pt x="3397114" y="1586985"/>
                </a:lnTo>
                <a:lnTo>
                  <a:pt x="3376132" y="1560568"/>
                </a:lnTo>
                <a:lnTo>
                  <a:pt x="3325368" y="1560568"/>
                </a:lnTo>
                <a:lnTo>
                  <a:pt x="3320755" y="1558419"/>
                </a:lnTo>
                <a:close/>
              </a:path>
              <a:path w="3397250" h="1591310">
                <a:moveTo>
                  <a:pt x="3326117" y="1546908"/>
                </a:moveTo>
                <a:lnTo>
                  <a:pt x="3328041" y="1554808"/>
                </a:lnTo>
                <a:lnTo>
                  <a:pt x="3320755" y="1558419"/>
                </a:lnTo>
                <a:lnTo>
                  <a:pt x="3325368" y="1560568"/>
                </a:lnTo>
                <a:lnTo>
                  <a:pt x="3330731" y="1549057"/>
                </a:lnTo>
                <a:lnTo>
                  <a:pt x="3326117" y="1546908"/>
                </a:lnTo>
                <a:close/>
              </a:path>
              <a:path w="3397250" h="1591310">
                <a:moveTo>
                  <a:pt x="3308805" y="1475797"/>
                </a:moveTo>
                <a:lnTo>
                  <a:pt x="3326117" y="1546908"/>
                </a:lnTo>
                <a:lnTo>
                  <a:pt x="3330731" y="1549057"/>
                </a:lnTo>
                <a:lnTo>
                  <a:pt x="3325368" y="1560568"/>
                </a:lnTo>
                <a:lnTo>
                  <a:pt x="3376132" y="1560568"/>
                </a:lnTo>
                <a:lnTo>
                  <a:pt x="3308805" y="1475797"/>
                </a:lnTo>
                <a:close/>
              </a:path>
              <a:path w="3397250" h="1591310">
                <a:moveTo>
                  <a:pt x="3284682" y="1527605"/>
                </a:moveTo>
                <a:lnTo>
                  <a:pt x="3279319" y="1539118"/>
                </a:lnTo>
                <a:lnTo>
                  <a:pt x="3320755" y="1558419"/>
                </a:lnTo>
                <a:lnTo>
                  <a:pt x="3328041" y="1554808"/>
                </a:lnTo>
                <a:lnTo>
                  <a:pt x="3326117" y="1546908"/>
                </a:lnTo>
                <a:lnTo>
                  <a:pt x="3284682" y="1527605"/>
                </a:lnTo>
                <a:close/>
              </a:path>
              <a:path w="3397250" h="1591310">
                <a:moveTo>
                  <a:pt x="3204096" y="1490066"/>
                </a:moveTo>
                <a:lnTo>
                  <a:pt x="3198733" y="1501579"/>
                </a:lnTo>
                <a:lnTo>
                  <a:pt x="3244782" y="1523029"/>
                </a:lnTo>
                <a:lnTo>
                  <a:pt x="3250145" y="1511517"/>
                </a:lnTo>
                <a:lnTo>
                  <a:pt x="3204096" y="1490066"/>
                </a:lnTo>
                <a:close/>
              </a:path>
              <a:path w="3397250" h="1591310">
                <a:moveTo>
                  <a:pt x="3123511" y="1452526"/>
                </a:moveTo>
                <a:lnTo>
                  <a:pt x="3118148" y="1464039"/>
                </a:lnTo>
                <a:lnTo>
                  <a:pt x="3164197" y="1485491"/>
                </a:lnTo>
                <a:lnTo>
                  <a:pt x="3169560" y="1473978"/>
                </a:lnTo>
                <a:lnTo>
                  <a:pt x="3123511" y="1452526"/>
                </a:lnTo>
                <a:close/>
              </a:path>
              <a:path w="3397250" h="1591310">
                <a:moveTo>
                  <a:pt x="3042926" y="1414988"/>
                </a:moveTo>
                <a:lnTo>
                  <a:pt x="3037563" y="1426500"/>
                </a:lnTo>
                <a:lnTo>
                  <a:pt x="3083612" y="1447951"/>
                </a:lnTo>
                <a:lnTo>
                  <a:pt x="3088974" y="1436439"/>
                </a:lnTo>
                <a:lnTo>
                  <a:pt x="3042926" y="1414988"/>
                </a:lnTo>
                <a:close/>
              </a:path>
              <a:path w="3397250" h="1591310">
                <a:moveTo>
                  <a:pt x="2962339" y="1377449"/>
                </a:moveTo>
                <a:lnTo>
                  <a:pt x="2956977" y="1388960"/>
                </a:lnTo>
                <a:lnTo>
                  <a:pt x="3003026" y="1410412"/>
                </a:lnTo>
                <a:lnTo>
                  <a:pt x="3008388" y="1398899"/>
                </a:lnTo>
                <a:lnTo>
                  <a:pt x="2962339" y="1377449"/>
                </a:lnTo>
                <a:close/>
              </a:path>
              <a:path w="3397250" h="1591310">
                <a:moveTo>
                  <a:pt x="2881754" y="1339909"/>
                </a:moveTo>
                <a:lnTo>
                  <a:pt x="2876392" y="1351422"/>
                </a:lnTo>
                <a:lnTo>
                  <a:pt x="2922441" y="1372873"/>
                </a:lnTo>
                <a:lnTo>
                  <a:pt x="2927803" y="1361361"/>
                </a:lnTo>
                <a:lnTo>
                  <a:pt x="2881754" y="1339909"/>
                </a:lnTo>
                <a:close/>
              </a:path>
              <a:path w="3397250" h="1591310">
                <a:moveTo>
                  <a:pt x="2801169" y="1302371"/>
                </a:moveTo>
                <a:lnTo>
                  <a:pt x="2795805" y="1313883"/>
                </a:lnTo>
                <a:lnTo>
                  <a:pt x="2841854" y="1335333"/>
                </a:lnTo>
                <a:lnTo>
                  <a:pt x="2847218" y="1323821"/>
                </a:lnTo>
                <a:lnTo>
                  <a:pt x="2801169" y="1302371"/>
                </a:lnTo>
                <a:close/>
              </a:path>
              <a:path w="3397250" h="1591310">
                <a:moveTo>
                  <a:pt x="2720583" y="1264832"/>
                </a:moveTo>
                <a:lnTo>
                  <a:pt x="2715220" y="1276343"/>
                </a:lnTo>
                <a:lnTo>
                  <a:pt x="2761269" y="1297795"/>
                </a:lnTo>
                <a:lnTo>
                  <a:pt x="2766632" y="1286282"/>
                </a:lnTo>
                <a:lnTo>
                  <a:pt x="2720583" y="1264832"/>
                </a:lnTo>
                <a:close/>
              </a:path>
              <a:path w="3397250" h="1591310">
                <a:moveTo>
                  <a:pt x="2639998" y="1227292"/>
                </a:moveTo>
                <a:lnTo>
                  <a:pt x="2634635" y="1238804"/>
                </a:lnTo>
                <a:lnTo>
                  <a:pt x="2680684" y="1260255"/>
                </a:lnTo>
                <a:lnTo>
                  <a:pt x="2686047" y="1248744"/>
                </a:lnTo>
                <a:lnTo>
                  <a:pt x="2639998" y="1227292"/>
                </a:lnTo>
                <a:close/>
              </a:path>
              <a:path w="3397250" h="1591310">
                <a:moveTo>
                  <a:pt x="2559413" y="1189753"/>
                </a:moveTo>
                <a:lnTo>
                  <a:pt x="2554050" y="1201265"/>
                </a:lnTo>
                <a:lnTo>
                  <a:pt x="2600098" y="1222716"/>
                </a:lnTo>
                <a:lnTo>
                  <a:pt x="2605462" y="1211204"/>
                </a:lnTo>
                <a:lnTo>
                  <a:pt x="2559413" y="1189753"/>
                </a:lnTo>
                <a:close/>
              </a:path>
              <a:path w="3397250" h="1591310">
                <a:moveTo>
                  <a:pt x="2478826" y="1152213"/>
                </a:moveTo>
                <a:lnTo>
                  <a:pt x="2473464" y="1163726"/>
                </a:lnTo>
                <a:lnTo>
                  <a:pt x="2519513" y="1185177"/>
                </a:lnTo>
                <a:lnTo>
                  <a:pt x="2524875" y="1173665"/>
                </a:lnTo>
                <a:lnTo>
                  <a:pt x="2478826" y="1152213"/>
                </a:lnTo>
                <a:close/>
              </a:path>
              <a:path w="3397250" h="1591310">
                <a:moveTo>
                  <a:pt x="2398241" y="1114675"/>
                </a:moveTo>
                <a:lnTo>
                  <a:pt x="2392879" y="1126187"/>
                </a:lnTo>
                <a:lnTo>
                  <a:pt x="2438928" y="1147638"/>
                </a:lnTo>
                <a:lnTo>
                  <a:pt x="2444290" y="1136125"/>
                </a:lnTo>
                <a:lnTo>
                  <a:pt x="2398241" y="1114675"/>
                </a:lnTo>
                <a:close/>
              </a:path>
              <a:path w="3397250" h="1591310">
                <a:moveTo>
                  <a:pt x="2317656" y="1077136"/>
                </a:moveTo>
                <a:lnTo>
                  <a:pt x="2312294" y="1088647"/>
                </a:lnTo>
                <a:lnTo>
                  <a:pt x="2358343" y="1110099"/>
                </a:lnTo>
                <a:lnTo>
                  <a:pt x="2363704" y="1098586"/>
                </a:lnTo>
                <a:lnTo>
                  <a:pt x="2317656" y="1077136"/>
                </a:lnTo>
                <a:close/>
              </a:path>
              <a:path w="3397250" h="1591310">
                <a:moveTo>
                  <a:pt x="2237070" y="1039596"/>
                </a:moveTo>
                <a:lnTo>
                  <a:pt x="2231707" y="1051109"/>
                </a:lnTo>
                <a:lnTo>
                  <a:pt x="2277756" y="1072559"/>
                </a:lnTo>
                <a:lnTo>
                  <a:pt x="2283119" y="1061048"/>
                </a:lnTo>
                <a:lnTo>
                  <a:pt x="2237070" y="1039596"/>
                </a:lnTo>
                <a:close/>
              </a:path>
              <a:path w="3397250" h="1591310">
                <a:moveTo>
                  <a:pt x="2156485" y="1002057"/>
                </a:moveTo>
                <a:lnTo>
                  <a:pt x="2151122" y="1013570"/>
                </a:lnTo>
                <a:lnTo>
                  <a:pt x="2197171" y="1035020"/>
                </a:lnTo>
                <a:lnTo>
                  <a:pt x="2202534" y="1023508"/>
                </a:lnTo>
                <a:lnTo>
                  <a:pt x="2156485" y="1002057"/>
                </a:lnTo>
                <a:close/>
              </a:path>
              <a:path w="3397250" h="1591310">
                <a:moveTo>
                  <a:pt x="2075900" y="964518"/>
                </a:moveTo>
                <a:lnTo>
                  <a:pt x="2070536" y="976030"/>
                </a:lnTo>
                <a:lnTo>
                  <a:pt x="2116585" y="997482"/>
                </a:lnTo>
                <a:lnTo>
                  <a:pt x="2121949" y="985969"/>
                </a:lnTo>
                <a:lnTo>
                  <a:pt x="2075900" y="964518"/>
                </a:lnTo>
                <a:close/>
              </a:path>
              <a:path w="3397250" h="1591310">
                <a:moveTo>
                  <a:pt x="1995314" y="926979"/>
                </a:moveTo>
                <a:lnTo>
                  <a:pt x="1989951" y="938491"/>
                </a:lnTo>
                <a:lnTo>
                  <a:pt x="2036000" y="959942"/>
                </a:lnTo>
                <a:lnTo>
                  <a:pt x="2041363" y="948430"/>
                </a:lnTo>
                <a:lnTo>
                  <a:pt x="1995314" y="926979"/>
                </a:lnTo>
                <a:close/>
              </a:path>
              <a:path w="3397250" h="1591310">
                <a:moveTo>
                  <a:pt x="1914728" y="889440"/>
                </a:moveTo>
                <a:lnTo>
                  <a:pt x="1909366" y="900951"/>
                </a:lnTo>
                <a:lnTo>
                  <a:pt x="1955415" y="922403"/>
                </a:lnTo>
                <a:lnTo>
                  <a:pt x="1960777" y="910890"/>
                </a:lnTo>
                <a:lnTo>
                  <a:pt x="1914728" y="889440"/>
                </a:lnTo>
                <a:close/>
              </a:path>
              <a:path w="3397250" h="1591310">
                <a:moveTo>
                  <a:pt x="1834142" y="851900"/>
                </a:moveTo>
                <a:lnTo>
                  <a:pt x="1828780" y="863413"/>
                </a:lnTo>
                <a:lnTo>
                  <a:pt x="1874829" y="884864"/>
                </a:lnTo>
                <a:lnTo>
                  <a:pt x="1880191" y="873352"/>
                </a:lnTo>
                <a:lnTo>
                  <a:pt x="1834142" y="851900"/>
                </a:lnTo>
                <a:close/>
              </a:path>
              <a:path w="3397250" h="1591310">
                <a:moveTo>
                  <a:pt x="1753557" y="814362"/>
                </a:moveTo>
                <a:lnTo>
                  <a:pt x="1748195" y="825874"/>
                </a:lnTo>
                <a:lnTo>
                  <a:pt x="1794243" y="847324"/>
                </a:lnTo>
                <a:lnTo>
                  <a:pt x="1799606" y="835812"/>
                </a:lnTo>
                <a:lnTo>
                  <a:pt x="1753557" y="814362"/>
                </a:lnTo>
                <a:close/>
              </a:path>
              <a:path w="3397250" h="1591310">
                <a:moveTo>
                  <a:pt x="1672972" y="776823"/>
                </a:moveTo>
                <a:lnTo>
                  <a:pt x="1667609" y="788334"/>
                </a:lnTo>
                <a:lnTo>
                  <a:pt x="1713657" y="809786"/>
                </a:lnTo>
                <a:lnTo>
                  <a:pt x="1719021" y="798273"/>
                </a:lnTo>
                <a:lnTo>
                  <a:pt x="1672972" y="776823"/>
                </a:lnTo>
                <a:close/>
              </a:path>
              <a:path w="3397250" h="1591310">
                <a:moveTo>
                  <a:pt x="1592386" y="739283"/>
                </a:moveTo>
                <a:lnTo>
                  <a:pt x="1587023" y="750796"/>
                </a:lnTo>
                <a:lnTo>
                  <a:pt x="1633072" y="772246"/>
                </a:lnTo>
                <a:lnTo>
                  <a:pt x="1638435" y="760735"/>
                </a:lnTo>
                <a:lnTo>
                  <a:pt x="1592386" y="739283"/>
                </a:lnTo>
                <a:close/>
              </a:path>
              <a:path w="3397250" h="1591310">
                <a:moveTo>
                  <a:pt x="1511801" y="701744"/>
                </a:moveTo>
                <a:lnTo>
                  <a:pt x="1506438" y="713257"/>
                </a:lnTo>
                <a:lnTo>
                  <a:pt x="1552487" y="734707"/>
                </a:lnTo>
                <a:lnTo>
                  <a:pt x="1557850" y="723195"/>
                </a:lnTo>
                <a:lnTo>
                  <a:pt x="1511801" y="701744"/>
                </a:lnTo>
                <a:close/>
              </a:path>
              <a:path w="3397250" h="1591310">
                <a:moveTo>
                  <a:pt x="1431216" y="664204"/>
                </a:moveTo>
                <a:lnTo>
                  <a:pt x="1425853" y="675717"/>
                </a:lnTo>
                <a:lnTo>
                  <a:pt x="1471902" y="697169"/>
                </a:lnTo>
                <a:lnTo>
                  <a:pt x="1477265" y="685656"/>
                </a:lnTo>
                <a:lnTo>
                  <a:pt x="1431216" y="664204"/>
                </a:lnTo>
                <a:close/>
              </a:path>
              <a:path w="3397250" h="1591310">
                <a:moveTo>
                  <a:pt x="1350629" y="626666"/>
                </a:moveTo>
                <a:lnTo>
                  <a:pt x="1345267" y="638178"/>
                </a:lnTo>
                <a:lnTo>
                  <a:pt x="1391316" y="659629"/>
                </a:lnTo>
                <a:lnTo>
                  <a:pt x="1396678" y="648117"/>
                </a:lnTo>
                <a:lnTo>
                  <a:pt x="1350629" y="626666"/>
                </a:lnTo>
                <a:close/>
              </a:path>
              <a:path w="3397250" h="1591310">
                <a:moveTo>
                  <a:pt x="1270044" y="589127"/>
                </a:moveTo>
                <a:lnTo>
                  <a:pt x="1264682" y="600640"/>
                </a:lnTo>
                <a:lnTo>
                  <a:pt x="1310731" y="622090"/>
                </a:lnTo>
                <a:lnTo>
                  <a:pt x="1316093" y="610577"/>
                </a:lnTo>
                <a:lnTo>
                  <a:pt x="1270044" y="589127"/>
                </a:lnTo>
                <a:close/>
              </a:path>
              <a:path w="3397250" h="1591310">
                <a:moveTo>
                  <a:pt x="1189459" y="551587"/>
                </a:moveTo>
                <a:lnTo>
                  <a:pt x="1184097" y="563100"/>
                </a:lnTo>
                <a:lnTo>
                  <a:pt x="1230146" y="584551"/>
                </a:lnTo>
                <a:lnTo>
                  <a:pt x="1235508" y="573039"/>
                </a:lnTo>
                <a:lnTo>
                  <a:pt x="1189459" y="551587"/>
                </a:lnTo>
                <a:close/>
              </a:path>
              <a:path w="3397250" h="1591310">
                <a:moveTo>
                  <a:pt x="1108873" y="514049"/>
                </a:moveTo>
                <a:lnTo>
                  <a:pt x="1103510" y="525561"/>
                </a:lnTo>
                <a:lnTo>
                  <a:pt x="1149559" y="547011"/>
                </a:lnTo>
                <a:lnTo>
                  <a:pt x="1154922" y="535500"/>
                </a:lnTo>
                <a:lnTo>
                  <a:pt x="1108873" y="514049"/>
                </a:lnTo>
                <a:close/>
              </a:path>
              <a:path w="3397250" h="1591310">
                <a:moveTo>
                  <a:pt x="1028288" y="476510"/>
                </a:moveTo>
                <a:lnTo>
                  <a:pt x="1022925" y="488021"/>
                </a:lnTo>
                <a:lnTo>
                  <a:pt x="1068974" y="509473"/>
                </a:lnTo>
                <a:lnTo>
                  <a:pt x="1074337" y="497960"/>
                </a:lnTo>
                <a:lnTo>
                  <a:pt x="1028288" y="476510"/>
                </a:lnTo>
                <a:close/>
              </a:path>
              <a:path w="3397250" h="1591310">
                <a:moveTo>
                  <a:pt x="947703" y="438970"/>
                </a:moveTo>
                <a:lnTo>
                  <a:pt x="942340" y="450482"/>
                </a:lnTo>
                <a:lnTo>
                  <a:pt x="988388" y="471933"/>
                </a:lnTo>
                <a:lnTo>
                  <a:pt x="993752" y="460421"/>
                </a:lnTo>
                <a:lnTo>
                  <a:pt x="947703" y="438970"/>
                </a:lnTo>
                <a:close/>
              </a:path>
              <a:path w="3397250" h="1591310">
                <a:moveTo>
                  <a:pt x="867117" y="401431"/>
                </a:moveTo>
                <a:lnTo>
                  <a:pt x="861754" y="412943"/>
                </a:lnTo>
                <a:lnTo>
                  <a:pt x="907803" y="434394"/>
                </a:lnTo>
                <a:lnTo>
                  <a:pt x="913166" y="422882"/>
                </a:lnTo>
                <a:lnTo>
                  <a:pt x="867117" y="401431"/>
                </a:lnTo>
                <a:close/>
              </a:path>
              <a:path w="3397250" h="1591310">
                <a:moveTo>
                  <a:pt x="786531" y="363891"/>
                </a:moveTo>
                <a:lnTo>
                  <a:pt x="781169" y="375404"/>
                </a:lnTo>
                <a:lnTo>
                  <a:pt x="827218" y="396854"/>
                </a:lnTo>
                <a:lnTo>
                  <a:pt x="832580" y="385343"/>
                </a:lnTo>
                <a:lnTo>
                  <a:pt x="786531" y="363891"/>
                </a:lnTo>
                <a:close/>
              </a:path>
              <a:path w="3397250" h="1591310">
                <a:moveTo>
                  <a:pt x="705946" y="326353"/>
                </a:moveTo>
                <a:lnTo>
                  <a:pt x="700584" y="337865"/>
                </a:lnTo>
                <a:lnTo>
                  <a:pt x="746632" y="359316"/>
                </a:lnTo>
                <a:lnTo>
                  <a:pt x="751994" y="347803"/>
                </a:lnTo>
                <a:lnTo>
                  <a:pt x="705946" y="326353"/>
                </a:lnTo>
                <a:close/>
              </a:path>
              <a:path w="3397250" h="1591310">
                <a:moveTo>
                  <a:pt x="625360" y="288813"/>
                </a:moveTo>
                <a:lnTo>
                  <a:pt x="619998" y="300325"/>
                </a:lnTo>
                <a:lnTo>
                  <a:pt x="666047" y="321777"/>
                </a:lnTo>
                <a:lnTo>
                  <a:pt x="671409" y="310264"/>
                </a:lnTo>
                <a:lnTo>
                  <a:pt x="625360" y="288813"/>
                </a:lnTo>
                <a:close/>
              </a:path>
              <a:path w="3397250" h="1591310">
                <a:moveTo>
                  <a:pt x="544775" y="251274"/>
                </a:moveTo>
                <a:lnTo>
                  <a:pt x="539413" y="262787"/>
                </a:lnTo>
                <a:lnTo>
                  <a:pt x="585461" y="284237"/>
                </a:lnTo>
                <a:lnTo>
                  <a:pt x="590824" y="272726"/>
                </a:lnTo>
                <a:lnTo>
                  <a:pt x="544775" y="251274"/>
                </a:lnTo>
                <a:close/>
              </a:path>
              <a:path w="3397250" h="1591310">
                <a:moveTo>
                  <a:pt x="464190" y="213735"/>
                </a:moveTo>
                <a:lnTo>
                  <a:pt x="458826" y="225247"/>
                </a:lnTo>
                <a:lnTo>
                  <a:pt x="504875" y="246698"/>
                </a:lnTo>
                <a:lnTo>
                  <a:pt x="510239" y="235186"/>
                </a:lnTo>
                <a:lnTo>
                  <a:pt x="464190" y="213735"/>
                </a:lnTo>
                <a:close/>
              </a:path>
              <a:path w="3397250" h="1591310">
                <a:moveTo>
                  <a:pt x="383604" y="176195"/>
                </a:moveTo>
                <a:lnTo>
                  <a:pt x="378241" y="187708"/>
                </a:lnTo>
                <a:lnTo>
                  <a:pt x="424290" y="209160"/>
                </a:lnTo>
                <a:lnTo>
                  <a:pt x="429653" y="197647"/>
                </a:lnTo>
                <a:lnTo>
                  <a:pt x="383604" y="176195"/>
                </a:lnTo>
                <a:close/>
              </a:path>
              <a:path w="3397250" h="1591310">
                <a:moveTo>
                  <a:pt x="303019" y="138657"/>
                </a:moveTo>
                <a:lnTo>
                  <a:pt x="297656" y="150169"/>
                </a:lnTo>
                <a:lnTo>
                  <a:pt x="343705" y="171620"/>
                </a:lnTo>
                <a:lnTo>
                  <a:pt x="349067" y="160107"/>
                </a:lnTo>
                <a:lnTo>
                  <a:pt x="303019" y="138657"/>
                </a:lnTo>
                <a:close/>
              </a:path>
              <a:path w="3397250" h="1591310">
                <a:moveTo>
                  <a:pt x="222432" y="101118"/>
                </a:moveTo>
                <a:lnTo>
                  <a:pt x="217070" y="112629"/>
                </a:lnTo>
                <a:lnTo>
                  <a:pt x="263119" y="134081"/>
                </a:lnTo>
                <a:lnTo>
                  <a:pt x="268481" y="122568"/>
                </a:lnTo>
                <a:lnTo>
                  <a:pt x="222432" y="101118"/>
                </a:lnTo>
                <a:close/>
              </a:path>
              <a:path w="3397250" h="1591310">
                <a:moveTo>
                  <a:pt x="141847" y="63578"/>
                </a:moveTo>
                <a:lnTo>
                  <a:pt x="136485" y="75091"/>
                </a:lnTo>
                <a:lnTo>
                  <a:pt x="182534" y="96541"/>
                </a:lnTo>
                <a:lnTo>
                  <a:pt x="187896" y="85030"/>
                </a:lnTo>
                <a:lnTo>
                  <a:pt x="141847" y="63578"/>
                </a:lnTo>
                <a:close/>
              </a:path>
              <a:path w="3397250" h="1591310">
                <a:moveTo>
                  <a:pt x="61262" y="26040"/>
                </a:moveTo>
                <a:lnTo>
                  <a:pt x="55900" y="37552"/>
                </a:lnTo>
                <a:lnTo>
                  <a:pt x="101947" y="59002"/>
                </a:lnTo>
                <a:lnTo>
                  <a:pt x="107311" y="47490"/>
                </a:lnTo>
                <a:lnTo>
                  <a:pt x="61262" y="26040"/>
                </a:lnTo>
                <a:close/>
              </a:path>
              <a:path w="3397250" h="1591310">
                <a:moveTo>
                  <a:pt x="5361" y="0"/>
                </a:moveTo>
                <a:lnTo>
                  <a:pt x="0" y="11512"/>
                </a:lnTo>
                <a:lnTo>
                  <a:pt x="21362" y="21464"/>
                </a:lnTo>
                <a:lnTo>
                  <a:pt x="26725" y="9951"/>
                </a:lnTo>
                <a:lnTo>
                  <a:pt x="536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68955" y="1961474"/>
            <a:ext cx="820419" cy="2573655"/>
          </a:xfrm>
          <a:custGeom>
            <a:avLst/>
            <a:gdLst/>
            <a:ahLst/>
            <a:cxnLst/>
            <a:rect l="l" t="t" r="r" b="b"/>
            <a:pathLst>
              <a:path w="820420" h="2573654">
                <a:moveTo>
                  <a:pt x="698828" y="2470884"/>
                </a:moveTo>
                <a:lnTo>
                  <a:pt x="796850" y="2573611"/>
                </a:lnTo>
                <a:lnTo>
                  <a:pt x="808692" y="2502640"/>
                </a:lnTo>
                <a:lnTo>
                  <a:pt x="768384" y="2502640"/>
                </a:lnTo>
                <a:lnTo>
                  <a:pt x="766892" y="2497787"/>
                </a:lnTo>
                <a:lnTo>
                  <a:pt x="698828" y="2470884"/>
                </a:lnTo>
                <a:close/>
              </a:path>
              <a:path w="820420" h="2573654">
                <a:moveTo>
                  <a:pt x="766892" y="2497787"/>
                </a:moveTo>
                <a:lnTo>
                  <a:pt x="768384" y="2502640"/>
                </a:lnTo>
                <a:lnTo>
                  <a:pt x="774443" y="2500772"/>
                </a:lnTo>
                <a:lnTo>
                  <a:pt x="766892" y="2497787"/>
                </a:lnTo>
                <a:close/>
              </a:path>
              <a:path w="820420" h="2573654">
                <a:moveTo>
                  <a:pt x="820219" y="2433558"/>
                </a:moveTo>
                <a:lnTo>
                  <a:pt x="779031" y="2494055"/>
                </a:lnTo>
                <a:lnTo>
                  <a:pt x="780522" y="2498907"/>
                </a:lnTo>
                <a:lnTo>
                  <a:pt x="768384" y="2502640"/>
                </a:lnTo>
                <a:lnTo>
                  <a:pt x="808692" y="2502640"/>
                </a:lnTo>
                <a:lnTo>
                  <a:pt x="820219" y="2433558"/>
                </a:lnTo>
                <a:close/>
              </a:path>
              <a:path w="820420" h="2573654">
                <a:moveTo>
                  <a:pt x="774449" y="2500775"/>
                </a:moveTo>
                <a:close/>
              </a:path>
              <a:path w="820420" h="2573654">
                <a:moveTo>
                  <a:pt x="765592" y="2450351"/>
                </a:moveTo>
                <a:lnTo>
                  <a:pt x="753452" y="2454084"/>
                </a:lnTo>
                <a:lnTo>
                  <a:pt x="766892" y="2497787"/>
                </a:lnTo>
                <a:lnTo>
                  <a:pt x="774457" y="2500772"/>
                </a:lnTo>
                <a:lnTo>
                  <a:pt x="779031" y="2494055"/>
                </a:lnTo>
                <a:lnTo>
                  <a:pt x="765592" y="2450351"/>
                </a:lnTo>
                <a:close/>
              </a:path>
              <a:path w="820420" h="2573654">
                <a:moveTo>
                  <a:pt x="779031" y="2494055"/>
                </a:moveTo>
                <a:lnTo>
                  <a:pt x="774457" y="2500772"/>
                </a:lnTo>
                <a:lnTo>
                  <a:pt x="780522" y="2498907"/>
                </a:lnTo>
                <a:lnTo>
                  <a:pt x="779031" y="2494055"/>
                </a:lnTo>
                <a:close/>
              </a:path>
              <a:path w="820420" h="2573654">
                <a:moveTo>
                  <a:pt x="739463" y="2365377"/>
                </a:moveTo>
                <a:lnTo>
                  <a:pt x="727325" y="2369111"/>
                </a:lnTo>
                <a:lnTo>
                  <a:pt x="742255" y="2417667"/>
                </a:lnTo>
                <a:lnTo>
                  <a:pt x="754395" y="2413934"/>
                </a:lnTo>
                <a:lnTo>
                  <a:pt x="739463" y="2365377"/>
                </a:lnTo>
                <a:close/>
              </a:path>
              <a:path w="820420" h="2573654">
                <a:moveTo>
                  <a:pt x="713336" y="2280404"/>
                </a:moveTo>
                <a:lnTo>
                  <a:pt x="701196" y="2284136"/>
                </a:lnTo>
                <a:lnTo>
                  <a:pt x="716127" y="2332694"/>
                </a:lnTo>
                <a:lnTo>
                  <a:pt x="728266" y="2328960"/>
                </a:lnTo>
                <a:lnTo>
                  <a:pt x="713336" y="2280404"/>
                </a:lnTo>
                <a:close/>
              </a:path>
              <a:path w="820420" h="2573654">
                <a:moveTo>
                  <a:pt x="687207" y="2195431"/>
                </a:moveTo>
                <a:lnTo>
                  <a:pt x="675068" y="2199163"/>
                </a:lnTo>
                <a:lnTo>
                  <a:pt x="689998" y="2247719"/>
                </a:lnTo>
                <a:lnTo>
                  <a:pt x="702138" y="2243987"/>
                </a:lnTo>
                <a:lnTo>
                  <a:pt x="687207" y="2195431"/>
                </a:lnTo>
                <a:close/>
              </a:path>
              <a:path w="820420" h="2573654">
                <a:moveTo>
                  <a:pt x="661079" y="2110456"/>
                </a:moveTo>
                <a:lnTo>
                  <a:pt x="648939" y="2114189"/>
                </a:lnTo>
                <a:lnTo>
                  <a:pt x="663870" y="2162746"/>
                </a:lnTo>
                <a:lnTo>
                  <a:pt x="676009" y="2159013"/>
                </a:lnTo>
                <a:lnTo>
                  <a:pt x="661079" y="2110456"/>
                </a:lnTo>
                <a:close/>
              </a:path>
              <a:path w="820420" h="2573654">
                <a:moveTo>
                  <a:pt x="634950" y="2025483"/>
                </a:moveTo>
                <a:lnTo>
                  <a:pt x="622811" y="2029216"/>
                </a:lnTo>
                <a:lnTo>
                  <a:pt x="637741" y="2077772"/>
                </a:lnTo>
                <a:lnTo>
                  <a:pt x="649880" y="2074039"/>
                </a:lnTo>
                <a:lnTo>
                  <a:pt x="634950" y="2025483"/>
                </a:lnTo>
                <a:close/>
              </a:path>
              <a:path w="820420" h="2573654">
                <a:moveTo>
                  <a:pt x="608822" y="1940510"/>
                </a:moveTo>
                <a:lnTo>
                  <a:pt x="596682" y="1944243"/>
                </a:lnTo>
                <a:lnTo>
                  <a:pt x="611614" y="1992798"/>
                </a:lnTo>
                <a:lnTo>
                  <a:pt x="623752" y="1989066"/>
                </a:lnTo>
                <a:lnTo>
                  <a:pt x="608822" y="1940510"/>
                </a:lnTo>
                <a:close/>
              </a:path>
              <a:path w="820420" h="2573654">
                <a:moveTo>
                  <a:pt x="582693" y="1855536"/>
                </a:moveTo>
                <a:lnTo>
                  <a:pt x="570555" y="1859268"/>
                </a:lnTo>
                <a:lnTo>
                  <a:pt x="585485" y="1907825"/>
                </a:lnTo>
                <a:lnTo>
                  <a:pt x="597623" y="1904093"/>
                </a:lnTo>
                <a:lnTo>
                  <a:pt x="582693" y="1855536"/>
                </a:lnTo>
                <a:close/>
              </a:path>
              <a:path w="820420" h="2573654">
                <a:moveTo>
                  <a:pt x="556566" y="1770562"/>
                </a:moveTo>
                <a:lnTo>
                  <a:pt x="544426" y="1774295"/>
                </a:lnTo>
                <a:lnTo>
                  <a:pt x="559357" y="1822851"/>
                </a:lnTo>
                <a:lnTo>
                  <a:pt x="571496" y="1819118"/>
                </a:lnTo>
                <a:lnTo>
                  <a:pt x="556566" y="1770562"/>
                </a:lnTo>
                <a:close/>
              </a:path>
              <a:path w="820420" h="2573654">
                <a:moveTo>
                  <a:pt x="530437" y="1685589"/>
                </a:moveTo>
                <a:lnTo>
                  <a:pt x="518298" y="1689322"/>
                </a:lnTo>
                <a:lnTo>
                  <a:pt x="533228" y="1737878"/>
                </a:lnTo>
                <a:lnTo>
                  <a:pt x="545367" y="1734145"/>
                </a:lnTo>
                <a:lnTo>
                  <a:pt x="530437" y="1685589"/>
                </a:lnTo>
                <a:close/>
              </a:path>
              <a:path w="820420" h="2573654">
                <a:moveTo>
                  <a:pt x="504309" y="1600615"/>
                </a:moveTo>
                <a:lnTo>
                  <a:pt x="492169" y="1604347"/>
                </a:lnTo>
                <a:lnTo>
                  <a:pt x="507100" y="1652905"/>
                </a:lnTo>
                <a:lnTo>
                  <a:pt x="519239" y="1649172"/>
                </a:lnTo>
                <a:lnTo>
                  <a:pt x="504309" y="1600615"/>
                </a:lnTo>
                <a:close/>
              </a:path>
              <a:path w="820420" h="2573654">
                <a:moveTo>
                  <a:pt x="478180" y="1515642"/>
                </a:moveTo>
                <a:lnTo>
                  <a:pt x="466041" y="1519374"/>
                </a:lnTo>
                <a:lnTo>
                  <a:pt x="480971" y="1567930"/>
                </a:lnTo>
                <a:lnTo>
                  <a:pt x="493110" y="1564198"/>
                </a:lnTo>
                <a:lnTo>
                  <a:pt x="478180" y="1515642"/>
                </a:lnTo>
                <a:close/>
              </a:path>
              <a:path w="820420" h="2573654">
                <a:moveTo>
                  <a:pt x="452052" y="1430668"/>
                </a:moveTo>
                <a:lnTo>
                  <a:pt x="439912" y="1434400"/>
                </a:lnTo>
                <a:lnTo>
                  <a:pt x="454844" y="1482957"/>
                </a:lnTo>
                <a:lnTo>
                  <a:pt x="466982" y="1479224"/>
                </a:lnTo>
                <a:lnTo>
                  <a:pt x="452052" y="1430668"/>
                </a:lnTo>
                <a:close/>
              </a:path>
              <a:path w="820420" h="2573654">
                <a:moveTo>
                  <a:pt x="425923" y="1345694"/>
                </a:moveTo>
                <a:lnTo>
                  <a:pt x="413785" y="1349427"/>
                </a:lnTo>
                <a:lnTo>
                  <a:pt x="428715" y="1397982"/>
                </a:lnTo>
                <a:lnTo>
                  <a:pt x="440853" y="1394251"/>
                </a:lnTo>
                <a:lnTo>
                  <a:pt x="425923" y="1345694"/>
                </a:lnTo>
                <a:close/>
              </a:path>
              <a:path w="820420" h="2573654">
                <a:moveTo>
                  <a:pt x="399794" y="1260721"/>
                </a:moveTo>
                <a:lnTo>
                  <a:pt x="387656" y="1264453"/>
                </a:lnTo>
                <a:lnTo>
                  <a:pt x="402586" y="1313009"/>
                </a:lnTo>
                <a:lnTo>
                  <a:pt x="414726" y="1309277"/>
                </a:lnTo>
                <a:lnTo>
                  <a:pt x="399794" y="1260721"/>
                </a:lnTo>
                <a:close/>
              </a:path>
              <a:path w="820420" h="2573654">
                <a:moveTo>
                  <a:pt x="373667" y="1175746"/>
                </a:moveTo>
                <a:lnTo>
                  <a:pt x="361528" y="1179479"/>
                </a:lnTo>
                <a:lnTo>
                  <a:pt x="376458" y="1228036"/>
                </a:lnTo>
                <a:lnTo>
                  <a:pt x="388597" y="1224304"/>
                </a:lnTo>
                <a:lnTo>
                  <a:pt x="373667" y="1175746"/>
                </a:lnTo>
                <a:close/>
              </a:path>
              <a:path w="820420" h="2573654">
                <a:moveTo>
                  <a:pt x="347538" y="1090773"/>
                </a:moveTo>
                <a:lnTo>
                  <a:pt x="335399" y="1094506"/>
                </a:lnTo>
                <a:lnTo>
                  <a:pt x="350329" y="1143062"/>
                </a:lnTo>
                <a:lnTo>
                  <a:pt x="362469" y="1139329"/>
                </a:lnTo>
                <a:lnTo>
                  <a:pt x="347538" y="1090773"/>
                </a:lnTo>
                <a:close/>
              </a:path>
              <a:path w="820420" h="2573654">
                <a:moveTo>
                  <a:pt x="321410" y="1005800"/>
                </a:moveTo>
                <a:lnTo>
                  <a:pt x="309271" y="1009533"/>
                </a:lnTo>
                <a:lnTo>
                  <a:pt x="324201" y="1058089"/>
                </a:lnTo>
                <a:lnTo>
                  <a:pt x="336340" y="1054356"/>
                </a:lnTo>
                <a:lnTo>
                  <a:pt x="321410" y="1005800"/>
                </a:lnTo>
                <a:close/>
              </a:path>
              <a:path w="820420" h="2573654">
                <a:moveTo>
                  <a:pt x="295281" y="920826"/>
                </a:moveTo>
                <a:lnTo>
                  <a:pt x="283142" y="924558"/>
                </a:lnTo>
                <a:lnTo>
                  <a:pt x="298072" y="973115"/>
                </a:lnTo>
                <a:lnTo>
                  <a:pt x="310212" y="969383"/>
                </a:lnTo>
                <a:lnTo>
                  <a:pt x="295281" y="920826"/>
                </a:lnTo>
                <a:close/>
              </a:path>
              <a:path w="820420" h="2573654">
                <a:moveTo>
                  <a:pt x="269153" y="835853"/>
                </a:moveTo>
                <a:lnTo>
                  <a:pt x="257014" y="839585"/>
                </a:lnTo>
                <a:lnTo>
                  <a:pt x="271945" y="888141"/>
                </a:lnTo>
                <a:lnTo>
                  <a:pt x="284083" y="884408"/>
                </a:lnTo>
                <a:lnTo>
                  <a:pt x="269153" y="835853"/>
                </a:lnTo>
                <a:close/>
              </a:path>
              <a:path w="820420" h="2573654">
                <a:moveTo>
                  <a:pt x="243024" y="750879"/>
                </a:moveTo>
                <a:lnTo>
                  <a:pt x="230885" y="754612"/>
                </a:lnTo>
                <a:lnTo>
                  <a:pt x="245816" y="803168"/>
                </a:lnTo>
                <a:lnTo>
                  <a:pt x="257956" y="799435"/>
                </a:lnTo>
                <a:lnTo>
                  <a:pt x="243024" y="750879"/>
                </a:lnTo>
                <a:close/>
              </a:path>
              <a:path w="820420" h="2573654">
                <a:moveTo>
                  <a:pt x="216896" y="665905"/>
                </a:moveTo>
                <a:lnTo>
                  <a:pt x="204757" y="669637"/>
                </a:lnTo>
                <a:lnTo>
                  <a:pt x="219688" y="718195"/>
                </a:lnTo>
                <a:lnTo>
                  <a:pt x="231827" y="714462"/>
                </a:lnTo>
                <a:lnTo>
                  <a:pt x="216896" y="665905"/>
                </a:lnTo>
                <a:close/>
              </a:path>
              <a:path w="820420" h="2573654">
                <a:moveTo>
                  <a:pt x="190767" y="580932"/>
                </a:moveTo>
                <a:lnTo>
                  <a:pt x="178629" y="584664"/>
                </a:lnTo>
                <a:lnTo>
                  <a:pt x="193559" y="633220"/>
                </a:lnTo>
                <a:lnTo>
                  <a:pt x="205699" y="629488"/>
                </a:lnTo>
                <a:lnTo>
                  <a:pt x="190767" y="580932"/>
                </a:lnTo>
                <a:close/>
              </a:path>
              <a:path w="820420" h="2573654">
                <a:moveTo>
                  <a:pt x="164640" y="495959"/>
                </a:moveTo>
                <a:lnTo>
                  <a:pt x="152500" y="499690"/>
                </a:lnTo>
                <a:lnTo>
                  <a:pt x="167431" y="548247"/>
                </a:lnTo>
                <a:lnTo>
                  <a:pt x="179570" y="544515"/>
                </a:lnTo>
                <a:lnTo>
                  <a:pt x="164640" y="495959"/>
                </a:lnTo>
                <a:close/>
              </a:path>
              <a:path w="820420" h="2573654">
                <a:moveTo>
                  <a:pt x="138511" y="410984"/>
                </a:moveTo>
                <a:lnTo>
                  <a:pt x="126372" y="414717"/>
                </a:lnTo>
                <a:lnTo>
                  <a:pt x="141302" y="463273"/>
                </a:lnTo>
                <a:lnTo>
                  <a:pt x="153442" y="459541"/>
                </a:lnTo>
                <a:lnTo>
                  <a:pt x="138511" y="410984"/>
                </a:lnTo>
                <a:close/>
              </a:path>
              <a:path w="820420" h="2573654">
                <a:moveTo>
                  <a:pt x="112383" y="326011"/>
                </a:moveTo>
                <a:lnTo>
                  <a:pt x="100243" y="329744"/>
                </a:lnTo>
                <a:lnTo>
                  <a:pt x="115175" y="378299"/>
                </a:lnTo>
                <a:lnTo>
                  <a:pt x="127313" y="374567"/>
                </a:lnTo>
                <a:lnTo>
                  <a:pt x="112383" y="326011"/>
                </a:lnTo>
                <a:close/>
              </a:path>
              <a:path w="820420" h="2573654">
                <a:moveTo>
                  <a:pt x="86254" y="241037"/>
                </a:moveTo>
                <a:lnTo>
                  <a:pt x="74115" y="244769"/>
                </a:lnTo>
                <a:lnTo>
                  <a:pt x="89046" y="293326"/>
                </a:lnTo>
                <a:lnTo>
                  <a:pt x="101185" y="289594"/>
                </a:lnTo>
                <a:lnTo>
                  <a:pt x="86254" y="241037"/>
                </a:lnTo>
                <a:close/>
              </a:path>
              <a:path w="820420" h="2573654">
                <a:moveTo>
                  <a:pt x="60126" y="156063"/>
                </a:moveTo>
                <a:lnTo>
                  <a:pt x="47986" y="159796"/>
                </a:lnTo>
                <a:lnTo>
                  <a:pt x="62918" y="208352"/>
                </a:lnTo>
                <a:lnTo>
                  <a:pt x="75056" y="204619"/>
                </a:lnTo>
                <a:lnTo>
                  <a:pt x="60126" y="156063"/>
                </a:lnTo>
                <a:close/>
              </a:path>
              <a:path w="820420" h="2573654">
                <a:moveTo>
                  <a:pt x="33997" y="71090"/>
                </a:moveTo>
                <a:lnTo>
                  <a:pt x="21859" y="74823"/>
                </a:lnTo>
                <a:lnTo>
                  <a:pt x="36789" y="123379"/>
                </a:lnTo>
                <a:lnTo>
                  <a:pt x="48928" y="119646"/>
                </a:lnTo>
                <a:lnTo>
                  <a:pt x="33997" y="71090"/>
                </a:lnTo>
                <a:close/>
              </a:path>
              <a:path w="820420" h="2573654">
                <a:moveTo>
                  <a:pt x="12138" y="0"/>
                </a:moveTo>
                <a:lnTo>
                  <a:pt x="0" y="3732"/>
                </a:lnTo>
                <a:lnTo>
                  <a:pt x="10661" y="38406"/>
                </a:lnTo>
                <a:lnTo>
                  <a:pt x="22800" y="34673"/>
                </a:lnTo>
                <a:lnTo>
                  <a:pt x="1213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69461" y="4713081"/>
            <a:ext cx="330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9703" y="818388"/>
            <a:ext cx="124841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7660" marR="5080" indent="-31559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Health  Checks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52943" y="268932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97443" y="346963"/>
            <a:ext cx="1688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Region 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–</a:t>
            </a:r>
            <a:r>
              <a:rPr sz="1200" spc="-35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ap-southeast-1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52945" y="268933"/>
            <a:ext cx="330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65505" y="1037680"/>
            <a:ext cx="428504" cy="428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8510" y="1601723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1.1.1.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55716" y="3640835"/>
            <a:ext cx="567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2.2.2.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699" y="2781673"/>
            <a:ext cx="1765300" cy="134366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spcBef>
                <a:spcPts val="61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Singapore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0160" algn="ctr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3469" y="4515956"/>
            <a:ext cx="1765300" cy="134366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algn="ctr">
              <a:spcBef>
                <a:spcPts val="61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Mexico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7620" algn="ctr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31406" y="4900480"/>
            <a:ext cx="273826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49887" y="5021574"/>
            <a:ext cx="1765300" cy="1343660"/>
          </a:xfrm>
          <a:prstGeom prst="rect">
            <a:avLst/>
          </a:prstGeom>
          <a:ln w="12700">
            <a:solidFill>
              <a:srgbClr val="8FA7C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80695">
              <a:spcBef>
                <a:spcPts val="610"/>
              </a:spcBef>
            </a:pPr>
            <a:r>
              <a:rPr sz="1200" spc="-5" dirty="0">
                <a:solidFill>
                  <a:srgbClr val="8FA7C4"/>
                </a:solidFill>
                <a:cs typeface="Calibri"/>
              </a:rPr>
              <a:t>New</a:t>
            </a:r>
            <a:r>
              <a:rPr sz="1200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Zealand</a:t>
            </a:r>
            <a:endParaRPr sz="1200">
              <a:solidFill>
                <a:prstClr val="black"/>
              </a:solidFill>
              <a:cs typeface="Calibri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40690">
              <a:spcBef>
                <a:spcPts val="92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87889" y="5427705"/>
            <a:ext cx="273826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63368" y="1796178"/>
            <a:ext cx="7275830" cy="1698625"/>
          </a:xfrm>
          <a:custGeom>
            <a:avLst/>
            <a:gdLst/>
            <a:ahLst/>
            <a:cxnLst/>
            <a:rect l="l" t="t" r="r" b="b"/>
            <a:pathLst>
              <a:path w="7275830" h="1698625">
                <a:moveTo>
                  <a:pt x="7194945" y="45557"/>
                </a:moveTo>
                <a:lnTo>
                  <a:pt x="0" y="1685865"/>
                </a:lnTo>
                <a:lnTo>
                  <a:pt x="2823" y="1698247"/>
                </a:lnTo>
                <a:lnTo>
                  <a:pt x="7197768" y="57940"/>
                </a:lnTo>
                <a:lnTo>
                  <a:pt x="7201297" y="50644"/>
                </a:lnTo>
                <a:lnTo>
                  <a:pt x="7194945" y="45557"/>
                </a:lnTo>
                <a:close/>
              </a:path>
              <a:path w="7275830" h="1698625">
                <a:moveTo>
                  <a:pt x="7262519" y="44432"/>
                </a:moveTo>
                <a:lnTo>
                  <a:pt x="7199881" y="44432"/>
                </a:lnTo>
                <a:lnTo>
                  <a:pt x="7202704" y="56814"/>
                </a:lnTo>
                <a:lnTo>
                  <a:pt x="7197768" y="57940"/>
                </a:lnTo>
                <a:lnTo>
                  <a:pt x="7165894" y="123822"/>
                </a:lnTo>
                <a:lnTo>
                  <a:pt x="7262519" y="44432"/>
                </a:lnTo>
                <a:close/>
              </a:path>
              <a:path w="7275830" h="1698625">
                <a:moveTo>
                  <a:pt x="7201297" y="50644"/>
                </a:moveTo>
                <a:lnTo>
                  <a:pt x="7197768" y="57940"/>
                </a:lnTo>
                <a:lnTo>
                  <a:pt x="7202704" y="56814"/>
                </a:lnTo>
                <a:lnTo>
                  <a:pt x="7201297" y="50644"/>
                </a:lnTo>
                <a:close/>
              </a:path>
              <a:path w="7275830" h="1698625">
                <a:moveTo>
                  <a:pt x="7199881" y="44432"/>
                </a:moveTo>
                <a:lnTo>
                  <a:pt x="7194945" y="45557"/>
                </a:lnTo>
                <a:lnTo>
                  <a:pt x="7201288" y="50602"/>
                </a:lnTo>
                <a:lnTo>
                  <a:pt x="7199881" y="44432"/>
                </a:lnTo>
                <a:close/>
              </a:path>
              <a:path w="7275830" h="1698625">
                <a:moveTo>
                  <a:pt x="7137665" y="0"/>
                </a:moveTo>
                <a:lnTo>
                  <a:pt x="7194945" y="45557"/>
                </a:lnTo>
                <a:lnTo>
                  <a:pt x="7199881" y="44432"/>
                </a:lnTo>
                <a:lnTo>
                  <a:pt x="7262519" y="44432"/>
                </a:lnTo>
                <a:lnTo>
                  <a:pt x="7275603" y="33681"/>
                </a:lnTo>
                <a:lnTo>
                  <a:pt x="713766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76422" y="5308665"/>
            <a:ext cx="428504" cy="428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07410" y="5338159"/>
            <a:ext cx="469900" cy="469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28822" y="5461065"/>
            <a:ext cx="428504" cy="428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77549" y="5878067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8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12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 </a:t>
            </a:r>
            <a:r>
              <a:rPr dirty="0"/>
              <a:t>a </a:t>
            </a:r>
            <a:r>
              <a:rPr spc="-15" dirty="0"/>
              <a:t>Custom</a:t>
            </a:r>
            <a:r>
              <a:rPr spc="-70" dirty="0"/>
              <a:t> </a:t>
            </a:r>
            <a:r>
              <a:rPr spc="-5" dirty="0"/>
              <a:t>VPC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67" y="770096"/>
            <a:ext cx="4769390" cy="59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8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577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dirty="0"/>
              <a:t>- </a:t>
            </a:r>
            <a:r>
              <a:rPr spc="-10" dirty="0"/>
              <a:t>Multivalue Routing</a:t>
            </a:r>
            <a:r>
              <a:rPr spc="-25" dirty="0"/>
              <a:t> </a:t>
            </a:r>
            <a:r>
              <a:rPr spc="-1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5429" y="215950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5791" y="1316598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983" y="5515355"/>
            <a:ext cx="894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5678" y="2647447"/>
            <a:ext cx="2666365" cy="2113915"/>
          </a:xfrm>
          <a:custGeom>
            <a:avLst/>
            <a:gdLst/>
            <a:ahLst/>
            <a:cxnLst/>
            <a:rect l="l" t="t" r="r" b="b"/>
            <a:pathLst>
              <a:path w="2666365" h="2113915">
                <a:moveTo>
                  <a:pt x="2598523" y="45483"/>
                </a:moveTo>
                <a:lnTo>
                  <a:pt x="0" y="2103374"/>
                </a:lnTo>
                <a:lnTo>
                  <a:pt x="7884" y="2113329"/>
                </a:lnTo>
                <a:lnTo>
                  <a:pt x="2606408" y="55440"/>
                </a:lnTo>
                <a:lnTo>
                  <a:pt x="2606442" y="47306"/>
                </a:lnTo>
                <a:lnTo>
                  <a:pt x="2598523" y="45483"/>
                </a:lnTo>
                <a:close/>
              </a:path>
              <a:path w="2666365" h="2113915">
                <a:moveTo>
                  <a:pt x="2646393" y="42331"/>
                </a:moveTo>
                <a:lnTo>
                  <a:pt x="2602503" y="42331"/>
                </a:lnTo>
                <a:lnTo>
                  <a:pt x="2610388" y="52288"/>
                </a:lnTo>
                <a:lnTo>
                  <a:pt x="2606408" y="55440"/>
                </a:lnTo>
                <a:lnTo>
                  <a:pt x="2606047" y="128626"/>
                </a:lnTo>
                <a:lnTo>
                  <a:pt x="2646393" y="42331"/>
                </a:lnTo>
                <a:close/>
              </a:path>
              <a:path w="2666365" h="2113915">
                <a:moveTo>
                  <a:pt x="2606448" y="47314"/>
                </a:moveTo>
                <a:lnTo>
                  <a:pt x="2606408" y="55440"/>
                </a:lnTo>
                <a:lnTo>
                  <a:pt x="2610388" y="52288"/>
                </a:lnTo>
                <a:lnTo>
                  <a:pt x="2606448" y="47314"/>
                </a:lnTo>
                <a:close/>
              </a:path>
              <a:path w="2666365" h="2113915">
                <a:moveTo>
                  <a:pt x="2602503" y="42331"/>
                </a:moveTo>
                <a:lnTo>
                  <a:pt x="2598523" y="45483"/>
                </a:lnTo>
                <a:lnTo>
                  <a:pt x="2606442" y="47306"/>
                </a:lnTo>
                <a:lnTo>
                  <a:pt x="2602503" y="42331"/>
                </a:lnTo>
                <a:close/>
              </a:path>
              <a:path w="2666365" h="2113915">
                <a:moveTo>
                  <a:pt x="2666184" y="0"/>
                </a:moveTo>
                <a:lnTo>
                  <a:pt x="2527200" y="29066"/>
                </a:lnTo>
                <a:lnTo>
                  <a:pt x="2598523" y="45483"/>
                </a:lnTo>
                <a:lnTo>
                  <a:pt x="2602503" y="42331"/>
                </a:lnTo>
                <a:lnTo>
                  <a:pt x="2646393" y="42331"/>
                </a:lnTo>
                <a:lnTo>
                  <a:pt x="26661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60584" y="4005133"/>
            <a:ext cx="2214245" cy="1803400"/>
          </a:xfrm>
          <a:custGeom>
            <a:avLst/>
            <a:gdLst/>
            <a:ahLst/>
            <a:cxnLst/>
            <a:rect l="l" t="t" r="r" b="b"/>
            <a:pathLst>
              <a:path w="2214245" h="1803400">
                <a:moveTo>
                  <a:pt x="0" y="0"/>
                </a:moveTo>
                <a:lnTo>
                  <a:pt x="2213773" y="0"/>
                </a:lnTo>
                <a:lnTo>
                  <a:pt x="2213773" y="1802953"/>
                </a:lnTo>
                <a:lnTo>
                  <a:pt x="0" y="18029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A0C8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5084" y="4083811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eg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00A0C8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00A0C8"/>
                </a:solidFill>
                <a:latin typeface="Arial"/>
                <a:cs typeface="Arial"/>
              </a:rPr>
              <a:t>n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0584" y="4005134"/>
            <a:ext cx="330200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7325" y="4451334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9597" y="4962208"/>
            <a:ext cx="6837680" cy="127000"/>
          </a:xfrm>
          <a:custGeom>
            <a:avLst/>
            <a:gdLst/>
            <a:ahLst/>
            <a:cxnLst/>
            <a:rect l="l" t="t" r="r" b="b"/>
            <a:pathLst>
              <a:path w="6837680" h="127000">
                <a:moveTo>
                  <a:pt x="6824842" y="56965"/>
                </a:moveTo>
                <a:lnTo>
                  <a:pt x="6760913" y="56965"/>
                </a:lnTo>
                <a:lnTo>
                  <a:pt x="6760960" y="69665"/>
                </a:lnTo>
                <a:lnTo>
                  <a:pt x="6755842" y="69684"/>
                </a:lnTo>
                <a:lnTo>
                  <a:pt x="6710330" y="126998"/>
                </a:lnTo>
                <a:lnTo>
                  <a:pt x="6837099" y="63038"/>
                </a:lnTo>
                <a:lnTo>
                  <a:pt x="6824842" y="56965"/>
                </a:lnTo>
                <a:close/>
              </a:path>
              <a:path w="6837680" h="127000">
                <a:moveTo>
                  <a:pt x="6755796" y="56984"/>
                </a:moveTo>
                <a:lnTo>
                  <a:pt x="0" y="81490"/>
                </a:lnTo>
                <a:lnTo>
                  <a:pt x="45" y="94190"/>
                </a:lnTo>
                <a:lnTo>
                  <a:pt x="6755842" y="69684"/>
                </a:lnTo>
                <a:lnTo>
                  <a:pt x="6760899" y="63315"/>
                </a:lnTo>
                <a:lnTo>
                  <a:pt x="6755796" y="56984"/>
                </a:lnTo>
                <a:close/>
              </a:path>
              <a:path w="6837680" h="127000">
                <a:moveTo>
                  <a:pt x="6760913" y="56965"/>
                </a:moveTo>
                <a:lnTo>
                  <a:pt x="6755796" y="56984"/>
                </a:lnTo>
                <a:lnTo>
                  <a:pt x="6760899" y="63315"/>
                </a:lnTo>
                <a:lnTo>
                  <a:pt x="6755842" y="69684"/>
                </a:lnTo>
                <a:lnTo>
                  <a:pt x="6760960" y="69665"/>
                </a:lnTo>
                <a:lnTo>
                  <a:pt x="6760913" y="56965"/>
                </a:lnTo>
                <a:close/>
              </a:path>
              <a:path w="6837680" h="127000">
                <a:moveTo>
                  <a:pt x="6709869" y="0"/>
                </a:moveTo>
                <a:lnTo>
                  <a:pt x="6755796" y="56984"/>
                </a:lnTo>
                <a:lnTo>
                  <a:pt x="6824842" y="56965"/>
                </a:lnTo>
                <a:lnTo>
                  <a:pt x="670986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3877" y="3339084"/>
            <a:ext cx="1036319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7150" y="2827477"/>
            <a:ext cx="2443480" cy="1981835"/>
          </a:xfrm>
          <a:custGeom>
            <a:avLst/>
            <a:gdLst/>
            <a:ahLst/>
            <a:cxnLst/>
            <a:rect l="l" t="t" r="r" b="b"/>
            <a:pathLst>
              <a:path w="2443479" h="1981835">
                <a:moveTo>
                  <a:pt x="58694" y="1852208"/>
                </a:moveTo>
                <a:lnTo>
                  <a:pt x="0" y="1981499"/>
                </a:lnTo>
                <a:lnTo>
                  <a:pt x="138649" y="1950881"/>
                </a:lnTo>
                <a:lnTo>
                  <a:pt x="81835" y="1938470"/>
                </a:lnTo>
                <a:lnTo>
                  <a:pt x="63187" y="1938470"/>
                </a:lnTo>
                <a:lnTo>
                  <a:pt x="55192" y="1928602"/>
                </a:lnTo>
                <a:lnTo>
                  <a:pt x="59151" y="1925395"/>
                </a:lnTo>
                <a:lnTo>
                  <a:pt x="58694" y="1852208"/>
                </a:lnTo>
                <a:close/>
              </a:path>
              <a:path w="2443479" h="1981835">
                <a:moveTo>
                  <a:pt x="59151" y="1925395"/>
                </a:moveTo>
                <a:lnTo>
                  <a:pt x="55192" y="1928602"/>
                </a:lnTo>
                <a:lnTo>
                  <a:pt x="63187" y="1938470"/>
                </a:lnTo>
                <a:lnTo>
                  <a:pt x="67147" y="1935262"/>
                </a:lnTo>
                <a:lnTo>
                  <a:pt x="59202" y="1933526"/>
                </a:lnTo>
                <a:lnTo>
                  <a:pt x="59151" y="1925395"/>
                </a:lnTo>
                <a:close/>
              </a:path>
              <a:path w="2443479" h="1981835">
                <a:moveTo>
                  <a:pt x="67147" y="1935262"/>
                </a:moveTo>
                <a:lnTo>
                  <a:pt x="63187" y="1938470"/>
                </a:lnTo>
                <a:lnTo>
                  <a:pt x="81835" y="1938470"/>
                </a:lnTo>
                <a:lnTo>
                  <a:pt x="67147" y="1935262"/>
                </a:lnTo>
                <a:close/>
              </a:path>
              <a:path w="2443479" h="1981835">
                <a:moveTo>
                  <a:pt x="2435274" y="0"/>
                </a:moveTo>
                <a:lnTo>
                  <a:pt x="59151" y="1925395"/>
                </a:lnTo>
                <a:lnTo>
                  <a:pt x="59202" y="1933526"/>
                </a:lnTo>
                <a:lnTo>
                  <a:pt x="67147" y="1935262"/>
                </a:lnTo>
                <a:lnTo>
                  <a:pt x="2443270" y="9867"/>
                </a:lnTo>
                <a:lnTo>
                  <a:pt x="24352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2040" y="466496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0952" y="4942508"/>
            <a:ext cx="273825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47325" y="5041487"/>
            <a:ext cx="428504" cy="42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2352" y="973325"/>
          <a:ext cx="4806948" cy="1505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1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9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5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2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Name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Type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Value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Health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 Value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multivalue.dctlabs.com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1.1.1.1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Yes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multivalue.dctlabs.com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2.2.2.2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Yes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multivalue.dctlabs.com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A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3.3.3.3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ID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Yes</a:t>
                      </a:r>
                      <a:endParaRPr sz="1100">
                        <a:latin typeface="Lucida Sans"/>
                        <a:cs typeface="Lucida San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555233" y="1742446"/>
            <a:ext cx="2771775" cy="3013710"/>
          </a:xfrm>
          <a:custGeom>
            <a:avLst/>
            <a:gdLst/>
            <a:ahLst/>
            <a:cxnLst/>
            <a:rect l="l" t="t" r="r" b="b"/>
            <a:pathLst>
              <a:path w="2771775" h="3013710">
                <a:moveTo>
                  <a:pt x="2711773" y="2957818"/>
                </a:moveTo>
                <a:lnTo>
                  <a:pt x="2638760" y="2962845"/>
                </a:lnTo>
                <a:lnTo>
                  <a:pt x="2771463" y="3013353"/>
                </a:lnTo>
                <a:lnTo>
                  <a:pt x="2756577" y="2961551"/>
                </a:lnTo>
                <a:lnTo>
                  <a:pt x="2715205" y="2961551"/>
                </a:lnTo>
                <a:lnTo>
                  <a:pt x="2711773" y="2957818"/>
                </a:lnTo>
                <a:close/>
              </a:path>
              <a:path w="2771775" h="3013710">
                <a:moveTo>
                  <a:pt x="2719871" y="2957260"/>
                </a:moveTo>
                <a:lnTo>
                  <a:pt x="2711773" y="2957818"/>
                </a:lnTo>
                <a:lnTo>
                  <a:pt x="2715205" y="2961551"/>
                </a:lnTo>
                <a:lnTo>
                  <a:pt x="2719871" y="2957260"/>
                </a:lnTo>
                <a:close/>
              </a:path>
              <a:path w="2771775" h="3013710">
                <a:moveTo>
                  <a:pt x="2732246" y="2876885"/>
                </a:moveTo>
                <a:lnTo>
                  <a:pt x="2721123" y="2949222"/>
                </a:lnTo>
                <a:lnTo>
                  <a:pt x="2724555" y="2952954"/>
                </a:lnTo>
                <a:lnTo>
                  <a:pt x="2715205" y="2961551"/>
                </a:lnTo>
                <a:lnTo>
                  <a:pt x="2756577" y="2961551"/>
                </a:lnTo>
                <a:lnTo>
                  <a:pt x="2732246" y="2876885"/>
                </a:lnTo>
                <a:close/>
              </a:path>
              <a:path w="2771775" h="3013710">
                <a:moveTo>
                  <a:pt x="2690169" y="2915559"/>
                </a:moveTo>
                <a:lnTo>
                  <a:pt x="2680821" y="2924155"/>
                </a:lnTo>
                <a:lnTo>
                  <a:pt x="2711773" y="2957818"/>
                </a:lnTo>
                <a:lnTo>
                  <a:pt x="2719871" y="2957260"/>
                </a:lnTo>
                <a:lnTo>
                  <a:pt x="2721123" y="2949222"/>
                </a:lnTo>
                <a:lnTo>
                  <a:pt x="2690169" y="2915559"/>
                </a:lnTo>
                <a:close/>
              </a:path>
              <a:path w="2771775" h="3013710">
                <a:moveTo>
                  <a:pt x="2721123" y="2949222"/>
                </a:moveTo>
                <a:lnTo>
                  <a:pt x="2719890" y="2957243"/>
                </a:lnTo>
                <a:lnTo>
                  <a:pt x="2724555" y="2952954"/>
                </a:lnTo>
                <a:lnTo>
                  <a:pt x="2721123" y="2949222"/>
                </a:lnTo>
                <a:close/>
              </a:path>
              <a:path w="2771775" h="3013710">
                <a:moveTo>
                  <a:pt x="2629998" y="2850118"/>
                </a:moveTo>
                <a:lnTo>
                  <a:pt x="2620650" y="2858715"/>
                </a:lnTo>
                <a:lnTo>
                  <a:pt x="2655034" y="2896109"/>
                </a:lnTo>
                <a:lnTo>
                  <a:pt x="2664382" y="2887513"/>
                </a:lnTo>
                <a:lnTo>
                  <a:pt x="2629998" y="2850118"/>
                </a:lnTo>
                <a:close/>
              </a:path>
              <a:path w="2771775" h="3013710">
                <a:moveTo>
                  <a:pt x="2569825" y="2784678"/>
                </a:moveTo>
                <a:lnTo>
                  <a:pt x="2560477" y="2793273"/>
                </a:lnTo>
                <a:lnTo>
                  <a:pt x="2594861" y="2830668"/>
                </a:lnTo>
                <a:lnTo>
                  <a:pt x="2604209" y="2822072"/>
                </a:lnTo>
                <a:lnTo>
                  <a:pt x="2569825" y="2784678"/>
                </a:lnTo>
                <a:close/>
              </a:path>
              <a:path w="2771775" h="3013710">
                <a:moveTo>
                  <a:pt x="2509654" y="2719236"/>
                </a:moveTo>
                <a:lnTo>
                  <a:pt x="2500304" y="2727833"/>
                </a:lnTo>
                <a:lnTo>
                  <a:pt x="2534688" y="2765228"/>
                </a:lnTo>
                <a:lnTo>
                  <a:pt x="2544038" y="2756631"/>
                </a:lnTo>
                <a:lnTo>
                  <a:pt x="2509654" y="2719236"/>
                </a:lnTo>
                <a:close/>
              </a:path>
              <a:path w="2771775" h="3013710">
                <a:moveTo>
                  <a:pt x="2449482" y="2653795"/>
                </a:moveTo>
                <a:lnTo>
                  <a:pt x="2440133" y="2662392"/>
                </a:lnTo>
                <a:lnTo>
                  <a:pt x="2474517" y="2699786"/>
                </a:lnTo>
                <a:lnTo>
                  <a:pt x="2483865" y="2691190"/>
                </a:lnTo>
                <a:lnTo>
                  <a:pt x="2449482" y="2653795"/>
                </a:lnTo>
                <a:close/>
              </a:path>
              <a:path w="2771775" h="3013710">
                <a:moveTo>
                  <a:pt x="2389309" y="2588355"/>
                </a:moveTo>
                <a:lnTo>
                  <a:pt x="2379960" y="2596950"/>
                </a:lnTo>
                <a:lnTo>
                  <a:pt x="2414344" y="2634345"/>
                </a:lnTo>
                <a:lnTo>
                  <a:pt x="2423693" y="2625749"/>
                </a:lnTo>
                <a:lnTo>
                  <a:pt x="2389309" y="2588355"/>
                </a:lnTo>
                <a:close/>
              </a:path>
              <a:path w="2771775" h="3013710">
                <a:moveTo>
                  <a:pt x="2329138" y="2522913"/>
                </a:moveTo>
                <a:lnTo>
                  <a:pt x="2319788" y="2531510"/>
                </a:lnTo>
                <a:lnTo>
                  <a:pt x="2354172" y="2568905"/>
                </a:lnTo>
                <a:lnTo>
                  <a:pt x="2363522" y="2560308"/>
                </a:lnTo>
                <a:lnTo>
                  <a:pt x="2329138" y="2522913"/>
                </a:lnTo>
                <a:close/>
              </a:path>
              <a:path w="2771775" h="3013710">
                <a:moveTo>
                  <a:pt x="2268965" y="2457472"/>
                </a:moveTo>
                <a:lnTo>
                  <a:pt x="2259617" y="2466069"/>
                </a:lnTo>
                <a:lnTo>
                  <a:pt x="2294001" y="2503463"/>
                </a:lnTo>
                <a:lnTo>
                  <a:pt x="2303349" y="2494868"/>
                </a:lnTo>
                <a:lnTo>
                  <a:pt x="2268965" y="2457472"/>
                </a:lnTo>
                <a:close/>
              </a:path>
              <a:path w="2771775" h="3013710">
                <a:moveTo>
                  <a:pt x="2208792" y="2392032"/>
                </a:moveTo>
                <a:lnTo>
                  <a:pt x="2199444" y="2400627"/>
                </a:lnTo>
                <a:lnTo>
                  <a:pt x="2233828" y="2438022"/>
                </a:lnTo>
                <a:lnTo>
                  <a:pt x="2243176" y="2429427"/>
                </a:lnTo>
                <a:lnTo>
                  <a:pt x="2208792" y="2392032"/>
                </a:lnTo>
                <a:close/>
              </a:path>
              <a:path w="2771775" h="3013710">
                <a:moveTo>
                  <a:pt x="2148621" y="2326590"/>
                </a:moveTo>
                <a:lnTo>
                  <a:pt x="2139271" y="2335187"/>
                </a:lnTo>
                <a:lnTo>
                  <a:pt x="2173655" y="2372582"/>
                </a:lnTo>
                <a:lnTo>
                  <a:pt x="2183005" y="2363985"/>
                </a:lnTo>
                <a:lnTo>
                  <a:pt x="2148621" y="2326590"/>
                </a:lnTo>
                <a:close/>
              </a:path>
              <a:path w="2771775" h="3013710">
                <a:moveTo>
                  <a:pt x="2088448" y="2261149"/>
                </a:moveTo>
                <a:lnTo>
                  <a:pt x="2079100" y="2269746"/>
                </a:lnTo>
                <a:lnTo>
                  <a:pt x="2113484" y="2307140"/>
                </a:lnTo>
                <a:lnTo>
                  <a:pt x="2122832" y="2298545"/>
                </a:lnTo>
                <a:lnTo>
                  <a:pt x="2088448" y="2261149"/>
                </a:lnTo>
                <a:close/>
              </a:path>
              <a:path w="2771775" h="3013710">
                <a:moveTo>
                  <a:pt x="2028276" y="2195709"/>
                </a:moveTo>
                <a:lnTo>
                  <a:pt x="2018927" y="2204304"/>
                </a:lnTo>
                <a:lnTo>
                  <a:pt x="2053311" y="2241699"/>
                </a:lnTo>
                <a:lnTo>
                  <a:pt x="2062660" y="2233104"/>
                </a:lnTo>
                <a:lnTo>
                  <a:pt x="2028276" y="2195709"/>
                </a:lnTo>
                <a:close/>
              </a:path>
              <a:path w="2771775" h="3013710">
                <a:moveTo>
                  <a:pt x="1968105" y="2130268"/>
                </a:moveTo>
                <a:lnTo>
                  <a:pt x="1958755" y="2138864"/>
                </a:lnTo>
                <a:lnTo>
                  <a:pt x="1993140" y="2176259"/>
                </a:lnTo>
                <a:lnTo>
                  <a:pt x="2002489" y="2167662"/>
                </a:lnTo>
                <a:lnTo>
                  <a:pt x="1968105" y="2130268"/>
                </a:lnTo>
                <a:close/>
              </a:path>
              <a:path w="2771775" h="3013710">
                <a:moveTo>
                  <a:pt x="1907932" y="2064826"/>
                </a:moveTo>
                <a:lnTo>
                  <a:pt x="1898583" y="2073423"/>
                </a:lnTo>
                <a:lnTo>
                  <a:pt x="1932967" y="2110818"/>
                </a:lnTo>
                <a:lnTo>
                  <a:pt x="1942316" y="2102222"/>
                </a:lnTo>
                <a:lnTo>
                  <a:pt x="1907932" y="2064826"/>
                </a:lnTo>
                <a:close/>
              </a:path>
              <a:path w="2771775" h="3013710">
                <a:moveTo>
                  <a:pt x="1847759" y="1999386"/>
                </a:moveTo>
                <a:lnTo>
                  <a:pt x="1838411" y="2007983"/>
                </a:lnTo>
                <a:lnTo>
                  <a:pt x="1872795" y="2045376"/>
                </a:lnTo>
                <a:lnTo>
                  <a:pt x="1882143" y="2036781"/>
                </a:lnTo>
                <a:lnTo>
                  <a:pt x="1847759" y="1999386"/>
                </a:lnTo>
                <a:close/>
              </a:path>
              <a:path w="2771775" h="3013710">
                <a:moveTo>
                  <a:pt x="1787588" y="1933945"/>
                </a:moveTo>
                <a:lnTo>
                  <a:pt x="1778240" y="1942541"/>
                </a:lnTo>
                <a:lnTo>
                  <a:pt x="1812624" y="1979936"/>
                </a:lnTo>
                <a:lnTo>
                  <a:pt x="1821972" y="1971339"/>
                </a:lnTo>
                <a:lnTo>
                  <a:pt x="1787588" y="1933945"/>
                </a:lnTo>
                <a:close/>
              </a:path>
              <a:path w="2771775" h="3013710">
                <a:moveTo>
                  <a:pt x="1727415" y="1868504"/>
                </a:moveTo>
                <a:lnTo>
                  <a:pt x="1718067" y="1877100"/>
                </a:lnTo>
                <a:lnTo>
                  <a:pt x="1752451" y="1914495"/>
                </a:lnTo>
                <a:lnTo>
                  <a:pt x="1761799" y="1905899"/>
                </a:lnTo>
                <a:lnTo>
                  <a:pt x="1727415" y="1868504"/>
                </a:lnTo>
                <a:close/>
              </a:path>
              <a:path w="2771775" h="3013710">
                <a:moveTo>
                  <a:pt x="1667243" y="1803063"/>
                </a:moveTo>
                <a:lnTo>
                  <a:pt x="1657894" y="1811660"/>
                </a:lnTo>
                <a:lnTo>
                  <a:pt x="1692278" y="1849053"/>
                </a:lnTo>
                <a:lnTo>
                  <a:pt x="1701627" y="1840458"/>
                </a:lnTo>
                <a:lnTo>
                  <a:pt x="1667243" y="1803063"/>
                </a:lnTo>
                <a:close/>
              </a:path>
              <a:path w="2771775" h="3013710">
                <a:moveTo>
                  <a:pt x="1607071" y="1737622"/>
                </a:moveTo>
                <a:lnTo>
                  <a:pt x="1597722" y="1746218"/>
                </a:lnTo>
                <a:lnTo>
                  <a:pt x="1632107" y="1783613"/>
                </a:lnTo>
                <a:lnTo>
                  <a:pt x="1641455" y="1775016"/>
                </a:lnTo>
                <a:lnTo>
                  <a:pt x="1607071" y="1737622"/>
                </a:lnTo>
                <a:close/>
              </a:path>
              <a:path w="2771775" h="3013710">
                <a:moveTo>
                  <a:pt x="1546899" y="1672181"/>
                </a:moveTo>
                <a:lnTo>
                  <a:pt x="1537550" y="1680777"/>
                </a:lnTo>
                <a:lnTo>
                  <a:pt x="1571934" y="1718172"/>
                </a:lnTo>
                <a:lnTo>
                  <a:pt x="1581283" y="1709576"/>
                </a:lnTo>
                <a:lnTo>
                  <a:pt x="1546899" y="1672181"/>
                </a:lnTo>
                <a:close/>
              </a:path>
              <a:path w="2771775" h="3013710">
                <a:moveTo>
                  <a:pt x="1486726" y="1606740"/>
                </a:moveTo>
                <a:lnTo>
                  <a:pt x="1477378" y="1615335"/>
                </a:lnTo>
                <a:lnTo>
                  <a:pt x="1511762" y="1652731"/>
                </a:lnTo>
                <a:lnTo>
                  <a:pt x="1521110" y="1644135"/>
                </a:lnTo>
                <a:lnTo>
                  <a:pt x="1486726" y="1606740"/>
                </a:lnTo>
                <a:close/>
              </a:path>
              <a:path w="2771775" h="3013710">
                <a:moveTo>
                  <a:pt x="1426554" y="1541299"/>
                </a:moveTo>
                <a:lnTo>
                  <a:pt x="1417205" y="1549895"/>
                </a:lnTo>
                <a:lnTo>
                  <a:pt x="1451589" y="1587290"/>
                </a:lnTo>
                <a:lnTo>
                  <a:pt x="1460939" y="1578693"/>
                </a:lnTo>
                <a:lnTo>
                  <a:pt x="1426554" y="1541299"/>
                </a:lnTo>
                <a:close/>
              </a:path>
              <a:path w="2771775" h="3013710">
                <a:moveTo>
                  <a:pt x="1366382" y="1475858"/>
                </a:moveTo>
                <a:lnTo>
                  <a:pt x="1357034" y="1484454"/>
                </a:lnTo>
                <a:lnTo>
                  <a:pt x="1391418" y="1521849"/>
                </a:lnTo>
                <a:lnTo>
                  <a:pt x="1400766" y="1513253"/>
                </a:lnTo>
                <a:lnTo>
                  <a:pt x="1366382" y="1475858"/>
                </a:lnTo>
                <a:close/>
              </a:path>
              <a:path w="2771775" h="3013710">
                <a:moveTo>
                  <a:pt x="1306210" y="1410417"/>
                </a:moveTo>
                <a:lnTo>
                  <a:pt x="1296861" y="1419012"/>
                </a:lnTo>
                <a:lnTo>
                  <a:pt x="1331245" y="1456408"/>
                </a:lnTo>
                <a:lnTo>
                  <a:pt x="1340594" y="1447812"/>
                </a:lnTo>
                <a:lnTo>
                  <a:pt x="1306210" y="1410417"/>
                </a:lnTo>
                <a:close/>
              </a:path>
              <a:path w="2771775" h="3013710">
                <a:moveTo>
                  <a:pt x="1246037" y="1344976"/>
                </a:moveTo>
                <a:lnTo>
                  <a:pt x="1236689" y="1353572"/>
                </a:lnTo>
                <a:lnTo>
                  <a:pt x="1271073" y="1390967"/>
                </a:lnTo>
                <a:lnTo>
                  <a:pt x="1280422" y="1382370"/>
                </a:lnTo>
                <a:lnTo>
                  <a:pt x="1246037" y="1344976"/>
                </a:lnTo>
                <a:close/>
              </a:path>
              <a:path w="2771775" h="3013710">
                <a:moveTo>
                  <a:pt x="1185866" y="1279535"/>
                </a:moveTo>
                <a:lnTo>
                  <a:pt x="1176517" y="1288131"/>
                </a:lnTo>
                <a:lnTo>
                  <a:pt x="1210901" y="1325526"/>
                </a:lnTo>
                <a:lnTo>
                  <a:pt x="1220250" y="1316930"/>
                </a:lnTo>
                <a:lnTo>
                  <a:pt x="1185866" y="1279535"/>
                </a:lnTo>
                <a:close/>
              </a:path>
              <a:path w="2771775" h="3013710">
                <a:moveTo>
                  <a:pt x="1125693" y="1214094"/>
                </a:moveTo>
                <a:lnTo>
                  <a:pt x="1116345" y="1222689"/>
                </a:lnTo>
                <a:lnTo>
                  <a:pt x="1150729" y="1260085"/>
                </a:lnTo>
                <a:lnTo>
                  <a:pt x="1160077" y="1251489"/>
                </a:lnTo>
                <a:lnTo>
                  <a:pt x="1125693" y="1214094"/>
                </a:lnTo>
                <a:close/>
              </a:path>
              <a:path w="2771775" h="3013710">
                <a:moveTo>
                  <a:pt x="1065522" y="1148654"/>
                </a:moveTo>
                <a:lnTo>
                  <a:pt x="1056172" y="1157249"/>
                </a:lnTo>
                <a:lnTo>
                  <a:pt x="1090556" y="1194644"/>
                </a:lnTo>
                <a:lnTo>
                  <a:pt x="1099906" y="1186047"/>
                </a:lnTo>
                <a:lnTo>
                  <a:pt x="1065522" y="1148654"/>
                </a:lnTo>
                <a:close/>
              </a:path>
              <a:path w="2771775" h="3013710">
                <a:moveTo>
                  <a:pt x="1005349" y="1083212"/>
                </a:moveTo>
                <a:lnTo>
                  <a:pt x="996001" y="1091808"/>
                </a:lnTo>
                <a:lnTo>
                  <a:pt x="1030385" y="1129203"/>
                </a:lnTo>
                <a:lnTo>
                  <a:pt x="1039733" y="1120607"/>
                </a:lnTo>
                <a:lnTo>
                  <a:pt x="1005349" y="1083212"/>
                </a:lnTo>
                <a:close/>
              </a:path>
              <a:path w="2771775" h="3013710">
                <a:moveTo>
                  <a:pt x="945177" y="1017771"/>
                </a:moveTo>
                <a:lnTo>
                  <a:pt x="935828" y="1026367"/>
                </a:lnTo>
                <a:lnTo>
                  <a:pt x="970212" y="1063762"/>
                </a:lnTo>
                <a:lnTo>
                  <a:pt x="979561" y="1055166"/>
                </a:lnTo>
                <a:lnTo>
                  <a:pt x="945177" y="1017771"/>
                </a:lnTo>
                <a:close/>
              </a:path>
              <a:path w="2771775" h="3013710">
                <a:moveTo>
                  <a:pt x="885005" y="952331"/>
                </a:moveTo>
                <a:lnTo>
                  <a:pt x="875656" y="960926"/>
                </a:lnTo>
                <a:lnTo>
                  <a:pt x="910040" y="998321"/>
                </a:lnTo>
                <a:lnTo>
                  <a:pt x="919389" y="989724"/>
                </a:lnTo>
                <a:lnTo>
                  <a:pt x="885005" y="952331"/>
                </a:lnTo>
                <a:close/>
              </a:path>
              <a:path w="2771775" h="3013710">
                <a:moveTo>
                  <a:pt x="824833" y="886889"/>
                </a:moveTo>
                <a:lnTo>
                  <a:pt x="815484" y="895485"/>
                </a:lnTo>
                <a:lnTo>
                  <a:pt x="849868" y="932879"/>
                </a:lnTo>
                <a:lnTo>
                  <a:pt x="859217" y="924284"/>
                </a:lnTo>
                <a:lnTo>
                  <a:pt x="824833" y="886889"/>
                </a:lnTo>
                <a:close/>
              </a:path>
              <a:path w="2771775" h="3013710">
                <a:moveTo>
                  <a:pt x="764660" y="821448"/>
                </a:moveTo>
                <a:lnTo>
                  <a:pt x="755312" y="830045"/>
                </a:lnTo>
                <a:lnTo>
                  <a:pt x="789696" y="867439"/>
                </a:lnTo>
                <a:lnTo>
                  <a:pt x="799044" y="858843"/>
                </a:lnTo>
                <a:lnTo>
                  <a:pt x="764660" y="821448"/>
                </a:lnTo>
                <a:close/>
              </a:path>
              <a:path w="2771775" h="3013710">
                <a:moveTo>
                  <a:pt x="704489" y="756008"/>
                </a:moveTo>
                <a:lnTo>
                  <a:pt x="695139" y="764603"/>
                </a:lnTo>
                <a:lnTo>
                  <a:pt x="729524" y="801998"/>
                </a:lnTo>
                <a:lnTo>
                  <a:pt x="738873" y="793402"/>
                </a:lnTo>
                <a:lnTo>
                  <a:pt x="704489" y="756008"/>
                </a:lnTo>
                <a:close/>
              </a:path>
              <a:path w="2771775" h="3013710">
                <a:moveTo>
                  <a:pt x="644316" y="690566"/>
                </a:moveTo>
                <a:lnTo>
                  <a:pt x="634968" y="699162"/>
                </a:lnTo>
                <a:lnTo>
                  <a:pt x="669352" y="736558"/>
                </a:lnTo>
                <a:lnTo>
                  <a:pt x="678700" y="727961"/>
                </a:lnTo>
                <a:lnTo>
                  <a:pt x="644316" y="690566"/>
                </a:lnTo>
                <a:close/>
              </a:path>
              <a:path w="2771775" h="3013710">
                <a:moveTo>
                  <a:pt x="584145" y="625125"/>
                </a:moveTo>
                <a:lnTo>
                  <a:pt x="574795" y="633722"/>
                </a:lnTo>
                <a:lnTo>
                  <a:pt x="609180" y="671116"/>
                </a:lnTo>
                <a:lnTo>
                  <a:pt x="618529" y="662520"/>
                </a:lnTo>
                <a:lnTo>
                  <a:pt x="584145" y="625125"/>
                </a:lnTo>
                <a:close/>
              </a:path>
              <a:path w="2771775" h="3013710">
                <a:moveTo>
                  <a:pt x="523972" y="559685"/>
                </a:moveTo>
                <a:lnTo>
                  <a:pt x="514624" y="568280"/>
                </a:lnTo>
                <a:lnTo>
                  <a:pt x="549008" y="605675"/>
                </a:lnTo>
                <a:lnTo>
                  <a:pt x="558356" y="597079"/>
                </a:lnTo>
                <a:lnTo>
                  <a:pt x="523972" y="559685"/>
                </a:lnTo>
                <a:close/>
              </a:path>
              <a:path w="2771775" h="3013710">
                <a:moveTo>
                  <a:pt x="463800" y="494243"/>
                </a:moveTo>
                <a:lnTo>
                  <a:pt x="454451" y="502839"/>
                </a:lnTo>
                <a:lnTo>
                  <a:pt x="488835" y="540235"/>
                </a:lnTo>
                <a:lnTo>
                  <a:pt x="498184" y="531638"/>
                </a:lnTo>
                <a:lnTo>
                  <a:pt x="463800" y="494243"/>
                </a:lnTo>
                <a:close/>
              </a:path>
              <a:path w="2771775" h="3013710">
                <a:moveTo>
                  <a:pt x="403628" y="428802"/>
                </a:moveTo>
                <a:lnTo>
                  <a:pt x="394280" y="437399"/>
                </a:lnTo>
                <a:lnTo>
                  <a:pt x="428664" y="474793"/>
                </a:lnTo>
                <a:lnTo>
                  <a:pt x="438012" y="466197"/>
                </a:lnTo>
                <a:lnTo>
                  <a:pt x="403628" y="428802"/>
                </a:lnTo>
                <a:close/>
              </a:path>
              <a:path w="2771775" h="3013710">
                <a:moveTo>
                  <a:pt x="343456" y="363362"/>
                </a:moveTo>
                <a:lnTo>
                  <a:pt x="334107" y="371957"/>
                </a:lnTo>
                <a:lnTo>
                  <a:pt x="368491" y="409352"/>
                </a:lnTo>
                <a:lnTo>
                  <a:pt x="377840" y="400757"/>
                </a:lnTo>
                <a:lnTo>
                  <a:pt x="343456" y="363362"/>
                </a:lnTo>
                <a:close/>
              </a:path>
              <a:path w="2771775" h="3013710">
                <a:moveTo>
                  <a:pt x="283283" y="297921"/>
                </a:moveTo>
                <a:lnTo>
                  <a:pt x="273935" y="306517"/>
                </a:lnTo>
                <a:lnTo>
                  <a:pt x="308319" y="343912"/>
                </a:lnTo>
                <a:lnTo>
                  <a:pt x="317668" y="335315"/>
                </a:lnTo>
                <a:lnTo>
                  <a:pt x="283283" y="297921"/>
                </a:lnTo>
                <a:close/>
              </a:path>
              <a:path w="2771775" h="3013710">
                <a:moveTo>
                  <a:pt x="223112" y="232479"/>
                </a:moveTo>
                <a:lnTo>
                  <a:pt x="213763" y="241076"/>
                </a:lnTo>
                <a:lnTo>
                  <a:pt x="248147" y="278470"/>
                </a:lnTo>
                <a:lnTo>
                  <a:pt x="257496" y="269875"/>
                </a:lnTo>
                <a:lnTo>
                  <a:pt x="223112" y="232479"/>
                </a:lnTo>
                <a:close/>
              </a:path>
              <a:path w="2771775" h="3013710">
                <a:moveTo>
                  <a:pt x="162939" y="167039"/>
                </a:moveTo>
                <a:lnTo>
                  <a:pt x="153591" y="175634"/>
                </a:lnTo>
                <a:lnTo>
                  <a:pt x="187975" y="213029"/>
                </a:lnTo>
                <a:lnTo>
                  <a:pt x="197323" y="204434"/>
                </a:lnTo>
                <a:lnTo>
                  <a:pt x="162939" y="167039"/>
                </a:lnTo>
                <a:close/>
              </a:path>
              <a:path w="2771775" h="3013710">
                <a:moveTo>
                  <a:pt x="102767" y="101598"/>
                </a:moveTo>
                <a:lnTo>
                  <a:pt x="93418" y="110194"/>
                </a:lnTo>
                <a:lnTo>
                  <a:pt x="127803" y="147589"/>
                </a:lnTo>
                <a:lnTo>
                  <a:pt x="137152" y="138992"/>
                </a:lnTo>
                <a:lnTo>
                  <a:pt x="102767" y="101598"/>
                </a:lnTo>
                <a:close/>
              </a:path>
              <a:path w="2771775" h="3013710">
                <a:moveTo>
                  <a:pt x="42595" y="36156"/>
                </a:moveTo>
                <a:lnTo>
                  <a:pt x="33247" y="44753"/>
                </a:lnTo>
                <a:lnTo>
                  <a:pt x="67631" y="82148"/>
                </a:lnTo>
                <a:lnTo>
                  <a:pt x="76979" y="73552"/>
                </a:lnTo>
                <a:lnTo>
                  <a:pt x="42595" y="36156"/>
                </a:lnTo>
                <a:close/>
              </a:path>
              <a:path w="2771775" h="3013710">
                <a:moveTo>
                  <a:pt x="9348" y="0"/>
                </a:moveTo>
                <a:lnTo>
                  <a:pt x="0" y="8595"/>
                </a:lnTo>
                <a:lnTo>
                  <a:pt x="7458" y="16706"/>
                </a:lnTo>
                <a:lnTo>
                  <a:pt x="16807" y="8111"/>
                </a:lnTo>
                <a:lnTo>
                  <a:pt x="93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7655" y="2311908"/>
            <a:ext cx="122936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575" marR="5080" indent="-15875" algn="just">
              <a:lnSpc>
                <a:spcPct val="979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Checks:  returns healthy  records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578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4" y="606874"/>
            <a:ext cx="9789795" cy="513143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Route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400" spc="-35" dirty="0">
                <a:solidFill>
                  <a:srgbClr val="FFFFFF"/>
                </a:solidFill>
                <a:cs typeface="Calibri"/>
              </a:rPr>
              <a:t>Traffic</a:t>
            </a:r>
            <a:r>
              <a:rPr sz="24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Flow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Flow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provides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Management (GTM)</a:t>
            </a:r>
            <a:r>
              <a:rPr sz="2200" spc="1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services.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marR="260350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flow policies allow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routing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configurations 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using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routing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types such as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failover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geolocation.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marR="436880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policies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based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specific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constraints,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including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latency,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health, load,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geo-proximity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geography.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Scenarios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include: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6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Adding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simple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backup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page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dirty="0">
                <a:solidFill>
                  <a:srgbClr val="FFFFFF"/>
                </a:solidFill>
                <a:cs typeface="Calibri"/>
              </a:rPr>
              <a:t>S3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4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website.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marR="5080" lvl="1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Building sophisticated routing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policies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consider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end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user’s geographic  location,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proximity 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the health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each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</a:t>
            </a:r>
            <a:r>
              <a:rPr sz="2200" spc="17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endpoints.</a:t>
            </a:r>
            <a:endParaRPr sz="22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884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70180"/>
            <a:ext cx="316230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" marR="5080" indent="-264795">
              <a:lnSpc>
                <a:spcPct val="136700"/>
              </a:lnSpc>
              <a:spcBef>
                <a:spcPts val="100"/>
              </a:spcBef>
            </a:pPr>
            <a:r>
              <a:rPr spc="-15" dirty="0"/>
              <a:t>Exam Cram  </a:t>
            </a:r>
            <a:r>
              <a:rPr spc="-40" dirty="0"/>
              <a:t>AWS </a:t>
            </a:r>
            <a:r>
              <a:rPr spc="-20" dirty="0"/>
              <a:t>Route </a:t>
            </a:r>
            <a:r>
              <a:rPr spc="-5" dirty="0"/>
              <a:t>53</a:t>
            </a:r>
            <a:r>
              <a:rPr spc="-35" dirty="0"/>
              <a:t> </a:t>
            </a:r>
            <a:r>
              <a:rPr spc="-10" dirty="0"/>
              <a:t>Resolver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294" y="1177035"/>
            <a:ext cx="10049510" cy="556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335" indent="-342900">
              <a:lnSpc>
                <a:spcPct val="1518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Resolver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set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features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enable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bi-directional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querying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between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on-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premises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over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private</a:t>
            </a:r>
            <a:r>
              <a:rPr sz="2200" spc="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Used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enabling DNS resolution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hybrid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clouds.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Resolver</a:t>
            </a:r>
            <a:r>
              <a:rPr sz="2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marR="382270" lvl="1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query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capability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provided 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Resolver Endpoints,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allowing  DNS queries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originate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on-premises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resolve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domains.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marR="970280" lvl="1" indent="-342900">
              <a:lnSpc>
                <a:spcPts val="3890"/>
              </a:lnSpc>
              <a:spcBef>
                <a:spcPts val="9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Connectivity </a:t>
            </a:r>
            <a:r>
              <a:rPr sz="2200" dirty="0">
                <a:solidFill>
                  <a:srgbClr val="FFFFFF"/>
                </a:solidFill>
                <a:cs typeface="Calibri"/>
              </a:rPr>
              <a:t>needs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established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between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on-premises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infrastructure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through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Direct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Connect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(DX)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Virtual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Private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>
              <a:spcBef>
                <a:spcPts val="1030"/>
              </a:spcBef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Network (VPN).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marR="5080" lvl="1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Endpoints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configured through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assignment in each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which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would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like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provide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7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resolver.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207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617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spc="-10" dirty="0"/>
              <a:t>Resolver </a:t>
            </a:r>
            <a:r>
              <a:rPr dirty="0"/>
              <a:t>– </a:t>
            </a:r>
            <a:r>
              <a:rPr spc="-5" dirty="0"/>
              <a:t>Inbound</a:t>
            </a:r>
            <a:r>
              <a:rPr spc="-30" dirty="0"/>
              <a:t> </a:t>
            </a:r>
            <a:r>
              <a:rPr spc="-5" dirty="0"/>
              <a:t>Endpoints</a:t>
            </a:r>
          </a:p>
        </p:txBody>
      </p:sp>
      <p:sp>
        <p:nvSpPr>
          <p:cNvPr id="4" name="object 4"/>
          <p:cNvSpPr/>
          <p:nvPr/>
        </p:nvSpPr>
        <p:spPr>
          <a:xfrm>
            <a:off x="618818" y="1219201"/>
            <a:ext cx="5172710" cy="4192904"/>
          </a:xfrm>
          <a:custGeom>
            <a:avLst/>
            <a:gdLst/>
            <a:ahLst/>
            <a:cxnLst/>
            <a:rect l="l" t="t" r="r" b="b"/>
            <a:pathLst>
              <a:path w="5172710" h="4192904">
                <a:moveTo>
                  <a:pt x="0" y="0"/>
                </a:moveTo>
                <a:lnTo>
                  <a:pt x="5172691" y="0"/>
                </a:lnTo>
                <a:lnTo>
                  <a:pt x="5172691" y="4192600"/>
                </a:lnTo>
                <a:lnTo>
                  <a:pt x="0" y="4192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318" y="1285747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818" y="1219201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6631" y="3497881"/>
            <a:ext cx="3429000" cy="1509395"/>
          </a:xfrm>
          <a:custGeom>
            <a:avLst/>
            <a:gdLst/>
            <a:ahLst/>
            <a:cxnLst/>
            <a:rect l="l" t="t" r="r" b="b"/>
            <a:pathLst>
              <a:path w="3429000" h="1509395">
                <a:moveTo>
                  <a:pt x="0" y="0"/>
                </a:moveTo>
                <a:lnTo>
                  <a:pt x="3428722" y="0"/>
                </a:lnTo>
                <a:lnTo>
                  <a:pt x="3428722" y="1509030"/>
                </a:lnTo>
                <a:lnTo>
                  <a:pt x="0" y="1509030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958" y="3532123"/>
            <a:ext cx="98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6631" y="3497881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6631" y="1776399"/>
            <a:ext cx="3429000" cy="1521460"/>
          </a:xfrm>
          <a:custGeom>
            <a:avLst/>
            <a:gdLst/>
            <a:ahLst/>
            <a:cxnLst/>
            <a:rect l="l" t="t" r="r" b="b"/>
            <a:pathLst>
              <a:path w="3429000" h="1521460">
                <a:moveTo>
                  <a:pt x="0" y="0"/>
                </a:moveTo>
                <a:lnTo>
                  <a:pt x="3428722" y="0"/>
                </a:lnTo>
                <a:lnTo>
                  <a:pt x="3428722" y="1521374"/>
                </a:lnTo>
                <a:lnTo>
                  <a:pt x="0" y="152137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2258" y="1797811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6631" y="1776400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5662" y="3485388"/>
            <a:ext cx="79438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6675" marR="5080" indent="-53975">
              <a:lnSpc>
                <a:spcPts val="1580"/>
              </a:lnSpc>
              <a:spcBef>
                <a:spcPts val="2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2674" y="3497579"/>
            <a:ext cx="1299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6102" y="3497579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56793" y="2994643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72808" y="2994643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7805" y="2907331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87773" y="2357785"/>
            <a:ext cx="2959100" cy="2414270"/>
          </a:xfrm>
          <a:custGeom>
            <a:avLst/>
            <a:gdLst/>
            <a:ahLst/>
            <a:cxnLst/>
            <a:rect l="l" t="t" r="r" b="b"/>
            <a:pathLst>
              <a:path w="2959100" h="2414270">
                <a:moveTo>
                  <a:pt x="0" y="0"/>
                </a:moveTo>
                <a:lnTo>
                  <a:pt x="2958883" y="0"/>
                </a:lnTo>
                <a:lnTo>
                  <a:pt x="2958883" y="2414176"/>
                </a:lnTo>
                <a:lnTo>
                  <a:pt x="0" y="24141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273" y="2422652"/>
            <a:ext cx="138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1200" spc="-4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center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87773" y="2357785"/>
            <a:ext cx="3302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63762" y="3182673"/>
            <a:ext cx="2282825" cy="76200"/>
          </a:xfrm>
          <a:custGeom>
            <a:avLst/>
            <a:gdLst/>
            <a:ahLst/>
            <a:cxnLst/>
            <a:rect l="l" t="t" r="r" b="b"/>
            <a:pathLst>
              <a:path w="2282825" h="76200">
                <a:moveTo>
                  <a:pt x="50789" y="1"/>
                </a:moveTo>
                <a:lnTo>
                  <a:pt x="0" y="38108"/>
                </a:lnTo>
                <a:lnTo>
                  <a:pt x="50789" y="76201"/>
                </a:lnTo>
                <a:lnTo>
                  <a:pt x="29623" y="44451"/>
                </a:lnTo>
                <a:lnTo>
                  <a:pt x="25394" y="44451"/>
                </a:lnTo>
                <a:lnTo>
                  <a:pt x="25394" y="31751"/>
                </a:lnTo>
                <a:lnTo>
                  <a:pt x="29624" y="31750"/>
                </a:lnTo>
                <a:lnTo>
                  <a:pt x="50789" y="1"/>
                </a:lnTo>
                <a:close/>
              </a:path>
              <a:path w="2282825" h="76200">
                <a:moveTo>
                  <a:pt x="2273962" y="31750"/>
                </a:moveTo>
                <a:lnTo>
                  <a:pt x="2257023" y="31750"/>
                </a:lnTo>
                <a:lnTo>
                  <a:pt x="2257023" y="44450"/>
                </a:lnTo>
                <a:lnTo>
                  <a:pt x="2252794" y="44451"/>
                </a:lnTo>
                <a:lnTo>
                  <a:pt x="2231628" y="76200"/>
                </a:lnTo>
                <a:lnTo>
                  <a:pt x="2282418" y="38092"/>
                </a:lnTo>
                <a:lnTo>
                  <a:pt x="2273962" y="31750"/>
                </a:lnTo>
                <a:close/>
              </a:path>
              <a:path w="2282825" h="76200">
                <a:moveTo>
                  <a:pt x="25394" y="38108"/>
                </a:moveTo>
                <a:lnTo>
                  <a:pt x="25394" y="44451"/>
                </a:lnTo>
                <a:lnTo>
                  <a:pt x="29623" y="44451"/>
                </a:lnTo>
                <a:lnTo>
                  <a:pt x="25394" y="38108"/>
                </a:lnTo>
                <a:close/>
              </a:path>
              <a:path w="2282825" h="76200">
                <a:moveTo>
                  <a:pt x="29623" y="44451"/>
                </a:moveTo>
                <a:lnTo>
                  <a:pt x="25394" y="44451"/>
                </a:lnTo>
                <a:lnTo>
                  <a:pt x="29623" y="44451"/>
                </a:lnTo>
                <a:close/>
              </a:path>
              <a:path w="2282825" h="76200">
                <a:moveTo>
                  <a:pt x="2252795" y="31750"/>
                </a:moveTo>
                <a:lnTo>
                  <a:pt x="29623" y="31751"/>
                </a:lnTo>
                <a:lnTo>
                  <a:pt x="25394" y="38108"/>
                </a:lnTo>
                <a:lnTo>
                  <a:pt x="29623" y="44451"/>
                </a:lnTo>
                <a:lnTo>
                  <a:pt x="2252795" y="44450"/>
                </a:lnTo>
                <a:lnTo>
                  <a:pt x="2257023" y="38092"/>
                </a:lnTo>
                <a:lnTo>
                  <a:pt x="2252795" y="31750"/>
                </a:lnTo>
                <a:close/>
              </a:path>
              <a:path w="2282825" h="76200">
                <a:moveTo>
                  <a:pt x="2257023" y="38107"/>
                </a:moveTo>
                <a:lnTo>
                  <a:pt x="2252795" y="44450"/>
                </a:lnTo>
                <a:lnTo>
                  <a:pt x="2257023" y="44450"/>
                </a:lnTo>
                <a:lnTo>
                  <a:pt x="2257023" y="38107"/>
                </a:lnTo>
                <a:close/>
              </a:path>
              <a:path w="2282825" h="76200">
                <a:moveTo>
                  <a:pt x="29623" y="31751"/>
                </a:moveTo>
                <a:lnTo>
                  <a:pt x="25394" y="31751"/>
                </a:lnTo>
                <a:lnTo>
                  <a:pt x="25394" y="38093"/>
                </a:lnTo>
                <a:lnTo>
                  <a:pt x="29623" y="31751"/>
                </a:lnTo>
                <a:close/>
              </a:path>
              <a:path w="2282825" h="76200">
                <a:moveTo>
                  <a:pt x="2257023" y="31750"/>
                </a:moveTo>
                <a:lnTo>
                  <a:pt x="2252795" y="31750"/>
                </a:lnTo>
                <a:lnTo>
                  <a:pt x="2257023" y="38092"/>
                </a:lnTo>
                <a:lnTo>
                  <a:pt x="2257023" y="31750"/>
                </a:lnTo>
                <a:close/>
              </a:path>
              <a:path w="2282825" h="76200">
                <a:moveTo>
                  <a:pt x="2231628" y="0"/>
                </a:moveTo>
                <a:lnTo>
                  <a:pt x="2252795" y="31750"/>
                </a:lnTo>
                <a:lnTo>
                  <a:pt x="2273962" y="31750"/>
                </a:lnTo>
                <a:lnTo>
                  <a:pt x="223162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36861" y="2771213"/>
            <a:ext cx="4699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38944" y="1653540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99307" y="810737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2875" y="4399788"/>
            <a:ext cx="71310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indent="2984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Inbound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ndpo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27970" y="3823504"/>
            <a:ext cx="469900" cy="469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9843" y="2638044"/>
            <a:ext cx="72580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9845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Inbound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ndpo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7638" y="2059094"/>
            <a:ext cx="469900" cy="469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36019" y="2175102"/>
            <a:ext cx="428504" cy="4285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15124" y="2695955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14353" y="3968821"/>
            <a:ext cx="428504" cy="4285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06158" y="4488179"/>
            <a:ext cx="1078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15844" y="1360877"/>
            <a:ext cx="2185035" cy="704850"/>
          </a:xfrm>
          <a:custGeom>
            <a:avLst/>
            <a:gdLst/>
            <a:ahLst/>
            <a:cxnLst/>
            <a:rect l="l" t="t" r="r" b="b"/>
            <a:pathLst>
              <a:path w="2185035" h="704850">
                <a:moveTo>
                  <a:pt x="2105122" y="41089"/>
                </a:moveTo>
                <a:lnTo>
                  <a:pt x="0" y="692150"/>
                </a:lnTo>
                <a:lnTo>
                  <a:pt x="3752" y="704283"/>
                </a:lnTo>
                <a:lnTo>
                  <a:pt x="2108874" y="53222"/>
                </a:lnTo>
                <a:lnTo>
                  <a:pt x="2111843" y="45649"/>
                </a:lnTo>
                <a:lnTo>
                  <a:pt x="2105122" y="41089"/>
                </a:lnTo>
                <a:close/>
              </a:path>
              <a:path w="2185035" h="704850">
                <a:moveTo>
                  <a:pt x="2167466" y="39590"/>
                </a:moveTo>
                <a:lnTo>
                  <a:pt x="2109969" y="39590"/>
                </a:lnTo>
                <a:lnTo>
                  <a:pt x="2113721" y="51723"/>
                </a:lnTo>
                <a:lnTo>
                  <a:pt x="2108874" y="53222"/>
                </a:lnTo>
                <a:lnTo>
                  <a:pt x="2082082" y="121329"/>
                </a:lnTo>
                <a:lnTo>
                  <a:pt x="2167466" y="39590"/>
                </a:lnTo>
                <a:close/>
              </a:path>
              <a:path w="2185035" h="704850">
                <a:moveTo>
                  <a:pt x="2111847" y="45664"/>
                </a:moveTo>
                <a:lnTo>
                  <a:pt x="2108874" y="53222"/>
                </a:lnTo>
                <a:lnTo>
                  <a:pt x="2113721" y="51723"/>
                </a:lnTo>
                <a:lnTo>
                  <a:pt x="2111847" y="45664"/>
                </a:lnTo>
                <a:close/>
              </a:path>
              <a:path w="2185035" h="704850">
                <a:moveTo>
                  <a:pt x="2109969" y="39590"/>
                </a:moveTo>
                <a:lnTo>
                  <a:pt x="2105122" y="41089"/>
                </a:lnTo>
                <a:lnTo>
                  <a:pt x="2111843" y="45649"/>
                </a:lnTo>
                <a:lnTo>
                  <a:pt x="2109969" y="39590"/>
                </a:lnTo>
                <a:close/>
              </a:path>
              <a:path w="2185035" h="704850">
                <a:moveTo>
                  <a:pt x="2044557" y="0"/>
                </a:moveTo>
                <a:lnTo>
                  <a:pt x="2105122" y="41089"/>
                </a:lnTo>
                <a:lnTo>
                  <a:pt x="2109969" y="39590"/>
                </a:lnTo>
                <a:lnTo>
                  <a:pt x="2167466" y="39590"/>
                </a:lnTo>
                <a:lnTo>
                  <a:pt x="2184650" y="23140"/>
                </a:lnTo>
                <a:lnTo>
                  <a:pt x="20445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17722" y="2346991"/>
            <a:ext cx="5520055" cy="665480"/>
          </a:xfrm>
          <a:custGeom>
            <a:avLst/>
            <a:gdLst/>
            <a:ahLst/>
            <a:cxnLst/>
            <a:rect l="l" t="t" r="r" b="b"/>
            <a:pathLst>
              <a:path w="5520055" h="665480">
                <a:moveTo>
                  <a:pt x="81485" y="51781"/>
                </a:moveTo>
                <a:lnTo>
                  <a:pt x="75742" y="57540"/>
                </a:lnTo>
                <a:lnTo>
                  <a:pt x="80091" y="64405"/>
                </a:lnTo>
                <a:lnTo>
                  <a:pt x="5518442" y="665483"/>
                </a:lnTo>
                <a:lnTo>
                  <a:pt x="5519837" y="652861"/>
                </a:lnTo>
                <a:lnTo>
                  <a:pt x="81485" y="51781"/>
                </a:lnTo>
                <a:close/>
              </a:path>
              <a:path w="5520055" h="665480">
                <a:moveTo>
                  <a:pt x="133207" y="0"/>
                </a:moveTo>
                <a:lnTo>
                  <a:pt x="0" y="49164"/>
                </a:lnTo>
                <a:lnTo>
                  <a:pt x="119255" y="126231"/>
                </a:lnTo>
                <a:lnTo>
                  <a:pt x="80091" y="64405"/>
                </a:lnTo>
                <a:lnTo>
                  <a:pt x="75045" y="63847"/>
                </a:lnTo>
                <a:lnTo>
                  <a:pt x="76440" y="51224"/>
                </a:lnTo>
                <a:lnTo>
                  <a:pt x="82042" y="51224"/>
                </a:lnTo>
                <a:lnTo>
                  <a:pt x="133207" y="0"/>
                </a:lnTo>
                <a:close/>
              </a:path>
              <a:path w="5520055" h="665480">
                <a:moveTo>
                  <a:pt x="75742" y="57540"/>
                </a:moveTo>
                <a:lnTo>
                  <a:pt x="75045" y="63847"/>
                </a:lnTo>
                <a:lnTo>
                  <a:pt x="80091" y="64405"/>
                </a:lnTo>
                <a:lnTo>
                  <a:pt x="75742" y="57540"/>
                </a:lnTo>
                <a:close/>
              </a:path>
              <a:path w="5520055" h="665480">
                <a:moveTo>
                  <a:pt x="76440" y="51224"/>
                </a:moveTo>
                <a:lnTo>
                  <a:pt x="75743" y="57530"/>
                </a:lnTo>
                <a:lnTo>
                  <a:pt x="81485" y="51781"/>
                </a:lnTo>
                <a:lnTo>
                  <a:pt x="76440" y="51224"/>
                </a:lnTo>
                <a:close/>
              </a:path>
              <a:path w="5520055" h="665480">
                <a:moveTo>
                  <a:pt x="82042" y="51224"/>
                </a:moveTo>
                <a:lnTo>
                  <a:pt x="76440" y="51224"/>
                </a:lnTo>
                <a:lnTo>
                  <a:pt x="81485" y="51781"/>
                </a:lnTo>
                <a:lnTo>
                  <a:pt x="82042" y="51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98543" y="191871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32254" y="236677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824110" y="3823504"/>
            <a:ext cx="469900" cy="469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19347" y="4384548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Cli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229994" y="3030913"/>
            <a:ext cx="729615" cy="684530"/>
          </a:xfrm>
          <a:custGeom>
            <a:avLst/>
            <a:gdLst/>
            <a:ahLst/>
            <a:cxnLst/>
            <a:rect l="l" t="t" r="r" b="b"/>
            <a:pathLst>
              <a:path w="729615" h="684529">
                <a:moveTo>
                  <a:pt x="63645" y="50950"/>
                </a:moveTo>
                <a:lnTo>
                  <a:pt x="55596" y="52109"/>
                </a:lnTo>
                <a:lnTo>
                  <a:pt x="54960" y="60217"/>
                </a:lnTo>
                <a:lnTo>
                  <a:pt x="720929" y="684418"/>
                </a:lnTo>
                <a:lnTo>
                  <a:pt x="729615" y="675152"/>
                </a:lnTo>
                <a:lnTo>
                  <a:pt x="63645" y="50950"/>
                </a:lnTo>
                <a:close/>
              </a:path>
              <a:path w="729615" h="684529">
                <a:moveTo>
                  <a:pt x="0" y="0"/>
                </a:moveTo>
                <a:lnTo>
                  <a:pt x="49236" y="133179"/>
                </a:lnTo>
                <a:lnTo>
                  <a:pt x="54960" y="60217"/>
                </a:lnTo>
                <a:lnTo>
                  <a:pt x="51253" y="56742"/>
                </a:lnTo>
                <a:lnTo>
                  <a:pt x="59938" y="47476"/>
                </a:lnTo>
                <a:lnTo>
                  <a:pt x="87771" y="47476"/>
                </a:lnTo>
                <a:lnTo>
                  <a:pt x="136086" y="40519"/>
                </a:lnTo>
                <a:lnTo>
                  <a:pt x="0" y="0"/>
                </a:lnTo>
                <a:close/>
              </a:path>
              <a:path w="729615" h="684529">
                <a:moveTo>
                  <a:pt x="59938" y="47476"/>
                </a:moveTo>
                <a:lnTo>
                  <a:pt x="51253" y="56742"/>
                </a:lnTo>
                <a:lnTo>
                  <a:pt x="54960" y="60217"/>
                </a:lnTo>
                <a:lnTo>
                  <a:pt x="55596" y="52109"/>
                </a:lnTo>
                <a:lnTo>
                  <a:pt x="63645" y="50950"/>
                </a:lnTo>
                <a:lnTo>
                  <a:pt x="59938" y="47476"/>
                </a:lnTo>
                <a:close/>
              </a:path>
              <a:path w="729615" h="684529">
                <a:moveTo>
                  <a:pt x="87771" y="47476"/>
                </a:moveTo>
                <a:lnTo>
                  <a:pt x="59938" y="47476"/>
                </a:lnTo>
                <a:lnTo>
                  <a:pt x="63645" y="50950"/>
                </a:lnTo>
                <a:lnTo>
                  <a:pt x="87771" y="474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02931" y="3140964"/>
            <a:ext cx="142367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57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57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75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4" y="170180"/>
            <a:ext cx="3162300" cy="518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" marR="5080" indent="-264795">
              <a:lnSpc>
                <a:spcPct val="1367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20" dirty="0"/>
              <a:t>Route </a:t>
            </a:r>
            <a:r>
              <a:rPr spc="-5" dirty="0"/>
              <a:t>53</a:t>
            </a:r>
            <a:r>
              <a:rPr spc="-35" dirty="0"/>
              <a:t> </a:t>
            </a:r>
            <a:r>
              <a:rPr spc="-10" dirty="0"/>
              <a:t>Resolver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294" y="1177035"/>
            <a:ext cx="10039985" cy="456120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spcBef>
                <a:spcPts val="14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Conditional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forwarding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 rules: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marR="330200" lvl="1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Outbound </a:t>
            </a:r>
            <a:r>
              <a:rPr sz="2200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queries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enabled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through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use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Conditional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Forwarding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marR="12700" lvl="1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Domains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on-premises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infrastructure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configured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forwarding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rules in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53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Resolver.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marR="5080" lvl="1" indent="-342900" algn="just">
              <a:lnSpc>
                <a:spcPct val="149500"/>
              </a:lnSpc>
              <a:spcBef>
                <a:spcPts val="6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Rules will trigger when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query is made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those domains and will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attempt  to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forward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requests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servers 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were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configured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along with the  rules.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812800" lvl="1" indent="-342900" algn="just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Like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inbound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queries, this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requires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connection over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DX </a:t>
            </a:r>
            <a:r>
              <a:rPr sz="2200" dirty="0">
                <a:solidFill>
                  <a:srgbClr val="FFFFFF"/>
                </a:solidFill>
                <a:cs typeface="Calibri"/>
              </a:rPr>
              <a:t>or</a:t>
            </a:r>
            <a:r>
              <a:rPr sz="2200" spc="14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VPN.</a:t>
            </a:r>
            <a:endParaRPr sz="22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527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640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Route </a:t>
            </a:r>
            <a:r>
              <a:rPr spc="-5" dirty="0"/>
              <a:t>53 </a:t>
            </a:r>
            <a:r>
              <a:rPr spc="-10" dirty="0"/>
              <a:t>Resolver </a:t>
            </a:r>
            <a:r>
              <a:rPr dirty="0"/>
              <a:t>– </a:t>
            </a:r>
            <a:r>
              <a:rPr spc="-5" dirty="0"/>
              <a:t>Outbound</a:t>
            </a:r>
            <a:r>
              <a:rPr spc="-20" dirty="0"/>
              <a:t> </a:t>
            </a:r>
            <a:r>
              <a:rPr spc="-5" dirty="0"/>
              <a:t>Endpoints</a:t>
            </a:r>
          </a:p>
        </p:txBody>
      </p:sp>
      <p:sp>
        <p:nvSpPr>
          <p:cNvPr id="4" name="object 4"/>
          <p:cNvSpPr/>
          <p:nvPr/>
        </p:nvSpPr>
        <p:spPr>
          <a:xfrm>
            <a:off x="618818" y="1219201"/>
            <a:ext cx="5172710" cy="4192904"/>
          </a:xfrm>
          <a:custGeom>
            <a:avLst/>
            <a:gdLst/>
            <a:ahLst/>
            <a:cxnLst/>
            <a:rect l="l" t="t" r="r" b="b"/>
            <a:pathLst>
              <a:path w="5172710" h="4192904">
                <a:moveTo>
                  <a:pt x="0" y="0"/>
                </a:moveTo>
                <a:lnTo>
                  <a:pt x="5172691" y="0"/>
                </a:lnTo>
                <a:lnTo>
                  <a:pt x="5172691" y="4192600"/>
                </a:lnTo>
                <a:lnTo>
                  <a:pt x="0" y="4192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318" y="1285747"/>
            <a:ext cx="27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70AD47"/>
                </a:solidFill>
                <a:cs typeface="Calibri"/>
              </a:rPr>
              <a:t>V</a:t>
            </a:r>
            <a:r>
              <a:rPr sz="1200" dirty="0">
                <a:solidFill>
                  <a:srgbClr val="70AD47"/>
                </a:solidFill>
                <a:cs typeface="Calibri"/>
              </a:rPr>
              <a:t>PC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818" y="1219201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36631" y="3497881"/>
            <a:ext cx="3429000" cy="1509395"/>
          </a:xfrm>
          <a:custGeom>
            <a:avLst/>
            <a:gdLst/>
            <a:ahLst/>
            <a:cxnLst/>
            <a:rect l="l" t="t" r="r" b="b"/>
            <a:pathLst>
              <a:path w="3429000" h="1509395">
                <a:moveTo>
                  <a:pt x="0" y="0"/>
                </a:moveTo>
                <a:lnTo>
                  <a:pt x="3428722" y="0"/>
                </a:lnTo>
                <a:lnTo>
                  <a:pt x="3428722" y="1509030"/>
                </a:lnTo>
                <a:lnTo>
                  <a:pt x="0" y="1509030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958" y="3532123"/>
            <a:ext cx="98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6631" y="3497881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6631" y="1776399"/>
            <a:ext cx="3429000" cy="1521460"/>
          </a:xfrm>
          <a:custGeom>
            <a:avLst/>
            <a:gdLst/>
            <a:ahLst/>
            <a:cxnLst/>
            <a:rect l="l" t="t" r="r" b="b"/>
            <a:pathLst>
              <a:path w="3429000" h="1521460">
                <a:moveTo>
                  <a:pt x="0" y="0"/>
                </a:moveTo>
                <a:lnTo>
                  <a:pt x="3428722" y="0"/>
                </a:lnTo>
                <a:lnTo>
                  <a:pt x="3428722" y="1521374"/>
                </a:lnTo>
                <a:lnTo>
                  <a:pt x="0" y="152137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2258" y="1797811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0AD47"/>
                </a:solidFill>
                <a:cs typeface="Calibri"/>
              </a:rPr>
              <a:t>Public</a:t>
            </a:r>
            <a:r>
              <a:rPr sz="1200" spc="-60" dirty="0">
                <a:solidFill>
                  <a:srgbClr val="70AD47"/>
                </a:solidFill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cs typeface="Calibri"/>
              </a:rPr>
              <a:t>subnet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6631" y="1776400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5662" y="3485388"/>
            <a:ext cx="79438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6675" marR="5080" indent="-53975">
              <a:lnSpc>
                <a:spcPts val="1580"/>
              </a:lnSpc>
              <a:spcBef>
                <a:spcPts val="2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2674" y="3497579"/>
            <a:ext cx="1299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6102" y="3497579"/>
            <a:ext cx="1102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VPN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56793" y="2994643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72808" y="2994643"/>
            <a:ext cx="4699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7805" y="2907331"/>
            <a:ext cx="4699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87773" y="2357785"/>
            <a:ext cx="2959100" cy="2414270"/>
          </a:xfrm>
          <a:custGeom>
            <a:avLst/>
            <a:gdLst/>
            <a:ahLst/>
            <a:cxnLst/>
            <a:rect l="l" t="t" r="r" b="b"/>
            <a:pathLst>
              <a:path w="2959100" h="2414270">
                <a:moveTo>
                  <a:pt x="0" y="0"/>
                </a:moveTo>
                <a:lnTo>
                  <a:pt x="2958883" y="0"/>
                </a:lnTo>
                <a:lnTo>
                  <a:pt x="2958883" y="2414176"/>
                </a:lnTo>
                <a:lnTo>
                  <a:pt x="0" y="24141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2273" y="2422652"/>
            <a:ext cx="138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solidFill>
                  <a:srgbClr val="8FA7C4"/>
                </a:solidFill>
                <a:cs typeface="Calibri"/>
              </a:rPr>
              <a:t>Corporate data</a:t>
            </a:r>
            <a:r>
              <a:rPr sz="1200" spc="-45" dirty="0">
                <a:solidFill>
                  <a:srgbClr val="8FA7C4"/>
                </a:solidFill>
                <a:cs typeface="Calibri"/>
              </a:rPr>
              <a:t> </a:t>
            </a:r>
            <a:r>
              <a:rPr sz="1200" spc="-10" dirty="0">
                <a:solidFill>
                  <a:srgbClr val="8FA7C4"/>
                </a:solidFill>
                <a:cs typeface="Calibri"/>
              </a:rPr>
              <a:t>center</a:t>
            </a:r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87773" y="2357785"/>
            <a:ext cx="3302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63762" y="3182673"/>
            <a:ext cx="2282825" cy="76200"/>
          </a:xfrm>
          <a:custGeom>
            <a:avLst/>
            <a:gdLst/>
            <a:ahLst/>
            <a:cxnLst/>
            <a:rect l="l" t="t" r="r" b="b"/>
            <a:pathLst>
              <a:path w="2282825" h="76200">
                <a:moveTo>
                  <a:pt x="50789" y="1"/>
                </a:moveTo>
                <a:lnTo>
                  <a:pt x="0" y="38108"/>
                </a:lnTo>
                <a:lnTo>
                  <a:pt x="50789" y="76201"/>
                </a:lnTo>
                <a:lnTo>
                  <a:pt x="29623" y="44451"/>
                </a:lnTo>
                <a:lnTo>
                  <a:pt x="25394" y="44451"/>
                </a:lnTo>
                <a:lnTo>
                  <a:pt x="25394" y="31751"/>
                </a:lnTo>
                <a:lnTo>
                  <a:pt x="29624" y="31750"/>
                </a:lnTo>
                <a:lnTo>
                  <a:pt x="50789" y="1"/>
                </a:lnTo>
                <a:close/>
              </a:path>
              <a:path w="2282825" h="76200">
                <a:moveTo>
                  <a:pt x="2273962" y="31750"/>
                </a:moveTo>
                <a:lnTo>
                  <a:pt x="2257023" y="31750"/>
                </a:lnTo>
                <a:lnTo>
                  <a:pt x="2257023" y="44450"/>
                </a:lnTo>
                <a:lnTo>
                  <a:pt x="2252794" y="44451"/>
                </a:lnTo>
                <a:lnTo>
                  <a:pt x="2231628" y="76200"/>
                </a:lnTo>
                <a:lnTo>
                  <a:pt x="2282418" y="38092"/>
                </a:lnTo>
                <a:lnTo>
                  <a:pt x="2273962" y="31750"/>
                </a:lnTo>
                <a:close/>
              </a:path>
              <a:path w="2282825" h="76200">
                <a:moveTo>
                  <a:pt x="25394" y="38108"/>
                </a:moveTo>
                <a:lnTo>
                  <a:pt x="25394" y="44451"/>
                </a:lnTo>
                <a:lnTo>
                  <a:pt x="29623" y="44451"/>
                </a:lnTo>
                <a:lnTo>
                  <a:pt x="25394" y="38108"/>
                </a:lnTo>
                <a:close/>
              </a:path>
              <a:path w="2282825" h="76200">
                <a:moveTo>
                  <a:pt x="29623" y="44451"/>
                </a:moveTo>
                <a:lnTo>
                  <a:pt x="25394" y="44451"/>
                </a:lnTo>
                <a:lnTo>
                  <a:pt x="29623" y="44451"/>
                </a:lnTo>
                <a:close/>
              </a:path>
              <a:path w="2282825" h="76200">
                <a:moveTo>
                  <a:pt x="2252795" y="31750"/>
                </a:moveTo>
                <a:lnTo>
                  <a:pt x="29623" y="31751"/>
                </a:lnTo>
                <a:lnTo>
                  <a:pt x="25394" y="38108"/>
                </a:lnTo>
                <a:lnTo>
                  <a:pt x="29623" y="44451"/>
                </a:lnTo>
                <a:lnTo>
                  <a:pt x="2252795" y="44450"/>
                </a:lnTo>
                <a:lnTo>
                  <a:pt x="2257023" y="38092"/>
                </a:lnTo>
                <a:lnTo>
                  <a:pt x="2252795" y="31750"/>
                </a:lnTo>
                <a:close/>
              </a:path>
              <a:path w="2282825" h="76200">
                <a:moveTo>
                  <a:pt x="2257023" y="38107"/>
                </a:moveTo>
                <a:lnTo>
                  <a:pt x="2252795" y="44450"/>
                </a:lnTo>
                <a:lnTo>
                  <a:pt x="2257023" y="44450"/>
                </a:lnTo>
                <a:lnTo>
                  <a:pt x="2257023" y="38107"/>
                </a:lnTo>
                <a:close/>
              </a:path>
              <a:path w="2282825" h="76200">
                <a:moveTo>
                  <a:pt x="29623" y="31751"/>
                </a:moveTo>
                <a:lnTo>
                  <a:pt x="25394" y="31751"/>
                </a:lnTo>
                <a:lnTo>
                  <a:pt x="25394" y="38093"/>
                </a:lnTo>
                <a:lnTo>
                  <a:pt x="29623" y="31751"/>
                </a:lnTo>
                <a:close/>
              </a:path>
              <a:path w="2282825" h="76200">
                <a:moveTo>
                  <a:pt x="2257023" y="31750"/>
                </a:moveTo>
                <a:lnTo>
                  <a:pt x="2252795" y="31750"/>
                </a:lnTo>
                <a:lnTo>
                  <a:pt x="2257023" y="38092"/>
                </a:lnTo>
                <a:lnTo>
                  <a:pt x="2257023" y="31750"/>
                </a:lnTo>
                <a:close/>
              </a:path>
              <a:path w="2282825" h="76200">
                <a:moveTo>
                  <a:pt x="2231628" y="0"/>
                </a:moveTo>
                <a:lnTo>
                  <a:pt x="2252795" y="31750"/>
                </a:lnTo>
                <a:lnTo>
                  <a:pt x="2273962" y="31750"/>
                </a:lnTo>
                <a:lnTo>
                  <a:pt x="223162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36861" y="2771213"/>
            <a:ext cx="4699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02931" y="3326891"/>
            <a:ext cx="943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DNS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38944" y="1653540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99307" y="810737"/>
            <a:ext cx="7112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3983" y="4399788"/>
            <a:ext cx="79184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735" marR="5080" indent="-3937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Outboun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27970" y="3823504"/>
            <a:ext cx="469900" cy="469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20949" y="2638044"/>
            <a:ext cx="80454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1435" marR="5080" indent="-39370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Outboun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Endpoint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7638" y="2059094"/>
            <a:ext cx="469900" cy="469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36019" y="2175102"/>
            <a:ext cx="428504" cy="4285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15124" y="2695955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14353" y="3968821"/>
            <a:ext cx="428504" cy="4285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6158" y="4488179"/>
            <a:ext cx="1078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50937" y="1138353"/>
            <a:ext cx="3508375" cy="1088390"/>
          </a:xfrm>
          <a:custGeom>
            <a:avLst/>
            <a:gdLst/>
            <a:ahLst/>
            <a:cxnLst/>
            <a:rect l="l" t="t" r="r" b="b"/>
            <a:pathLst>
              <a:path w="3508375" h="1088389">
                <a:moveTo>
                  <a:pt x="3428506" y="41509"/>
                </a:moveTo>
                <a:lnTo>
                  <a:pt x="0" y="1075858"/>
                </a:lnTo>
                <a:lnTo>
                  <a:pt x="3667" y="1088017"/>
                </a:lnTo>
                <a:lnTo>
                  <a:pt x="3432174" y="53666"/>
                </a:lnTo>
                <a:lnTo>
                  <a:pt x="3435203" y="46121"/>
                </a:lnTo>
                <a:lnTo>
                  <a:pt x="3428506" y="41509"/>
                </a:lnTo>
                <a:close/>
              </a:path>
              <a:path w="3508375" h="1088389">
                <a:moveTo>
                  <a:pt x="3491285" y="40039"/>
                </a:moveTo>
                <a:lnTo>
                  <a:pt x="3433378" y="40039"/>
                </a:lnTo>
                <a:lnTo>
                  <a:pt x="3437046" y="52197"/>
                </a:lnTo>
                <a:lnTo>
                  <a:pt x="3432174" y="53666"/>
                </a:lnTo>
                <a:lnTo>
                  <a:pt x="3404909" y="121587"/>
                </a:lnTo>
                <a:lnTo>
                  <a:pt x="3491285" y="40039"/>
                </a:lnTo>
                <a:close/>
              </a:path>
              <a:path w="3508375" h="1088389">
                <a:moveTo>
                  <a:pt x="3433378" y="40039"/>
                </a:moveTo>
                <a:lnTo>
                  <a:pt x="3428506" y="41509"/>
                </a:lnTo>
                <a:lnTo>
                  <a:pt x="3435203" y="46121"/>
                </a:lnTo>
                <a:lnTo>
                  <a:pt x="3432174" y="53666"/>
                </a:lnTo>
                <a:lnTo>
                  <a:pt x="3437046" y="52197"/>
                </a:lnTo>
                <a:lnTo>
                  <a:pt x="3433378" y="40039"/>
                </a:lnTo>
                <a:close/>
              </a:path>
              <a:path w="3508375" h="1088389">
                <a:moveTo>
                  <a:pt x="3368227" y="0"/>
                </a:moveTo>
                <a:lnTo>
                  <a:pt x="3428506" y="41509"/>
                </a:lnTo>
                <a:lnTo>
                  <a:pt x="3433378" y="40039"/>
                </a:lnTo>
                <a:lnTo>
                  <a:pt x="3491285" y="40039"/>
                </a:lnTo>
                <a:lnTo>
                  <a:pt x="3508155" y="24112"/>
                </a:lnTo>
                <a:lnTo>
                  <a:pt x="33682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28052" y="1540689"/>
            <a:ext cx="2082164" cy="687705"/>
          </a:xfrm>
          <a:custGeom>
            <a:avLst/>
            <a:gdLst/>
            <a:ahLst/>
            <a:cxnLst/>
            <a:rect l="l" t="t" r="r" b="b"/>
            <a:pathLst>
              <a:path w="2082164" h="687705">
                <a:moveTo>
                  <a:pt x="101892" y="566171"/>
                </a:moveTo>
                <a:lnTo>
                  <a:pt x="0" y="665060"/>
                </a:lnTo>
                <a:lnTo>
                  <a:pt x="140246" y="687241"/>
                </a:lnTo>
                <a:lnTo>
                  <a:pt x="81697" y="648102"/>
                </a:lnTo>
                <a:lnTo>
                  <a:pt x="74556" y="648102"/>
                </a:lnTo>
                <a:lnTo>
                  <a:pt x="70721" y="635995"/>
                </a:lnTo>
                <a:lnTo>
                  <a:pt x="75566" y="634460"/>
                </a:lnTo>
                <a:lnTo>
                  <a:pt x="101892" y="566171"/>
                </a:lnTo>
                <a:close/>
              </a:path>
              <a:path w="2082164" h="687705">
                <a:moveTo>
                  <a:pt x="75566" y="634460"/>
                </a:moveTo>
                <a:lnTo>
                  <a:pt x="70721" y="635995"/>
                </a:lnTo>
                <a:lnTo>
                  <a:pt x="74556" y="648102"/>
                </a:lnTo>
                <a:lnTo>
                  <a:pt x="79401" y="646567"/>
                </a:lnTo>
                <a:lnTo>
                  <a:pt x="72641" y="642048"/>
                </a:lnTo>
                <a:lnTo>
                  <a:pt x="75566" y="634460"/>
                </a:lnTo>
                <a:close/>
              </a:path>
              <a:path w="2082164" h="687705">
                <a:moveTo>
                  <a:pt x="79401" y="646567"/>
                </a:moveTo>
                <a:lnTo>
                  <a:pt x="74556" y="648102"/>
                </a:lnTo>
                <a:lnTo>
                  <a:pt x="81697" y="648102"/>
                </a:lnTo>
                <a:lnTo>
                  <a:pt x="79401" y="646567"/>
                </a:lnTo>
                <a:close/>
              </a:path>
              <a:path w="2082164" h="687705">
                <a:moveTo>
                  <a:pt x="2078290" y="0"/>
                </a:moveTo>
                <a:lnTo>
                  <a:pt x="75566" y="634460"/>
                </a:lnTo>
                <a:lnTo>
                  <a:pt x="72641" y="642048"/>
                </a:lnTo>
                <a:lnTo>
                  <a:pt x="79401" y="646567"/>
                </a:lnTo>
                <a:lnTo>
                  <a:pt x="2082125" y="12106"/>
                </a:lnTo>
                <a:lnTo>
                  <a:pt x="20782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63313" y="2444071"/>
            <a:ext cx="5286375" cy="544830"/>
          </a:xfrm>
          <a:custGeom>
            <a:avLst/>
            <a:gdLst/>
            <a:ahLst/>
            <a:cxnLst/>
            <a:rect l="l" t="t" r="r" b="b"/>
            <a:pathLst>
              <a:path w="5286375" h="544830">
                <a:moveTo>
                  <a:pt x="5204477" y="492106"/>
                </a:moveTo>
                <a:lnTo>
                  <a:pt x="5153708" y="544821"/>
                </a:lnTo>
                <a:lnTo>
                  <a:pt x="5285997" y="493238"/>
                </a:lnTo>
                <a:lnTo>
                  <a:pt x="5284925" y="492573"/>
                </a:lnTo>
                <a:lnTo>
                  <a:pt x="5209546" y="492573"/>
                </a:lnTo>
                <a:lnTo>
                  <a:pt x="5204477" y="492106"/>
                </a:lnTo>
                <a:close/>
              </a:path>
              <a:path w="5286375" h="544830">
                <a:moveTo>
                  <a:pt x="5205643" y="479459"/>
                </a:moveTo>
                <a:lnTo>
                  <a:pt x="5210119" y="486248"/>
                </a:lnTo>
                <a:lnTo>
                  <a:pt x="5204477" y="492106"/>
                </a:lnTo>
                <a:lnTo>
                  <a:pt x="5209546" y="492573"/>
                </a:lnTo>
                <a:lnTo>
                  <a:pt x="5210712" y="479926"/>
                </a:lnTo>
                <a:lnTo>
                  <a:pt x="5205643" y="479459"/>
                </a:lnTo>
                <a:close/>
              </a:path>
              <a:path w="5286375" h="544830">
                <a:moveTo>
                  <a:pt x="5165359" y="418355"/>
                </a:moveTo>
                <a:lnTo>
                  <a:pt x="5205643" y="479459"/>
                </a:lnTo>
                <a:lnTo>
                  <a:pt x="5210712" y="479926"/>
                </a:lnTo>
                <a:lnTo>
                  <a:pt x="5209546" y="492573"/>
                </a:lnTo>
                <a:lnTo>
                  <a:pt x="5284925" y="492573"/>
                </a:lnTo>
                <a:lnTo>
                  <a:pt x="5165359" y="418355"/>
                </a:lnTo>
                <a:close/>
              </a:path>
              <a:path w="5286375" h="544830">
                <a:moveTo>
                  <a:pt x="1164" y="0"/>
                </a:moveTo>
                <a:lnTo>
                  <a:pt x="0" y="12646"/>
                </a:lnTo>
                <a:lnTo>
                  <a:pt x="5204477" y="492106"/>
                </a:lnTo>
                <a:lnTo>
                  <a:pt x="5210119" y="486248"/>
                </a:lnTo>
                <a:lnTo>
                  <a:pt x="5205643" y="479459"/>
                </a:lnTo>
                <a:lnTo>
                  <a:pt x="11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34394" y="141579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98543" y="191871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07408" y="246125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28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4" y="606874"/>
            <a:ext cx="10004425" cy="562483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(SAA-C02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exam</a:t>
            </a:r>
            <a:r>
              <a:rPr sz="2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only)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51800"/>
              </a:lnSpc>
              <a:spcBef>
                <a:spcPts val="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service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improves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availability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performance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local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</a:t>
            </a:r>
            <a:r>
              <a:rPr sz="2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users.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provides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static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 as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fixed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entry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point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</a:t>
            </a:r>
            <a:r>
              <a:rPr sz="2200" spc="1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490855">
              <a:lnSpc>
                <a:spcPct val="147300"/>
              </a:lnSpc>
              <a:spcBef>
                <a:spcPts val="120"/>
              </a:spcBef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single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multiple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Regions,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such as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Load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Balancers,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Network  Load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Balancers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EC2</a:t>
            </a:r>
            <a:r>
              <a:rPr sz="2200" spc="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instances.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871855" indent="-342900">
              <a:lnSpc>
                <a:spcPct val="1518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Uses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optimize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path from users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applications,  improving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performance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TCP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UDP</a:t>
            </a:r>
            <a:r>
              <a:rPr sz="2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5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continually monitors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health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 endpoints</a:t>
            </a:r>
            <a:r>
              <a:rPr sz="2200" spc="1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495934">
              <a:lnSpc>
                <a:spcPct val="147300"/>
              </a:lnSpc>
              <a:spcBef>
                <a:spcPts val="120"/>
              </a:spcBef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will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detect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unhealthy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redirect traffic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healthy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less  than </a:t>
            </a:r>
            <a:r>
              <a:rPr sz="2200" dirty="0">
                <a:solidFill>
                  <a:srgbClr val="FFFFFF"/>
                </a:solidFill>
                <a:cs typeface="Calibri"/>
              </a:rPr>
              <a:t>1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 minute.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561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4" y="606874"/>
            <a:ext cx="10079990" cy="513143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(SAA-C02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exam</a:t>
            </a:r>
            <a:r>
              <a:rPr sz="2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only)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Uses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redundant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(two)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static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anycast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zones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(A and</a:t>
            </a:r>
            <a:r>
              <a:rPr sz="2200" spc="1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redundant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pair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globally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advertized.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83185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Uses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Edge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Locations </a:t>
            </a:r>
            <a:r>
              <a:rPr sz="2200" dirty="0">
                <a:solidFill>
                  <a:srgbClr val="FFFFFF"/>
                </a:solidFill>
                <a:cs typeface="Calibri"/>
              </a:rPr>
              <a:t>–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announced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multiple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edge locations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same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time.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8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associated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regional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</a:t>
            </a:r>
            <a:r>
              <a:rPr sz="2200" spc="10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Accelerator’s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serve as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frontend interface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20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95250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Intelligent traffic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distribution: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connections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closest point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presence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Targets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EC2 instances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Elastic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Load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Balancers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(ALB and</a:t>
            </a:r>
            <a:r>
              <a:rPr sz="2200" spc="1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NLB).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2510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94" y="606874"/>
            <a:ext cx="9904730" cy="462216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40" dirty="0">
                <a:solidFill>
                  <a:srgbClr val="FFFFFF"/>
                </a:solidFill>
                <a:cs typeface="Calibri"/>
              </a:rPr>
              <a:t>AWS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4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400" spc="-10" dirty="0">
                <a:solidFill>
                  <a:srgbClr val="FFFFFF"/>
                </a:solidFill>
                <a:cs typeface="Calibri"/>
              </a:rPr>
              <a:t>(SAA-C02 </a:t>
            </a:r>
            <a:r>
              <a:rPr sz="2400" spc="-20" dirty="0">
                <a:solidFill>
                  <a:srgbClr val="FFFFFF"/>
                </a:solidFill>
                <a:cs typeface="Calibri"/>
              </a:rPr>
              <a:t>exam</a:t>
            </a:r>
            <a:r>
              <a:rPr sz="24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cs typeface="Calibri"/>
              </a:rPr>
              <a:t>only)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51800"/>
              </a:lnSpc>
              <a:spcBef>
                <a:spcPts val="6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using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static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IP addresses,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don’t </a:t>
            </a:r>
            <a:r>
              <a:rPr sz="2200" dirty="0">
                <a:solidFill>
                  <a:srgbClr val="FFFFFF"/>
                </a:solidFill>
                <a:cs typeface="Calibri"/>
              </a:rPr>
              <a:t>need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make any client-facing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update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DNS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modify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replace</a:t>
            </a:r>
            <a:r>
              <a:rPr sz="2200" spc="7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403225" indent="-342900">
              <a:lnSpc>
                <a:spcPts val="4010"/>
              </a:lnSpc>
              <a:spcBef>
                <a:spcPts val="2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addresses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assigned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accelerator 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 long as it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exists, even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disable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it no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longer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accepts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routes</a:t>
            </a:r>
            <a:r>
              <a:rPr sz="2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8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Uses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vast,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congestion-free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route TCP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UDP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traffic to</a:t>
            </a:r>
            <a:r>
              <a:rPr sz="2200" spc="1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>
              <a:spcBef>
                <a:spcPts val="1370"/>
              </a:spcBef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healthy application endpoint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the closest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0" dirty="0">
                <a:solidFill>
                  <a:srgbClr val="FFFFFF"/>
                </a:solidFill>
                <a:cs typeface="Calibri"/>
              </a:rPr>
              <a:t>user.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208915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If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there’s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failure,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Global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Accelerator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provides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instant failover to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next best</a:t>
            </a:r>
            <a:r>
              <a:rPr sz="2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endpoint.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1632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23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AWS </a:t>
            </a:r>
            <a:r>
              <a:rPr spc="-5" dirty="0"/>
              <a:t>Global</a:t>
            </a:r>
            <a:r>
              <a:rPr spc="5" dirty="0"/>
              <a:t> </a:t>
            </a:r>
            <a:r>
              <a:rPr spc="-15" dirty="0"/>
              <a:t>Accelerator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5417" y="4536948"/>
            <a:ext cx="1445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Route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5781" y="3694176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7287" y="3975935"/>
            <a:ext cx="1748155" cy="127000"/>
          </a:xfrm>
          <a:custGeom>
            <a:avLst/>
            <a:gdLst/>
            <a:ahLst/>
            <a:cxnLst/>
            <a:rect l="l" t="t" r="r" b="b"/>
            <a:pathLst>
              <a:path w="1748154" h="127000">
                <a:moveTo>
                  <a:pt x="1735302" y="57150"/>
                </a:moveTo>
                <a:lnTo>
                  <a:pt x="1671801" y="57150"/>
                </a:lnTo>
                <a:lnTo>
                  <a:pt x="1671801" y="69850"/>
                </a:lnTo>
                <a:lnTo>
                  <a:pt x="1666721" y="69851"/>
                </a:lnTo>
                <a:lnTo>
                  <a:pt x="1621002" y="127000"/>
                </a:lnTo>
                <a:lnTo>
                  <a:pt x="1747999" y="63501"/>
                </a:lnTo>
                <a:lnTo>
                  <a:pt x="1735302" y="57150"/>
                </a:lnTo>
                <a:close/>
              </a:path>
              <a:path w="1748154" h="127000">
                <a:moveTo>
                  <a:pt x="1666722" y="57150"/>
                </a:moveTo>
                <a:lnTo>
                  <a:pt x="0" y="57151"/>
                </a:lnTo>
                <a:lnTo>
                  <a:pt x="0" y="69851"/>
                </a:lnTo>
                <a:lnTo>
                  <a:pt x="1666722" y="69850"/>
                </a:lnTo>
                <a:lnTo>
                  <a:pt x="1671801" y="63501"/>
                </a:lnTo>
                <a:lnTo>
                  <a:pt x="1666722" y="57150"/>
                </a:lnTo>
                <a:close/>
              </a:path>
              <a:path w="1748154" h="127000">
                <a:moveTo>
                  <a:pt x="1671801" y="63501"/>
                </a:moveTo>
                <a:lnTo>
                  <a:pt x="1666722" y="69850"/>
                </a:lnTo>
                <a:lnTo>
                  <a:pt x="1671801" y="69850"/>
                </a:lnTo>
                <a:lnTo>
                  <a:pt x="1671801" y="63501"/>
                </a:lnTo>
                <a:close/>
              </a:path>
              <a:path w="1748154" h="127000">
                <a:moveTo>
                  <a:pt x="1671801" y="57150"/>
                </a:moveTo>
                <a:lnTo>
                  <a:pt x="1666722" y="57150"/>
                </a:lnTo>
                <a:lnTo>
                  <a:pt x="1671801" y="63498"/>
                </a:lnTo>
                <a:lnTo>
                  <a:pt x="1671801" y="57150"/>
                </a:lnTo>
                <a:close/>
              </a:path>
              <a:path w="1748154" h="127000">
                <a:moveTo>
                  <a:pt x="1621002" y="0"/>
                </a:moveTo>
                <a:lnTo>
                  <a:pt x="1666722" y="57150"/>
                </a:lnTo>
                <a:lnTo>
                  <a:pt x="1735302" y="57150"/>
                </a:lnTo>
                <a:lnTo>
                  <a:pt x="1621002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634" y="3694176"/>
            <a:ext cx="812800" cy="81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8598" y="4539996"/>
            <a:ext cx="9728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7290" y="4197603"/>
            <a:ext cx="1644014" cy="127000"/>
          </a:xfrm>
          <a:custGeom>
            <a:avLst/>
            <a:gdLst/>
            <a:ahLst/>
            <a:cxnLst/>
            <a:rect l="l" t="t" r="r" b="b"/>
            <a:pathLst>
              <a:path w="1644014" h="127000">
                <a:moveTo>
                  <a:pt x="126996" y="0"/>
                </a:moveTo>
                <a:lnTo>
                  <a:pt x="0" y="63498"/>
                </a:lnTo>
                <a:lnTo>
                  <a:pt x="126996" y="127000"/>
                </a:lnTo>
                <a:lnTo>
                  <a:pt x="81276" y="69850"/>
                </a:lnTo>
                <a:lnTo>
                  <a:pt x="76198" y="69850"/>
                </a:lnTo>
                <a:lnTo>
                  <a:pt x="76198" y="57150"/>
                </a:lnTo>
                <a:lnTo>
                  <a:pt x="81276" y="57150"/>
                </a:lnTo>
                <a:lnTo>
                  <a:pt x="126996" y="0"/>
                </a:lnTo>
                <a:close/>
              </a:path>
              <a:path w="1644014" h="127000">
                <a:moveTo>
                  <a:pt x="81276" y="57150"/>
                </a:moveTo>
                <a:lnTo>
                  <a:pt x="76198" y="63498"/>
                </a:lnTo>
                <a:lnTo>
                  <a:pt x="81276" y="69850"/>
                </a:lnTo>
                <a:lnTo>
                  <a:pt x="1643494" y="69851"/>
                </a:lnTo>
                <a:lnTo>
                  <a:pt x="1643494" y="57151"/>
                </a:lnTo>
                <a:lnTo>
                  <a:pt x="81276" y="57150"/>
                </a:lnTo>
                <a:close/>
              </a:path>
              <a:path w="1644014" h="127000">
                <a:moveTo>
                  <a:pt x="76198" y="63501"/>
                </a:moveTo>
                <a:lnTo>
                  <a:pt x="76198" y="69850"/>
                </a:lnTo>
                <a:lnTo>
                  <a:pt x="81276" y="69850"/>
                </a:lnTo>
                <a:lnTo>
                  <a:pt x="76198" y="63501"/>
                </a:lnTo>
                <a:close/>
              </a:path>
              <a:path w="1644014" h="127000">
                <a:moveTo>
                  <a:pt x="76198" y="57150"/>
                </a:moveTo>
                <a:lnTo>
                  <a:pt x="76198" y="63498"/>
                </a:lnTo>
                <a:lnTo>
                  <a:pt x="81276" y="57150"/>
                </a:lnTo>
                <a:lnTo>
                  <a:pt x="76198" y="5715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7122" y="3640835"/>
            <a:ext cx="16630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Resolve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dctlabs.com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8815" y="4323588"/>
            <a:ext cx="960755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1594" marR="53975" algn="ctr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Answer:  51.45.2.12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53.58.31.89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3686" y="2148839"/>
            <a:ext cx="1604645" cy="1550035"/>
          </a:xfrm>
          <a:custGeom>
            <a:avLst/>
            <a:gdLst/>
            <a:ahLst/>
            <a:cxnLst/>
            <a:rect l="l" t="t" r="r" b="b"/>
            <a:pathLst>
              <a:path w="1604645" h="1550035">
                <a:moveTo>
                  <a:pt x="1541358" y="51902"/>
                </a:moveTo>
                <a:lnTo>
                  <a:pt x="0" y="1540769"/>
                </a:lnTo>
                <a:lnTo>
                  <a:pt x="8822" y="1549902"/>
                </a:lnTo>
                <a:lnTo>
                  <a:pt x="1550181" y="61036"/>
                </a:lnTo>
                <a:lnTo>
                  <a:pt x="1549424" y="52939"/>
                </a:lnTo>
                <a:lnTo>
                  <a:pt x="1541358" y="51902"/>
                </a:lnTo>
                <a:close/>
              </a:path>
              <a:path w="1604645" h="1550035">
                <a:moveTo>
                  <a:pt x="1587171" y="48369"/>
                </a:moveTo>
                <a:lnTo>
                  <a:pt x="1545015" y="48369"/>
                </a:lnTo>
                <a:lnTo>
                  <a:pt x="1553839" y="57503"/>
                </a:lnTo>
                <a:lnTo>
                  <a:pt x="1550181" y="61036"/>
                </a:lnTo>
                <a:lnTo>
                  <a:pt x="1557002" y="133906"/>
                </a:lnTo>
                <a:lnTo>
                  <a:pt x="1587171" y="48369"/>
                </a:lnTo>
                <a:close/>
              </a:path>
              <a:path w="1604645" h="1550035">
                <a:moveTo>
                  <a:pt x="1545015" y="48369"/>
                </a:moveTo>
                <a:lnTo>
                  <a:pt x="1541358" y="51902"/>
                </a:lnTo>
                <a:lnTo>
                  <a:pt x="1549424" y="52939"/>
                </a:lnTo>
                <a:lnTo>
                  <a:pt x="1550181" y="61036"/>
                </a:lnTo>
                <a:lnTo>
                  <a:pt x="1553839" y="57503"/>
                </a:lnTo>
                <a:lnTo>
                  <a:pt x="1545015" y="48369"/>
                </a:lnTo>
                <a:close/>
              </a:path>
              <a:path w="1604645" h="1550035">
                <a:moveTo>
                  <a:pt x="1604230" y="0"/>
                </a:moveTo>
                <a:lnTo>
                  <a:pt x="1468768" y="42561"/>
                </a:lnTo>
                <a:lnTo>
                  <a:pt x="1541358" y="51902"/>
                </a:lnTo>
                <a:lnTo>
                  <a:pt x="1545015" y="48369"/>
                </a:lnTo>
                <a:lnTo>
                  <a:pt x="1587171" y="48369"/>
                </a:lnTo>
                <a:lnTo>
                  <a:pt x="1604230" y="0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6981" y="1133855"/>
            <a:ext cx="695431" cy="695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0819" y="1961388"/>
            <a:ext cx="115951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10185" marR="5080" indent="-19812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dctlabs.com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us-east-1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1675" y="1854708"/>
            <a:ext cx="1101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6792" y="1326531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52770" y="1490640"/>
            <a:ext cx="800100" cy="127000"/>
          </a:xfrm>
          <a:custGeom>
            <a:avLst/>
            <a:gdLst/>
            <a:ahLst/>
            <a:cxnLst/>
            <a:rect l="l" t="t" r="r" b="b"/>
            <a:pathLst>
              <a:path w="800100" h="127000">
                <a:moveTo>
                  <a:pt x="672924" y="0"/>
                </a:moveTo>
                <a:lnTo>
                  <a:pt x="718632" y="57159"/>
                </a:lnTo>
                <a:lnTo>
                  <a:pt x="723710" y="57160"/>
                </a:lnTo>
                <a:lnTo>
                  <a:pt x="723708" y="69860"/>
                </a:lnTo>
                <a:lnTo>
                  <a:pt x="718628" y="69860"/>
                </a:lnTo>
                <a:lnTo>
                  <a:pt x="672896" y="127000"/>
                </a:lnTo>
                <a:lnTo>
                  <a:pt x="787237" y="69860"/>
                </a:lnTo>
                <a:lnTo>
                  <a:pt x="723708" y="69860"/>
                </a:lnTo>
                <a:lnTo>
                  <a:pt x="787239" y="69859"/>
                </a:lnTo>
                <a:lnTo>
                  <a:pt x="799910" y="63526"/>
                </a:lnTo>
                <a:lnTo>
                  <a:pt x="672924" y="0"/>
                </a:lnTo>
                <a:close/>
              </a:path>
              <a:path w="800100" h="127000">
                <a:moveTo>
                  <a:pt x="723709" y="63511"/>
                </a:moveTo>
                <a:lnTo>
                  <a:pt x="718629" y="69859"/>
                </a:lnTo>
                <a:lnTo>
                  <a:pt x="723708" y="69860"/>
                </a:lnTo>
                <a:lnTo>
                  <a:pt x="723709" y="63511"/>
                </a:lnTo>
                <a:close/>
              </a:path>
              <a:path w="800100" h="127000">
                <a:moveTo>
                  <a:pt x="2" y="57005"/>
                </a:moveTo>
                <a:lnTo>
                  <a:pt x="0" y="69705"/>
                </a:lnTo>
                <a:lnTo>
                  <a:pt x="718629" y="69859"/>
                </a:lnTo>
                <a:lnTo>
                  <a:pt x="723709" y="63508"/>
                </a:lnTo>
                <a:lnTo>
                  <a:pt x="718632" y="57159"/>
                </a:lnTo>
                <a:lnTo>
                  <a:pt x="2" y="57005"/>
                </a:lnTo>
                <a:close/>
              </a:path>
              <a:path w="800100" h="127000">
                <a:moveTo>
                  <a:pt x="718632" y="57159"/>
                </a:moveTo>
                <a:lnTo>
                  <a:pt x="723709" y="63508"/>
                </a:lnTo>
                <a:lnTo>
                  <a:pt x="723710" y="57160"/>
                </a:lnTo>
                <a:lnTo>
                  <a:pt x="718632" y="57159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2365" y="916923"/>
            <a:ext cx="537618" cy="537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38651" y="2372635"/>
            <a:ext cx="695432" cy="695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1265" y="1708699"/>
            <a:ext cx="4240530" cy="1073785"/>
          </a:xfrm>
          <a:custGeom>
            <a:avLst/>
            <a:gdLst/>
            <a:ahLst/>
            <a:cxnLst/>
            <a:rect l="l" t="t" r="r" b="b"/>
            <a:pathLst>
              <a:path w="4240530" h="1073785">
                <a:moveTo>
                  <a:pt x="4159799" y="1028725"/>
                </a:moveTo>
                <a:lnTo>
                  <a:pt x="4101821" y="1073390"/>
                </a:lnTo>
                <a:lnTo>
                  <a:pt x="4240264" y="1041849"/>
                </a:lnTo>
                <a:lnTo>
                  <a:pt x="4226207" y="1029930"/>
                </a:lnTo>
                <a:lnTo>
                  <a:pt x="4164731" y="1029930"/>
                </a:lnTo>
                <a:lnTo>
                  <a:pt x="4159799" y="1028725"/>
                </a:lnTo>
                <a:close/>
              </a:path>
              <a:path w="4240530" h="1073785">
                <a:moveTo>
                  <a:pt x="4166236" y="1023766"/>
                </a:moveTo>
                <a:lnTo>
                  <a:pt x="4159799" y="1028725"/>
                </a:lnTo>
                <a:lnTo>
                  <a:pt x="4164731" y="1029930"/>
                </a:lnTo>
                <a:lnTo>
                  <a:pt x="4166236" y="1023766"/>
                </a:lnTo>
                <a:close/>
              </a:path>
              <a:path w="4240530" h="1073785">
                <a:moveTo>
                  <a:pt x="4131965" y="950019"/>
                </a:moveTo>
                <a:lnTo>
                  <a:pt x="4162814" y="1016387"/>
                </a:lnTo>
                <a:lnTo>
                  <a:pt x="4167745" y="1017592"/>
                </a:lnTo>
                <a:lnTo>
                  <a:pt x="4164731" y="1029930"/>
                </a:lnTo>
                <a:lnTo>
                  <a:pt x="4226207" y="1029930"/>
                </a:lnTo>
                <a:lnTo>
                  <a:pt x="4131965" y="950019"/>
                </a:lnTo>
                <a:close/>
              </a:path>
              <a:path w="4240530" h="1073785">
                <a:moveTo>
                  <a:pt x="3014" y="0"/>
                </a:moveTo>
                <a:lnTo>
                  <a:pt x="0" y="12336"/>
                </a:lnTo>
                <a:lnTo>
                  <a:pt x="4159799" y="1028725"/>
                </a:lnTo>
                <a:lnTo>
                  <a:pt x="4166239" y="1023755"/>
                </a:lnTo>
                <a:lnTo>
                  <a:pt x="4162814" y="1016387"/>
                </a:lnTo>
                <a:lnTo>
                  <a:pt x="3014" y="0"/>
                </a:lnTo>
                <a:close/>
              </a:path>
              <a:path w="4240530" h="1073785">
                <a:moveTo>
                  <a:pt x="4162814" y="1016387"/>
                </a:moveTo>
                <a:lnTo>
                  <a:pt x="4166239" y="1023755"/>
                </a:lnTo>
                <a:lnTo>
                  <a:pt x="4167745" y="1017592"/>
                </a:lnTo>
                <a:lnTo>
                  <a:pt x="4162814" y="1016387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4476" y="1175003"/>
            <a:ext cx="960755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1594" marR="27940" indent="-2540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ddre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s: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51.45.2.12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53.58.31.89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2491" y="2366771"/>
            <a:ext cx="2112010" cy="12750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13485" marR="27940" indent="-2540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ddre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s: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51.45.2.12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163955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53.58.31.89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6680" marR="956944" indent="-94615">
              <a:lnSpc>
                <a:spcPts val="158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dctlabs.com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eu-central-1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31620" y="1295115"/>
            <a:ext cx="924560" cy="989330"/>
          </a:xfrm>
          <a:custGeom>
            <a:avLst/>
            <a:gdLst/>
            <a:ahLst/>
            <a:cxnLst/>
            <a:rect l="l" t="t" r="r" b="b"/>
            <a:pathLst>
              <a:path w="924559" h="989330">
                <a:moveTo>
                  <a:pt x="914675" y="0"/>
                </a:moveTo>
                <a:lnTo>
                  <a:pt x="880014" y="37137"/>
                </a:lnTo>
                <a:lnTo>
                  <a:pt x="889298" y="45802"/>
                </a:lnTo>
                <a:lnTo>
                  <a:pt x="923960" y="8665"/>
                </a:lnTo>
                <a:lnTo>
                  <a:pt x="914675" y="0"/>
                </a:lnTo>
                <a:close/>
              </a:path>
              <a:path w="924559" h="989330">
                <a:moveTo>
                  <a:pt x="854017" y="64990"/>
                </a:moveTo>
                <a:lnTo>
                  <a:pt x="819357" y="102128"/>
                </a:lnTo>
                <a:lnTo>
                  <a:pt x="828640" y="110794"/>
                </a:lnTo>
                <a:lnTo>
                  <a:pt x="863302" y="73656"/>
                </a:lnTo>
                <a:lnTo>
                  <a:pt x="854017" y="64990"/>
                </a:lnTo>
                <a:close/>
              </a:path>
              <a:path w="924559" h="989330">
                <a:moveTo>
                  <a:pt x="793360" y="129981"/>
                </a:moveTo>
                <a:lnTo>
                  <a:pt x="758699" y="167120"/>
                </a:lnTo>
                <a:lnTo>
                  <a:pt x="767982" y="175785"/>
                </a:lnTo>
                <a:lnTo>
                  <a:pt x="802645" y="138647"/>
                </a:lnTo>
                <a:lnTo>
                  <a:pt x="793360" y="129981"/>
                </a:lnTo>
                <a:close/>
              </a:path>
              <a:path w="924559" h="989330">
                <a:moveTo>
                  <a:pt x="732702" y="194972"/>
                </a:moveTo>
                <a:lnTo>
                  <a:pt x="698041" y="232111"/>
                </a:lnTo>
                <a:lnTo>
                  <a:pt x="707325" y="240776"/>
                </a:lnTo>
                <a:lnTo>
                  <a:pt x="741987" y="203639"/>
                </a:lnTo>
                <a:lnTo>
                  <a:pt x="732702" y="194972"/>
                </a:lnTo>
                <a:close/>
              </a:path>
              <a:path w="924559" h="989330">
                <a:moveTo>
                  <a:pt x="672044" y="259965"/>
                </a:moveTo>
                <a:lnTo>
                  <a:pt x="637383" y="297102"/>
                </a:lnTo>
                <a:lnTo>
                  <a:pt x="646667" y="305767"/>
                </a:lnTo>
                <a:lnTo>
                  <a:pt x="681329" y="268630"/>
                </a:lnTo>
                <a:lnTo>
                  <a:pt x="672044" y="259965"/>
                </a:lnTo>
                <a:close/>
              </a:path>
              <a:path w="924559" h="989330">
                <a:moveTo>
                  <a:pt x="611386" y="324956"/>
                </a:moveTo>
                <a:lnTo>
                  <a:pt x="576726" y="362093"/>
                </a:lnTo>
                <a:lnTo>
                  <a:pt x="586011" y="370758"/>
                </a:lnTo>
                <a:lnTo>
                  <a:pt x="620671" y="333621"/>
                </a:lnTo>
                <a:lnTo>
                  <a:pt x="611386" y="324956"/>
                </a:lnTo>
                <a:close/>
              </a:path>
              <a:path w="924559" h="989330">
                <a:moveTo>
                  <a:pt x="550730" y="389947"/>
                </a:moveTo>
                <a:lnTo>
                  <a:pt x="516068" y="427084"/>
                </a:lnTo>
                <a:lnTo>
                  <a:pt x="525353" y="435749"/>
                </a:lnTo>
                <a:lnTo>
                  <a:pt x="560014" y="398612"/>
                </a:lnTo>
                <a:lnTo>
                  <a:pt x="550730" y="389947"/>
                </a:lnTo>
                <a:close/>
              </a:path>
              <a:path w="924559" h="989330">
                <a:moveTo>
                  <a:pt x="490072" y="454938"/>
                </a:moveTo>
                <a:lnTo>
                  <a:pt x="455410" y="492076"/>
                </a:lnTo>
                <a:lnTo>
                  <a:pt x="464695" y="500741"/>
                </a:lnTo>
                <a:lnTo>
                  <a:pt x="499356" y="463603"/>
                </a:lnTo>
                <a:lnTo>
                  <a:pt x="490072" y="454938"/>
                </a:lnTo>
                <a:close/>
              </a:path>
              <a:path w="924559" h="989330">
                <a:moveTo>
                  <a:pt x="429414" y="519929"/>
                </a:moveTo>
                <a:lnTo>
                  <a:pt x="394752" y="557067"/>
                </a:lnTo>
                <a:lnTo>
                  <a:pt x="404037" y="565732"/>
                </a:lnTo>
                <a:lnTo>
                  <a:pt x="438698" y="528594"/>
                </a:lnTo>
                <a:lnTo>
                  <a:pt x="429414" y="519929"/>
                </a:lnTo>
                <a:close/>
              </a:path>
              <a:path w="924559" h="989330">
                <a:moveTo>
                  <a:pt x="368757" y="584920"/>
                </a:moveTo>
                <a:lnTo>
                  <a:pt x="334095" y="622058"/>
                </a:lnTo>
                <a:lnTo>
                  <a:pt x="343380" y="630723"/>
                </a:lnTo>
                <a:lnTo>
                  <a:pt x="378040" y="593586"/>
                </a:lnTo>
                <a:lnTo>
                  <a:pt x="368757" y="584920"/>
                </a:lnTo>
                <a:close/>
              </a:path>
              <a:path w="924559" h="989330">
                <a:moveTo>
                  <a:pt x="308099" y="649912"/>
                </a:moveTo>
                <a:lnTo>
                  <a:pt x="273437" y="687049"/>
                </a:lnTo>
                <a:lnTo>
                  <a:pt x="282722" y="695714"/>
                </a:lnTo>
                <a:lnTo>
                  <a:pt x="317383" y="658577"/>
                </a:lnTo>
                <a:lnTo>
                  <a:pt x="308099" y="649912"/>
                </a:lnTo>
                <a:close/>
              </a:path>
              <a:path w="924559" h="989330">
                <a:moveTo>
                  <a:pt x="247441" y="714903"/>
                </a:moveTo>
                <a:lnTo>
                  <a:pt x="212779" y="752040"/>
                </a:lnTo>
                <a:lnTo>
                  <a:pt x="222064" y="760705"/>
                </a:lnTo>
                <a:lnTo>
                  <a:pt x="256725" y="723568"/>
                </a:lnTo>
                <a:lnTo>
                  <a:pt x="247441" y="714903"/>
                </a:lnTo>
                <a:close/>
              </a:path>
              <a:path w="924559" h="989330">
                <a:moveTo>
                  <a:pt x="186783" y="779894"/>
                </a:moveTo>
                <a:lnTo>
                  <a:pt x="152121" y="817031"/>
                </a:lnTo>
                <a:lnTo>
                  <a:pt x="161406" y="825698"/>
                </a:lnTo>
                <a:lnTo>
                  <a:pt x="196068" y="788559"/>
                </a:lnTo>
                <a:lnTo>
                  <a:pt x="186783" y="779894"/>
                </a:lnTo>
                <a:close/>
              </a:path>
              <a:path w="924559" h="989330">
                <a:moveTo>
                  <a:pt x="126126" y="844885"/>
                </a:moveTo>
                <a:lnTo>
                  <a:pt x="91464" y="882023"/>
                </a:lnTo>
                <a:lnTo>
                  <a:pt x="100749" y="890689"/>
                </a:lnTo>
                <a:lnTo>
                  <a:pt x="135411" y="853550"/>
                </a:lnTo>
                <a:lnTo>
                  <a:pt x="126126" y="844885"/>
                </a:lnTo>
                <a:close/>
              </a:path>
              <a:path w="924559" h="989330">
                <a:moveTo>
                  <a:pt x="5444" y="908353"/>
                </a:moveTo>
                <a:lnTo>
                  <a:pt x="2512" y="911103"/>
                </a:lnTo>
                <a:lnTo>
                  <a:pt x="0" y="989328"/>
                </a:lnTo>
                <a:lnTo>
                  <a:pt x="26757" y="986616"/>
                </a:lnTo>
                <a:lnTo>
                  <a:pt x="11217" y="986616"/>
                </a:lnTo>
                <a:lnTo>
                  <a:pt x="1934" y="977950"/>
                </a:lnTo>
                <a:lnTo>
                  <a:pt x="4810" y="974868"/>
                </a:lnTo>
                <a:lnTo>
                  <a:pt x="13170" y="974868"/>
                </a:lnTo>
                <a:lnTo>
                  <a:pt x="15204" y="911510"/>
                </a:lnTo>
                <a:lnTo>
                  <a:pt x="12454" y="908578"/>
                </a:lnTo>
                <a:lnTo>
                  <a:pt x="5444" y="908353"/>
                </a:lnTo>
                <a:close/>
              </a:path>
              <a:path w="924559" h="989330">
                <a:moveTo>
                  <a:pt x="4810" y="974868"/>
                </a:moveTo>
                <a:lnTo>
                  <a:pt x="1934" y="977950"/>
                </a:lnTo>
                <a:lnTo>
                  <a:pt x="11217" y="986616"/>
                </a:lnTo>
                <a:lnTo>
                  <a:pt x="14095" y="983533"/>
                </a:lnTo>
                <a:lnTo>
                  <a:pt x="12970" y="982483"/>
                </a:lnTo>
                <a:lnTo>
                  <a:pt x="5939" y="975961"/>
                </a:lnTo>
                <a:lnTo>
                  <a:pt x="4810" y="974868"/>
                </a:lnTo>
                <a:close/>
              </a:path>
              <a:path w="924559" h="989330">
                <a:moveTo>
                  <a:pt x="76586" y="968799"/>
                </a:moveTo>
                <a:lnTo>
                  <a:pt x="13158" y="975230"/>
                </a:lnTo>
                <a:lnTo>
                  <a:pt x="13071" y="977950"/>
                </a:lnTo>
                <a:lnTo>
                  <a:pt x="12970" y="982483"/>
                </a:lnTo>
                <a:lnTo>
                  <a:pt x="14095" y="983533"/>
                </a:lnTo>
                <a:lnTo>
                  <a:pt x="11217" y="986616"/>
                </a:lnTo>
                <a:lnTo>
                  <a:pt x="26757" y="986616"/>
                </a:lnTo>
                <a:lnTo>
                  <a:pt x="77866" y="981434"/>
                </a:lnTo>
                <a:lnTo>
                  <a:pt x="80408" y="978319"/>
                </a:lnTo>
                <a:lnTo>
                  <a:pt x="79701" y="971340"/>
                </a:lnTo>
                <a:lnTo>
                  <a:pt x="76586" y="968799"/>
                </a:lnTo>
                <a:close/>
              </a:path>
              <a:path w="924559" h="989330">
                <a:moveTo>
                  <a:pt x="5978" y="975958"/>
                </a:moveTo>
                <a:lnTo>
                  <a:pt x="12926" y="982483"/>
                </a:lnTo>
                <a:lnTo>
                  <a:pt x="5978" y="975958"/>
                </a:lnTo>
                <a:close/>
              </a:path>
              <a:path w="924559" h="989330">
                <a:moveTo>
                  <a:pt x="12927" y="982443"/>
                </a:moveTo>
                <a:close/>
              </a:path>
              <a:path w="924559" h="989330">
                <a:moveTo>
                  <a:pt x="13158" y="975230"/>
                </a:moveTo>
                <a:lnTo>
                  <a:pt x="5978" y="975958"/>
                </a:lnTo>
                <a:lnTo>
                  <a:pt x="12927" y="982443"/>
                </a:lnTo>
                <a:lnTo>
                  <a:pt x="13158" y="975230"/>
                </a:lnTo>
                <a:close/>
              </a:path>
              <a:path w="924559" h="989330">
                <a:moveTo>
                  <a:pt x="13170" y="974868"/>
                </a:moveTo>
                <a:lnTo>
                  <a:pt x="4810" y="974868"/>
                </a:lnTo>
                <a:lnTo>
                  <a:pt x="5978" y="975958"/>
                </a:lnTo>
                <a:lnTo>
                  <a:pt x="13158" y="975230"/>
                </a:lnTo>
                <a:lnTo>
                  <a:pt x="13170" y="974868"/>
                </a:lnTo>
                <a:close/>
              </a:path>
              <a:path w="924559" h="989330">
                <a:moveTo>
                  <a:pt x="65468" y="909876"/>
                </a:moveTo>
                <a:lnTo>
                  <a:pt x="30806" y="947014"/>
                </a:lnTo>
                <a:lnTo>
                  <a:pt x="40091" y="955680"/>
                </a:lnTo>
                <a:lnTo>
                  <a:pt x="74753" y="918542"/>
                </a:lnTo>
                <a:lnTo>
                  <a:pt x="65468" y="90987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3735" y="922303"/>
            <a:ext cx="1765300" cy="785495"/>
          </a:xfrm>
          <a:prstGeom prst="rect">
            <a:avLst/>
          </a:prstGeom>
          <a:solidFill>
            <a:srgbClr val="232F3D"/>
          </a:solidFill>
          <a:ln w="12700">
            <a:solidFill>
              <a:srgbClr val="8FA7C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0830" marR="323215" indent="1270">
              <a:lnSpc>
                <a:spcPts val="161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Uses the</a:t>
            </a:r>
            <a:r>
              <a:rPr sz="1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AWS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56439" y="5118233"/>
            <a:ext cx="1004569" cy="650240"/>
          </a:xfrm>
          <a:custGeom>
            <a:avLst/>
            <a:gdLst/>
            <a:ahLst/>
            <a:cxnLst/>
            <a:rect l="l" t="t" r="r" b="b"/>
            <a:pathLst>
              <a:path w="1004570" h="650239">
                <a:moveTo>
                  <a:pt x="961024" y="612263"/>
                </a:moveTo>
                <a:lnTo>
                  <a:pt x="954237" y="622997"/>
                </a:lnTo>
                <a:lnTo>
                  <a:pt x="997173" y="650147"/>
                </a:lnTo>
                <a:lnTo>
                  <a:pt x="1003960" y="639413"/>
                </a:lnTo>
                <a:lnTo>
                  <a:pt x="961024" y="612263"/>
                </a:lnTo>
                <a:close/>
              </a:path>
              <a:path w="1004570" h="650239">
                <a:moveTo>
                  <a:pt x="885887" y="564750"/>
                </a:moveTo>
                <a:lnTo>
                  <a:pt x="879099" y="575484"/>
                </a:lnTo>
                <a:lnTo>
                  <a:pt x="922035" y="602634"/>
                </a:lnTo>
                <a:lnTo>
                  <a:pt x="928823" y="591900"/>
                </a:lnTo>
                <a:lnTo>
                  <a:pt x="885887" y="564750"/>
                </a:lnTo>
                <a:close/>
              </a:path>
              <a:path w="1004570" h="650239">
                <a:moveTo>
                  <a:pt x="810748" y="517237"/>
                </a:moveTo>
                <a:lnTo>
                  <a:pt x="803960" y="527971"/>
                </a:lnTo>
                <a:lnTo>
                  <a:pt x="846896" y="555121"/>
                </a:lnTo>
                <a:lnTo>
                  <a:pt x="853685" y="544387"/>
                </a:lnTo>
                <a:lnTo>
                  <a:pt x="810748" y="517237"/>
                </a:lnTo>
                <a:close/>
              </a:path>
              <a:path w="1004570" h="650239">
                <a:moveTo>
                  <a:pt x="735610" y="469724"/>
                </a:moveTo>
                <a:lnTo>
                  <a:pt x="728822" y="480458"/>
                </a:lnTo>
                <a:lnTo>
                  <a:pt x="771758" y="507608"/>
                </a:lnTo>
                <a:lnTo>
                  <a:pt x="778546" y="496874"/>
                </a:lnTo>
                <a:lnTo>
                  <a:pt x="735610" y="469724"/>
                </a:lnTo>
                <a:close/>
              </a:path>
              <a:path w="1004570" h="650239">
                <a:moveTo>
                  <a:pt x="660472" y="422211"/>
                </a:moveTo>
                <a:lnTo>
                  <a:pt x="653685" y="432945"/>
                </a:lnTo>
                <a:lnTo>
                  <a:pt x="696621" y="460095"/>
                </a:lnTo>
                <a:lnTo>
                  <a:pt x="703408" y="449361"/>
                </a:lnTo>
                <a:lnTo>
                  <a:pt x="660472" y="422211"/>
                </a:lnTo>
                <a:close/>
              </a:path>
              <a:path w="1004570" h="650239">
                <a:moveTo>
                  <a:pt x="585334" y="374698"/>
                </a:moveTo>
                <a:lnTo>
                  <a:pt x="578547" y="385432"/>
                </a:lnTo>
                <a:lnTo>
                  <a:pt x="621483" y="412582"/>
                </a:lnTo>
                <a:lnTo>
                  <a:pt x="628270" y="401848"/>
                </a:lnTo>
                <a:lnTo>
                  <a:pt x="585334" y="374698"/>
                </a:lnTo>
                <a:close/>
              </a:path>
              <a:path w="1004570" h="650239">
                <a:moveTo>
                  <a:pt x="510197" y="327185"/>
                </a:moveTo>
                <a:lnTo>
                  <a:pt x="503408" y="337919"/>
                </a:lnTo>
                <a:lnTo>
                  <a:pt x="546345" y="365070"/>
                </a:lnTo>
                <a:lnTo>
                  <a:pt x="553131" y="354336"/>
                </a:lnTo>
                <a:lnTo>
                  <a:pt x="510197" y="327185"/>
                </a:lnTo>
                <a:close/>
              </a:path>
              <a:path w="1004570" h="650239">
                <a:moveTo>
                  <a:pt x="435058" y="279673"/>
                </a:moveTo>
                <a:lnTo>
                  <a:pt x="428270" y="290407"/>
                </a:lnTo>
                <a:lnTo>
                  <a:pt x="471206" y="317557"/>
                </a:lnTo>
                <a:lnTo>
                  <a:pt x="477994" y="306823"/>
                </a:lnTo>
                <a:lnTo>
                  <a:pt x="435058" y="279673"/>
                </a:lnTo>
                <a:close/>
              </a:path>
              <a:path w="1004570" h="650239">
                <a:moveTo>
                  <a:pt x="359920" y="232159"/>
                </a:moveTo>
                <a:lnTo>
                  <a:pt x="353132" y="242893"/>
                </a:lnTo>
                <a:lnTo>
                  <a:pt x="396068" y="270043"/>
                </a:lnTo>
                <a:lnTo>
                  <a:pt x="402856" y="259309"/>
                </a:lnTo>
                <a:lnTo>
                  <a:pt x="359920" y="232159"/>
                </a:lnTo>
                <a:close/>
              </a:path>
              <a:path w="1004570" h="650239">
                <a:moveTo>
                  <a:pt x="284782" y="184646"/>
                </a:moveTo>
                <a:lnTo>
                  <a:pt x="277995" y="195380"/>
                </a:lnTo>
                <a:lnTo>
                  <a:pt x="320931" y="222530"/>
                </a:lnTo>
                <a:lnTo>
                  <a:pt x="327718" y="211796"/>
                </a:lnTo>
                <a:lnTo>
                  <a:pt x="284782" y="184646"/>
                </a:lnTo>
                <a:close/>
              </a:path>
              <a:path w="1004570" h="650239">
                <a:moveTo>
                  <a:pt x="209643" y="137133"/>
                </a:moveTo>
                <a:lnTo>
                  <a:pt x="202857" y="147867"/>
                </a:lnTo>
                <a:lnTo>
                  <a:pt x="245793" y="175017"/>
                </a:lnTo>
                <a:lnTo>
                  <a:pt x="252580" y="164283"/>
                </a:lnTo>
                <a:lnTo>
                  <a:pt x="209643" y="137133"/>
                </a:lnTo>
                <a:close/>
              </a:path>
              <a:path w="1004570" h="650239">
                <a:moveTo>
                  <a:pt x="134506" y="89620"/>
                </a:moveTo>
                <a:lnTo>
                  <a:pt x="127718" y="100354"/>
                </a:lnTo>
                <a:lnTo>
                  <a:pt x="170654" y="127505"/>
                </a:lnTo>
                <a:lnTo>
                  <a:pt x="177441" y="116771"/>
                </a:lnTo>
                <a:lnTo>
                  <a:pt x="134506" y="89620"/>
                </a:lnTo>
                <a:close/>
              </a:path>
              <a:path w="1004570" h="650239">
                <a:moveTo>
                  <a:pt x="77327" y="0"/>
                </a:moveTo>
                <a:lnTo>
                  <a:pt x="0" y="12078"/>
                </a:lnTo>
                <a:lnTo>
                  <a:pt x="22237" y="87119"/>
                </a:lnTo>
                <a:lnTo>
                  <a:pt x="25770" y="89037"/>
                </a:lnTo>
                <a:lnTo>
                  <a:pt x="32496" y="87044"/>
                </a:lnTo>
                <a:lnTo>
                  <a:pt x="34414" y="83511"/>
                </a:lnTo>
                <a:lnTo>
                  <a:pt x="19039" y="31632"/>
                </a:lnTo>
                <a:lnTo>
                  <a:pt x="4768" y="22608"/>
                </a:lnTo>
                <a:lnTo>
                  <a:pt x="11557" y="11874"/>
                </a:lnTo>
                <a:lnTo>
                  <a:pt x="79778" y="11874"/>
                </a:lnTo>
                <a:lnTo>
                  <a:pt x="81657" y="9298"/>
                </a:lnTo>
                <a:lnTo>
                  <a:pt x="80575" y="2369"/>
                </a:lnTo>
                <a:lnTo>
                  <a:pt x="77327" y="0"/>
                </a:lnTo>
                <a:close/>
              </a:path>
              <a:path w="1004570" h="650239">
                <a:moveTo>
                  <a:pt x="59368" y="42108"/>
                </a:moveTo>
                <a:lnTo>
                  <a:pt x="52580" y="52842"/>
                </a:lnTo>
                <a:lnTo>
                  <a:pt x="95516" y="79992"/>
                </a:lnTo>
                <a:lnTo>
                  <a:pt x="102304" y="69258"/>
                </a:lnTo>
                <a:lnTo>
                  <a:pt x="59368" y="42108"/>
                </a:lnTo>
                <a:close/>
              </a:path>
              <a:path w="1004570" h="650239">
                <a:moveTo>
                  <a:pt x="25828" y="20898"/>
                </a:moveTo>
                <a:lnTo>
                  <a:pt x="16300" y="22387"/>
                </a:lnTo>
                <a:lnTo>
                  <a:pt x="19039" y="31632"/>
                </a:lnTo>
                <a:lnTo>
                  <a:pt x="20378" y="32478"/>
                </a:lnTo>
                <a:lnTo>
                  <a:pt x="27166" y="21744"/>
                </a:lnTo>
                <a:lnTo>
                  <a:pt x="25828" y="20898"/>
                </a:lnTo>
                <a:close/>
              </a:path>
              <a:path w="1004570" h="650239">
                <a:moveTo>
                  <a:pt x="11557" y="11874"/>
                </a:moveTo>
                <a:lnTo>
                  <a:pt x="4768" y="22608"/>
                </a:lnTo>
                <a:lnTo>
                  <a:pt x="19039" y="31632"/>
                </a:lnTo>
                <a:lnTo>
                  <a:pt x="16632" y="23507"/>
                </a:lnTo>
                <a:lnTo>
                  <a:pt x="9130" y="23507"/>
                </a:lnTo>
                <a:lnTo>
                  <a:pt x="14237" y="15429"/>
                </a:lnTo>
                <a:lnTo>
                  <a:pt x="17178" y="15429"/>
                </a:lnTo>
                <a:lnTo>
                  <a:pt x="11557" y="11874"/>
                </a:lnTo>
                <a:close/>
              </a:path>
              <a:path w="1004570" h="650239">
                <a:moveTo>
                  <a:pt x="14237" y="15429"/>
                </a:moveTo>
                <a:lnTo>
                  <a:pt x="9130" y="23507"/>
                </a:lnTo>
                <a:lnTo>
                  <a:pt x="16300" y="22387"/>
                </a:lnTo>
                <a:lnTo>
                  <a:pt x="14237" y="15429"/>
                </a:lnTo>
                <a:close/>
              </a:path>
              <a:path w="1004570" h="650239">
                <a:moveTo>
                  <a:pt x="16300" y="22387"/>
                </a:moveTo>
                <a:lnTo>
                  <a:pt x="9130" y="23507"/>
                </a:lnTo>
                <a:lnTo>
                  <a:pt x="16632" y="23507"/>
                </a:lnTo>
                <a:lnTo>
                  <a:pt x="16300" y="22387"/>
                </a:lnTo>
                <a:close/>
              </a:path>
              <a:path w="1004570" h="650239">
                <a:moveTo>
                  <a:pt x="17178" y="15429"/>
                </a:moveTo>
                <a:lnTo>
                  <a:pt x="14237" y="15429"/>
                </a:lnTo>
                <a:lnTo>
                  <a:pt x="16300" y="22387"/>
                </a:lnTo>
                <a:lnTo>
                  <a:pt x="25828" y="20898"/>
                </a:lnTo>
                <a:lnTo>
                  <a:pt x="17178" y="15429"/>
                </a:lnTo>
                <a:close/>
              </a:path>
              <a:path w="1004570" h="650239">
                <a:moveTo>
                  <a:pt x="79778" y="11874"/>
                </a:moveTo>
                <a:lnTo>
                  <a:pt x="11557" y="11874"/>
                </a:lnTo>
                <a:lnTo>
                  <a:pt x="25828" y="20898"/>
                </a:lnTo>
                <a:lnTo>
                  <a:pt x="79287" y="12547"/>
                </a:lnTo>
                <a:lnTo>
                  <a:pt x="79778" y="1187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3102" y="5365606"/>
            <a:ext cx="1765300" cy="785495"/>
          </a:xfrm>
          <a:prstGeom prst="rect">
            <a:avLst/>
          </a:prstGeom>
          <a:solidFill>
            <a:srgbClr val="232F3D"/>
          </a:solidFill>
          <a:ln w="12700">
            <a:solidFill>
              <a:srgbClr val="8FA7C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50215" marR="235585" indent="-250825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Static anycast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IP  addresses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37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986" y="410387"/>
            <a:ext cx="3678554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5" dirty="0"/>
              <a:t>VPC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765" y="1245108"/>
            <a:ext cx="1004697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403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70C0"/>
                </a:solidFill>
                <a:cs typeface="Calibri"/>
              </a:rPr>
              <a:t>A Virtual </a:t>
            </a:r>
            <a:r>
              <a:rPr sz="2000" spc="-10" dirty="0">
                <a:solidFill>
                  <a:srgbClr val="0070C0"/>
                </a:solidFill>
                <a:cs typeface="Calibri"/>
              </a:rPr>
              <a:t>Private </a:t>
            </a:r>
            <a:r>
              <a:rPr sz="2000" spc="-5" dirty="0">
                <a:solidFill>
                  <a:srgbClr val="0070C0"/>
                </a:solidFill>
                <a:cs typeface="Calibri"/>
              </a:rPr>
              <a:t>Cloud: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logically isolated virtual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000" dirty="0">
                <a:solidFill>
                  <a:srgbClr val="FFFFFF"/>
                </a:solidFill>
                <a:cs typeface="Calibri"/>
              </a:rPr>
              <a:t>in the </a:t>
            </a:r>
            <a:r>
              <a:rPr sz="20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cloud. </a:t>
            </a:r>
            <a:r>
              <a:rPr sz="20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define </a:t>
            </a:r>
            <a:r>
              <a:rPr sz="2000" dirty="0">
                <a:solidFill>
                  <a:srgbClr val="FFFFFF"/>
                </a:solidFill>
                <a:cs typeface="Calibri"/>
              </a:rPr>
              <a:t>a 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VPC’s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IP address </a:t>
            </a:r>
            <a:r>
              <a:rPr sz="2000" dirty="0">
                <a:solidFill>
                  <a:srgbClr val="FFFFFF"/>
                </a:solidFill>
                <a:cs typeface="Calibri"/>
              </a:rPr>
              <a:t>space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from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ranges you</a:t>
            </a:r>
            <a:r>
              <a:rPr sz="20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cs typeface="Calibri"/>
              </a:rPr>
              <a:t>select.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marR="83439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70C0"/>
                </a:solidFill>
                <a:cs typeface="Calibri"/>
              </a:rPr>
              <a:t>Subnet: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segment of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VPC’s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IP address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range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where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you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can place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groups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of isolated 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(maps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single</a:t>
            </a:r>
            <a:r>
              <a:rPr sz="20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cs typeface="Calibri"/>
              </a:rPr>
              <a:t>AZ).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70C0"/>
                </a:solidFill>
                <a:cs typeface="Calibri"/>
              </a:rPr>
              <a:t>Internet </a:t>
            </a:r>
            <a:r>
              <a:rPr sz="2000" spc="-15" dirty="0">
                <a:solidFill>
                  <a:srgbClr val="0070C0"/>
                </a:solidFill>
                <a:cs typeface="Calibri"/>
              </a:rPr>
              <a:t>Gateway: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000" dirty="0">
                <a:solidFill>
                  <a:srgbClr val="FFFFFF"/>
                </a:solidFill>
                <a:cs typeface="Calibri"/>
              </a:rPr>
              <a:t>VPC side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connection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public</a:t>
            </a:r>
            <a:r>
              <a:rPr sz="20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Internet.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5" dirty="0">
                <a:solidFill>
                  <a:srgbClr val="0070C0"/>
                </a:solidFill>
                <a:cs typeface="Calibri"/>
              </a:rPr>
              <a:t>NAT </a:t>
            </a:r>
            <a:r>
              <a:rPr sz="2000" spc="-20" dirty="0">
                <a:solidFill>
                  <a:srgbClr val="0070C0"/>
                </a:solidFill>
                <a:cs typeface="Calibri"/>
              </a:rPr>
              <a:t>Gateway: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highly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available,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managed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Address </a:t>
            </a:r>
            <a:r>
              <a:rPr sz="2000" spc="-20" dirty="0">
                <a:solidFill>
                  <a:srgbClr val="FFFFFF"/>
                </a:solidFill>
                <a:cs typeface="Calibri"/>
              </a:rPr>
              <a:t>Translation </a:t>
            </a:r>
            <a:r>
              <a:rPr sz="2000" spc="-35" dirty="0">
                <a:solidFill>
                  <a:srgbClr val="FFFFFF"/>
                </a:solidFill>
                <a:cs typeface="Calibri"/>
              </a:rPr>
              <a:t>(NAT) </a:t>
            </a:r>
            <a:r>
              <a:rPr sz="2000" dirty="0">
                <a:solidFill>
                  <a:srgbClr val="FFFFFF"/>
                </a:solidFill>
                <a:cs typeface="Calibri"/>
              </a:rPr>
              <a:t>service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for your 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000" dirty="0">
                <a:solidFill>
                  <a:srgbClr val="FFFFFF"/>
                </a:solidFill>
                <a:cs typeface="Calibri"/>
              </a:rPr>
              <a:t>in a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cs typeface="Calibri"/>
              </a:rPr>
              <a:t>access the</a:t>
            </a:r>
            <a:r>
              <a:rPr sz="20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Internet.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marR="36703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0070C0"/>
                </a:solidFill>
                <a:cs typeface="Calibri"/>
              </a:rPr>
              <a:t>Hardware </a:t>
            </a:r>
            <a:r>
              <a:rPr sz="2000" dirty="0">
                <a:solidFill>
                  <a:srgbClr val="0070C0"/>
                </a:solidFill>
                <a:cs typeface="Calibri"/>
              </a:rPr>
              <a:t>VPN </a:t>
            </a:r>
            <a:r>
              <a:rPr sz="2000" spc="-5" dirty="0">
                <a:solidFill>
                  <a:srgbClr val="0070C0"/>
                </a:solidFill>
                <a:cs typeface="Calibri"/>
              </a:rPr>
              <a:t>Connection: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hardware-based </a:t>
            </a:r>
            <a:r>
              <a:rPr sz="2000" dirty="0">
                <a:solidFill>
                  <a:srgbClr val="FFFFFF"/>
                </a:solidFill>
                <a:cs typeface="Calibri"/>
              </a:rPr>
              <a:t>VPN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connection between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your Amazon </a:t>
            </a:r>
            <a:r>
              <a:rPr sz="2000" dirty="0">
                <a:solidFill>
                  <a:srgbClr val="FFFFFF"/>
                </a:solidFill>
                <a:cs typeface="Calibri"/>
              </a:rPr>
              <a:t>VPC 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000" spc="-25" dirty="0">
                <a:solidFill>
                  <a:srgbClr val="FFFFFF"/>
                </a:solidFill>
                <a:cs typeface="Calibri"/>
              </a:rPr>
              <a:t>datacenter,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home network, or co-location</a:t>
            </a:r>
            <a:r>
              <a:rPr sz="20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cs typeface="Calibri"/>
              </a:rPr>
              <a:t>facility.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70C0"/>
                </a:solidFill>
                <a:cs typeface="Calibri"/>
              </a:rPr>
              <a:t>Virtual </a:t>
            </a:r>
            <a:r>
              <a:rPr sz="2000" spc="-10" dirty="0">
                <a:solidFill>
                  <a:srgbClr val="0070C0"/>
                </a:solidFill>
                <a:cs typeface="Calibri"/>
              </a:rPr>
              <a:t>Private </a:t>
            </a:r>
            <a:r>
              <a:rPr sz="2000" spc="-15" dirty="0">
                <a:solidFill>
                  <a:srgbClr val="0070C0"/>
                </a:solidFill>
                <a:cs typeface="Calibri"/>
              </a:rPr>
              <a:t>Gateway: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000" dirty="0">
                <a:solidFill>
                  <a:srgbClr val="FFFFFF"/>
                </a:solidFill>
                <a:cs typeface="Calibri"/>
              </a:rPr>
              <a:t>VPC side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cs typeface="Calibri"/>
              </a:rPr>
              <a:t>a VPN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connection.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70C0"/>
                </a:solidFill>
                <a:cs typeface="Calibri"/>
              </a:rPr>
              <a:t>Customer </a:t>
            </a:r>
            <a:r>
              <a:rPr sz="2000" spc="-15" dirty="0">
                <a:solidFill>
                  <a:srgbClr val="0070C0"/>
                </a:solidFill>
                <a:cs typeface="Calibri"/>
              </a:rPr>
              <a:t>Gateway: </a:t>
            </a:r>
            <a:r>
              <a:rPr sz="2000" spc="-40" dirty="0">
                <a:solidFill>
                  <a:srgbClr val="FFFFFF"/>
                </a:solidFill>
                <a:cs typeface="Calibri"/>
              </a:rPr>
              <a:t>Your </a:t>
            </a:r>
            <a:r>
              <a:rPr sz="2000" dirty="0">
                <a:solidFill>
                  <a:srgbClr val="FFFFFF"/>
                </a:solidFill>
                <a:cs typeface="Calibri"/>
              </a:rPr>
              <a:t>side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cs typeface="Calibri"/>
              </a:rPr>
              <a:t>a VPN</a:t>
            </a:r>
            <a:r>
              <a:rPr sz="20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connection.</a:t>
            </a:r>
            <a:endParaRPr sz="20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4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663" y="410387"/>
            <a:ext cx="3678554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5" dirty="0"/>
              <a:t>VPC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765" y="1245108"/>
            <a:ext cx="1003490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497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70C0"/>
                </a:solidFill>
                <a:cs typeface="Calibri"/>
              </a:rPr>
              <a:t>Router: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Routers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interconnect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subnets and direct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between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000" spc="-20" dirty="0">
                <a:solidFill>
                  <a:srgbClr val="FFFFFF"/>
                </a:solidFill>
                <a:cs typeface="Calibri"/>
              </a:rPr>
              <a:t>gateways,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virtual 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000" spc="-20" dirty="0">
                <a:solidFill>
                  <a:srgbClr val="FFFFFF"/>
                </a:solidFill>
                <a:cs typeface="Calibri"/>
              </a:rPr>
              <a:t>gateways, </a:t>
            </a:r>
            <a:r>
              <a:rPr sz="2000" spc="-55" dirty="0">
                <a:solidFill>
                  <a:srgbClr val="FFFFFF"/>
                </a:solidFill>
                <a:cs typeface="Calibri"/>
              </a:rPr>
              <a:t>NAT </a:t>
            </a:r>
            <a:r>
              <a:rPr sz="2000" spc="-20" dirty="0">
                <a:solidFill>
                  <a:srgbClr val="FFFFFF"/>
                </a:solidFill>
                <a:cs typeface="Calibri"/>
              </a:rPr>
              <a:t>gateways,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and</a:t>
            </a:r>
            <a:r>
              <a:rPr sz="20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subnets.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70C0"/>
                </a:solidFill>
                <a:cs typeface="Calibri"/>
              </a:rPr>
              <a:t>Peering </a:t>
            </a:r>
            <a:r>
              <a:rPr sz="2000" spc="-5" dirty="0">
                <a:solidFill>
                  <a:srgbClr val="0070C0"/>
                </a:solidFill>
                <a:cs typeface="Calibri"/>
              </a:rPr>
              <a:t>Connection: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peering connection enables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you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traffic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via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IP addresses  between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two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peered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cs typeface="Calibri"/>
              </a:rPr>
              <a:t>VPCs.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marR="125095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70C0"/>
                </a:solidFill>
                <a:cs typeface="Calibri"/>
              </a:rPr>
              <a:t>VPC </a:t>
            </a:r>
            <a:r>
              <a:rPr sz="2000" spc="-5" dirty="0">
                <a:solidFill>
                  <a:srgbClr val="0070C0"/>
                </a:solidFill>
                <a:cs typeface="Calibri"/>
              </a:rPr>
              <a:t>Endpoints: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Enables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private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connectivity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cs typeface="Calibri"/>
              </a:rPr>
              <a:t>services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hosted </a:t>
            </a:r>
            <a:r>
              <a:rPr sz="2000" dirty="0">
                <a:solidFill>
                  <a:srgbClr val="FFFFFF"/>
                </a:solidFill>
                <a:cs typeface="Calibri"/>
              </a:rPr>
              <a:t>in </a:t>
            </a:r>
            <a:r>
              <a:rPr sz="2000" spc="-25" dirty="0">
                <a:solidFill>
                  <a:srgbClr val="FFFFFF"/>
                </a:solidFill>
                <a:cs typeface="Calibri"/>
              </a:rPr>
              <a:t>AWS,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from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000" dirty="0">
                <a:solidFill>
                  <a:srgbClr val="FFFFFF"/>
                </a:solidFill>
                <a:cs typeface="Calibri"/>
              </a:rPr>
              <a:t>VPC 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without using </a:t>
            </a:r>
            <a:r>
              <a:rPr sz="2000" dirty="0">
                <a:solidFill>
                  <a:srgbClr val="FFFFFF"/>
                </a:solidFill>
                <a:cs typeface="Calibri"/>
              </a:rPr>
              <a:t>an an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Internet </a:t>
            </a:r>
            <a:r>
              <a:rPr sz="2000" spc="-35" dirty="0">
                <a:solidFill>
                  <a:srgbClr val="FFFFFF"/>
                </a:solidFill>
                <a:cs typeface="Calibri"/>
              </a:rPr>
              <a:t>Gateway,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VPN,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Network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Address </a:t>
            </a:r>
            <a:r>
              <a:rPr sz="2000" spc="-20" dirty="0">
                <a:solidFill>
                  <a:srgbClr val="FFFFFF"/>
                </a:solidFill>
                <a:cs typeface="Calibri"/>
              </a:rPr>
              <a:t>Translation </a:t>
            </a:r>
            <a:r>
              <a:rPr sz="2000" spc="-35" dirty="0">
                <a:solidFill>
                  <a:srgbClr val="FFFFFF"/>
                </a:solidFill>
                <a:cs typeface="Calibri"/>
              </a:rPr>
              <a:t>(NAT)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devices, or 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firewall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proxies.</a:t>
            </a:r>
            <a:endParaRPr sz="2000">
              <a:solidFill>
                <a:prstClr val="black"/>
              </a:solidFill>
              <a:cs typeface="Calibri"/>
            </a:endParaRPr>
          </a:p>
          <a:p>
            <a:pPr marL="355600" marR="6604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70C0"/>
                </a:solidFill>
                <a:cs typeface="Calibri"/>
              </a:rPr>
              <a:t>Egress-only </a:t>
            </a:r>
            <a:r>
              <a:rPr sz="2000" spc="-10" dirty="0">
                <a:solidFill>
                  <a:srgbClr val="0070C0"/>
                </a:solidFill>
                <a:cs typeface="Calibri"/>
              </a:rPr>
              <a:t>Internet </a:t>
            </a:r>
            <a:r>
              <a:rPr sz="2000" spc="-15" dirty="0">
                <a:solidFill>
                  <a:srgbClr val="0070C0"/>
                </a:solidFill>
                <a:cs typeface="Calibri"/>
              </a:rPr>
              <a:t>Gateway: </a:t>
            </a:r>
            <a:r>
              <a:rPr sz="2000" dirty="0">
                <a:solidFill>
                  <a:srgbClr val="FFFFFF"/>
                </a:solidFill>
                <a:cs typeface="Calibri"/>
              </a:rPr>
              <a:t>A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stateful </a:t>
            </a:r>
            <a:r>
              <a:rPr sz="2000" spc="-25" dirty="0">
                <a:solidFill>
                  <a:srgbClr val="FFFFFF"/>
                </a:solidFill>
                <a:cs typeface="Calibri"/>
              </a:rPr>
              <a:t>gateway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provide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egress only </a:t>
            </a:r>
            <a:r>
              <a:rPr sz="2000" dirty="0">
                <a:solidFill>
                  <a:srgbClr val="FFFFFF"/>
                </a:solidFill>
                <a:cs typeface="Calibri"/>
              </a:rPr>
              <a:t>access </a:t>
            </a:r>
            <a:r>
              <a:rPr sz="20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IPv6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traffic  from </a:t>
            </a:r>
            <a:r>
              <a:rPr sz="2000" dirty="0">
                <a:solidFill>
                  <a:srgbClr val="FFFFFF"/>
                </a:solidFill>
                <a:cs typeface="Calibri"/>
              </a:rPr>
              <a:t>the VPC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Calibri"/>
              </a:rPr>
              <a:t>Internet.</a:t>
            </a:r>
            <a:endParaRPr sz="20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6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25076" y="296882"/>
            <a:ext cx="1382840" cy="138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158208" y="407866"/>
            <a:ext cx="3057525" cy="57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52500"/>
              </a:lnSpc>
              <a:spcBef>
                <a:spcPts val="100"/>
              </a:spcBef>
            </a:pPr>
            <a:r>
              <a:rPr spc="-5" dirty="0"/>
              <a:t>VPC </a:t>
            </a:r>
            <a:r>
              <a:rPr dirty="0"/>
              <a:t>–</a:t>
            </a:r>
            <a:r>
              <a:rPr spc="-75" dirty="0"/>
              <a:t> </a:t>
            </a:r>
            <a:r>
              <a:rPr spc="-10" dirty="0"/>
              <a:t>Routing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765" y="1234948"/>
            <a:ext cx="9971405" cy="25431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spcBef>
                <a:spcPts val="14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performs routing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between AZs within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4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ct val="147300"/>
              </a:lnSpc>
              <a:spcBef>
                <a:spcPts val="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AZs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together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connects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Internet 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Gateway.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Each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subnet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has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table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forward traffic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the</a:t>
            </a:r>
            <a:r>
              <a:rPr sz="2200" spc="1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VPC.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tables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also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entries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external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destinations.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61078" y="4817611"/>
          <a:ext cx="2641600" cy="843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1051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10.0.0.0/16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Local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445"/>
                        </a:spcBef>
                      </a:pPr>
                      <a:r>
                        <a:rPr sz="1450" i="1" spc="4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igw-id</a:t>
                      </a:r>
                      <a:endParaRPr sz="1450">
                        <a:latin typeface="Lucida Sans"/>
                        <a:cs typeface="Lucida Sans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464846" y="4329684"/>
            <a:ext cx="1501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Public Route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99939" y="4817611"/>
          <a:ext cx="3300728" cy="843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01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1051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Destination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Target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10.0.0.0/16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Local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666666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051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0.0.0.0/0</a:t>
                      </a:r>
                      <a:endParaRPr sz="1400">
                        <a:latin typeface="Lucida Sans"/>
                        <a:cs typeface="Lucida Sans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445"/>
                        </a:spcBef>
                      </a:pPr>
                      <a:r>
                        <a:rPr sz="1450" i="1" spc="5" dirty="0">
                          <a:solidFill>
                            <a:srgbClr val="FFFFFF"/>
                          </a:solidFill>
                          <a:latin typeface="Lucida Sans"/>
                          <a:cs typeface="Lucida Sans"/>
                        </a:rPr>
                        <a:t>nat-gateway-id</a:t>
                      </a:r>
                      <a:endParaRPr sz="1450">
                        <a:latin typeface="Lucida Sans"/>
                        <a:cs typeface="Lucida Sans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764293" y="4329684"/>
            <a:ext cx="1570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Private Route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065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15481</TotalTime>
  <Words>4613</Words>
  <Application>Microsoft Office PowerPoint</Application>
  <PresentationFormat>Widescreen</PresentationFormat>
  <Paragraphs>1042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Lucida Sans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Creating a Custom VPC</vt:lpstr>
      <vt:lpstr>Creating a Custom VPC</vt:lpstr>
      <vt:lpstr>Amazon VPC – Components</vt:lpstr>
      <vt:lpstr>Amazon VPC – Components</vt:lpstr>
      <vt:lpstr>VPC – Routing</vt:lpstr>
      <vt:lpstr> Subnets</vt:lpstr>
      <vt:lpstr>PowerPoint Presentation</vt:lpstr>
      <vt:lpstr>PowerPoint Presentation</vt:lpstr>
      <vt:lpstr>PowerPoint Presentation</vt:lpstr>
      <vt:lpstr>Security Groups</vt:lpstr>
      <vt:lpstr>Network Access Control Lists (NACLs)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Amazon VPC – Connectivity</vt:lpstr>
      <vt:lpstr>Virtual Private Networks (VPN)</vt:lpstr>
      <vt:lpstr>AWS Direct Connect</vt:lpstr>
      <vt:lpstr>AWS Direct Connect Gateway</vt:lpstr>
      <vt:lpstr>AWS Managed VPN</vt:lpstr>
      <vt:lpstr>AWS Direct Connect</vt:lpstr>
      <vt:lpstr>PowerPoint Presentation</vt:lpstr>
      <vt:lpstr>AWS VPN CloudHub</vt:lpstr>
      <vt:lpstr>Software VPN</vt:lpstr>
      <vt:lpstr>Transit VPC</vt:lpstr>
      <vt:lpstr>VPC Peering</vt:lpstr>
      <vt:lpstr>VPC Peering</vt:lpstr>
      <vt:lpstr>VPC Endpoint Services</vt:lpstr>
      <vt:lpstr>AWS PrivateLink</vt:lpstr>
      <vt:lpstr>VPC Endpoints</vt:lpstr>
      <vt:lpstr>VPC Sharing</vt:lpstr>
      <vt:lpstr>PowerPoint Presentation</vt:lpstr>
      <vt:lpstr>VPC Flow Logs</vt:lpstr>
      <vt:lpstr>PowerPoint Presentation</vt:lpstr>
      <vt:lpstr>Amazon Route 53</vt:lpstr>
      <vt:lpstr>AWS Route 53</vt:lpstr>
      <vt:lpstr>Route 53 Overview</vt:lpstr>
      <vt:lpstr>AWS Route 53</vt:lpstr>
      <vt:lpstr>PowerPoint Presentation</vt:lpstr>
      <vt:lpstr>PowerPoint Presentation</vt:lpstr>
      <vt:lpstr>AWS Route 53 Records</vt:lpstr>
      <vt:lpstr>Route 53 DNS Record Types</vt:lpstr>
      <vt:lpstr>AWS Route 53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Route 53 - Simple Routing Policy</vt:lpstr>
      <vt:lpstr>Route 53 - Weighted Routing Policy</vt:lpstr>
      <vt:lpstr>Route 53 - Latency Routing Policy</vt:lpstr>
      <vt:lpstr>Route 53 - Failover Routing Policy</vt:lpstr>
      <vt:lpstr>Route 53 - Geolocation Routing Policy</vt:lpstr>
      <vt:lpstr>Route 53 - Multivalue Routing Policy</vt:lpstr>
      <vt:lpstr>PowerPoint Presentation</vt:lpstr>
      <vt:lpstr>Exam Cram  AWS Route 53 Resolver</vt:lpstr>
      <vt:lpstr>Route 53 Resolver – Inbound Endpoints</vt:lpstr>
      <vt:lpstr>AWS Route 53 Resolver</vt:lpstr>
      <vt:lpstr>Route 53 Resolver – Outbound Endpoints</vt:lpstr>
      <vt:lpstr>PowerPoint Presentation</vt:lpstr>
      <vt:lpstr>PowerPoint Presentation</vt:lpstr>
      <vt:lpstr>PowerPoint Presentation</vt:lpstr>
      <vt:lpstr>AWS Global Accelerator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</dc:creator>
  <cp:lastModifiedBy>wee</cp:lastModifiedBy>
  <cp:revision>11</cp:revision>
  <dcterms:created xsi:type="dcterms:W3CDTF">2020-09-11T22:16:37Z</dcterms:created>
  <dcterms:modified xsi:type="dcterms:W3CDTF">2021-04-12T13:36:23Z</dcterms:modified>
</cp:coreProperties>
</file>