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7"/>
  </p:notesMasterIdLst>
  <p:handoutMasterIdLst>
    <p:handoutMasterId r:id="rId8"/>
  </p:handoutMasterIdLst>
  <p:sldIdLst>
    <p:sldId id="479" r:id="rId2"/>
    <p:sldId id="666" r:id="rId3"/>
    <p:sldId id="667" r:id="rId4"/>
    <p:sldId id="668" r:id="rId5"/>
    <p:sldId id="657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66"/>
    <a:srgbClr val="379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36" y="-104"/>
      </p:cViewPr>
      <p:guideLst>
        <p:guide orient="horz" pos="4273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Calibri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4D8D7-5C61-004E-A19A-B15FA6ECA6CE}" type="datetimeFigureOut">
              <a:rPr lang="de-DE" smtClean="0">
                <a:latin typeface="Calibri"/>
              </a:rPr>
              <a:t>14.10.16</a:t>
            </a:fld>
            <a:endParaRPr lang="de-DE" dirty="0">
              <a:latin typeface="Calibri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z="1000" dirty="0" smtClean="0">
                <a:latin typeface="Calibri"/>
              </a:rPr>
              <a:t>https://</a:t>
            </a:r>
            <a:r>
              <a:rPr lang="de-DE" sz="1000" dirty="0" err="1" smtClean="0">
                <a:latin typeface="Calibri"/>
              </a:rPr>
              <a:t>svs.informatik.uni-hamburg.de</a:t>
            </a:r>
            <a:endParaRPr lang="de-DE" sz="1000" dirty="0">
              <a:latin typeface="Calibri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5C1CF-A799-164B-9217-A88421C2FE91}" type="slidenum">
              <a:rPr lang="de-DE" smtClean="0">
                <a:latin typeface="Calibri"/>
              </a:rPr>
              <a:t>‹Nr.›</a:t>
            </a:fld>
            <a:endParaRPr lang="de-DE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873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5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DDC5E44-63C0-EF42-9B94-8202B4B6C3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695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F106329-1E2C-124D-9538-AF52D439D180}" type="slidenum">
              <a:rPr lang="de-DE" sz="1200">
                <a:latin typeface="Andale Mono" charset="0"/>
              </a:rPr>
              <a:pPr/>
              <a:t>1</a:t>
            </a:fld>
            <a:endParaRPr lang="de-DE" sz="1200">
              <a:latin typeface="Andale Mono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dirty="0"/>
              <a:t>Langsam sprechen</a:t>
            </a:r>
          </a:p>
          <a:p>
            <a:pPr eaLnBrk="1" hangingPunct="1"/>
            <a:r>
              <a:rPr lang="de-DE" dirty="0"/>
              <a:t>Einen Schluck Wasser nehmen, wenn nötig </a:t>
            </a:r>
          </a:p>
          <a:p>
            <a:pPr eaLnBrk="1" hangingPunct="1"/>
            <a:r>
              <a:rPr lang="de-DE" dirty="0"/>
              <a:t>Körperhaltung: aufrecht</a:t>
            </a:r>
          </a:p>
          <a:p>
            <a:pPr eaLnBrk="1" hangingPunct="1"/>
            <a:r>
              <a:rPr lang="de-DE" dirty="0"/>
              <a:t>Zu Vortragsbeginn: Schultern gerade, entspannen</a:t>
            </a:r>
          </a:p>
          <a:p>
            <a:pPr eaLnBrk="1" hangingPunct="1"/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4D9546E-206B-A040-A876-57861DF4E207}" type="slidenum">
              <a:rPr lang="de-DE" sz="1200">
                <a:latin typeface="Andale Mono" charset="0"/>
              </a:rPr>
              <a:pPr/>
              <a:t>3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7C5E5155-F782-284F-BA8E-7E23BB9B733D}" type="slidenum">
              <a:rPr lang="de-DE" sz="1200">
                <a:latin typeface="Andale Mono" charset="0"/>
              </a:rPr>
              <a:pPr/>
              <a:t>4</a:t>
            </a:fld>
            <a:endParaRPr lang="de-DE" sz="1200">
              <a:latin typeface="Andale Mono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de-D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5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0" y="1412776"/>
            <a:ext cx="9144000" cy="5445224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endParaRPr lang="de-DE" sz="1800" dirty="0">
              <a:latin typeface="Calibri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57200" y="6611779"/>
            <a:ext cx="1066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B7849735-95B2-AB44-9C74-7ECEA7ECDD33}" type="slidenum">
              <a:rPr lang="de-DE" sz="100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smtClean="0">
              <a:latin typeface="Calibri"/>
              <a:cs typeface="Calibri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072408"/>
            <a:ext cx="6781800" cy="1066800"/>
          </a:xfrm>
          <a:ln>
            <a:noFill/>
          </a:ln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053608"/>
            <a:ext cx="6781800" cy="990600"/>
          </a:xfr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555776" y="116632"/>
            <a:ext cx="6480720" cy="1224136"/>
          </a:xfrm>
        </p:spPr>
        <p:txBody>
          <a:bodyPr anchor="ctr"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2733648" cy="147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82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6632"/>
            <a:ext cx="8458200" cy="102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642100"/>
            <a:ext cx="17145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42100"/>
            <a:ext cx="2895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30" name="Line 16"/>
          <p:cNvSpPr>
            <a:spLocks noChangeShapeType="1"/>
          </p:cNvSpPr>
          <p:nvPr/>
        </p:nvSpPr>
        <p:spPr bwMode="auto">
          <a:xfrm>
            <a:off x="457200" y="1143000"/>
            <a:ext cx="84582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dirty="0">
              <a:latin typeface="Calibri"/>
            </a:endParaRP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57200" y="6611779"/>
            <a:ext cx="1066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35BC59A6-664E-604E-A328-3911782993BB}" type="slidenum">
              <a:rPr lang="de-DE" sz="100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smtClean="0">
              <a:latin typeface="Calibri"/>
              <a:cs typeface="Calibri"/>
            </a:endParaRP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0" y="1143000"/>
            <a:ext cx="9144000" cy="2791"/>
          </a:xfrm>
          <a:prstGeom prst="line">
            <a:avLst/>
          </a:prstGeom>
          <a:ln w="25400">
            <a:solidFill>
              <a:srgbClr val="B3B3B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B7B7B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Wingdings" charset="2"/>
        <a:buChar char="§"/>
        <a:defRPr sz="2000">
          <a:solidFill>
            <a:schemeClr val="hlink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90000"/>
        <a:buChar char="•"/>
        <a:defRPr sz="20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Template für Folien</a:t>
            </a:r>
            <a:endParaRPr lang="de-DE" dirty="0"/>
          </a:p>
        </p:txBody>
      </p:sp>
      <p:sp>
        <p:nvSpPr>
          <p:cNvPr id="5122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Prof. Dr. Hannes </a:t>
            </a:r>
            <a:r>
              <a:rPr lang="de-DE" dirty="0" err="1" smtClean="0"/>
              <a:t>Federrath</a:t>
            </a:r>
            <a:endParaRPr lang="de-DE" dirty="0" smtClean="0"/>
          </a:p>
        </p:txBody>
      </p:sp>
      <p:sp>
        <p:nvSpPr>
          <p:cNvPr id="5123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mtClean="0"/>
              <a:t>14. </a:t>
            </a:r>
            <a:r>
              <a:rPr lang="de-DE" dirty="0" smtClean="0"/>
              <a:t>Oktober 2015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Arbeitsbereich Sicherheit in Verteilten Systemen (SVS)</a:t>
            </a:r>
            <a:endParaRPr lang="de-DE" dirty="0"/>
          </a:p>
        </p:txBody>
      </p:sp>
      <p:sp>
        <p:nvSpPr>
          <p:cNvPr id="717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consectetur</a:t>
            </a:r>
            <a:r>
              <a:rPr lang="de-DE" dirty="0" smtClean="0"/>
              <a:t> </a:t>
            </a:r>
            <a:r>
              <a:rPr lang="de-DE" dirty="0" err="1" smtClean="0"/>
              <a:t>adipisicing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do </a:t>
            </a:r>
            <a:r>
              <a:rPr lang="de-DE" dirty="0" err="1" smtClean="0"/>
              <a:t>eiusmod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incididunt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aliqua</a:t>
            </a:r>
            <a:r>
              <a:rPr lang="de-DE" dirty="0" smtClean="0"/>
              <a:t>.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 ad minim </a:t>
            </a:r>
            <a:r>
              <a:rPr lang="de-DE" dirty="0" err="1" smtClean="0"/>
              <a:t>veniam</a:t>
            </a:r>
            <a:r>
              <a:rPr lang="de-DE" dirty="0" smtClean="0"/>
              <a:t>,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nostrud</a:t>
            </a:r>
            <a:r>
              <a:rPr lang="de-DE" dirty="0" smtClean="0"/>
              <a:t> </a:t>
            </a:r>
            <a:r>
              <a:rPr lang="de-DE" dirty="0" err="1" smtClean="0"/>
              <a:t>exercitation</a:t>
            </a:r>
            <a:r>
              <a:rPr lang="de-DE" dirty="0" smtClean="0"/>
              <a:t> </a:t>
            </a:r>
            <a:r>
              <a:rPr lang="de-DE" dirty="0" err="1" smtClean="0"/>
              <a:t>ullamco</a:t>
            </a:r>
            <a:r>
              <a:rPr lang="de-DE" dirty="0" smtClean="0"/>
              <a:t> </a:t>
            </a:r>
            <a:r>
              <a:rPr lang="de-DE" dirty="0" err="1" smtClean="0"/>
              <a:t>laboris</a:t>
            </a:r>
            <a:r>
              <a:rPr lang="de-DE" dirty="0" smtClean="0"/>
              <a:t> </a:t>
            </a:r>
            <a:r>
              <a:rPr lang="de-DE" dirty="0" err="1" smtClean="0"/>
              <a:t>nisi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aliquip</a:t>
            </a:r>
            <a:r>
              <a:rPr lang="de-DE" dirty="0" smtClean="0"/>
              <a:t> ex </a:t>
            </a:r>
            <a:r>
              <a:rPr lang="de-DE" dirty="0" err="1" smtClean="0"/>
              <a:t>ea</a:t>
            </a:r>
            <a:r>
              <a:rPr lang="de-DE" dirty="0" smtClean="0"/>
              <a:t> commodo </a:t>
            </a:r>
            <a:r>
              <a:rPr lang="de-DE" dirty="0" err="1" smtClean="0"/>
              <a:t>consequat</a:t>
            </a:r>
            <a:r>
              <a:rPr lang="de-DE" dirty="0" smtClean="0"/>
              <a:t>. </a:t>
            </a:r>
          </a:p>
          <a:p>
            <a:endParaRPr lang="de-DE" dirty="0" smtClean="0"/>
          </a:p>
          <a:p>
            <a:r>
              <a:rPr lang="de-DE" dirty="0" smtClean="0"/>
              <a:t>Themen</a:t>
            </a:r>
          </a:p>
          <a:p>
            <a:pPr lvl="1"/>
            <a:r>
              <a:rPr lang="de-DE" dirty="0" smtClean="0"/>
              <a:t>Privacy </a:t>
            </a:r>
            <a:r>
              <a:rPr lang="de-DE" dirty="0" err="1" smtClean="0"/>
              <a:t>Enhancing</a:t>
            </a:r>
            <a:r>
              <a:rPr lang="de-DE" dirty="0" smtClean="0"/>
              <a:t> Technologies (PET)</a:t>
            </a:r>
          </a:p>
          <a:p>
            <a:pPr lvl="1"/>
            <a:r>
              <a:rPr lang="de-DE" dirty="0" smtClean="0"/>
              <a:t>Security Management &amp; </a:t>
            </a:r>
            <a:r>
              <a:rPr lang="de-DE" dirty="0" err="1" smtClean="0"/>
              <a:t>Risk</a:t>
            </a:r>
            <a:r>
              <a:rPr lang="de-DE" dirty="0" smtClean="0"/>
              <a:t> Management</a:t>
            </a:r>
          </a:p>
          <a:p>
            <a:pPr lvl="1"/>
            <a:r>
              <a:rPr lang="de-DE" dirty="0" smtClean="0"/>
              <a:t>Security </a:t>
            </a:r>
            <a:r>
              <a:rPr lang="de-DE" dirty="0" err="1" smtClean="0"/>
              <a:t>of</a:t>
            </a:r>
            <a:r>
              <a:rPr lang="de-DE" dirty="0" smtClean="0"/>
              <a:t> Mobile Systems</a:t>
            </a:r>
          </a:p>
          <a:p>
            <a:endParaRPr lang="de-DE" dirty="0" smtClean="0"/>
          </a:p>
          <a:p>
            <a:r>
              <a:rPr lang="de-DE" dirty="0" smtClean="0"/>
              <a:t>Weitere Informationen</a:t>
            </a:r>
          </a:p>
          <a:p>
            <a:pPr lvl="1"/>
            <a:r>
              <a:rPr lang="de-DE" dirty="0" smtClean="0"/>
              <a:t>http://</a:t>
            </a:r>
            <a:r>
              <a:rPr lang="de-DE" dirty="0" err="1" smtClean="0"/>
              <a:t>www.informatik.uni-hamburg.de</a:t>
            </a:r>
            <a:r>
              <a:rPr lang="de-DE" dirty="0" smtClean="0"/>
              <a:t>/</a:t>
            </a:r>
            <a:r>
              <a:rPr lang="de-DE" dirty="0" err="1" smtClean="0"/>
              <a:t>svs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549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9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latin typeface="Calibri"/>
                <a:cs typeface="Calibri"/>
              </a:rPr>
              <a:t>Beispiel für eine Abbildung</a:t>
            </a:r>
            <a:endParaRPr lang="de-DE">
              <a:latin typeface="Calibri"/>
              <a:cs typeface="Calibri"/>
            </a:endParaRPr>
          </a:p>
        </p:txBody>
      </p:sp>
      <p:sp>
        <p:nvSpPr>
          <p:cNvPr id="8194" name="Rectangle 9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>
                <a:latin typeface="Calibri"/>
                <a:cs typeface="Calibri"/>
              </a:rPr>
              <a:t>Zweck</a:t>
            </a:r>
          </a:p>
          <a:p>
            <a:pPr lvl="1"/>
            <a:r>
              <a:rPr lang="de-DE" smtClean="0">
                <a:latin typeface="Calibri"/>
                <a:cs typeface="Calibri"/>
              </a:rPr>
              <a:t>Nur mit berechtigten Partnern weiter kommunizieren</a:t>
            </a:r>
          </a:p>
          <a:p>
            <a:pPr lvl="1"/>
            <a:r>
              <a:rPr lang="de-DE" smtClean="0">
                <a:latin typeface="Calibri"/>
                <a:cs typeface="Calibri"/>
              </a:rPr>
              <a:t>Verhindert unbefugte Inanspruchnahme von Betriebsmitteln</a:t>
            </a:r>
          </a:p>
          <a:p>
            <a:pPr lvl="1"/>
            <a:endParaRPr lang="de-DE" smtClean="0">
              <a:latin typeface="Calibri"/>
              <a:cs typeface="Calibri"/>
            </a:endParaRPr>
          </a:p>
          <a:p>
            <a:endParaRPr lang="de-DE">
              <a:latin typeface="Calibri"/>
              <a:cs typeface="Calibri"/>
            </a:endParaRPr>
          </a:p>
        </p:txBody>
      </p:sp>
      <p:grpSp>
        <p:nvGrpSpPr>
          <p:cNvPr id="8195" name="Group 2"/>
          <p:cNvGrpSpPr>
            <a:grpSpLocks/>
          </p:cNvGrpSpPr>
          <p:nvPr/>
        </p:nvGrpSpPr>
        <p:grpSpPr bwMode="auto">
          <a:xfrm>
            <a:off x="5943600" y="2354263"/>
            <a:ext cx="1016000" cy="1150937"/>
            <a:chOff x="576" y="2307"/>
            <a:chExt cx="640" cy="725"/>
          </a:xfrm>
        </p:grpSpPr>
        <p:grpSp>
          <p:nvGrpSpPr>
            <p:cNvPr id="8204" name="Group 3"/>
            <p:cNvGrpSpPr>
              <a:grpSpLocks/>
            </p:cNvGrpSpPr>
            <p:nvPr/>
          </p:nvGrpSpPr>
          <p:grpSpPr bwMode="auto">
            <a:xfrm>
              <a:off x="576" y="2307"/>
              <a:ext cx="640" cy="725"/>
              <a:chOff x="576" y="2307"/>
              <a:chExt cx="640" cy="725"/>
            </a:xfrm>
          </p:grpSpPr>
          <p:sp>
            <p:nvSpPr>
              <p:cNvPr id="8241" name="Freeform 4"/>
              <p:cNvSpPr>
                <a:spLocks/>
              </p:cNvSpPr>
              <p:nvPr/>
            </p:nvSpPr>
            <p:spPr bwMode="auto">
              <a:xfrm>
                <a:off x="688" y="2414"/>
                <a:ext cx="353" cy="618"/>
              </a:xfrm>
              <a:custGeom>
                <a:avLst/>
                <a:gdLst>
                  <a:gd name="T0" fmla="*/ 5 w 353"/>
                  <a:gd name="T1" fmla="*/ 218 h 618"/>
                  <a:gd name="T2" fmla="*/ 10 w 353"/>
                  <a:gd name="T3" fmla="*/ 208 h 618"/>
                  <a:gd name="T4" fmla="*/ 10 w 353"/>
                  <a:gd name="T5" fmla="*/ 130 h 618"/>
                  <a:gd name="T6" fmla="*/ 13 w 353"/>
                  <a:gd name="T7" fmla="*/ 98 h 618"/>
                  <a:gd name="T8" fmla="*/ 18 w 353"/>
                  <a:gd name="T9" fmla="*/ 73 h 618"/>
                  <a:gd name="T10" fmla="*/ 28 w 353"/>
                  <a:gd name="T11" fmla="*/ 53 h 618"/>
                  <a:gd name="T12" fmla="*/ 50 w 353"/>
                  <a:gd name="T13" fmla="*/ 35 h 618"/>
                  <a:gd name="T14" fmla="*/ 70 w 353"/>
                  <a:gd name="T15" fmla="*/ 18 h 618"/>
                  <a:gd name="T16" fmla="*/ 93 w 353"/>
                  <a:gd name="T17" fmla="*/ 3 h 618"/>
                  <a:gd name="T18" fmla="*/ 118 w 353"/>
                  <a:gd name="T19" fmla="*/ 0 h 618"/>
                  <a:gd name="T20" fmla="*/ 158 w 353"/>
                  <a:gd name="T21" fmla="*/ 0 h 618"/>
                  <a:gd name="T22" fmla="*/ 193 w 353"/>
                  <a:gd name="T23" fmla="*/ 8 h 618"/>
                  <a:gd name="T24" fmla="*/ 243 w 353"/>
                  <a:gd name="T25" fmla="*/ 15 h 618"/>
                  <a:gd name="T26" fmla="*/ 268 w 353"/>
                  <a:gd name="T27" fmla="*/ 28 h 618"/>
                  <a:gd name="T28" fmla="*/ 298 w 353"/>
                  <a:gd name="T29" fmla="*/ 38 h 618"/>
                  <a:gd name="T30" fmla="*/ 315 w 353"/>
                  <a:gd name="T31" fmla="*/ 53 h 618"/>
                  <a:gd name="T32" fmla="*/ 323 w 353"/>
                  <a:gd name="T33" fmla="*/ 93 h 618"/>
                  <a:gd name="T34" fmla="*/ 320 w 353"/>
                  <a:gd name="T35" fmla="*/ 168 h 618"/>
                  <a:gd name="T36" fmla="*/ 313 w 353"/>
                  <a:gd name="T37" fmla="*/ 208 h 618"/>
                  <a:gd name="T38" fmla="*/ 333 w 353"/>
                  <a:gd name="T39" fmla="*/ 240 h 618"/>
                  <a:gd name="T40" fmla="*/ 341 w 353"/>
                  <a:gd name="T41" fmla="*/ 278 h 618"/>
                  <a:gd name="T42" fmla="*/ 351 w 353"/>
                  <a:gd name="T43" fmla="*/ 290 h 618"/>
                  <a:gd name="T44" fmla="*/ 353 w 353"/>
                  <a:gd name="T45" fmla="*/ 310 h 618"/>
                  <a:gd name="T46" fmla="*/ 346 w 353"/>
                  <a:gd name="T47" fmla="*/ 335 h 618"/>
                  <a:gd name="T48" fmla="*/ 341 w 353"/>
                  <a:gd name="T49" fmla="*/ 360 h 618"/>
                  <a:gd name="T50" fmla="*/ 338 w 353"/>
                  <a:gd name="T51" fmla="*/ 405 h 618"/>
                  <a:gd name="T52" fmla="*/ 328 w 353"/>
                  <a:gd name="T53" fmla="*/ 430 h 618"/>
                  <a:gd name="T54" fmla="*/ 313 w 353"/>
                  <a:gd name="T55" fmla="*/ 445 h 618"/>
                  <a:gd name="T56" fmla="*/ 300 w 353"/>
                  <a:gd name="T57" fmla="*/ 448 h 618"/>
                  <a:gd name="T58" fmla="*/ 313 w 353"/>
                  <a:gd name="T59" fmla="*/ 463 h 618"/>
                  <a:gd name="T60" fmla="*/ 315 w 353"/>
                  <a:gd name="T61" fmla="*/ 495 h 618"/>
                  <a:gd name="T62" fmla="*/ 313 w 353"/>
                  <a:gd name="T63" fmla="*/ 515 h 618"/>
                  <a:gd name="T64" fmla="*/ 298 w 353"/>
                  <a:gd name="T65" fmla="*/ 540 h 618"/>
                  <a:gd name="T66" fmla="*/ 280 w 353"/>
                  <a:gd name="T67" fmla="*/ 563 h 618"/>
                  <a:gd name="T68" fmla="*/ 258 w 353"/>
                  <a:gd name="T69" fmla="*/ 585 h 618"/>
                  <a:gd name="T70" fmla="*/ 223 w 353"/>
                  <a:gd name="T71" fmla="*/ 605 h 618"/>
                  <a:gd name="T72" fmla="*/ 185 w 353"/>
                  <a:gd name="T73" fmla="*/ 618 h 618"/>
                  <a:gd name="T74" fmla="*/ 133 w 353"/>
                  <a:gd name="T75" fmla="*/ 570 h 618"/>
                  <a:gd name="T76" fmla="*/ 130 w 353"/>
                  <a:gd name="T77" fmla="*/ 538 h 618"/>
                  <a:gd name="T78" fmla="*/ 125 w 353"/>
                  <a:gd name="T79" fmla="*/ 520 h 618"/>
                  <a:gd name="T80" fmla="*/ 113 w 353"/>
                  <a:gd name="T81" fmla="*/ 510 h 618"/>
                  <a:gd name="T82" fmla="*/ 95 w 353"/>
                  <a:gd name="T83" fmla="*/ 470 h 618"/>
                  <a:gd name="T84" fmla="*/ 70 w 353"/>
                  <a:gd name="T85" fmla="*/ 423 h 618"/>
                  <a:gd name="T86" fmla="*/ 43 w 353"/>
                  <a:gd name="T87" fmla="*/ 388 h 618"/>
                  <a:gd name="T88" fmla="*/ 35 w 353"/>
                  <a:gd name="T89" fmla="*/ 380 h 618"/>
                  <a:gd name="T90" fmla="*/ 30 w 353"/>
                  <a:gd name="T91" fmla="*/ 368 h 618"/>
                  <a:gd name="T92" fmla="*/ 28 w 353"/>
                  <a:gd name="T93" fmla="*/ 358 h 618"/>
                  <a:gd name="T94" fmla="*/ 25 w 353"/>
                  <a:gd name="T95" fmla="*/ 338 h 618"/>
                  <a:gd name="T96" fmla="*/ 23 w 353"/>
                  <a:gd name="T97" fmla="*/ 313 h 618"/>
                  <a:gd name="T98" fmla="*/ 15 w 353"/>
                  <a:gd name="T99" fmla="*/ 303 h 618"/>
                  <a:gd name="T100" fmla="*/ 13 w 353"/>
                  <a:gd name="T101" fmla="*/ 293 h 618"/>
                  <a:gd name="T102" fmla="*/ 5 w 353"/>
                  <a:gd name="T103" fmla="*/ 275 h 618"/>
                  <a:gd name="T104" fmla="*/ 3 w 353"/>
                  <a:gd name="T105" fmla="*/ 265 h 618"/>
                  <a:gd name="T106" fmla="*/ 0 w 353"/>
                  <a:gd name="T107" fmla="*/ 253 h 618"/>
                  <a:gd name="T108" fmla="*/ 0 w 353"/>
                  <a:gd name="T109" fmla="*/ 243 h 618"/>
                  <a:gd name="T110" fmla="*/ 3 w 353"/>
                  <a:gd name="T111" fmla="*/ 235 h 618"/>
                  <a:gd name="T112" fmla="*/ 3 w 353"/>
                  <a:gd name="T113" fmla="*/ 233 h 618"/>
                  <a:gd name="T114" fmla="*/ 3 w 353"/>
                  <a:gd name="T115" fmla="*/ 225 h 618"/>
                  <a:gd name="T116" fmla="*/ 5 w 353"/>
                  <a:gd name="T117" fmla="*/ 223 h 618"/>
                  <a:gd name="T118" fmla="*/ 5 w 353"/>
                  <a:gd name="T119" fmla="*/ 218 h 61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353" h="618">
                    <a:moveTo>
                      <a:pt x="5" y="218"/>
                    </a:moveTo>
                    <a:lnTo>
                      <a:pt x="10" y="208"/>
                    </a:lnTo>
                    <a:lnTo>
                      <a:pt x="10" y="130"/>
                    </a:lnTo>
                    <a:lnTo>
                      <a:pt x="13" y="98"/>
                    </a:lnTo>
                    <a:lnTo>
                      <a:pt x="18" y="73"/>
                    </a:lnTo>
                    <a:lnTo>
                      <a:pt x="28" y="53"/>
                    </a:lnTo>
                    <a:lnTo>
                      <a:pt x="50" y="35"/>
                    </a:lnTo>
                    <a:lnTo>
                      <a:pt x="70" y="18"/>
                    </a:lnTo>
                    <a:lnTo>
                      <a:pt x="93" y="3"/>
                    </a:lnTo>
                    <a:lnTo>
                      <a:pt x="118" y="0"/>
                    </a:lnTo>
                    <a:lnTo>
                      <a:pt x="158" y="0"/>
                    </a:lnTo>
                    <a:lnTo>
                      <a:pt x="193" y="8"/>
                    </a:lnTo>
                    <a:lnTo>
                      <a:pt x="243" y="15"/>
                    </a:lnTo>
                    <a:lnTo>
                      <a:pt x="268" y="28"/>
                    </a:lnTo>
                    <a:lnTo>
                      <a:pt x="298" y="38"/>
                    </a:lnTo>
                    <a:lnTo>
                      <a:pt x="315" y="53"/>
                    </a:lnTo>
                    <a:lnTo>
                      <a:pt x="323" y="93"/>
                    </a:lnTo>
                    <a:lnTo>
                      <a:pt x="320" y="168"/>
                    </a:lnTo>
                    <a:lnTo>
                      <a:pt x="313" y="208"/>
                    </a:lnTo>
                    <a:lnTo>
                      <a:pt x="333" y="240"/>
                    </a:lnTo>
                    <a:lnTo>
                      <a:pt x="341" y="278"/>
                    </a:lnTo>
                    <a:lnTo>
                      <a:pt x="351" y="290"/>
                    </a:lnTo>
                    <a:lnTo>
                      <a:pt x="353" y="310"/>
                    </a:lnTo>
                    <a:lnTo>
                      <a:pt x="346" y="335"/>
                    </a:lnTo>
                    <a:lnTo>
                      <a:pt x="341" y="360"/>
                    </a:lnTo>
                    <a:lnTo>
                      <a:pt x="338" y="405"/>
                    </a:lnTo>
                    <a:lnTo>
                      <a:pt x="328" y="430"/>
                    </a:lnTo>
                    <a:lnTo>
                      <a:pt x="313" y="445"/>
                    </a:lnTo>
                    <a:lnTo>
                      <a:pt x="300" y="448"/>
                    </a:lnTo>
                    <a:lnTo>
                      <a:pt x="313" y="463"/>
                    </a:lnTo>
                    <a:lnTo>
                      <a:pt x="315" y="495"/>
                    </a:lnTo>
                    <a:lnTo>
                      <a:pt x="313" y="515"/>
                    </a:lnTo>
                    <a:lnTo>
                      <a:pt x="298" y="540"/>
                    </a:lnTo>
                    <a:lnTo>
                      <a:pt x="280" y="563"/>
                    </a:lnTo>
                    <a:lnTo>
                      <a:pt x="258" y="585"/>
                    </a:lnTo>
                    <a:lnTo>
                      <a:pt x="223" y="605"/>
                    </a:lnTo>
                    <a:lnTo>
                      <a:pt x="185" y="618"/>
                    </a:lnTo>
                    <a:lnTo>
                      <a:pt x="133" y="570"/>
                    </a:lnTo>
                    <a:lnTo>
                      <a:pt x="130" y="538"/>
                    </a:lnTo>
                    <a:lnTo>
                      <a:pt x="125" y="520"/>
                    </a:lnTo>
                    <a:lnTo>
                      <a:pt x="113" y="510"/>
                    </a:lnTo>
                    <a:lnTo>
                      <a:pt x="95" y="470"/>
                    </a:lnTo>
                    <a:lnTo>
                      <a:pt x="70" y="423"/>
                    </a:lnTo>
                    <a:lnTo>
                      <a:pt x="43" y="388"/>
                    </a:lnTo>
                    <a:lnTo>
                      <a:pt x="35" y="380"/>
                    </a:lnTo>
                    <a:lnTo>
                      <a:pt x="30" y="368"/>
                    </a:lnTo>
                    <a:lnTo>
                      <a:pt x="28" y="358"/>
                    </a:lnTo>
                    <a:lnTo>
                      <a:pt x="25" y="338"/>
                    </a:lnTo>
                    <a:lnTo>
                      <a:pt x="23" y="313"/>
                    </a:lnTo>
                    <a:lnTo>
                      <a:pt x="15" y="303"/>
                    </a:lnTo>
                    <a:lnTo>
                      <a:pt x="13" y="293"/>
                    </a:lnTo>
                    <a:lnTo>
                      <a:pt x="5" y="275"/>
                    </a:lnTo>
                    <a:lnTo>
                      <a:pt x="3" y="265"/>
                    </a:lnTo>
                    <a:lnTo>
                      <a:pt x="0" y="253"/>
                    </a:lnTo>
                    <a:lnTo>
                      <a:pt x="0" y="243"/>
                    </a:lnTo>
                    <a:lnTo>
                      <a:pt x="3" y="235"/>
                    </a:lnTo>
                    <a:lnTo>
                      <a:pt x="3" y="233"/>
                    </a:lnTo>
                    <a:lnTo>
                      <a:pt x="3" y="225"/>
                    </a:lnTo>
                    <a:lnTo>
                      <a:pt x="5" y="223"/>
                    </a:lnTo>
                    <a:lnTo>
                      <a:pt x="5" y="218"/>
                    </a:lnTo>
                    <a:close/>
                  </a:path>
                </a:pathLst>
              </a:custGeom>
              <a:solidFill>
                <a:srgbClr val="FF9F9F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>
                  <a:latin typeface="Calibri"/>
                  <a:cs typeface="Calibri"/>
                </a:endParaRPr>
              </a:p>
            </p:txBody>
          </p:sp>
          <p:grpSp>
            <p:nvGrpSpPr>
              <p:cNvPr id="8242" name="Group 5"/>
              <p:cNvGrpSpPr>
                <a:grpSpLocks/>
              </p:cNvGrpSpPr>
              <p:nvPr/>
            </p:nvGrpSpPr>
            <p:grpSpPr bwMode="auto">
              <a:xfrm>
                <a:off x="576" y="2307"/>
                <a:ext cx="640" cy="640"/>
                <a:chOff x="576" y="2307"/>
                <a:chExt cx="640" cy="640"/>
              </a:xfrm>
            </p:grpSpPr>
            <p:sp>
              <p:nvSpPr>
                <p:cNvPr id="8243" name="Freeform 6"/>
                <p:cNvSpPr>
                  <a:spLocks/>
                </p:cNvSpPr>
                <p:nvPr/>
              </p:nvSpPr>
              <p:spPr bwMode="auto">
                <a:xfrm>
                  <a:off x="576" y="2307"/>
                  <a:ext cx="640" cy="640"/>
                </a:xfrm>
                <a:custGeom>
                  <a:avLst/>
                  <a:gdLst>
                    <a:gd name="T0" fmla="*/ 112 w 640"/>
                    <a:gd name="T1" fmla="*/ 52 h 640"/>
                    <a:gd name="T2" fmla="*/ 152 w 640"/>
                    <a:gd name="T3" fmla="*/ 22 h 640"/>
                    <a:gd name="T4" fmla="*/ 225 w 640"/>
                    <a:gd name="T5" fmla="*/ 12 h 640"/>
                    <a:gd name="T6" fmla="*/ 307 w 640"/>
                    <a:gd name="T7" fmla="*/ 0 h 640"/>
                    <a:gd name="T8" fmla="*/ 407 w 640"/>
                    <a:gd name="T9" fmla="*/ 20 h 640"/>
                    <a:gd name="T10" fmla="*/ 493 w 640"/>
                    <a:gd name="T11" fmla="*/ 75 h 640"/>
                    <a:gd name="T12" fmla="*/ 563 w 640"/>
                    <a:gd name="T13" fmla="*/ 170 h 640"/>
                    <a:gd name="T14" fmla="*/ 595 w 640"/>
                    <a:gd name="T15" fmla="*/ 327 h 640"/>
                    <a:gd name="T16" fmla="*/ 628 w 640"/>
                    <a:gd name="T17" fmla="*/ 440 h 640"/>
                    <a:gd name="T18" fmla="*/ 633 w 640"/>
                    <a:gd name="T19" fmla="*/ 535 h 640"/>
                    <a:gd name="T20" fmla="*/ 613 w 640"/>
                    <a:gd name="T21" fmla="*/ 590 h 640"/>
                    <a:gd name="T22" fmla="*/ 588 w 640"/>
                    <a:gd name="T23" fmla="*/ 617 h 640"/>
                    <a:gd name="T24" fmla="*/ 555 w 640"/>
                    <a:gd name="T25" fmla="*/ 632 h 640"/>
                    <a:gd name="T26" fmla="*/ 505 w 640"/>
                    <a:gd name="T27" fmla="*/ 640 h 640"/>
                    <a:gd name="T28" fmla="*/ 473 w 640"/>
                    <a:gd name="T29" fmla="*/ 635 h 640"/>
                    <a:gd name="T30" fmla="*/ 440 w 640"/>
                    <a:gd name="T31" fmla="*/ 617 h 640"/>
                    <a:gd name="T32" fmla="*/ 420 w 640"/>
                    <a:gd name="T33" fmla="*/ 580 h 640"/>
                    <a:gd name="T34" fmla="*/ 402 w 640"/>
                    <a:gd name="T35" fmla="*/ 560 h 640"/>
                    <a:gd name="T36" fmla="*/ 395 w 640"/>
                    <a:gd name="T37" fmla="*/ 557 h 640"/>
                    <a:gd name="T38" fmla="*/ 407 w 640"/>
                    <a:gd name="T39" fmla="*/ 545 h 640"/>
                    <a:gd name="T40" fmla="*/ 425 w 640"/>
                    <a:gd name="T41" fmla="*/ 542 h 640"/>
                    <a:gd name="T42" fmla="*/ 445 w 640"/>
                    <a:gd name="T43" fmla="*/ 500 h 640"/>
                    <a:gd name="T44" fmla="*/ 450 w 640"/>
                    <a:gd name="T45" fmla="*/ 432 h 640"/>
                    <a:gd name="T46" fmla="*/ 458 w 640"/>
                    <a:gd name="T47" fmla="*/ 400 h 640"/>
                    <a:gd name="T48" fmla="*/ 427 w 640"/>
                    <a:gd name="T49" fmla="*/ 337 h 640"/>
                    <a:gd name="T50" fmla="*/ 427 w 640"/>
                    <a:gd name="T51" fmla="*/ 247 h 640"/>
                    <a:gd name="T52" fmla="*/ 422 w 640"/>
                    <a:gd name="T53" fmla="*/ 167 h 640"/>
                    <a:gd name="T54" fmla="*/ 370 w 640"/>
                    <a:gd name="T55" fmla="*/ 132 h 640"/>
                    <a:gd name="T56" fmla="*/ 280 w 640"/>
                    <a:gd name="T57" fmla="*/ 112 h 640"/>
                    <a:gd name="T58" fmla="*/ 205 w 640"/>
                    <a:gd name="T59" fmla="*/ 112 h 640"/>
                    <a:gd name="T60" fmla="*/ 165 w 640"/>
                    <a:gd name="T61" fmla="*/ 137 h 640"/>
                    <a:gd name="T62" fmla="*/ 135 w 640"/>
                    <a:gd name="T63" fmla="*/ 177 h 640"/>
                    <a:gd name="T64" fmla="*/ 122 w 640"/>
                    <a:gd name="T65" fmla="*/ 260 h 640"/>
                    <a:gd name="T66" fmla="*/ 112 w 640"/>
                    <a:gd name="T67" fmla="*/ 355 h 640"/>
                    <a:gd name="T68" fmla="*/ 130 w 640"/>
                    <a:gd name="T69" fmla="*/ 410 h 640"/>
                    <a:gd name="T70" fmla="*/ 140 w 640"/>
                    <a:gd name="T71" fmla="*/ 452 h 640"/>
                    <a:gd name="T72" fmla="*/ 155 w 640"/>
                    <a:gd name="T73" fmla="*/ 490 h 640"/>
                    <a:gd name="T74" fmla="*/ 182 w 640"/>
                    <a:gd name="T75" fmla="*/ 515 h 640"/>
                    <a:gd name="T76" fmla="*/ 207 w 640"/>
                    <a:gd name="T77" fmla="*/ 567 h 640"/>
                    <a:gd name="T78" fmla="*/ 230 w 640"/>
                    <a:gd name="T79" fmla="*/ 617 h 640"/>
                    <a:gd name="T80" fmla="*/ 147 w 640"/>
                    <a:gd name="T81" fmla="*/ 612 h 640"/>
                    <a:gd name="T82" fmla="*/ 77 w 640"/>
                    <a:gd name="T83" fmla="*/ 582 h 640"/>
                    <a:gd name="T84" fmla="*/ 40 w 640"/>
                    <a:gd name="T85" fmla="*/ 555 h 640"/>
                    <a:gd name="T86" fmla="*/ 15 w 640"/>
                    <a:gd name="T87" fmla="*/ 522 h 640"/>
                    <a:gd name="T88" fmla="*/ 2 w 640"/>
                    <a:gd name="T89" fmla="*/ 485 h 640"/>
                    <a:gd name="T90" fmla="*/ 0 w 640"/>
                    <a:gd name="T91" fmla="*/ 435 h 640"/>
                    <a:gd name="T92" fmla="*/ 12 w 640"/>
                    <a:gd name="T93" fmla="*/ 365 h 640"/>
                    <a:gd name="T94" fmla="*/ 32 w 640"/>
                    <a:gd name="T95" fmla="*/ 295 h 640"/>
                    <a:gd name="T96" fmla="*/ 25 w 640"/>
                    <a:gd name="T97" fmla="*/ 195 h 640"/>
                    <a:gd name="T98" fmla="*/ 57 w 640"/>
                    <a:gd name="T99" fmla="*/ 107 h 64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640" h="640">
                      <a:moveTo>
                        <a:pt x="75" y="87"/>
                      </a:moveTo>
                      <a:lnTo>
                        <a:pt x="92" y="67"/>
                      </a:lnTo>
                      <a:lnTo>
                        <a:pt x="112" y="52"/>
                      </a:lnTo>
                      <a:lnTo>
                        <a:pt x="127" y="42"/>
                      </a:lnTo>
                      <a:lnTo>
                        <a:pt x="140" y="32"/>
                      </a:lnTo>
                      <a:lnTo>
                        <a:pt x="152" y="22"/>
                      </a:lnTo>
                      <a:lnTo>
                        <a:pt x="175" y="17"/>
                      </a:lnTo>
                      <a:lnTo>
                        <a:pt x="195" y="12"/>
                      </a:lnTo>
                      <a:lnTo>
                        <a:pt x="225" y="12"/>
                      </a:lnTo>
                      <a:lnTo>
                        <a:pt x="252" y="12"/>
                      </a:lnTo>
                      <a:lnTo>
                        <a:pt x="277" y="5"/>
                      </a:lnTo>
                      <a:lnTo>
                        <a:pt x="307" y="0"/>
                      </a:lnTo>
                      <a:lnTo>
                        <a:pt x="342" y="5"/>
                      </a:lnTo>
                      <a:lnTo>
                        <a:pt x="372" y="10"/>
                      </a:lnTo>
                      <a:lnTo>
                        <a:pt x="407" y="20"/>
                      </a:lnTo>
                      <a:lnTo>
                        <a:pt x="440" y="35"/>
                      </a:lnTo>
                      <a:lnTo>
                        <a:pt x="473" y="55"/>
                      </a:lnTo>
                      <a:lnTo>
                        <a:pt x="493" y="75"/>
                      </a:lnTo>
                      <a:lnTo>
                        <a:pt x="513" y="92"/>
                      </a:lnTo>
                      <a:lnTo>
                        <a:pt x="543" y="145"/>
                      </a:lnTo>
                      <a:lnTo>
                        <a:pt x="563" y="170"/>
                      </a:lnTo>
                      <a:lnTo>
                        <a:pt x="578" y="217"/>
                      </a:lnTo>
                      <a:lnTo>
                        <a:pt x="590" y="280"/>
                      </a:lnTo>
                      <a:lnTo>
                        <a:pt x="595" y="327"/>
                      </a:lnTo>
                      <a:lnTo>
                        <a:pt x="600" y="370"/>
                      </a:lnTo>
                      <a:lnTo>
                        <a:pt x="613" y="400"/>
                      </a:lnTo>
                      <a:lnTo>
                        <a:pt x="628" y="440"/>
                      </a:lnTo>
                      <a:lnTo>
                        <a:pt x="638" y="472"/>
                      </a:lnTo>
                      <a:lnTo>
                        <a:pt x="640" y="500"/>
                      </a:lnTo>
                      <a:lnTo>
                        <a:pt x="633" y="535"/>
                      </a:lnTo>
                      <a:lnTo>
                        <a:pt x="628" y="560"/>
                      </a:lnTo>
                      <a:lnTo>
                        <a:pt x="620" y="575"/>
                      </a:lnTo>
                      <a:lnTo>
                        <a:pt x="613" y="590"/>
                      </a:lnTo>
                      <a:lnTo>
                        <a:pt x="605" y="600"/>
                      </a:lnTo>
                      <a:lnTo>
                        <a:pt x="595" y="610"/>
                      </a:lnTo>
                      <a:lnTo>
                        <a:pt x="588" y="617"/>
                      </a:lnTo>
                      <a:lnTo>
                        <a:pt x="578" y="625"/>
                      </a:lnTo>
                      <a:lnTo>
                        <a:pt x="568" y="627"/>
                      </a:lnTo>
                      <a:lnTo>
                        <a:pt x="555" y="632"/>
                      </a:lnTo>
                      <a:lnTo>
                        <a:pt x="543" y="635"/>
                      </a:lnTo>
                      <a:lnTo>
                        <a:pt x="528" y="637"/>
                      </a:lnTo>
                      <a:lnTo>
                        <a:pt x="505" y="640"/>
                      </a:lnTo>
                      <a:lnTo>
                        <a:pt x="493" y="637"/>
                      </a:lnTo>
                      <a:lnTo>
                        <a:pt x="483" y="637"/>
                      </a:lnTo>
                      <a:lnTo>
                        <a:pt x="473" y="635"/>
                      </a:lnTo>
                      <a:lnTo>
                        <a:pt x="460" y="627"/>
                      </a:lnTo>
                      <a:lnTo>
                        <a:pt x="450" y="625"/>
                      </a:lnTo>
                      <a:lnTo>
                        <a:pt x="440" y="617"/>
                      </a:lnTo>
                      <a:lnTo>
                        <a:pt x="432" y="605"/>
                      </a:lnTo>
                      <a:lnTo>
                        <a:pt x="425" y="595"/>
                      </a:lnTo>
                      <a:lnTo>
                        <a:pt x="420" y="580"/>
                      </a:lnTo>
                      <a:lnTo>
                        <a:pt x="415" y="570"/>
                      </a:lnTo>
                      <a:lnTo>
                        <a:pt x="410" y="565"/>
                      </a:lnTo>
                      <a:lnTo>
                        <a:pt x="402" y="560"/>
                      </a:lnTo>
                      <a:lnTo>
                        <a:pt x="400" y="557"/>
                      </a:lnTo>
                      <a:lnTo>
                        <a:pt x="387" y="560"/>
                      </a:lnTo>
                      <a:lnTo>
                        <a:pt x="395" y="557"/>
                      </a:lnTo>
                      <a:lnTo>
                        <a:pt x="397" y="552"/>
                      </a:lnTo>
                      <a:lnTo>
                        <a:pt x="402" y="547"/>
                      </a:lnTo>
                      <a:lnTo>
                        <a:pt x="407" y="545"/>
                      </a:lnTo>
                      <a:lnTo>
                        <a:pt x="412" y="542"/>
                      </a:lnTo>
                      <a:lnTo>
                        <a:pt x="420" y="542"/>
                      </a:lnTo>
                      <a:lnTo>
                        <a:pt x="425" y="542"/>
                      </a:lnTo>
                      <a:lnTo>
                        <a:pt x="435" y="532"/>
                      </a:lnTo>
                      <a:lnTo>
                        <a:pt x="440" y="510"/>
                      </a:lnTo>
                      <a:lnTo>
                        <a:pt x="445" y="500"/>
                      </a:lnTo>
                      <a:lnTo>
                        <a:pt x="445" y="462"/>
                      </a:lnTo>
                      <a:lnTo>
                        <a:pt x="448" y="445"/>
                      </a:lnTo>
                      <a:lnTo>
                        <a:pt x="450" y="432"/>
                      </a:lnTo>
                      <a:lnTo>
                        <a:pt x="453" y="422"/>
                      </a:lnTo>
                      <a:lnTo>
                        <a:pt x="460" y="412"/>
                      </a:lnTo>
                      <a:lnTo>
                        <a:pt x="458" y="400"/>
                      </a:lnTo>
                      <a:lnTo>
                        <a:pt x="453" y="382"/>
                      </a:lnTo>
                      <a:lnTo>
                        <a:pt x="432" y="350"/>
                      </a:lnTo>
                      <a:lnTo>
                        <a:pt x="427" y="337"/>
                      </a:lnTo>
                      <a:lnTo>
                        <a:pt x="427" y="315"/>
                      </a:lnTo>
                      <a:lnTo>
                        <a:pt x="425" y="290"/>
                      </a:lnTo>
                      <a:lnTo>
                        <a:pt x="427" y="247"/>
                      </a:lnTo>
                      <a:lnTo>
                        <a:pt x="427" y="182"/>
                      </a:lnTo>
                      <a:lnTo>
                        <a:pt x="427" y="177"/>
                      </a:lnTo>
                      <a:lnTo>
                        <a:pt x="422" y="167"/>
                      </a:lnTo>
                      <a:lnTo>
                        <a:pt x="415" y="157"/>
                      </a:lnTo>
                      <a:lnTo>
                        <a:pt x="395" y="142"/>
                      </a:lnTo>
                      <a:lnTo>
                        <a:pt x="370" y="132"/>
                      </a:lnTo>
                      <a:lnTo>
                        <a:pt x="345" y="125"/>
                      </a:lnTo>
                      <a:lnTo>
                        <a:pt x="307" y="115"/>
                      </a:lnTo>
                      <a:lnTo>
                        <a:pt x="280" y="112"/>
                      </a:lnTo>
                      <a:lnTo>
                        <a:pt x="265" y="110"/>
                      </a:lnTo>
                      <a:lnTo>
                        <a:pt x="225" y="107"/>
                      </a:lnTo>
                      <a:lnTo>
                        <a:pt x="205" y="112"/>
                      </a:lnTo>
                      <a:lnTo>
                        <a:pt x="192" y="120"/>
                      </a:lnTo>
                      <a:lnTo>
                        <a:pt x="180" y="130"/>
                      </a:lnTo>
                      <a:lnTo>
                        <a:pt x="165" y="137"/>
                      </a:lnTo>
                      <a:lnTo>
                        <a:pt x="152" y="147"/>
                      </a:lnTo>
                      <a:lnTo>
                        <a:pt x="140" y="160"/>
                      </a:lnTo>
                      <a:lnTo>
                        <a:pt x="135" y="177"/>
                      </a:lnTo>
                      <a:lnTo>
                        <a:pt x="127" y="195"/>
                      </a:lnTo>
                      <a:lnTo>
                        <a:pt x="125" y="215"/>
                      </a:lnTo>
                      <a:lnTo>
                        <a:pt x="122" y="260"/>
                      </a:lnTo>
                      <a:lnTo>
                        <a:pt x="122" y="312"/>
                      </a:lnTo>
                      <a:lnTo>
                        <a:pt x="112" y="342"/>
                      </a:lnTo>
                      <a:lnTo>
                        <a:pt x="112" y="355"/>
                      </a:lnTo>
                      <a:lnTo>
                        <a:pt x="115" y="370"/>
                      </a:lnTo>
                      <a:lnTo>
                        <a:pt x="117" y="387"/>
                      </a:lnTo>
                      <a:lnTo>
                        <a:pt x="130" y="410"/>
                      </a:lnTo>
                      <a:lnTo>
                        <a:pt x="135" y="422"/>
                      </a:lnTo>
                      <a:lnTo>
                        <a:pt x="137" y="435"/>
                      </a:lnTo>
                      <a:lnTo>
                        <a:pt x="140" y="452"/>
                      </a:lnTo>
                      <a:lnTo>
                        <a:pt x="142" y="467"/>
                      </a:lnTo>
                      <a:lnTo>
                        <a:pt x="150" y="480"/>
                      </a:lnTo>
                      <a:lnTo>
                        <a:pt x="155" y="490"/>
                      </a:lnTo>
                      <a:lnTo>
                        <a:pt x="162" y="497"/>
                      </a:lnTo>
                      <a:lnTo>
                        <a:pt x="175" y="507"/>
                      </a:lnTo>
                      <a:lnTo>
                        <a:pt x="182" y="515"/>
                      </a:lnTo>
                      <a:lnTo>
                        <a:pt x="190" y="525"/>
                      </a:lnTo>
                      <a:lnTo>
                        <a:pt x="200" y="545"/>
                      </a:lnTo>
                      <a:lnTo>
                        <a:pt x="207" y="567"/>
                      </a:lnTo>
                      <a:lnTo>
                        <a:pt x="215" y="590"/>
                      </a:lnTo>
                      <a:lnTo>
                        <a:pt x="220" y="610"/>
                      </a:lnTo>
                      <a:lnTo>
                        <a:pt x="230" y="617"/>
                      </a:lnTo>
                      <a:lnTo>
                        <a:pt x="195" y="617"/>
                      </a:lnTo>
                      <a:lnTo>
                        <a:pt x="170" y="615"/>
                      </a:lnTo>
                      <a:lnTo>
                        <a:pt x="147" y="612"/>
                      </a:lnTo>
                      <a:lnTo>
                        <a:pt x="127" y="605"/>
                      </a:lnTo>
                      <a:lnTo>
                        <a:pt x="105" y="595"/>
                      </a:lnTo>
                      <a:lnTo>
                        <a:pt x="77" y="582"/>
                      </a:lnTo>
                      <a:lnTo>
                        <a:pt x="65" y="575"/>
                      </a:lnTo>
                      <a:lnTo>
                        <a:pt x="50" y="565"/>
                      </a:lnTo>
                      <a:lnTo>
                        <a:pt x="40" y="555"/>
                      </a:lnTo>
                      <a:lnTo>
                        <a:pt x="32" y="545"/>
                      </a:lnTo>
                      <a:lnTo>
                        <a:pt x="22" y="532"/>
                      </a:lnTo>
                      <a:lnTo>
                        <a:pt x="15" y="522"/>
                      </a:lnTo>
                      <a:lnTo>
                        <a:pt x="10" y="507"/>
                      </a:lnTo>
                      <a:lnTo>
                        <a:pt x="7" y="497"/>
                      </a:lnTo>
                      <a:lnTo>
                        <a:pt x="2" y="485"/>
                      </a:lnTo>
                      <a:lnTo>
                        <a:pt x="0" y="467"/>
                      </a:lnTo>
                      <a:lnTo>
                        <a:pt x="0" y="452"/>
                      </a:lnTo>
                      <a:lnTo>
                        <a:pt x="0" y="435"/>
                      </a:lnTo>
                      <a:lnTo>
                        <a:pt x="2" y="412"/>
                      </a:lnTo>
                      <a:lnTo>
                        <a:pt x="7" y="400"/>
                      </a:lnTo>
                      <a:lnTo>
                        <a:pt x="12" y="365"/>
                      </a:lnTo>
                      <a:lnTo>
                        <a:pt x="25" y="337"/>
                      </a:lnTo>
                      <a:lnTo>
                        <a:pt x="25" y="317"/>
                      </a:lnTo>
                      <a:lnTo>
                        <a:pt x="32" y="295"/>
                      </a:lnTo>
                      <a:lnTo>
                        <a:pt x="27" y="272"/>
                      </a:lnTo>
                      <a:lnTo>
                        <a:pt x="22" y="222"/>
                      </a:lnTo>
                      <a:lnTo>
                        <a:pt x="25" y="195"/>
                      </a:lnTo>
                      <a:lnTo>
                        <a:pt x="27" y="165"/>
                      </a:lnTo>
                      <a:lnTo>
                        <a:pt x="37" y="135"/>
                      </a:lnTo>
                      <a:lnTo>
                        <a:pt x="57" y="107"/>
                      </a:lnTo>
                      <a:lnTo>
                        <a:pt x="75" y="87"/>
                      </a:lnTo>
                      <a:close/>
                    </a:path>
                  </a:pathLst>
                </a:custGeom>
                <a:solidFill>
                  <a:srgbClr val="FF5F1F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>
                    <a:latin typeface="Calibri"/>
                    <a:cs typeface="Calibri"/>
                  </a:endParaRPr>
                </a:p>
              </p:txBody>
            </p:sp>
            <p:grpSp>
              <p:nvGrpSpPr>
                <p:cNvPr id="8244" name="Group 7"/>
                <p:cNvGrpSpPr>
                  <a:grpSpLocks/>
                </p:cNvGrpSpPr>
                <p:nvPr/>
              </p:nvGrpSpPr>
              <p:grpSpPr bwMode="auto">
                <a:xfrm>
                  <a:off x="663" y="2317"/>
                  <a:ext cx="483" cy="585"/>
                  <a:chOff x="663" y="2317"/>
                  <a:chExt cx="483" cy="585"/>
                </a:xfrm>
              </p:grpSpPr>
              <p:sp>
                <p:nvSpPr>
                  <p:cNvPr id="8245" name="Freeform 8"/>
                  <p:cNvSpPr>
                    <a:spLocks/>
                  </p:cNvSpPr>
                  <p:nvPr/>
                </p:nvSpPr>
                <p:spPr bwMode="auto">
                  <a:xfrm>
                    <a:off x="663" y="2659"/>
                    <a:ext cx="105" cy="223"/>
                  </a:xfrm>
                  <a:custGeom>
                    <a:avLst/>
                    <a:gdLst>
                      <a:gd name="T0" fmla="*/ 25 w 105"/>
                      <a:gd name="T1" fmla="*/ 0 h 223"/>
                      <a:gd name="T2" fmla="*/ 15 w 105"/>
                      <a:gd name="T3" fmla="*/ 25 h 223"/>
                      <a:gd name="T4" fmla="*/ 5 w 105"/>
                      <a:gd name="T5" fmla="*/ 48 h 223"/>
                      <a:gd name="T6" fmla="*/ 0 w 105"/>
                      <a:gd name="T7" fmla="*/ 65 h 223"/>
                      <a:gd name="T8" fmla="*/ 0 w 105"/>
                      <a:gd name="T9" fmla="*/ 83 h 223"/>
                      <a:gd name="T10" fmla="*/ 0 w 105"/>
                      <a:gd name="T11" fmla="*/ 98 h 223"/>
                      <a:gd name="T12" fmla="*/ 3 w 105"/>
                      <a:gd name="T13" fmla="*/ 110 h 223"/>
                      <a:gd name="T14" fmla="*/ 10 w 105"/>
                      <a:gd name="T15" fmla="*/ 125 h 223"/>
                      <a:gd name="T16" fmla="*/ 23 w 105"/>
                      <a:gd name="T17" fmla="*/ 138 h 223"/>
                      <a:gd name="T18" fmla="*/ 40 w 105"/>
                      <a:gd name="T19" fmla="*/ 150 h 223"/>
                      <a:gd name="T20" fmla="*/ 65 w 105"/>
                      <a:gd name="T21" fmla="*/ 163 h 223"/>
                      <a:gd name="T22" fmla="*/ 83 w 105"/>
                      <a:gd name="T23" fmla="*/ 170 h 223"/>
                      <a:gd name="T24" fmla="*/ 93 w 105"/>
                      <a:gd name="T25" fmla="*/ 180 h 223"/>
                      <a:gd name="T26" fmla="*/ 100 w 105"/>
                      <a:gd name="T27" fmla="*/ 190 h 223"/>
                      <a:gd name="T28" fmla="*/ 103 w 105"/>
                      <a:gd name="T29" fmla="*/ 200 h 223"/>
                      <a:gd name="T30" fmla="*/ 105 w 105"/>
                      <a:gd name="T31" fmla="*/ 205 h 223"/>
                      <a:gd name="T32" fmla="*/ 100 w 105"/>
                      <a:gd name="T33" fmla="*/ 215 h 223"/>
                      <a:gd name="T34" fmla="*/ 88 w 105"/>
                      <a:gd name="T35" fmla="*/ 223 h 223"/>
                      <a:gd name="T36" fmla="*/ 68 w 105"/>
                      <a:gd name="T37" fmla="*/ 213 h 22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05" h="223">
                        <a:moveTo>
                          <a:pt x="25" y="0"/>
                        </a:moveTo>
                        <a:lnTo>
                          <a:pt x="15" y="25"/>
                        </a:lnTo>
                        <a:lnTo>
                          <a:pt x="5" y="48"/>
                        </a:lnTo>
                        <a:lnTo>
                          <a:pt x="0" y="65"/>
                        </a:lnTo>
                        <a:lnTo>
                          <a:pt x="0" y="83"/>
                        </a:lnTo>
                        <a:lnTo>
                          <a:pt x="0" y="98"/>
                        </a:lnTo>
                        <a:lnTo>
                          <a:pt x="3" y="110"/>
                        </a:lnTo>
                        <a:lnTo>
                          <a:pt x="10" y="125"/>
                        </a:lnTo>
                        <a:lnTo>
                          <a:pt x="23" y="138"/>
                        </a:lnTo>
                        <a:lnTo>
                          <a:pt x="40" y="150"/>
                        </a:lnTo>
                        <a:lnTo>
                          <a:pt x="65" y="163"/>
                        </a:lnTo>
                        <a:lnTo>
                          <a:pt x="83" y="170"/>
                        </a:lnTo>
                        <a:lnTo>
                          <a:pt x="93" y="180"/>
                        </a:lnTo>
                        <a:lnTo>
                          <a:pt x="100" y="190"/>
                        </a:lnTo>
                        <a:lnTo>
                          <a:pt x="103" y="200"/>
                        </a:lnTo>
                        <a:lnTo>
                          <a:pt x="105" y="205"/>
                        </a:lnTo>
                        <a:lnTo>
                          <a:pt x="100" y="215"/>
                        </a:lnTo>
                        <a:lnTo>
                          <a:pt x="88" y="223"/>
                        </a:lnTo>
                        <a:lnTo>
                          <a:pt x="68" y="213"/>
                        </a:ln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>
                      <a:latin typeface="Calibri"/>
                      <a:cs typeface="Calibri"/>
                    </a:endParaRPr>
                  </a:p>
                </p:txBody>
              </p:sp>
              <p:grpSp>
                <p:nvGrpSpPr>
                  <p:cNvPr id="8246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011" y="2637"/>
                    <a:ext cx="135" cy="265"/>
                    <a:chOff x="1011" y="2637"/>
                    <a:chExt cx="135" cy="265"/>
                  </a:xfrm>
                </p:grpSpPr>
                <p:sp>
                  <p:nvSpPr>
                    <p:cNvPr id="8252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1059" y="2637"/>
                      <a:ext cx="70" cy="235"/>
                    </a:xfrm>
                    <a:custGeom>
                      <a:avLst/>
                      <a:gdLst>
                        <a:gd name="T0" fmla="*/ 0 w 70"/>
                        <a:gd name="T1" fmla="*/ 0 h 235"/>
                        <a:gd name="T2" fmla="*/ 2 w 70"/>
                        <a:gd name="T3" fmla="*/ 25 h 235"/>
                        <a:gd name="T4" fmla="*/ 5 w 70"/>
                        <a:gd name="T5" fmla="*/ 40 h 235"/>
                        <a:gd name="T6" fmla="*/ 7 w 70"/>
                        <a:gd name="T7" fmla="*/ 52 h 235"/>
                        <a:gd name="T8" fmla="*/ 15 w 70"/>
                        <a:gd name="T9" fmla="*/ 65 h 235"/>
                        <a:gd name="T10" fmla="*/ 20 w 70"/>
                        <a:gd name="T11" fmla="*/ 77 h 235"/>
                        <a:gd name="T12" fmla="*/ 30 w 70"/>
                        <a:gd name="T13" fmla="*/ 90 h 235"/>
                        <a:gd name="T14" fmla="*/ 42 w 70"/>
                        <a:gd name="T15" fmla="*/ 97 h 235"/>
                        <a:gd name="T16" fmla="*/ 52 w 70"/>
                        <a:gd name="T17" fmla="*/ 105 h 235"/>
                        <a:gd name="T18" fmla="*/ 60 w 70"/>
                        <a:gd name="T19" fmla="*/ 115 h 235"/>
                        <a:gd name="T20" fmla="*/ 67 w 70"/>
                        <a:gd name="T21" fmla="*/ 135 h 235"/>
                        <a:gd name="T22" fmla="*/ 67 w 70"/>
                        <a:gd name="T23" fmla="*/ 145 h 235"/>
                        <a:gd name="T24" fmla="*/ 70 w 70"/>
                        <a:gd name="T25" fmla="*/ 157 h 235"/>
                        <a:gd name="T26" fmla="*/ 67 w 70"/>
                        <a:gd name="T27" fmla="*/ 170 h 235"/>
                        <a:gd name="T28" fmla="*/ 60 w 70"/>
                        <a:gd name="T29" fmla="*/ 185 h 235"/>
                        <a:gd name="T30" fmla="*/ 47 w 70"/>
                        <a:gd name="T31" fmla="*/ 207 h 235"/>
                        <a:gd name="T32" fmla="*/ 40 w 70"/>
                        <a:gd name="T33" fmla="*/ 217 h 235"/>
                        <a:gd name="T34" fmla="*/ 20 w 70"/>
                        <a:gd name="T35" fmla="*/ 235 h 235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0" t="0" r="r" b="b"/>
                      <a:pathLst>
                        <a:path w="70" h="235">
                          <a:moveTo>
                            <a:pt x="0" y="0"/>
                          </a:moveTo>
                          <a:lnTo>
                            <a:pt x="2" y="25"/>
                          </a:lnTo>
                          <a:lnTo>
                            <a:pt x="5" y="40"/>
                          </a:lnTo>
                          <a:lnTo>
                            <a:pt x="7" y="52"/>
                          </a:lnTo>
                          <a:lnTo>
                            <a:pt x="15" y="65"/>
                          </a:lnTo>
                          <a:lnTo>
                            <a:pt x="20" y="77"/>
                          </a:lnTo>
                          <a:lnTo>
                            <a:pt x="30" y="90"/>
                          </a:lnTo>
                          <a:lnTo>
                            <a:pt x="42" y="97"/>
                          </a:lnTo>
                          <a:lnTo>
                            <a:pt x="52" y="105"/>
                          </a:lnTo>
                          <a:lnTo>
                            <a:pt x="60" y="115"/>
                          </a:lnTo>
                          <a:lnTo>
                            <a:pt x="67" y="135"/>
                          </a:lnTo>
                          <a:lnTo>
                            <a:pt x="67" y="145"/>
                          </a:lnTo>
                          <a:lnTo>
                            <a:pt x="70" y="157"/>
                          </a:lnTo>
                          <a:lnTo>
                            <a:pt x="67" y="170"/>
                          </a:lnTo>
                          <a:lnTo>
                            <a:pt x="60" y="185"/>
                          </a:lnTo>
                          <a:lnTo>
                            <a:pt x="47" y="207"/>
                          </a:lnTo>
                          <a:lnTo>
                            <a:pt x="40" y="217"/>
                          </a:lnTo>
                          <a:lnTo>
                            <a:pt x="20" y="235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de-DE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8253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1011" y="2769"/>
                      <a:ext cx="135" cy="133"/>
                    </a:xfrm>
                    <a:custGeom>
                      <a:avLst/>
                      <a:gdLst>
                        <a:gd name="T0" fmla="*/ 128 w 135"/>
                        <a:gd name="T1" fmla="*/ 0 h 133"/>
                        <a:gd name="T2" fmla="*/ 133 w 135"/>
                        <a:gd name="T3" fmla="*/ 10 h 133"/>
                        <a:gd name="T4" fmla="*/ 135 w 135"/>
                        <a:gd name="T5" fmla="*/ 23 h 133"/>
                        <a:gd name="T6" fmla="*/ 135 w 135"/>
                        <a:gd name="T7" fmla="*/ 35 h 133"/>
                        <a:gd name="T8" fmla="*/ 135 w 135"/>
                        <a:gd name="T9" fmla="*/ 53 h 133"/>
                        <a:gd name="T10" fmla="*/ 130 w 135"/>
                        <a:gd name="T11" fmla="*/ 73 h 133"/>
                        <a:gd name="T12" fmla="*/ 120 w 135"/>
                        <a:gd name="T13" fmla="*/ 93 h 133"/>
                        <a:gd name="T14" fmla="*/ 113 w 135"/>
                        <a:gd name="T15" fmla="*/ 105 h 133"/>
                        <a:gd name="T16" fmla="*/ 103 w 135"/>
                        <a:gd name="T17" fmla="*/ 115 h 133"/>
                        <a:gd name="T18" fmla="*/ 88 w 135"/>
                        <a:gd name="T19" fmla="*/ 125 h 133"/>
                        <a:gd name="T20" fmla="*/ 68 w 135"/>
                        <a:gd name="T21" fmla="*/ 130 h 133"/>
                        <a:gd name="T22" fmla="*/ 53 w 135"/>
                        <a:gd name="T23" fmla="*/ 133 h 133"/>
                        <a:gd name="T24" fmla="*/ 38 w 135"/>
                        <a:gd name="T25" fmla="*/ 130 h 133"/>
                        <a:gd name="T26" fmla="*/ 25 w 135"/>
                        <a:gd name="T27" fmla="*/ 125 h 133"/>
                        <a:gd name="T28" fmla="*/ 10 w 135"/>
                        <a:gd name="T29" fmla="*/ 95 h 133"/>
                        <a:gd name="T30" fmla="*/ 0 w 135"/>
                        <a:gd name="T31" fmla="*/ 90 h 133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0" t="0" r="r" b="b"/>
                      <a:pathLst>
                        <a:path w="135" h="133">
                          <a:moveTo>
                            <a:pt x="128" y="0"/>
                          </a:moveTo>
                          <a:lnTo>
                            <a:pt x="133" y="10"/>
                          </a:lnTo>
                          <a:lnTo>
                            <a:pt x="135" y="23"/>
                          </a:lnTo>
                          <a:lnTo>
                            <a:pt x="135" y="35"/>
                          </a:lnTo>
                          <a:lnTo>
                            <a:pt x="135" y="53"/>
                          </a:lnTo>
                          <a:lnTo>
                            <a:pt x="130" y="73"/>
                          </a:lnTo>
                          <a:lnTo>
                            <a:pt x="120" y="93"/>
                          </a:lnTo>
                          <a:lnTo>
                            <a:pt x="113" y="105"/>
                          </a:lnTo>
                          <a:lnTo>
                            <a:pt x="103" y="115"/>
                          </a:lnTo>
                          <a:lnTo>
                            <a:pt x="88" y="125"/>
                          </a:lnTo>
                          <a:lnTo>
                            <a:pt x="68" y="130"/>
                          </a:lnTo>
                          <a:lnTo>
                            <a:pt x="53" y="133"/>
                          </a:lnTo>
                          <a:lnTo>
                            <a:pt x="38" y="130"/>
                          </a:lnTo>
                          <a:lnTo>
                            <a:pt x="25" y="125"/>
                          </a:lnTo>
                          <a:lnTo>
                            <a:pt x="10" y="95"/>
                          </a:lnTo>
                          <a:lnTo>
                            <a:pt x="0" y="90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de-DE">
                        <a:latin typeface="Calibri"/>
                        <a:cs typeface="Calibri"/>
                      </a:endParaRPr>
                    </a:p>
                  </p:txBody>
                </p:sp>
              </p:grpSp>
              <p:grpSp>
                <p:nvGrpSpPr>
                  <p:cNvPr id="8247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703" y="2317"/>
                    <a:ext cx="235" cy="125"/>
                    <a:chOff x="703" y="2317"/>
                    <a:chExt cx="235" cy="125"/>
                  </a:xfrm>
                </p:grpSpPr>
                <p:sp>
                  <p:nvSpPr>
                    <p:cNvPr id="8248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703" y="2392"/>
                      <a:ext cx="60" cy="50"/>
                    </a:xfrm>
                    <a:custGeom>
                      <a:avLst/>
                      <a:gdLst>
                        <a:gd name="T0" fmla="*/ 0 w 60"/>
                        <a:gd name="T1" fmla="*/ 0 h 50"/>
                        <a:gd name="T2" fmla="*/ 25 w 60"/>
                        <a:gd name="T3" fmla="*/ 2 h 50"/>
                        <a:gd name="T4" fmla="*/ 43 w 60"/>
                        <a:gd name="T5" fmla="*/ 12 h 50"/>
                        <a:gd name="T6" fmla="*/ 55 w 60"/>
                        <a:gd name="T7" fmla="*/ 17 h 50"/>
                        <a:gd name="T8" fmla="*/ 60 w 60"/>
                        <a:gd name="T9" fmla="*/ 25 h 50"/>
                        <a:gd name="T10" fmla="*/ 50 w 60"/>
                        <a:gd name="T11" fmla="*/ 40 h 50"/>
                        <a:gd name="T12" fmla="*/ 40 w 60"/>
                        <a:gd name="T13" fmla="*/ 50 h 5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60" h="50">
                          <a:moveTo>
                            <a:pt x="0" y="0"/>
                          </a:moveTo>
                          <a:lnTo>
                            <a:pt x="25" y="2"/>
                          </a:lnTo>
                          <a:lnTo>
                            <a:pt x="43" y="12"/>
                          </a:lnTo>
                          <a:lnTo>
                            <a:pt x="55" y="17"/>
                          </a:lnTo>
                          <a:lnTo>
                            <a:pt x="60" y="25"/>
                          </a:lnTo>
                          <a:lnTo>
                            <a:pt x="50" y="40"/>
                          </a:lnTo>
                          <a:lnTo>
                            <a:pt x="40" y="50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de-DE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8249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803" y="2317"/>
                      <a:ext cx="40" cy="67"/>
                    </a:xfrm>
                    <a:custGeom>
                      <a:avLst/>
                      <a:gdLst>
                        <a:gd name="T0" fmla="*/ 40 w 40"/>
                        <a:gd name="T1" fmla="*/ 0 h 67"/>
                        <a:gd name="T2" fmla="*/ 20 w 40"/>
                        <a:gd name="T3" fmla="*/ 25 h 67"/>
                        <a:gd name="T4" fmla="*/ 10 w 40"/>
                        <a:gd name="T5" fmla="*/ 45 h 67"/>
                        <a:gd name="T6" fmla="*/ 3 w 40"/>
                        <a:gd name="T7" fmla="*/ 60 h 67"/>
                        <a:gd name="T8" fmla="*/ 0 w 40"/>
                        <a:gd name="T9" fmla="*/ 67 h 6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" h="67">
                          <a:moveTo>
                            <a:pt x="40" y="0"/>
                          </a:moveTo>
                          <a:lnTo>
                            <a:pt x="20" y="25"/>
                          </a:lnTo>
                          <a:lnTo>
                            <a:pt x="10" y="45"/>
                          </a:lnTo>
                          <a:lnTo>
                            <a:pt x="3" y="60"/>
                          </a:lnTo>
                          <a:lnTo>
                            <a:pt x="0" y="67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de-DE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8250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816" y="2347"/>
                      <a:ext cx="70" cy="60"/>
                    </a:xfrm>
                    <a:custGeom>
                      <a:avLst/>
                      <a:gdLst>
                        <a:gd name="T0" fmla="*/ 70 w 70"/>
                        <a:gd name="T1" fmla="*/ 0 h 60"/>
                        <a:gd name="T2" fmla="*/ 55 w 70"/>
                        <a:gd name="T3" fmla="*/ 17 h 60"/>
                        <a:gd name="T4" fmla="*/ 42 w 70"/>
                        <a:gd name="T5" fmla="*/ 35 h 60"/>
                        <a:gd name="T6" fmla="*/ 25 w 70"/>
                        <a:gd name="T7" fmla="*/ 47 h 60"/>
                        <a:gd name="T8" fmla="*/ 0 w 70"/>
                        <a:gd name="T9" fmla="*/ 60 h 6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70" h="60">
                          <a:moveTo>
                            <a:pt x="70" y="0"/>
                          </a:moveTo>
                          <a:lnTo>
                            <a:pt x="55" y="17"/>
                          </a:lnTo>
                          <a:lnTo>
                            <a:pt x="42" y="35"/>
                          </a:lnTo>
                          <a:lnTo>
                            <a:pt x="25" y="47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de-DE">
                        <a:latin typeface="Calibri"/>
                        <a:cs typeface="Calibri"/>
                      </a:endParaRPr>
                    </a:p>
                  </p:txBody>
                </p:sp>
                <p:sp>
                  <p:nvSpPr>
                    <p:cNvPr id="8251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858" y="2349"/>
                      <a:ext cx="80" cy="58"/>
                    </a:xfrm>
                    <a:custGeom>
                      <a:avLst/>
                      <a:gdLst>
                        <a:gd name="T0" fmla="*/ 80 w 80"/>
                        <a:gd name="T1" fmla="*/ 0 h 58"/>
                        <a:gd name="T2" fmla="*/ 65 w 80"/>
                        <a:gd name="T3" fmla="*/ 13 h 58"/>
                        <a:gd name="T4" fmla="*/ 43 w 80"/>
                        <a:gd name="T5" fmla="*/ 25 h 58"/>
                        <a:gd name="T6" fmla="*/ 23 w 80"/>
                        <a:gd name="T7" fmla="*/ 38 h 58"/>
                        <a:gd name="T8" fmla="*/ 0 w 80"/>
                        <a:gd name="T9" fmla="*/ 55 h 58"/>
                        <a:gd name="T10" fmla="*/ 0 w 80"/>
                        <a:gd name="T11" fmla="*/ 58 h 5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80" h="58">
                          <a:moveTo>
                            <a:pt x="80" y="0"/>
                          </a:moveTo>
                          <a:lnTo>
                            <a:pt x="65" y="13"/>
                          </a:lnTo>
                          <a:lnTo>
                            <a:pt x="43" y="25"/>
                          </a:lnTo>
                          <a:lnTo>
                            <a:pt x="23" y="38"/>
                          </a:lnTo>
                          <a:lnTo>
                            <a:pt x="0" y="55"/>
                          </a:lnTo>
                          <a:lnTo>
                            <a:pt x="0" y="58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de-DE">
                        <a:latin typeface="Calibri"/>
                        <a:cs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8205" name="Group 17"/>
            <p:cNvGrpSpPr>
              <a:grpSpLocks/>
            </p:cNvGrpSpPr>
            <p:nvPr/>
          </p:nvGrpSpPr>
          <p:grpSpPr bwMode="auto">
            <a:xfrm>
              <a:off x="701" y="2554"/>
              <a:ext cx="333" cy="328"/>
              <a:chOff x="701" y="2554"/>
              <a:chExt cx="333" cy="328"/>
            </a:xfrm>
          </p:grpSpPr>
          <p:sp>
            <p:nvSpPr>
              <p:cNvPr id="8206" name="Freeform 18"/>
              <p:cNvSpPr>
                <a:spLocks/>
              </p:cNvSpPr>
              <p:nvPr/>
            </p:nvSpPr>
            <p:spPr bwMode="auto">
              <a:xfrm>
                <a:off x="1001" y="2712"/>
                <a:ext cx="33" cy="27"/>
              </a:xfrm>
              <a:custGeom>
                <a:avLst/>
                <a:gdLst>
                  <a:gd name="T0" fmla="*/ 33 w 33"/>
                  <a:gd name="T1" fmla="*/ 0 h 27"/>
                  <a:gd name="T2" fmla="*/ 33 w 33"/>
                  <a:gd name="T3" fmla="*/ 5 h 27"/>
                  <a:gd name="T4" fmla="*/ 28 w 33"/>
                  <a:gd name="T5" fmla="*/ 7 h 27"/>
                  <a:gd name="T6" fmla="*/ 25 w 33"/>
                  <a:gd name="T7" fmla="*/ 12 h 27"/>
                  <a:gd name="T8" fmla="*/ 23 w 33"/>
                  <a:gd name="T9" fmla="*/ 17 h 27"/>
                  <a:gd name="T10" fmla="*/ 20 w 33"/>
                  <a:gd name="T11" fmla="*/ 25 h 27"/>
                  <a:gd name="T12" fmla="*/ 13 w 33"/>
                  <a:gd name="T13" fmla="*/ 25 h 27"/>
                  <a:gd name="T14" fmla="*/ 7 w 33"/>
                  <a:gd name="T15" fmla="*/ 25 h 27"/>
                  <a:gd name="T16" fmla="*/ 0 w 33"/>
                  <a:gd name="T17" fmla="*/ 22 h 27"/>
                  <a:gd name="T18" fmla="*/ 2 w 33"/>
                  <a:gd name="T19" fmla="*/ 27 h 2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3" h="27">
                    <a:moveTo>
                      <a:pt x="33" y="0"/>
                    </a:moveTo>
                    <a:lnTo>
                      <a:pt x="33" y="5"/>
                    </a:lnTo>
                    <a:lnTo>
                      <a:pt x="28" y="7"/>
                    </a:lnTo>
                    <a:lnTo>
                      <a:pt x="25" y="12"/>
                    </a:lnTo>
                    <a:lnTo>
                      <a:pt x="23" y="17"/>
                    </a:lnTo>
                    <a:lnTo>
                      <a:pt x="20" y="25"/>
                    </a:lnTo>
                    <a:lnTo>
                      <a:pt x="13" y="25"/>
                    </a:lnTo>
                    <a:lnTo>
                      <a:pt x="7" y="25"/>
                    </a:lnTo>
                    <a:lnTo>
                      <a:pt x="0" y="22"/>
                    </a:lnTo>
                    <a:lnTo>
                      <a:pt x="2" y="27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>
                  <a:latin typeface="Calibri"/>
                  <a:cs typeface="Calibri"/>
                </a:endParaRPr>
              </a:p>
            </p:txBody>
          </p:sp>
          <p:grpSp>
            <p:nvGrpSpPr>
              <p:cNvPr id="8207" name="Group 19"/>
              <p:cNvGrpSpPr>
                <a:grpSpLocks/>
              </p:cNvGrpSpPr>
              <p:nvPr/>
            </p:nvGrpSpPr>
            <p:grpSpPr bwMode="auto">
              <a:xfrm>
                <a:off x="701" y="2554"/>
                <a:ext cx="300" cy="328"/>
                <a:chOff x="701" y="2554"/>
                <a:chExt cx="300" cy="328"/>
              </a:xfrm>
            </p:grpSpPr>
            <p:sp>
              <p:nvSpPr>
                <p:cNvPr id="8208" name="Freeform 20"/>
                <p:cNvSpPr>
                  <a:spLocks/>
                </p:cNvSpPr>
                <p:nvPr/>
              </p:nvSpPr>
              <p:spPr bwMode="auto">
                <a:xfrm>
                  <a:off x="751" y="2759"/>
                  <a:ext cx="250" cy="123"/>
                </a:xfrm>
                <a:custGeom>
                  <a:avLst/>
                  <a:gdLst>
                    <a:gd name="T0" fmla="*/ 0 w 250"/>
                    <a:gd name="T1" fmla="*/ 58 h 123"/>
                    <a:gd name="T2" fmla="*/ 15 w 250"/>
                    <a:gd name="T3" fmla="*/ 78 h 123"/>
                    <a:gd name="T4" fmla="*/ 27 w 250"/>
                    <a:gd name="T5" fmla="*/ 93 h 123"/>
                    <a:gd name="T6" fmla="*/ 32 w 250"/>
                    <a:gd name="T7" fmla="*/ 105 h 123"/>
                    <a:gd name="T8" fmla="*/ 45 w 250"/>
                    <a:gd name="T9" fmla="*/ 113 h 123"/>
                    <a:gd name="T10" fmla="*/ 65 w 250"/>
                    <a:gd name="T11" fmla="*/ 118 h 123"/>
                    <a:gd name="T12" fmla="*/ 85 w 250"/>
                    <a:gd name="T13" fmla="*/ 118 h 123"/>
                    <a:gd name="T14" fmla="*/ 107 w 250"/>
                    <a:gd name="T15" fmla="*/ 123 h 123"/>
                    <a:gd name="T16" fmla="*/ 127 w 250"/>
                    <a:gd name="T17" fmla="*/ 118 h 123"/>
                    <a:gd name="T18" fmla="*/ 142 w 250"/>
                    <a:gd name="T19" fmla="*/ 108 h 123"/>
                    <a:gd name="T20" fmla="*/ 155 w 250"/>
                    <a:gd name="T21" fmla="*/ 100 h 123"/>
                    <a:gd name="T22" fmla="*/ 170 w 250"/>
                    <a:gd name="T23" fmla="*/ 85 h 123"/>
                    <a:gd name="T24" fmla="*/ 187 w 250"/>
                    <a:gd name="T25" fmla="*/ 68 h 123"/>
                    <a:gd name="T26" fmla="*/ 210 w 250"/>
                    <a:gd name="T27" fmla="*/ 50 h 123"/>
                    <a:gd name="T28" fmla="*/ 222 w 250"/>
                    <a:gd name="T29" fmla="*/ 45 h 123"/>
                    <a:gd name="T30" fmla="*/ 235 w 250"/>
                    <a:gd name="T31" fmla="*/ 33 h 123"/>
                    <a:gd name="T32" fmla="*/ 240 w 250"/>
                    <a:gd name="T33" fmla="*/ 23 h 123"/>
                    <a:gd name="T34" fmla="*/ 247 w 250"/>
                    <a:gd name="T35" fmla="*/ 10 h 123"/>
                    <a:gd name="T36" fmla="*/ 250 w 250"/>
                    <a:gd name="T37" fmla="*/ 0 h 12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50" h="123">
                      <a:moveTo>
                        <a:pt x="0" y="58"/>
                      </a:moveTo>
                      <a:lnTo>
                        <a:pt x="15" y="78"/>
                      </a:lnTo>
                      <a:lnTo>
                        <a:pt x="27" y="93"/>
                      </a:lnTo>
                      <a:lnTo>
                        <a:pt x="32" y="105"/>
                      </a:lnTo>
                      <a:lnTo>
                        <a:pt x="45" y="113"/>
                      </a:lnTo>
                      <a:lnTo>
                        <a:pt x="65" y="118"/>
                      </a:lnTo>
                      <a:lnTo>
                        <a:pt x="85" y="118"/>
                      </a:lnTo>
                      <a:lnTo>
                        <a:pt x="107" y="123"/>
                      </a:lnTo>
                      <a:lnTo>
                        <a:pt x="127" y="118"/>
                      </a:lnTo>
                      <a:lnTo>
                        <a:pt x="142" y="108"/>
                      </a:lnTo>
                      <a:lnTo>
                        <a:pt x="155" y="100"/>
                      </a:lnTo>
                      <a:lnTo>
                        <a:pt x="170" y="85"/>
                      </a:lnTo>
                      <a:lnTo>
                        <a:pt x="187" y="68"/>
                      </a:lnTo>
                      <a:lnTo>
                        <a:pt x="210" y="50"/>
                      </a:lnTo>
                      <a:lnTo>
                        <a:pt x="222" y="45"/>
                      </a:lnTo>
                      <a:lnTo>
                        <a:pt x="235" y="33"/>
                      </a:lnTo>
                      <a:lnTo>
                        <a:pt x="240" y="23"/>
                      </a:lnTo>
                      <a:lnTo>
                        <a:pt x="247" y="10"/>
                      </a:lnTo>
                      <a:lnTo>
                        <a:pt x="25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de-DE">
                    <a:latin typeface="Calibri"/>
                    <a:cs typeface="Calibri"/>
                  </a:endParaRPr>
                </a:p>
              </p:txBody>
            </p:sp>
            <p:grpSp>
              <p:nvGrpSpPr>
                <p:cNvPr id="8209" name="Group 21"/>
                <p:cNvGrpSpPr>
                  <a:grpSpLocks/>
                </p:cNvGrpSpPr>
                <p:nvPr/>
              </p:nvGrpSpPr>
              <p:grpSpPr bwMode="auto">
                <a:xfrm>
                  <a:off x="701" y="2554"/>
                  <a:ext cx="275" cy="253"/>
                  <a:chOff x="701" y="2554"/>
                  <a:chExt cx="275" cy="253"/>
                </a:xfrm>
              </p:grpSpPr>
              <p:grpSp>
                <p:nvGrpSpPr>
                  <p:cNvPr id="8210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766" y="2669"/>
                    <a:ext cx="145" cy="138"/>
                    <a:chOff x="766" y="2669"/>
                    <a:chExt cx="145" cy="138"/>
                  </a:xfrm>
                </p:grpSpPr>
                <p:grpSp>
                  <p:nvGrpSpPr>
                    <p:cNvPr id="8230" name="Group 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669"/>
                      <a:ext cx="85" cy="55"/>
                      <a:chOff x="793" y="2669"/>
                      <a:chExt cx="85" cy="55"/>
                    </a:xfrm>
                  </p:grpSpPr>
                  <p:sp>
                    <p:nvSpPr>
                      <p:cNvPr id="8238" name="Freeform 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93" y="2669"/>
                        <a:ext cx="35" cy="55"/>
                      </a:xfrm>
                      <a:custGeom>
                        <a:avLst/>
                        <a:gdLst>
                          <a:gd name="T0" fmla="*/ 3 w 35"/>
                          <a:gd name="T1" fmla="*/ 0 h 55"/>
                          <a:gd name="T2" fmla="*/ 8 w 35"/>
                          <a:gd name="T3" fmla="*/ 10 h 55"/>
                          <a:gd name="T4" fmla="*/ 3 w 35"/>
                          <a:gd name="T5" fmla="*/ 20 h 55"/>
                          <a:gd name="T6" fmla="*/ 0 w 35"/>
                          <a:gd name="T7" fmla="*/ 25 h 55"/>
                          <a:gd name="T8" fmla="*/ 0 w 35"/>
                          <a:gd name="T9" fmla="*/ 33 h 55"/>
                          <a:gd name="T10" fmla="*/ 0 w 35"/>
                          <a:gd name="T11" fmla="*/ 38 h 55"/>
                          <a:gd name="T12" fmla="*/ 3 w 35"/>
                          <a:gd name="T13" fmla="*/ 45 h 55"/>
                          <a:gd name="T14" fmla="*/ 10 w 35"/>
                          <a:gd name="T15" fmla="*/ 48 h 55"/>
                          <a:gd name="T16" fmla="*/ 15 w 35"/>
                          <a:gd name="T17" fmla="*/ 50 h 55"/>
                          <a:gd name="T18" fmla="*/ 23 w 35"/>
                          <a:gd name="T19" fmla="*/ 50 h 55"/>
                          <a:gd name="T20" fmla="*/ 35 w 35"/>
                          <a:gd name="T21" fmla="*/ 55 h 55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0" t="0" r="r" b="b"/>
                        <a:pathLst>
                          <a:path w="35" h="55">
                            <a:moveTo>
                              <a:pt x="3" y="0"/>
                            </a:moveTo>
                            <a:lnTo>
                              <a:pt x="8" y="10"/>
                            </a:lnTo>
                            <a:lnTo>
                              <a:pt x="3" y="20"/>
                            </a:lnTo>
                            <a:lnTo>
                              <a:pt x="0" y="25"/>
                            </a:lnTo>
                            <a:lnTo>
                              <a:pt x="0" y="33"/>
                            </a:lnTo>
                            <a:lnTo>
                              <a:pt x="0" y="38"/>
                            </a:lnTo>
                            <a:lnTo>
                              <a:pt x="3" y="45"/>
                            </a:lnTo>
                            <a:lnTo>
                              <a:pt x="10" y="48"/>
                            </a:lnTo>
                            <a:lnTo>
                              <a:pt x="15" y="50"/>
                            </a:lnTo>
                            <a:lnTo>
                              <a:pt x="23" y="50"/>
                            </a:lnTo>
                            <a:lnTo>
                              <a:pt x="35" y="55"/>
                            </a:lnTo>
                          </a:path>
                        </a:pathLst>
                      </a:custGeom>
                      <a:noFill/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de-DE">
                          <a:latin typeface="Calibri"/>
                          <a:cs typeface="Calibri"/>
                        </a:endParaRPr>
                      </a:p>
                    </p:txBody>
                  </p:sp>
                  <p:sp>
                    <p:nvSpPr>
                      <p:cNvPr id="8239" name="Freeform 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3" y="2707"/>
                        <a:ext cx="28" cy="10"/>
                      </a:xfrm>
                      <a:custGeom>
                        <a:avLst/>
                        <a:gdLst>
                          <a:gd name="T0" fmla="*/ 0 w 28"/>
                          <a:gd name="T1" fmla="*/ 10 h 10"/>
                          <a:gd name="T2" fmla="*/ 13 w 28"/>
                          <a:gd name="T3" fmla="*/ 5 h 10"/>
                          <a:gd name="T4" fmla="*/ 23 w 28"/>
                          <a:gd name="T5" fmla="*/ 0 h 10"/>
                          <a:gd name="T6" fmla="*/ 25 w 28"/>
                          <a:gd name="T7" fmla="*/ 0 h 10"/>
                          <a:gd name="T8" fmla="*/ 28 w 28"/>
                          <a:gd name="T9" fmla="*/ 5 h 10"/>
                          <a:gd name="T10" fmla="*/ 20 w 28"/>
                          <a:gd name="T11" fmla="*/ 7 h 10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0" t="0" r="r" b="b"/>
                        <a:pathLst>
                          <a:path w="28" h="10">
                            <a:moveTo>
                              <a:pt x="0" y="10"/>
                            </a:moveTo>
                            <a:lnTo>
                              <a:pt x="13" y="5"/>
                            </a:lnTo>
                            <a:lnTo>
                              <a:pt x="23" y="0"/>
                            </a:lnTo>
                            <a:lnTo>
                              <a:pt x="25" y="0"/>
                            </a:lnTo>
                            <a:lnTo>
                              <a:pt x="28" y="5"/>
                            </a:lnTo>
                            <a:lnTo>
                              <a:pt x="20" y="7"/>
                            </a:lnTo>
                          </a:path>
                        </a:pathLst>
                      </a:custGeom>
                      <a:noFill/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de-DE">
                          <a:latin typeface="Calibri"/>
                          <a:cs typeface="Calibri"/>
                        </a:endParaRPr>
                      </a:p>
                    </p:txBody>
                  </p:sp>
                  <p:sp>
                    <p:nvSpPr>
                      <p:cNvPr id="8240" name="Freeform 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6" y="2689"/>
                        <a:ext cx="12" cy="28"/>
                      </a:xfrm>
                      <a:custGeom>
                        <a:avLst/>
                        <a:gdLst>
                          <a:gd name="T0" fmla="*/ 7 w 12"/>
                          <a:gd name="T1" fmla="*/ 0 h 28"/>
                          <a:gd name="T2" fmla="*/ 7 w 12"/>
                          <a:gd name="T3" fmla="*/ 5 h 28"/>
                          <a:gd name="T4" fmla="*/ 7 w 12"/>
                          <a:gd name="T5" fmla="*/ 10 h 28"/>
                          <a:gd name="T6" fmla="*/ 12 w 12"/>
                          <a:gd name="T7" fmla="*/ 15 h 28"/>
                          <a:gd name="T8" fmla="*/ 7 w 12"/>
                          <a:gd name="T9" fmla="*/ 23 h 28"/>
                          <a:gd name="T10" fmla="*/ 5 w 12"/>
                          <a:gd name="T11" fmla="*/ 25 h 28"/>
                          <a:gd name="T12" fmla="*/ 2 w 12"/>
                          <a:gd name="T13" fmla="*/ 25 h 28"/>
                          <a:gd name="T14" fmla="*/ 0 w 12"/>
                          <a:gd name="T15" fmla="*/ 28 h 28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12" h="28">
                            <a:moveTo>
                              <a:pt x="7" y="0"/>
                            </a:moveTo>
                            <a:lnTo>
                              <a:pt x="7" y="5"/>
                            </a:lnTo>
                            <a:lnTo>
                              <a:pt x="7" y="10"/>
                            </a:lnTo>
                            <a:lnTo>
                              <a:pt x="12" y="15"/>
                            </a:lnTo>
                            <a:lnTo>
                              <a:pt x="7" y="23"/>
                            </a:lnTo>
                            <a:lnTo>
                              <a:pt x="5" y="25"/>
                            </a:lnTo>
                            <a:lnTo>
                              <a:pt x="2" y="25"/>
                            </a:lnTo>
                            <a:lnTo>
                              <a:pt x="0" y="28"/>
                            </a:lnTo>
                          </a:path>
                        </a:pathLst>
                      </a:custGeom>
                      <a:noFill/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de-DE">
                          <a:latin typeface="Calibri"/>
                          <a:cs typeface="Calibri"/>
                        </a:endParaRPr>
                      </a:p>
                    </p:txBody>
                  </p:sp>
                </p:grpSp>
                <p:grpSp>
                  <p:nvGrpSpPr>
                    <p:cNvPr id="8231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66" y="2749"/>
                      <a:ext cx="145" cy="58"/>
                      <a:chOff x="766" y="2749"/>
                      <a:chExt cx="145" cy="58"/>
                    </a:xfrm>
                  </p:grpSpPr>
                  <p:sp>
                    <p:nvSpPr>
                      <p:cNvPr id="8232" name="Freeform 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01" y="2794"/>
                        <a:ext cx="80" cy="13"/>
                      </a:xfrm>
                      <a:custGeom>
                        <a:avLst/>
                        <a:gdLst>
                          <a:gd name="T0" fmla="*/ 0 w 80"/>
                          <a:gd name="T1" fmla="*/ 8 h 13"/>
                          <a:gd name="T2" fmla="*/ 5 w 80"/>
                          <a:gd name="T3" fmla="*/ 10 h 13"/>
                          <a:gd name="T4" fmla="*/ 15 w 80"/>
                          <a:gd name="T5" fmla="*/ 13 h 13"/>
                          <a:gd name="T6" fmla="*/ 27 w 80"/>
                          <a:gd name="T7" fmla="*/ 13 h 13"/>
                          <a:gd name="T8" fmla="*/ 40 w 80"/>
                          <a:gd name="T9" fmla="*/ 13 h 13"/>
                          <a:gd name="T10" fmla="*/ 47 w 80"/>
                          <a:gd name="T11" fmla="*/ 13 h 13"/>
                          <a:gd name="T12" fmla="*/ 57 w 80"/>
                          <a:gd name="T13" fmla="*/ 10 h 13"/>
                          <a:gd name="T14" fmla="*/ 67 w 80"/>
                          <a:gd name="T15" fmla="*/ 3 h 13"/>
                          <a:gd name="T16" fmla="*/ 77 w 80"/>
                          <a:gd name="T17" fmla="*/ 0 h 13"/>
                          <a:gd name="T18" fmla="*/ 80 w 80"/>
                          <a:gd name="T19" fmla="*/ 0 h 1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80" h="13">
                            <a:moveTo>
                              <a:pt x="0" y="8"/>
                            </a:moveTo>
                            <a:lnTo>
                              <a:pt x="5" y="10"/>
                            </a:lnTo>
                            <a:lnTo>
                              <a:pt x="15" y="13"/>
                            </a:lnTo>
                            <a:lnTo>
                              <a:pt x="27" y="13"/>
                            </a:lnTo>
                            <a:lnTo>
                              <a:pt x="40" y="13"/>
                            </a:lnTo>
                            <a:lnTo>
                              <a:pt x="47" y="13"/>
                            </a:lnTo>
                            <a:lnTo>
                              <a:pt x="57" y="10"/>
                            </a:lnTo>
                            <a:lnTo>
                              <a:pt x="67" y="3"/>
                            </a:lnTo>
                            <a:lnTo>
                              <a:pt x="77" y="0"/>
                            </a:lnTo>
                            <a:lnTo>
                              <a:pt x="80" y="0"/>
                            </a:lnTo>
                          </a:path>
                        </a:pathLst>
                      </a:custGeom>
                      <a:noFill/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de-DE">
                          <a:latin typeface="Calibri"/>
                          <a:cs typeface="Calibri"/>
                        </a:endParaRPr>
                      </a:p>
                    </p:txBody>
                  </p:sp>
                  <p:grpSp>
                    <p:nvGrpSpPr>
                      <p:cNvPr id="8233" name="Group 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66" y="2749"/>
                        <a:ext cx="145" cy="45"/>
                        <a:chOff x="766" y="2749"/>
                        <a:chExt cx="145" cy="45"/>
                      </a:xfrm>
                    </p:grpSpPr>
                    <p:sp>
                      <p:nvSpPr>
                        <p:cNvPr id="8234" name="Bogen 3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72" y="2758"/>
                          <a:ext cx="126" cy="24"/>
                        </a:xfrm>
                        <a:custGeom>
                          <a:avLst/>
                          <a:gdLst>
                            <a:gd name="T0" fmla="*/ 0 w 42849"/>
                            <a:gd name="T1" fmla="*/ 0 h 21600"/>
                            <a:gd name="T2" fmla="*/ 0 w 42849"/>
                            <a:gd name="T3" fmla="*/ 0 h 21600"/>
                            <a:gd name="T4" fmla="*/ 0 w 42849"/>
                            <a:gd name="T5" fmla="*/ 0 h 21600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42849" h="21600" fill="none" extrusionOk="0">
                              <a:moveTo>
                                <a:pt x="42849" y="2787"/>
                              </a:moveTo>
                              <a:cubicBezTo>
                                <a:pt x="41449" y="13548"/>
                                <a:pt x="32281" y="21600"/>
                                <a:pt x="21430" y="21600"/>
                              </a:cubicBezTo>
                              <a:cubicBezTo>
                                <a:pt x="10544" y="21600"/>
                                <a:pt x="1360" y="13500"/>
                                <a:pt x="-1" y="2700"/>
                              </a:cubicBezTo>
                            </a:path>
                            <a:path w="42849" h="21600" stroke="0" extrusionOk="0">
                              <a:moveTo>
                                <a:pt x="42849" y="2787"/>
                              </a:moveTo>
                              <a:cubicBezTo>
                                <a:pt x="41449" y="13548"/>
                                <a:pt x="32281" y="21600"/>
                                <a:pt x="21430" y="21600"/>
                              </a:cubicBezTo>
                              <a:cubicBezTo>
                                <a:pt x="10544" y="21600"/>
                                <a:pt x="1360" y="13500"/>
                                <a:pt x="-1" y="2700"/>
                              </a:cubicBezTo>
                              <a:lnTo>
                                <a:pt x="21430" y="0"/>
                              </a:lnTo>
                              <a:lnTo>
                                <a:pt x="42849" y="278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de-DE">
                            <a:latin typeface="Calibri"/>
                            <a:cs typeface="Calibri"/>
                          </a:endParaRPr>
                        </a:p>
                      </p:txBody>
                    </p:sp>
                    <p:grpSp>
                      <p:nvGrpSpPr>
                        <p:cNvPr id="8235" name="Group 3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66" y="2749"/>
                          <a:ext cx="145" cy="45"/>
                          <a:chOff x="766" y="2749"/>
                          <a:chExt cx="145" cy="45"/>
                        </a:xfrm>
                      </p:grpSpPr>
                      <p:sp>
                        <p:nvSpPr>
                          <p:cNvPr id="8236" name="Freeform 32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768" y="2757"/>
                            <a:ext cx="140" cy="37"/>
                          </a:xfrm>
                          <a:custGeom>
                            <a:avLst/>
                            <a:gdLst>
                              <a:gd name="T0" fmla="*/ 0 w 140"/>
                              <a:gd name="T1" fmla="*/ 0 h 37"/>
                              <a:gd name="T2" fmla="*/ 3 w 140"/>
                              <a:gd name="T3" fmla="*/ 5 h 37"/>
                              <a:gd name="T4" fmla="*/ 10 w 140"/>
                              <a:gd name="T5" fmla="*/ 12 h 37"/>
                              <a:gd name="T6" fmla="*/ 13 w 140"/>
                              <a:gd name="T7" fmla="*/ 17 h 37"/>
                              <a:gd name="T8" fmla="*/ 20 w 140"/>
                              <a:gd name="T9" fmla="*/ 22 h 37"/>
                              <a:gd name="T10" fmla="*/ 25 w 140"/>
                              <a:gd name="T11" fmla="*/ 27 h 37"/>
                              <a:gd name="T12" fmla="*/ 35 w 140"/>
                              <a:gd name="T13" fmla="*/ 30 h 37"/>
                              <a:gd name="T14" fmla="*/ 45 w 140"/>
                              <a:gd name="T15" fmla="*/ 35 h 37"/>
                              <a:gd name="T16" fmla="*/ 50 w 140"/>
                              <a:gd name="T17" fmla="*/ 37 h 37"/>
                              <a:gd name="T18" fmla="*/ 63 w 140"/>
                              <a:gd name="T19" fmla="*/ 37 h 37"/>
                              <a:gd name="T20" fmla="*/ 73 w 140"/>
                              <a:gd name="T21" fmla="*/ 35 h 37"/>
                              <a:gd name="T22" fmla="*/ 80 w 140"/>
                              <a:gd name="T23" fmla="*/ 35 h 37"/>
                              <a:gd name="T24" fmla="*/ 90 w 140"/>
                              <a:gd name="T25" fmla="*/ 30 h 37"/>
                              <a:gd name="T26" fmla="*/ 100 w 140"/>
                              <a:gd name="T27" fmla="*/ 27 h 37"/>
                              <a:gd name="T28" fmla="*/ 105 w 140"/>
                              <a:gd name="T29" fmla="*/ 25 h 37"/>
                              <a:gd name="T30" fmla="*/ 115 w 140"/>
                              <a:gd name="T31" fmla="*/ 22 h 37"/>
                              <a:gd name="T32" fmla="*/ 123 w 140"/>
                              <a:gd name="T33" fmla="*/ 17 h 37"/>
                              <a:gd name="T34" fmla="*/ 130 w 140"/>
                              <a:gd name="T35" fmla="*/ 12 h 37"/>
                              <a:gd name="T36" fmla="*/ 133 w 140"/>
                              <a:gd name="T37" fmla="*/ 5 h 37"/>
                              <a:gd name="T38" fmla="*/ 140 w 140"/>
                              <a:gd name="T39" fmla="*/ 0 h 37"/>
                              <a:gd name="T40" fmla="*/ 130 w 140"/>
                              <a:gd name="T41" fmla="*/ 2 h 37"/>
                              <a:gd name="T42" fmla="*/ 125 w 140"/>
                              <a:gd name="T43" fmla="*/ 5 h 37"/>
                              <a:gd name="T44" fmla="*/ 118 w 140"/>
                              <a:gd name="T45" fmla="*/ 5 h 37"/>
                              <a:gd name="T46" fmla="*/ 110 w 140"/>
                              <a:gd name="T47" fmla="*/ 7 h 37"/>
                              <a:gd name="T48" fmla="*/ 103 w 140"/>
                              <a:gd name="T49" fmla="*/ 12 h 37"/>
                              <a:gd name="T50" fmla="*/ 93 w 140"/>
                              <a:gd name="T51" fmla="*/ 12 h 37"/>
                              <a:gd name="T52" fmla="*/ 85 w 140"/>
                              <a:gd name="T53" fmla="*/ 15 h 37"/>
                              <a:gd name="T54" fmla="*/ 78 w 140"/>
                              <a:gd name="T55" fmla="*/ 15 h 37"/>
                              <a:gd name="T56" fmla="*/ 65 w 140"/>
                              <a:gd name="T57" fmla="*/ 17 h 37"/>
                              <a:gd name="T58" fmla="*/ 55 w 140"/>
                              <a:gd name="T59" fmla="*/ 17 h 37"/>
                              <a:gd name="T60" fmla="*/ 48 w 140"/>
                              <a:gd name="T61" fmla="*/ 15 h 37"/>
                              <a:gd name="T62" fmla="*/ 38 w 140"/>
                              <a:gd name="T63" fmla="*/ 15 h 37"/>
                              <a:gd name="T64" fmla="*/ 25 w 140"/>
                              <a:gd name="T65" fmla="*/ 12 h 37"/>
                              <a:gd name="T66" fmla="*/ 15 w 140"/>
                              <a:gd name="T67" fmla="*/ 7 h 37"/>
                              <a:gd name="T68" fmla="*/ 10 w 140"/>
                              <a:gd name="T69" fmla="*/ 2 h 37"/>
                              <a:gd name="T70" fmla="*/ 0 w 140"/>
                              <a:gd name="T71" fmla="*/ 0 h 37"/>
                              <a:gd name="T72" fmla="*/ 0 60000 65536"/>
                              <a:gd name="T73" fmla="*/ 0 60000 65536"/>
                              <a:gd name="T74" fmla="*/ 0 60000 65536"/>
                              <a:gd name="T75" fmla="*/ 0 60000 65536"/>
                              <a:gd name="T76" fmla="*/ 0 60000 65536"/>
                              <a:gd name="T77" fmla="*/ 0 60000 65536"/>
                              <a:gd name="T78" fmla="*/ 0 60000 65536"/>
                              <a:gd name="T79" fmla="*/ 0 60000 65536"/>
                              <a:gd name="T80" fmla="*/ 0 60000 65536"/>
                              <a:gd name="T81" fmla="*/ 0 60000 65536"/>
                              <a:gd name="T82" fmla="*/ 0 60000 65536"/>
                              <a:gd name="T83" fmla="*/ 0 60000 65536"/>
                              <a:gd name="T84" fmla="*/ 0 60000 65536"/>
                              <a:gd name="T85" fmla="*/ 0 60000 65536"/>
                              <a:gd name="T86" fmla="*/ 0 60000 65536"/>
                              <a:gd name="T87" fmla="*/ 0 60000 65536"/>
                              <a:gd name="T88" fmla="*/ 0 60000 65536"/>
                              <a:gd name="T89" fmla="*/ 0 60000 65536"/>
                              <a:gd name="T90" fmla="*/ 0 60000 65536"/>
                              <a:gd name="T91" fmla="*/ 0 60000 65536"/>
                              <a:gd name="T92" fmla="*/ 0 60000 65536"/>
                              <a:gd name="T93" fmla="*/ 0 60000 65536"/>
                              <a:gd name="T94" fmla="*/ 0 60000 65536"/>
                              <a:gd name="T95" fmla="*/ 0 60000 65536"/>
                              <a:gd name="T96" fmla="*/ 0 60000 65536"/>
                              <a:gd name="T97" fmla="*/ 0 60000 65536"/>
                              <a:gd name="T98" fmla="*/ 0 60000 65536"/>
                              <a:gd name="T99" fmla="*/ 0 60000 65536"/>
                              <a:gd name="T100" fmla="*/ 0 60000 65536"/>
                              <a:gd name="T101" fmla="*/ 0 60000 65536"/>
                              <a:gd name="T102" fmla="*/ 0 60000 65536"/>
                              <a:gd name="T103" fmla="*/ 0 60000 65536"/>
                              <a:gd name="T104" fmla="*/ 0 60000 65536"/>
                              <a:gd name="T105" fmla="*/ 0 60000 65536"/>
                              <a:gd name="T106" fmla="*/ 0 60000 65536"/>
                              <a:gd name="T107" fmla="*/ 0 60000 65536"/>
                            </a:gdLst>
                            <a:ahLst/>
                            <a:cxnLst>
                              <a:cxn ang="T72">
                                <a:pos x="T0" y="T1"/>
                              </a:cxn>
                              <a:cxn ang="T73">
                                <a:pos x="T2" y="T3"/>
                              </a:cxn>
                              <a:cxn ang="T74">
                                <a:pos x="T4" y="T5"/>
                              </a:cxn>
                              <a:cxn ang="T75">
                                <a:pos x="T6" y="T7"/>
                              </a:cxn>
                              <a:cxn ang="T76">
                                <a:pos x="T8" y="T9"/>
                              </a:cxn>
                              <a:cxn ang="T77">
                                <a:pos x="T10" y="T11"/>
                              </a:cxn>
                              <a:cxn ang="T78">
                                <a:pos x="T12" y="T13"/>
                              </a:cxn>
                              <a:cxn ang="T79">
                                <a:pos x="T14" y="T15"/>
                              </a:cxn>
                              <a:cxn ang="T80">
                                <a:pos x="T16" y="T17"/>
                              </a:cxn>
                              <a:cxn ang="T81">
                                <a:pos x="T18" y="T19"/>
                              </a:cxn>
                              <a:cxn ang="T82">
                                <a:pos x="T20" y="T21"/>
                              </a:cxn>
                              <a:cxn ang="T83">
                                <a:pos x="T22" y="T23"/>
                              </a:cxn>
                              <a:cxn ang="T84">
                                <a:pos x="T24" y="T25"/>
                              </a:cxn>
                              <a:cxn ang="T85">
                                <a:pos x="T26" y="T27"/>
                              </a:cxn>
                              <a:cxn ang="T86">
                                <a:pos x="T28" y="T29"/>
                              </a:cxn>
                              <a:cxn ang="T87">
                                <a:pos x="T30" y="T31"/>
                              </a:cxn>
                              <a:cxn ang="T88">
                                <a:pos x="T32" y="T33"/>
                              </a:cxn>
                              <a:cxn ang="T89">
                                <a:pos x="T34" y="T35"/>
                              </a:cxn>
                              <a:cxn ang="T90">
                                <a:pos x="T36" y="T37"/>
                              </a:cxn>
                              <a:cxn ang="T91">
                                <a:pos x="T38" y="T39"/>
                              </a:cxn>
                              <a:cxn ang="T92">
                                <a:pos x="T40" y="T41"/>
                              </a:cxn>
                              <a:cxn ang="T93">
                                <a:pos x="T42" y="T43"/>
                              </a:cxn>
                              <a:cxn ang="T94">
                                <a:pos x="T44" y="T45"/>
                              </a:cxn>
                              <a:cxn ang="T95">
                                <a:pos x="T46" y="T47"/>
                              </a:cxn>
                              <a:cxn ang="T96">
                                <a:pos x="T48" y="T49"/>
                              </a:cxn>
                              <a:cxn ang="T97">
                                <a:pos x="T50" y="T51"/>
                              </a:cxn>
                              <a:cxn ang="T98">
                                <a:pos x="T52" y="T53"/>
                              </a:cxn>
                              <a:cxn ang="T99">
                                <a:pos x="T54" y="T55"/>
                              </a:cxn>
                              <a:cxn ang="T100">
                                <a:pos x="T56" y="T57"/>
                              </a:cxn>
                              <a:cxn ang="T101">
                                <a:pos x="T58" y="T59"/>
                              </a:cxn>
                              <a:cxn ang="T102">
                                <a:pos x="T60" y="T61"/>
                              </a:cxn>
                              <a:cxn ang="T103">
                                <a:pos x="T62" y="T63"/>
                              </a:cxn>
                              <a:cxn ang="T104">
                                <a:pos x="T64" y="T65"/>
                              </a:cxn>
                              <a:cxn ang="T105">
                                <a:pos x="T66" y="T67"/>
                              </a:cxn>
                              <a:cxn ang="T106">
                                <a:pos x="T68" y="T69"/>
                              </a:cxn>
                              <a:cxn ang="T107">
                                <a:pos x="T70" y="T71"/>
                              </a:cxn>
                            </a:cxnLst>
                            <a:rect l="0" t="0" r="r" b="b"/>
                            <a:pathLst>
                              <a:path w="140" h="37">
                                <a:moveTo>
                                  <a:pt x="0" y="0"/>
                                </a:moveTo>
                                <a:lnTo>
                                  <a:pt x="3" y="5"/>
                                </a:lnTo>
                                <a:lnTo>
                                  <a:pt x="10" y="12"/>
                                </a:lnTo>
                                <a:lnTo>
                                  <a:pt x="13" y="17"/>
                                </a:lnTo>
                                <a:lnTo>
                                  <a:pt x="20" y="22"/>
                                </a:lnTo>
                                <a:lnTo>
                                  <a:pt x="25" y="27"/>
                                </a:lnTo>
                                <a:lnTo>
                                  <a:pt x="35" y="30"/>
                                </a:lnTo>
                                <a:lnTo>
                                  <a:pt x="45" y="35"/>
                                </a:lnTo>
                                <a:lnTo>
                                  <a:pt x="50" y="37"/>
                                </a:lnTo>
                                <a:lnTo>
                                  <a:pt x="63" y="37"/>
                                </a:lnTo>
                                <a:lnTo>
                                  <a:pt x="73" y="35"/>
                                </a:lnTo>
                                <a:lnTo>
                                  <a:pt x="80" y="35"/>
                                </a:lnTo>
                                <a:lnTo>
                                  <a:pt x="90" y="30"/>
                                </a:lnTo>
                                <a:lnTo>
                                  <a:pt x="100" y="27"/>
                                </a:lnTo>
                                <a:lnTo>
                                  <a:pt x="105" y="25"/>
                                </a:lnTo>
                                <a:lnTo>
                                  <a:pt x="115" y="22"/>
                                </a:lnTo>
                                <a:lnTo>
                                  <a:pt x="123" y="17"/>
                                </a:lnTo>
                                <a:lnTo>
                                  <a:pt x="130" y="12"/>
                                </a:lnTo>
                                <a:lnTo>
                                  <a:pt x="133" y="5"/>
                                </a:lnTo>
                                <a:lnTo>
                                  <a:pt x="140" y="0"/>
                                </a:lnTo>
                                <a:lnTo>
                                  <a:pt x="130" y="2"/>
                                </a:lnTo>
                                <a:lnTo>
                                  <a:pt x="125" y="5"/>
                                </a:lnTo>
                                <a:lnTo>
                                  <a:pt x="118" y="5"/>
                                </a:lnTo>
                                <a:lnTo>
                                  <a:pt x="110" y="7"/>
                                </a:lnTo>
                                <a:lnTo>
                                  <a:pt x="103" y="12"/>
                                </a:lnTo>
                                <a:lnTo>
                                  <a:pt x="93" y="12"/>
                                </a:lnTo>
                                <a:lnTo>
                                  <a:pt x="85" y="15"/>
                                </a:lnTo>
                                <a:lnTo>
                                  <a:pt x="78" y="15"/>
                                </a:lnTo>
                                <a:lnTo>
                                  <a:pt x="65" y="17"/>
                                </a:lnTo>
                                <a:lnTo>
                                  <a:pt x="55" y="17"/>
                                </a:lnTo>
                                <a:lnTo>
                                  <a:pt x="48" y="15"/>
                                </a:lnTo>
                                <a:lnTo>
                                  <a:pt x="38" y="15"/>
                                </a:lnTo>
                                <a:lnTo>
                                  <a:pt x="25" y="12"/>
                                </a:lnTo>
                                <a:lnTo>
                                  <a:pt x="15" y="7"/>
                                </a:lnTo>
                                <a:lnTo>
                                  <a:pt x="10" y="2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0000"/>
                          </a:solidFill>
                          <a:ln w="15875">
                            <a:solidFill>
                              <a:srgbClr val="000000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de-DE">
                              <a:latin typeface="Calibri"/>
                              <a:cs typeface="Calibri"/>
                            </a:endParaRPr>
                          </a:p>
                        </p:txBody>
                      </p:sp>
                      <p:sp>
                        <p:nvSpPr>
                          <p:cNvPr id="8237" name="Freeform 33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766" y="2749"/>
                            <a:ext cx="145" cy="20"/>
                          </a:xfrm>
                          <a:custGeom>
                            <a:avLst/>
                            <a:gdLst>
                              <a:gd name="T0" fmla="*/ 0 w 145"/>
                              <a:gd name="T1" fmla="*/ 8 h 20"/>
                              <a:gd name="T2" fmla="*/ 10 w 145"/>
                              <a:gd name="T3" fmla="*/ 3 h 20"/>
                              <a:gd name="T4" fmla="*/ 17 w 145"/>
                              <a:gd name="T5" fmla="*/ 3 h 20"/>
                              <a:gd name="T6" fmla="*/ 30 w 145"/>
                              <a:gd name="T7" fmla="*/ 3 h 20"/>
                              <a:gd name="T8" fmla="*/ 42 w 145"/>
                              <a:gd name="T9" fmla="*/ 0 h 20"/>
                              <a:gd name="T10" fmla="*/ 50 w 145"/>
                              <a:gd name="T11" fmla="*/ 3 h 20"/>
                              <a:gd name="T12" fmla="*/ 55 w 145"/>
                              <a:gd name="T13" fmla="*/ 3 h 20"/>
                              <a:gd name="T14" fmla="*/ 57 w 145"/>
                              <a:gd name="T15" fmla="*/ 3 h 20"/>
                              <a:gd name="T16" fmla="*/ 67 w 145"/>
                              <a:gd name="T17" fmla="*/ 0 h 20"/>
                              <a:gd name="T18" fmla="*/ 95 w 145"/>
                              <a:gd name="T19" fmla="*/ 3 h 20"/>
                              <a:gd name="T20" fmla="*/ 112 w 145"/>
                              <a:gd name="T21" fmla="*/ 3 h 20"/>
                              <a:gd name="T22" fmla="*/ 130 w 145"/>
                              <a:gd name="T23" fmla="*/ 8 h 20"/>
                              <a:gd name="T24" fmla="*/ 145 w 145"/>
                              <a:gd name="T25" fmla="*/ 8 h 20"/>
                              <a:gd name="T26" fmla="*/ 135 w 145"/>
                              <a:gd name="T27" fmla="*/ 10 h 20"/>
                              <a:gd name="T28" fmla="*/ 130 w 145"/>
                              <a:gd name="T29" fmla="*/ 13 h 20"/>
                              <a:gd name="T30" fmla="*/ 127 w 145"/>
                              <a:gd name="T31" fmla="*/ 13 h 20"/>
                              <a:gd name="T32" fmla="*/ 112 w 145"/>
                              <a:gd name="T33" fmla="*/ 13 h 20"/>
                              <a:gd name="T34" fmla="*/ 100 w 145"/>
                              <a:gd name="T35" fmla="*/ 13 h 20"/>
                              <a:gd name="T36" fmla="*/ 77 w 145"/>
                              <a:gd name="T37" fmla="*/ 15 h 20"/>
                              <a:gd name="T38" fmla="*/ 67 w 145"/>
                              <a:gd name="T39" fmla="*/ 15 h 20"/>
                              <a:gd name="T40" fmla="*/ 57 w 145"/>
                              <a:gd name="T41" fmla="*/ 20 h 20"/>
                              <a:gd name="T42" fmla="*/ 42 w 145"/>
                              <a:gd name="T43" fmla="*/ 15 h 20"/>
                              <a:gd name="T44" fmla="*/ 37 w 145"/>
                              <a:gd name="T45" fmla="*/ 13 h 20"/>
                              <a:gd name="T46" fmla="*/ 25 w 145"/>
                              <a:gd name="T47" fmla="*/ 13 h 20"/>
                              <a:gd name="T48" fmla="*/ 10 w 145"/>
                              <a:gd name="T49" fmla="*/ 10 h 20"/>
                              <a:gd name="T50" fmla="*/ 0 w 145"/>
                              <a:gd name="T51" fmla="*/ 8 h 20"/>
                              <a:gd name="T52" fmla="*/ 0 60000 65536"/>
                              <a:gd name="T53" fmla="*/ 0 60000 65536"/>
                              <a:gd name="T54" fmla="*/ 0 60000 65536"/>
                              <a:gd name="T55" fmla="*/ 0 60000 65536"/>
                              <a:gd name="T56" fmla="*/ 0 60000 65536"/>
                              <a:gd name="T57" fmla="*/ 0 60000 65536"/>
                              <a:gd name="T58" fmla="*/ 0 60000 65536"/>
                              <a:gd name="T59" fmla="*/ 0 60000 65536"/>
                              <a:gd name="T60" fmla="*/ 0 60000 65536"/>
                              <a:gd name="T61" fmla="*/ 0 60000 65536"/>
                              <a:gd name="T62" fmla="*/ 0 60000 65536"/>
                              <a:gd name="T63" fmla="*/ 0 60000 65536"/>
                              <a:gd name="T64" fmla="*/ 0 60000 65536"/>
                              <a:gd name="T65" fmla="*/ 0 60000 65536"/>
                              <a:gd name="T66" fmla="*/ 0 60000 65536"/>
                              <a:gd name="T67" fmla="*/ 0 60000 65536"/>
                              <a:gd name="T68" fmla="*/ 0 60000 65536"/>
                              <a:gd name="T69" fmla="*/ 0 60000 65536"/>
                              <a:gd name="T70" fmla="*/ 0 60000 65536"/>
                              <a:gd name="T71" fmla="*/ 0 60000 65536"/>
                              <a:gd name="T72" fmla="*/ 0 60000 65536"/>
                              <a:gd name="T73" fmla="*/ 0 60000 65536"/>
                              <a:gd name="T74" fmla="*/ 0 60000 65536"/>
                              <a:gd name="T75" fmla="*/ 0 60000 65536"/>
                              <a:gd name="T76" fmla="*/ 0 60000 65536"/>
                              <a:gd name="T77" fmla="*/ 0 60000 65536"/>
                            </a:gdLst>
                            <a:ahLst/>
                            <a:cxnLst>
                              <a:cxn ang="T52">
                                <a:pos x="T0" y="T1"/>
                              </a:cxn>
                              <a:cxn ang="T53">
                                <a:pos x="T2" y="T3"/>
                              </a:cxn>
                              <a:cxn ang="T54">
                                <a:pos x="T4" y="T5"/>
                              </a:cxn>
                              <a:cxn ang="T55">
                                <a:pos x="T6" y="T7"/>
                              </a:cxn>
                              <a:cxn ang="T56">
                                <a:pos x="T8" y="T9"/>
                              </a:cxn>
                              <a:cxn ang="T57">
                                <a:pos x="T10" y="T11"/>
                              </a:cxn>
                              <a:cxn ang="T58">
                                <a:pos x="T12" y="T13"/>
                              </a:cxn>
                              <a:cxn ang="T59">
                                <a:pos x="T14" y="T15"/>
                              </a:cxn>
                              <a:cxn ang="T60">
                                <a:pos x="T16" y="T17"/>
                              </a:cxn>
                              <a:cxn ang="T61">
                                <a:pos x="T18" y="T19"/>
                              </a:cxn>
                              <a:cxn ang="T62">
                                <a:pos x="T20" y="T21"/>
                              </a:cxn>
                              <a:cxn ang="T63">
                                <a:pos x="T22" y="T23"/>
                              </a:cxn>
                              <a:cxn ang="T64">
                                <a:pos x="T24" y="T25"/>
                              </a:cxn>
                              <a:cxn ang="T65">
                                <a:pos x="T26" y="T27"/>
                              </a:cxn>
                              <a:cxn ang="T66">
                                <a:pos x="T28" y="T29"/>
                              </a:cxn>
                              <a:cxn ang="T67">
                                <a:pos x="T30" y="T31"/>
                              </a:cxn>
                              <a:cxn ang="T68">
                                <a:pos x="T32" y="T33"/>
                              </a:cxn>
                              <a:cxn ang="T69">
                                <a:pos x="T34" y="T35"/>
                              </a:cxn>
                              <a:cxn ang="T70">
                                <a:pos x="T36" y="T37"/>
                              </a:cxn>
                              <a:cxn ang="T71">
                                <a:pos x="T38" y="T39"/>
                              </a:cxn>
                              <a:cxn ang="T72">
                                <a:pos x="T40" y="T41"/>
                              </a:cxn>
                              <a:cxn ang="T73">
                                <a:pos x="T42" y="T43"/>
                              </a:cxn>
                              <a:cxn ang="T74">
                                <a:pos x="T44" y="T45"/>
                              </a:cxn>
                              <a:cxn ang="T75">
                                <a:pos x="T46" y="T47"/>
                              </a:cxn>
                              <a:cxn ang="T76">
                                <a:pos x="T48" y="T49"/>
                              </a:cxn>
                              <a:cxn ang="T77">
                                <a:pos x="T50" y="T51"/>
                              </a:cxn>
                            </a:cxnLst>
                            <a:rect l="0" t="0" r="r" b="b"/>
                            <a:pathLst>
                              <a:path w="145" h="20">
                                <a:moveTo>
                                  <a:pt x="0" y="8"/>
                                </a:moveTo>
                                <a:lnTo>
                                  <a:pt x="10" y="3"/>
                                </a:lnTo>
                                <a:lnTo>
                                  <a:pt x="17" y="3"/>
                                </a:lnTo>
                                <a:lnTo>
                                  <a:pt x="30" y="3"/>
                                </a:lnTo>
                                <a:lnTo>
                                  <a:pt x="42" y="0"/>
                                </a:lnTo>
                                <a:lnTo>
                                  <a:pt x="50" y="3"/>
                                </a:lnTo>
                                <a:lnTo>
                                  <a:pt x="55" y="3"/>
                                </a:lnTo>
                                <a:lnTo>
                                  <a:pt x="57" y="3"/>
                                </a:lnTo>
                                <a:lnTo>
                                  <a:pt x="67" y="0"/>
                                </a:lnTo>
                                <a:lnTo>
                                  <a:pt x="95" y="3"/>
                                </a:lnTo>
                                <a:lnTo>
                                  <a:pt x="112" y="3"/>
                                </a:lnTo>
                                <a:lnTo>
                                  <a:pt x="130" y="8"/>
                                </a:lnTo>
                                <a:lnTo>
                                  <a:pt x="145" y="8"/>
                                </a:lnTo>
                                <a:lnTo>
                                  <a:pt x="135" y="10"/>
                                </a:lnTo>
                                <a:lnTo>
                                  <a:pt x="130" y="13"/>
                                </a:lnTo>
                                <a:lnTo>
                                  <a:pt x="127" y="13"/>
                                </a:lnTo>
                                <a:lnTo>
                                  <a:pt x="112" y="13"/>
                                </a:lnTo>
                                <a:lnTo>
                                  <a:pt x="100" y="13"/>
                                </a:lnTo>
                                <a:lnTo>
                                  <a:pt x="77" y="15"/>
                                </a:lnTo>
                                <a:lnTo>
                                  <a:pt x="67" y="15"/>
                                </a:lnTo>
                                <a:lnTo>
                                  <a:pt x="57" y="20"/>
                                </a:lnTo>
                                <a:lnTo>
                                  <a:pt x="42" y="15"/>
                                </a:lnTo>
                                <a:lnTo>
                                  <a:pt x="37" y="13"/>
                                </a:lnTo>
                                <a:lnTo>
                                  <a:pt x="25" y="13"/>
                                </a:lnTo>
                                <a:lnTo>
                                  <a:pt x="10" y="10"/>
                                </a:lnTo>
                                <a:lnTo>
                                  <a:pt x="0" y="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0000"/>
                          </a:solidFill>
                          <a:ln w="15875">
                            <a:solidFill>
                              <a:srgbClr val="000000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de-DE">
                              <a:latin typeface="Calibri"/>
                              <a:cs typeface="Calibri"/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8211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701" y="2554"/>
                    <a:ext cx="275" cy="80"/>
                    <a:chOff x="701" y="2554"/>
                    <a:chExt cx="275" cy="80"/>
                  </a:xfrm>
                </p:grpSpPr>
                <p:grpSp>
                  <p:nvGrpSpPr>
                    <p:cNvPr id="8212" name="Group 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01" y="2554"/>
                      <a:ext cx="275" cy="43"/>
                      <a:chOff x="701" y="2554"/>
                      <a:chExt cx="275" cy="43"/>
                    </a:xfrm>
                  </p:grpSpPr>
                  <p:sp>
                    <p:nvSpPr>
                      <p:cNvPr id="8228" name="Freeform 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58" y="2554"/>
                        <a:ext cx="118" cy="28"/>
                      </a:xfrm>
                      <a:custGeom>
                        <a:avLst/>
                        <a:gdLst>
                          <a:gd name="T0" fmla="*/ 0 w 118"/>
                          <a:gd name="T1" fmla="*/ 25 h 28"/>
                          <a:gd name="T2" fmla="*/ 3 w 118"/>
                          <a:gd name="T3" fmla="*/ 28 h 28"/>
                          <a:gd name="T4" fmla="*/ 10 w 118"/>
                          <a:gd name="T5" fmla="*/ 28 h 28"/>
                          <a:gd name="T6" fmla="*/ 13 w 118"/>
                          <a:gd name="T7" fmla="*/ 28 h 28"/>
                          <a:gd name="T8" fmla="*/ 15 w 118"/>
                          <a:gd name="T9" fmla="*/ 23 h 28"/>
                          <a:gd name="T10" fmla="*/ 28 w 118"/>
                          <a:gd name="T11" fmla="*/ 15 h 28"/>
                          <a:gd name="T12" fmla="*/ 35 w 118"/>
                          <a:gd name="T13" fmla="*/ 13 h 28"/>
                          <a:gd name="T14" fmla="*/ 50 w 118"/>
                          <a:gd name="T15" fmla="*/ 10 h 28"/>
                          <a:gd name="T16" fmla="*/ 60 w 118"/>
                          <a:gd name="T17" fmla="*/ 10 h 28"/>
                          <a:gd name="T18" fmla="*/ 73 w 118"/>
                          <a:gd name="T19" fmla="*/ 10 h 28"/>
                          <a:gd name="T20" fmla="*/ 88 w 118"/>
                          <a:gd name="T21" fmla="*/ 13 h 28"/>
                          <a:gd name="T22" fmla="*/ 93 w 118"/>
                          <a:gd name="T23" fmla="*/ 13 h 28"/>
                          <a:gd name="T24" fmla="*/ 103 w 118"/>
                          <a:gd name="T25" fmla="*/ 20 h 28"/>
                          <a:gd name="T26" fmla="*/ 113 w 118"/>
                          <a:gd name="T27" fmla="*/ 23 h 28"/>
                          <a:gd name="T28" fmla="*/ 118 w 118"/>
                          <a:gd name="T29" fmla="*/ 23 h 28"/>
                          <a:gd name="T30" fmla="*/ 105 w 118"/>
                          <a:gd name="T31" fmla="*/ 15 h 28"/>
                          <a:gd name="T32" fmla="*/ 98 w 118"/>
                          <a:gd name="T33" fmla="*/ 10 h 28"/>
                          <a:gd name="T34" fmla="*/ 90 w 118"/>
                          <a:gd name="T35" fmla="*/ 5 h 28"/>
                          <a:gd name="T36" fmla="*/ 80 w 118"/>
                          <a:gd name="T37" fmla="*/ 0 h 28"/>
                          <a:gd name="T38" fmla="*/ 75 w 118"/>
                          <a:gd name="T39" fmla="*/ 0 h 28"/>
                          <a:gd name="T40" fmla="*/ 65 w 118"/>
                          <a:gd name="T41" fmla="*/ 0 h 28"/>
                          <a:gd name="T42" fmla="*/ 53 w 118"/>
                          <a:gd name="T43" fmla="*/ 0 h 28"/>
                          <a:gd name="T44" fmla="*/ 48 w 118"/>
                          <a:gd name="T45" fmla="*/ 0 h 28"/>
                          <a:gd name="T46" fmla="*/ 28 w 118"/>
                          <a:gd name="T47" fmla="*/ 3 h 28"/>
                          <a:gd name="T48" fmla="*/ 20 w 118"/>
                          <a:gd name="T49" fmla="*/ 5 h 28"/>
                          <a:gd name="T50" fmla="*/ 13 w 118"/>
                          <a:gd name="T51" fmla="*/ 10 h 28"/>
                          <a:gd name="T52" fmla="*/ 10 w 118"/>
                          <a:gd name="T53" fmla="*/ 13 h 28"/>
                          <a:gd name="T54" fmla="*/ 3 w 118"/>
                          <a:gd name="T55" fmla="*/ 20 h 28"/>
                          <a:gd name="T56" fmla="*/ 0 w 118"/>
                          <a:gd name="T57" fmla="*/ 25 h 28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</a:gdLst>
                        <a:ahLst/>
                        <a:cxnLst>
                          <a:cxn ang="T58">
                            <a:pos x="T0" y="T1"/>
                          </a:cxn>
                          <a:cxn ang="T59">
                            <a:pos x="T2" y="T3"/>
                          </a:cxn>
                          <a:cxn ang="T60">
                            <a:pos x="T4" y="T5"/>
                          </a:cxn>
                          <a:cxn ang="T61">
                            <a:pos x="T6" y="T7"/>
                          </a:cxn>
                          <a:cxn ang="T62">
                            <a:pos x="T8" y="T9"/>
                          </a:cxn>
                          <a:cxn ang="T63">
                            <a:pos x="T10" y="T11"/>
                          </a:cxn>
                          <a:cxn ang="T64">
                            <a:pos x="T12" y="T13"/>
                          </a:cxn>
                          <a:cxn ang="T65">
                            <a:pos x="T14" y="T15"/>
                          </a:cxn>
                          <a:cxn ang="T66">
                            <a:pos x="T16" y="T17"/>
                          </a:cxn>
                          <a:cxn ang="T67">
                            <a:pos x="T18" y="T19"/>
                          </a:cxn>
                          <a:cxn ang="T68">
                            <a:pos x="T20" y="T21"/>
                          </a:cxn>
                          <a:cxn ang="T69">
                            <a:pos x="T22" y="T23"/>
                          </a:cxn>
                          <a:cxn ang="T70">
                            <a:pos x="T24" y="T25"/>
                          </a:cxn>
                          <a:cxn ang="T71">
                            <a:pos x="T26" y="T27"/>
                          </a:cxn>
                          <a:cxn ang="T72">
                            <a:pos x="T28" y="T29"/>
                          </a:cxn>
                          <a:cxn ang="T73">
                            <a:pos x="T30" y="T31"/>
                          </a:cxn>
                          <a:cxn ang="T74">
                            <a:pos x="T32" y="T33"/>
                          </a:cxn>
                          <a:cxn ang="T75">
                            <a:pos x="T34" y="T35"/>
                          </a:cxn>
                          <a:cxn ang="T76">
                            <a:pos x="T36" y="T37"/>
                          </a:cxn>
                          <a:cxn ang="T77">
                            <a:pos x="T38" y="T39"/>
                          </a:cxn>
                          <a:cxn ang="T78">
                            <a:pos x="T40" y="T41"/>
                          </a:cxn>
                          <a:cxn ang="T79">
                            <a:pos x="T42" y="T43"/>
                          </a:cxn>
                          <a:cxn ang="T80">
                            <a:pos x="T44" y="T45"/>
                          </a:cxn>
                          <a:cxn ang="T81">
                            <a:pos x="T46" y="T47"/>
                          </a:cxn>
                          <a:cxn ang="T82">
                            <a:pos x="T48" y="T49"/>
                          </a:cxn>
                          <a:cxn ang="T83">
                            <a:pos x="T50" y="T51"/>
                          </a:cxn>
                          <a:cxn ang="T84">
                            <a:pos x="T52" y="T53"/>
                          </a:cxn>
                          <a:cxn ang="T85">
                            <a:pos x="T54" y="T55"/>
                          </a:cxn>
                          <a:cxn ang="T86">
                            <a:pos x="T56" y="T57"/>
                          </a:cxn>
                        </a:cxnLst>
                        <a:rect l="0" t="0" r="r" b="b"/>
                        <a:pathLst>
                          <a:path w="118" h="28">
                            <a:moveTo>
                              <a:pt x="0" y="25"/>
                            </a:moveTo>
                            <a:lnTo>
                              <a:pt x="3" y="28"/>
                            </a:lnTo>
                            <a:lnTo>
                              <a:pt x="10" y="28"/>
                            </a:lnTo>
                            <a:lnTo>
                              <a:pt x="13" y="28"/>
                            </a:lnTo>
                            <a:lnTo>
                              <a:pt x="15" y="23"/>
                            </a:lnTo>
                            <a:lnTo>
                              <a:pt x="28" y="15"/>
                            </a:lnTo>
                            <a:lnTo>
                              <a:pt x="35" y="13"/>
                            </a:lnTo>
                            <a:lnTo>
                              <a:pt x="50" y="10"/>
                            </a:lnTo>
                            <a:lnTo>
                              <a:pt x="60" y="10"/>
                            </a:lnTo>
                            <a:lnTo>
                              <a:pt x="73" y="10"/>
                            </a:lnTo>
                            <a:lnTo>
                              <a:pt x="88" y="13"/>
                            </a:lnTo>
                            <a:lnTo>
                              <a:pt x="93" y="13"/>
                            </a:lnTo>
                            <a:lnTo>
                              <a:pt x="103" y="20"/>
                            </a:lnTo>
                            <a:lnTo>
                              <a:pt x="113" y="23"/>
                            </a:lnTo>
                            <a:lnTo>
                              <a:pt x="118" y="23"/>
                            </a:lnTo>
                            <a:lnTo>
                              <a:pt x="105" y="15"/>
                            </a:lnTo>
                            <a:lnTo>
                              <a:pt x="98" y="10"/>
                            </a:lnTo>
                            <a:lnTo>
                              <a:pt x="90" y="5"/>
                            </a:lnTo>
                            <a:lnTo>
                              <a:pt x="80" y="0"/>
                            </a:lnTo>
                            <a:lnTo>
                              <a:pt x="75" y="0"/>
                            </a:lnTo>
                            <a:lnTo>
                              <a:pt x="65" y="0"/>
                            </a:lnTo>
                            <a:lnTo>
                              <a:pt x="53" y="0"/>
                            </a:lnTo>
                            <a:lnTo>
                              <a:pt x="48" y="0"/>
                            </a:lnTo>
                            <a:lnTo>
                              <a:pt x="28" y="3"/>
                            </a:lnTo>
                            <a:lnTo>
                              <a:pt x="20" y="5"/>
                            </a:lnTo>
                            <a:lnTo>
                              <a:pt x="13" y="10"/>
                            </a:lnTo>
                            <a:lnTo>
                              <a:pt x="10" y="13"/>
                            </a:lnTo>
                            <a:lnTo>
                              <a:pt x="3" y="20"/>
                            </a:lnTo>
                            <a:lnTo>
                              <a:pt x="0" y="25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de-DE">
                          <a:latin typeface="Calibri"/>
                          <a:cs typeface="Calibri"/>
                        </a:endParaRPr>
                      </a:p>
                    </p:txBody>
                  </p:sp>
                  <p:sp>
                    <p:nvSpPr>
                      <p:cNvPr id="8229" name="Freeform 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01" y="2559"/>
                        <a:ext cx="87" cy="38"/>
                      </a:xfrm>
                      <a:custGeom>
                        <a:avLst/>
                        <a:gdLst>
                          <a:gd name="T0" fmla="*/ 0 w 87"/>
                          <a:gd name="T1" fmla="*/ 38 h 38"/>
                          <a:gd name="T2" fmla="*/ 5 w 87"/>
                          <a:gd name="T3" fmla="*/ 23 h 38"/>
                          <a:gd name="T4" fmla="*/ 12 w 87"/>
                          <a:gd name="T5" fmla="*/ 18 h 38"/>
                          <a:gd name="T6" fmla="*/ 15 w 87"/>
                          <a:gd name="T7" fmla="*/ 10 h 38"/>
                          <a:gd name="T8" fmla="*/ 22 w 87"/>
                          <a:gd name="T9" fmla="*/ 5 h 38"/>
                          <a:gd name="T10" fmla="*/ 27 w 87"/>
                          <a:gd name="T11" fmla="*/ 0 h 38"/>
                          <a:gd name="T12" fmla="*/ 37 w 87"/>
                          <a:gd name="T13" fmla="*/ 0 h 38"/>
                          <a:gd name="T14" fmla="*/ 45 w 87"/>
                          <a:gd name="T15" fmla="*/ 5 h 38"/>
                          <a:gd name="T16" fmla="*/ 52 w 87"/>
                          <a:gd name="T17" fmla="*/ 8 h 38"/>
                          <a:gd name="T18" fmla="*/ 57 w 87"/>
                          <a:gd name="T19" fmla="*/ 8 h 38"/>
                          <a:gd name="T20" fmla="*/ 70 w 87"/>
                          <a:gd name="T21" fmla="*/ 8 h 38"/>
                          <a:gd name="T22" fmla="*/ 77 w 87"/>
                          <a:gd name="T23" fmla="*/ 15 h 38"/>
                          <a:gd name="T24" fmla="*/ 80 w 87"/>
                          <a:gd name="T25" fmla="*/ 18 h 38"/>
                          <a:gd name="T26" fmla="*/ 87 w 87"/>
                          <a:gd name="T27" fmla="*/ 20 h 38"/>
                          <a:gd name="T28" fmla="*/ 82 w 87"/>
                          <a:gd name="T29" fmla="*/ 23 h 38"/>
                          <a:gd name="T30" fmla="*/ 80 w 87"/>
                          <a:gd name="T31" fmla="*/ 28 h 38"/>
                          <a:gd name="T32" fmla="*/ 77 w 87"/>
                          <a:gd name="T33" fmla="*/ 28 h 38"/>
                          <a:gd name="T34" fmla="*/ 70 w 87"/>
                          <a:gd name="T35" fmla="*/ 28 h 38"/>
                          <a:gd name="T36" fmla="*/ 67 w 87"/>
                          <a:gd name="T37" fmla="*/ 28 h 38"/>
                          <a:gd name="T38" fmla="*/ 57 w 87"/>
                          <a:gd name="T39" fmla="*/ 23 h 38"/>
                          <a:gd name="T40" fmla="*/ 45 w 87"/>
                          <a:gd name="T41" fmla="*/ 20 h 38"/>
                          <a:gd name="T42" fmla="*/ 37 w 87"/>
                          <a:gd name="T43" fmla="*/ 15 h 38"/>
                          <a:gd name="T44" fmla="*/ 27 w 87"/>
                          <a:gd name="T45" fmla="*/ 15 h 38"/>
                          <a:gd name="T46" fmla="*/ 25 w 87"/>
                          <a:gd name="T47" fmla="*/ 15 h 38"/>
                          <a:gd name="T48" fmla="*/ 15 w 87"/>
                          <a:gd name="T49" fmla="*/ 18 h 38"/>
                          <a:gd name="T50" fmla="*/ 12 w 87"/>
                          <a:gd name="T51" fmla="*/ 20 h 38"/>
                          <a:gd name="T52" fmla="*/ 5 w 87"/>
                          <a:gd name="T53" fmla="*/ 28 h 38"/>
                          <a:gd name="T54" fmla="*/ 2 w 87"/>
                          <a:gd name="T55" fmla="*/ 30 h 38"/>
                          <a:gd name="T56" fmla="*/ 0 w 87"/>
                          <a:gd name="T57" fmla="*/ 38 h 38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</a:gdLst>
                        <a:ahLst/>
                        <a:cxnLst>
                          <a:cxn ang="T58">
                            <a:pos x="T0" y="T1"/>
                          </a:cxn>
                          <a:cxn ang="T59">
                            <a:pos x="T2" y="T3"/>
                          </a:cxn>
                          <a:cxn ang="T60">
                            <a:pos x="T4" y="T5"/>
                          </a:cxn>
                          <a:cxn ang="T61">
                            <a:pos x="T6" y="T7"/>
                          </a:cxn>
                          <a:cxn ang="T62">
                            <a:pos x="T8" y="T9"/>
                          </a:cxn>
                          <a:cxn ang="T63">
                            <a:pos x="T10" y="T11"/>
                          </a:cxn>
                          <a:cxn ang="T64">
                            <a:pos x="T12" y="T13"/>
                          </a:cxn>
                          <a:cxn ang="T65">
                            <a:pos x="T14" y="T15"/>
                          </a:cxn>
                          <a:cxn ang="T66">
                            <a:pos x="T16" y="T17"/>
                          </a:cxn>
                          <a:cxn ang="T67">
                            <a:pos x="T18" y="T19"/>
                          </a:cxn>
                          <a:cxn ang="T68">
                            <a:pos x="T20" y="T21"/>
                          </a:cxn>
                          <a:cxn ang="T69">
                            <a:pos x="T22" y="T23"/>
                          </a:cxn>
                          <a:cxn ang="T70">
                            <a:pos x="T24" y="T25"/>
                          </a:cxn>
                          <a:cxn ang="T71">
                            <a:pos x="T26" y="T27"/>
                          </a:cxn>
                          <a:cxn ang="T72">
                            <a:pos x="T28" y="T29"/>
                          </a:cxn>
                          <a:cxn ang="T73">
                            <a:pos x="T30" y="T31"/>
                          </a:cxn>
                          <a:cxn ang="T74">
                            <a:pos x="T32" y="T33"/>
                          </a:cxn>
                          <a:cxn ang="T75">
                            <a:pos x="T34" y="T35"/>
                          </a:cxn>
                          <a:cxn ang="T76">
                            <a:pos x="T36" y="T37"/>
                          </a:cxn>
                          <a:cxn ang="T77">
                            <a:pos x="T38" y="T39"/>
                          </a:cxn>
                          <a:cxn ang="T78">
                            <a:pos x="T40" y="T41"/>
                          </a:cxn>
                          <a:cxn ang="T79">
                            <a:pos x="T42" y="T43"/>
                          </a:cxn>
                          <a:cxn ang="T80">
                            <a:pos x="T44" y="T45"/>
                          </a:cxn>
                          <a:cxn ang="T81">
                            <a:pos x="T46" y="T47"/>
                          </a:cxn>
                          <a:cxn ang="T82">
                            <a:pos x="T48" y="T49"/>
                          </a:cxn>
                          <a:cxn ang="T83">
                            <a:pos x="T50" y="T51"/>
                          </a:cxn>
                          <a:cxn ang="T84">
                            <a:pos x="T52" y="T53"/>
                          </a:cxn>
                          <a:cxn ang="T85">
                            <a:pos x="T54" y="T55"/>
                          </a:cxn>
                          <a:cxn ang="T86">
                            <a:pos x="T56" y="T57"/>
                          </a:cxn>
                        </a:cxnLst>
                        <a:rect l="0" t="0" r="r" b="b"/>
                        <a:pathLst>
                          <a:path w="87" h="38">
                            <a:moveTo>
                              <a:pt x="0" y="38"/>
                            </a:moveTo>
                            <a:lnTo>
                              <a:pt x="5" y="23"/>
                            </a:lnTo>
                            <a:lnTo>
                              <a:pt x="12" y="18"/>
                            </a:lnTo>
                            <a:lnTo>
                              <a:pt x="15" y="10"/>
                            </a:lnTo>
                            <a:lnTo>
                              <a:pt x="22" y="5"/>
                            </a:lnTo>
                            <a:lnTo>
                              <a:pt x="27" y="0"/>
                            </a:lnTo>
                            <a:lnTo>
                              <a:pt x="37" y="0"/>
                            </a:lnTo>
                            <a:lnTo>
                              <a:pt x="45" y="5"/>
                            </a:lnTo>
                            <a:lnTo>
                              <a:pt x="52" y="8"/>
                            </a:lnTo>
                            <a:lnTo>
                              <a:pt x="57" y="8"/>
                            </a:lnTo>
                            <a:lnTo>
                              <a:pt x="70" y="8"/>
                            </a:lnTo>
                            <a:lnTo>
                              <a:pt x="77" y="15"/>
                            </a:lnTo>
                            <a:lnTo>
                              <a:pt x="80" y="18"/>
                            </a:lnTo>
                            <a:lnTo>
                              <a:pt x="87" y="20"/>
                            </a:lnTo>
                            <a:lnTo>
                              <a:pt x="82" y="23"/>
                            </a:lnTo>
                            <a:lnTo>
                              <a:pt x="80" y="28"/>
                            </a:lnTo>
                            <a:lnTo>
                              <a:pt x="77" y="28"/>
                            </a:lnTo>
                            <a:lnTo>
                              <a:pt x="70" y="28"/>
                            </a:lnTo>
                            <a:lnTo>
                              <a:pt x="67" y="28"/>
                            </a:lnTo>
                            <a:lnTo>
                              <a:pt x="57" y="23"/>
                            </a:lnTo>
                            <a:lnTo>
                              <a:pt x="45" y="20"/>
                            </a:lnTo>
                            <a:lnTo>
                              <a:pt x="37" y="15"/>
                            </a:lnTo>
                            <a:lnTo>
                              <a:pt x="27" y="15"/>
                            </a:lnTo>
                            <a:lnTo>
                              <a:pt x="25" y="15"/>
                            </a:lnTo>
                            <a:lnTo>
                              <a:pt x="15" y="18"/>
                            </a:lnTo>
                            <a:lnTo>
                              <a:pt x="12" y="20"/>
                            </a:lnTo>
                            <a:lnTo>
                              <a:pt x="5" y="28"/>
                            </a:lnTo>
                            <a:lnTo>
                              <a:pt x="2" y="30"/>
                            </a:lnTo>
                            <a:lnTo>
                              <a:pt x="0" y="38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de-DE">
                          <a:latin typeface="Calibri"/>
                          <a:cs typeface="Calibri"/>
                        </a:endParaRPr>
                      </a:p>
                    </p:txBody>
                  </p:sp>
                </p:grpSp>
                <p:grpSp>
                  <p:nvGrpSpPr>
                    <p:cNvPr id="8213" name="Group 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68" y="2587"/>
                      <a:ext cx="80" cy="40"/>
                      <a:chOff x="868" y="2587"/>
                      <a:chExt cx="80" cy="40"/>
                    </a:xfrm>
                  </p:grpSpPr>
                  <p:sp>
                    <p:nvSpPr>
                      <p:cNvPr id="8223" name="Freeform 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8" y="2587"/>
                        <a:ext cx="80" cy="37"/>
                      </a:xfrm>
                      <a:custGeom>
                        <a:avLst/>
                        <a:gdLst>
                          <a:gd name="T0" fmla="*/ 80 w 80"/>
                          <a:gd name="T1" fmla="*/ 25 h 37"/>
                          <a:gd name="T2" fmla="*/ 78 w 80"/>
                          <a:gd name="T3" fmla="*/ 22 h 37"/>
                          <a:gd name="T4" fmla="*/ 75 w 80"/>
                          <a:gd name="T5" fmla="*/ 15 h 37"/>
                          <a:gd name="T6" fmla="*/ 68 w 80"/>
                          <a:gd name="T7" fmla="*/ 12 h 37"/>
                          <a:gd name="T8" fmla="*/ 63 w 80"/>
                          <a:gd name="T9" fmla="*/ 5 h 37"/>
                          <a:gd name="T10" fmla="*/ 55 w 80"/>
                          <a:gd name="T11" fmla="*/ 2 h 37"/>
                          <a:gd name="T12" fmla="*/ 50 w 80"/>
                          <a:gd name="T13" fmla="*/ 0 h 37"/>
                          <a:gd name="T14" fmla="*/ 43 w 80"/>
                          <a:gd name="T15" fmla="*/ 0 h 37"/>
                          <a:gd name="T16" fmla="*/ 33 w 80"/>
                          <a:gd name="T17" fmla="*/ 0 h 37"/>
                          <a:gd name="T18" fmla="*/ 28 w 80"/>
                          <a:gd name="T19" fmla="*/ 2 h 37"/>
                          <a:gd name="T20" fmla="*/ 18 w 80"/>
                          <a:gd name="T21" fmla="*/ 5 h 37"/>
                          <a:gd name="T22" fmla="*/ 15 w 80"/>
                          <a:gd name="T23" fmla="*/ 10 h 37"/>
                          <a:gd name="T24" fmla="*/ 10 w 80"/>
                          <a:gd name="T25" fmla="*/ 12 h 37"/>
                          <a:gd name="T26" fmla="*/ 3 w 80"/>
                          <a:gd name="T27" fmla="*/ 22 h 37"/>
                          <a:gd name="T28" fmla="*/ 0 w 80"/>
                          <a:gd name="T29" fmla="*/ 25 h 37"/>
                          <a:gd name="T30" fmla="*/ 3 w 80"/>
                          <a:gd name="T31" fmla="*/ 27 h 37"/>
                          <a:gd name="T32" fmla="*/ 13 w 80"/>
                          <a:gd name="T33" fmla="*/ 32 h 37"/>
                          <a:gd name="T34" fmla="*/ 23 w 80"/>
                          <a:gd name="T35" fmla="*/ 35 h 37"/>
                          <a:gd name="T36" fmla="*/ 30 w 80"/>
                          <a:gd name="T37" fmla="*/ 37 h 37"/>
                          <a:gd name="T38" fmla="*/ 43 w 80"/>
                          <a:gd name="T39" fmla="*/ 37 h 37"/>
                          <a:gd name="T40" fmla="*/ 50 w 80"/>
                          <a:gd name="T41" fmla="*/ 37 h 37"/>
                          <a:gd name="T42" fmla="*/ 58 w 80"/>
                          <a:gd name="T43" fmla="*/ 35 h 37"/>
                          <a:gd name="T44" fmla="*/ 65 w 80"/>
                          <a:gd name="T45" fmla="*/ 35 h 37"/>
                          <a:gd name="T46" fmla="*/ 75 w 80"/>
                          <a:gd name="T47" fmla="*/ 27 h 37"/>
                          <a:gd name="T48" fmla="*/ 80 w 80"/>
                          <a:gd name="T49" fmla="*/ 25 h 37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</a:gdLst>
                        <a:ahLst/>
                        <a:cxnLst>
                          <a:cxn ang="T50">
                            <a:pos x="T0" y="T1"/>
                          </a:cxn>
                          <a:cxn ang="T51">
                            <a:pos x="T2" y="T3"/>
                          </a:cxn>
                          <a:cxn ang="T52">
                            <a:pos x="T4" y="T5"/>
                          </a:cxn>
                          <a:cxn ang="T53">
                            <a:pos x="T6" y="T7"/>
                          </a:cxn>
                          <a:cxn ang="T54">
                            <a:pos x="T8" y="T9"/>
                          </a:cxn>
                          <a:cxn ang="T55">
                            <a:pos x="T10" y="T11"/>
                          </a:cxn>
                          <a:cxn ang="T56">
                            <a:pos x="T12" y="T13"/>
                          </a:cxn>
                          <a:cxn ang="T57">
                            <a:pos x="T14" y="T15"/>
                          </a:cxn>
                          <a:cxn ang="T58">
                            <a:pos x="T16" y="T17"/>
                          </a:cxn>
                          <a:cxn ang="T59">
                            <a:pos x="T18" y="T19"/>
                          </a:cxn>
                          <a:cxn ang="T60">
                            <a:pos x="T20" y="T21"/>
                          </a:cxn>
                          <a:cxn ang="T61">
                            <a:pos x="T22" y="T23"/>
                          </a:cxn>
                          <a:cxn ang="T62">
                            <a:pos x="T24" y="T25"/>
                          </a:cxn>
                          <a:cxn ang="T63">
                            <a:pos x="T26" y="T27"/>
                          </a:cxn>
                          <a:cxn ang="T64">
                            <a:pos x="T28" y="T29"/>
                          </a:cxn>
                          <a:cxn ang="T65">
                            <a:pos x="T30" y="T31"/>
                          </a:cxn>
                          <a:cxn ang="T66">
                            <a:pos x="T32" y="T33"/>
                          </a:cxn>
                          <a:cxn ang="T67">
                            <a:pos x="T34" y="T35"/>
                          </a:cxn>
                          <a:cxn ang="T68">
                            <a:pos x="T36" y="T37"/>
                          </a:cxn>
                          <a:cxn ang="T69">
                            <a:pos x="T38" y="T39"/>
                          </a:cxn>
                          <a:cxn ang="T70">
                            <a:pos x="T40" y="T41"/>
                          </a:cxn>
                          <a:cxn ang="T71">
                            <a:pos x="T42" y="T43"/>
                          </a:cxn>
                          <a:cxn ang="T72">
                            <a:pos x="T44" y="T45"/>
                          </a:cxn>
                          <a:cxn ang="T73">
                            <a:pos x="T46" y="T47"/>
                          </a:cxn>
                          <a:cxn ang="T74">
                            <a:pos x="T48" y="T49"/>
                          </a:cxn>
                        </a:cxnLst>
                        <a:rect l="0" t="0" r="r" b="b"/>
                        <a:pathLst>
                          <a:path w="80" h="37">
                            <a:moveTo>
                              <a:pt x="80" y="25"/>
                            </a:moveTo>
                            <a:lnTo>
                              <a:pt x="78" y="22"/>
                            </a:lnTo>
                            <a:lnTo>
                              <a:pt x="75" y="15"/>
                            </a:lnTo>
                            <a:lnTo>
                              <a:pt x="68" y="12"/>
                            </a:lnTo>
                            <a:lnTo>
                              <a:pt x="63" y="5"/>
                            </a:lnTo>
                            <a:lnTo>
                              <a:pt x="55" y="2"/>
                            </a:lnTo>
                            <a:lnTo>
                              <a:pt x="50" y="0"/>
                            </a:lnTo>
                            <a:lnTo>
                              <a:pt x="43" y="0"/>
                            </a:lnTo>
                            <a:lnTo>
                              <a:pt x="33" y="0"/>
                            </a:lnTo>
                            <a:lnTo>
                              <a:pt x="28" y="2"/>
                            </a:lnTo>
                            <a:lnTo>
                              <a:pt x="18" y="5"/>
                            </a:lnTo>
                            <a:lnTo>
                              <a:pt x="15" y="10"/>
                            </a:lnTo>
                            <a:lnTo>
                              <a:pt x="10" y="12"/>
                            </a:lnTo>
                            <a:lnTo>
                              <a:pt x="3" y="22"/>
                            </a:lnTo>
                            <a:lnTo>
                              <a:pt x="0" y="25"/>
                            </a:lnTo>
                            <a:lnTo>
                              <a:pt x="3" y="27"/>
                            </a:lnTo>
                            <a:lnTo>
                              <a:pt x="13" y="32"/>
                            </a:lnTo>
                            <a:lnTo>
                              <a:pt x="23" y="35"/>
                            </a:lnTo>
                            <a:lnTo>
                              <a:pt x="30" y="37"/>
                            </a:lnTo>
                            <a:lnTo>
                              <a:pt x="43" y="37"/>
                            </a:lnTo>
                            <a:lnTo>
                              <a:pt x="50" y="37"/>
                            </a:lnTo>
                            <a:lnTo>
                              <a:pt x="58" y="35"/>
                            </a:lnTo>
                            <a:lnTo>
                              <a:pt x="65" y="35"/>
                            </a:lnTo>
                            <a:lnTo>
                              <a:pt x="75" y="27"/>
                            </a:lnTo>
                            <a:lnTo>
                              <a:pt x="80" y="25"/>
                            </a:lnTo>
                            <a:close/>
                          </a:path>
                        </a:pathLst>
                      </a:custGeom>
                      <a:solidFill>
                        <a:srgbClr val="DFDFDF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de-DE">
                          <a:latin typeface="Calibri"/>
                          <a:cs typeface="Calibri"/>
                        </a:endParaRPr>
                      </a:p>
                    </p:txBody>
                  </p:sp>
                  <p:grpSp>
                    <p:nvGrpSpPr>
                      <p:cNvPr id="8224" name="Group 4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91" y="2592"/>
                        <a:ext cx="35" cy="35"/>
                        <a:chOff x="891" y="2592"/>
                        <a:chExt cx="35" cy="35"/>
                      </a:xfrm>
                    </p:grpSpPr>
                    <p:sp>
                      <p:nvSpPr>
                        <p:cNvPr id="8226" name="Oval 4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91" y="2592"/>
                          <a:ext cx="35" cy="35"/>
                        </a:xfrm>
                        <a:prstGeom prst="ellipse">
                          <a:avLst/>
                        </a:prstGeom>
                        <a:solidFill>
                          <a:srgbClr val="3F1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de-DE" sz="1800">
                            <a:latin typeface="Calibri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8227" name="Oval 4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96" y="2592"/>
                          <a:ext cx="25" cy="32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de-DE" sz="1800">
                            <a:latin typeface="Calibri"/>
                            <a:cs typeface="Calibri"/>
                          </a:endParaRPr>
                        </a:p>
                      </p:txBody>
                    </p:sp>
                  </p:grpSp>
                  <p:sp>
                    <p:nvSpPr>
                      <p:cNvPr id="8225" name="Freeform 4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8" y="2587"/>
                        <a:ext cx="80" cy="27"/>
                      </a:xfrm>
                      <a:custGeom>
                        <a:avLst/>
                        <a:gdLst>
                          <a:gd name="T0" fmla="*/ 80 w 80"/>
                          <a:gd name="T1" fmla="*/ 25 h 27"/>
                          <a:gd name="T2" fmla="*/ 75 w 80"/>
                          <a:gd name="T3" fmla="*/ 15 h 27"/>
                          <a:gd name="T4" fmla="*/ 68 w 80"/>
                          <a:gd name="T5" fmla="*/ 10 h 27"/>
                          <a:gd name="T6" fmla="*/ 63 w 80"/>
                          <a:gd name="T7" fmla="*/ 5 h 27"/>
                          <a:gd name="T8" fmla="*/ 55 w 80"/>
                          <a:gd name="T9" fmla="*/ 2 h 27"/>
                          <a:gd name="T10" fmla="*/ 45 w 80"/>
                          <a:gd name="T11" fmla="*/ 0 h 27"/>
                          <a:gd name="T12" fmla="*/ 40 w 80"/>
                          <a:gd name="T13" fmla="*/ 0 h 27"/>
                          <a:gd name="T14" fmla="*/ 33 w 80"/>
                          <a:gd name="T15" fmla="*/ 0 h 27"/>
                          <a:gd name="T16" fmla="*/ 25 w 80"/>
                          <a:gd name="T17" fmla="*/ 2 h 27"/>
                          <a:gd name="T18" fmla="*/ 15 w 80"/>
                          <a:gd name="T19" fmla="*/ 10 h 27"/>
                          <a:gd name="T20" fmla="*/ 10 w 80"/>
                          <a:gd name="T21" fmla="*/ 12 h 27"/>
                          <a:gd name="T22" fmla="*/ 0 w 80"/>
                          <a:gd name="T23" fmla="*/ 27 h 27"/>
                          <a:gd name="T24" fmla="*/ 0 w 80"/>
                          <a:gd name="T25" fmla="*/ 27 h 27"/>
                          <a:gd name="T26" fmla="*/ 5 w 80"/>
                          <a:gd name="T27" fmla="*/ 25 h 27"/>
                          <a:gd name="T28" fmla="*/ 15 w 80"/>
                          <a:gd name="T29" fmla="*/ 17 h 27"/>
                          <a:gd name="T30" fmla="*/ 25 w 80"/>
                          <a:gd name="T31" fmla="*/ 15 h 27"/>
                          <a:gd name="T32" fmla="*/ 33 w 80"/>
                          <a:gd name="T33" fmla="*/ 10 h 27"/>
                          <a:gd name="T34" fmla="*/ 40 w 80"/>
                          <a:gd name="T35" fmla="*/ 10 h 27"/>
                          <a:gd name="T36" fmla="*/ 50 w 80"/>
                          <a:gd name="T37" fmla="*/ 10 h 27"/>
                          <a:gd name="T38" fmla="*/ 58 w 80"/>
                          <a:gd name="T39" fmla="*/ 10 h 27"/>
                          <a:gd name="T40" fmla="*/ 65 w 80"/>
                          <a:gd name="T41" fmla="*/ 12 h 27"/>
                          <a:gd name="T42" fmla="*/ 70 w 80"/>
                          <a:gd name="T43" fmla="*/ 15 h 27"/>
                          <a:gd name="T44" fmla="*/ 80 w 80"/>
                          <a:gd name="T45" fmla="*/ 25 h 27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</a:gdLst>
                        <a:ahLst/>
                        <a:cxnLst>
                          <a:cxn ang="T46">
                            <a:pos x="T0" y="T1"/>
                          </a:cxn>
                          <a:cxn ang="T47">
                            <a:pos x="T2" y="T3"/>
                          </a:cxn>
                          <a:cxn ang="T48">
                            <a:pos x="T4" y="T5"/>
                          </a:cxn>
                          <a:cxn ang="T49">
                            <a:pos x="T6" y="T7"/>
                          </a:cxn>
                          <a:cxn ang="T50">
                            <a:pos x="T8" y="T9"/>
                          </a:cxn>
                          <a:cxn ang="T51">
                            <a:pos x="T10" y="T11"/>
                          </a:cxn>
                          <a:cxn ang="T52">
                            <a:pos x="T12" y="T13"/>
                          </a:cxn>
                          <a:cxn ang="T53">
                            <a:pos x="T14" y="T15"/>
                          </a:cxn>
                          <a:cxn ang="T54">
                            <a:pos x="T16" y="T17"/>
                          </a:cxn>
                          <a:cxn ang="T55">
                            <a:pos x="T18" y="T19"/>
                          </a:cxn>
                          <a:cxn ang="T56">
                            <a:pos x="T20" y="T21"/>
                          </a:cxn>
                          <a:cxn ang="T57">
                            <a:pos x="T22" y="T23"/>
                          </a:cxn>
                          <a:cxn ang="T58">
                            <a:pos x="T24" y="T25"/>
                          </a:cxn>
                          <a:cxn ang="T59">
                            <a:pos x="T26" y="T27"/>
                          </a:cxn>
                          <a:cxn ang="T60">
                            <a:pos x="T28" y="T29"/>
                          </a:cxn>
                          <a:cxn ang="T61">
                            <a:pos x="T30" y="T31"/>
                          </a:cxn>
                          <a:cxn ang="T62">
                            <a:pos x="T32" y="T33"/>
                          </a:cxn>
                          <a:cxn ang="T63">
                            <a:pos x="T34" y="T35"/>
                          </a:cxn>
                          <a:cxn ang="T64">
                            <a:pos x="T36" y="T37"/>
                          </a:cxn>
                          <a:cxn ang="T65">
                            <a:pos x="T38" y="T39"/>
                          </a:cxn>
                          <a:cxn ang="T66">
                            <a:pos x="T40" y="T41"/>
                          </a:cxn>
                          <a:cxn ang="T67">
                            <a:pos x="T42" y="T43"/>
                          </a:cxn>
                          <a:cxn ang="T68">
                            <a:pos x="T44" y="T45"/>
                          </a:cxn>
                        </a:cxnLst>
                        <a:rect l="0" t="0" r="r" b="b"/>
                        <a:pathLst>
                          <a:path w="80" h="27">
                            <a:moveTo>
                              <a:pt x="80" y="25"/>
                            </a:moveTo>
                            <a:lnTo>
                              <a:pt x="75" y="15"/>
                            </a:lnTo>
                            <a:lnTo>
                              <a:pt x="68" y="10"/>
                            </a:lnTo>
                            <a:lnTo>
                              <a:pt x="63" y="5"/>
                            </a:lnTo>
                            <a:lnTo>
                              <a:pt x="55" y="2"/>
                            </a:lnTo>
                            <a:lnTo>
                              <a:pt x="45" y="0"/>
                            </a:lnTo>
                            <a:lnTo>
                              <a:pt x="40" y="0"/>
                            </a:lnTo>
                            <a:lnTo>
                              <a:pt x="33" y="0"/>
                            </a:lnTo>
                            <a:lnTo>
                              <a:pt x="25" y="2"/>
                            </a:lnTo>
                            <a:lnTo>
                              <a:pt x="15" y="10"/>
                            </a:lnTo>
                            <a:lnTo>
                              <a:pt x="10" y="12"/>
                            </a:lnTo>
                            <a:lnTo>
                              <a:pt x="0" y="27"/>
                            </a:lnTo>
                            <a:lnTo>
                              <a:pt x="5" y="25"/>
                            </a:lnTo>
                            <a:lnTo>
                              <a:pt x="15" y="17"/>
                            </a:lnTo>
                            <a:lnTo>
                              <a:pt x="25" y="15"/>
                            </a:lnTo>
                            <a:lnTo>
                              <a:pt x="33" y="10"/>
                            </a:lnTo>
                            <a:lnTo>
                              <a:pt x="40" y="10"/>
                            </a:lnTo>
                            <a:lnTo>
                              <a:pt x="50" y="10"/>
                            </a:lnTo>
                            <a:lnTo>
                              <a:pt x="58" y="10"/>
                            </a:lnTo>
                            <a:lnTo>
                              <a:pt x="65" y="12"/>
                            </a:lnTo>
                            <a:lnTo>
                              <a:pt x="70" y="15"/>
                            </a:lnTo>
                            <a:lnTo>
                              <a:pt x="80" y="25"/>
                            </a:lnTo>
                            <a:close/>
                          </a:path>
                        </a:pathLst>
                      </a:custGeom>
                      <a:solidFill>
                        <a:srgbClr val="FF9F9F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de-DE">
                          <a:latin typeface="Calibri"/>
                          <a:cs typeface="Calibri"/>
                        </a:endParaRPr>
                      </a:p>
                    </p:txBody>
                  </p:sp>
                </p:grpSp>
                <p:grpSp>
                  <p:nvGrpSpPr>
                    <p:cNvPr id="8214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16" y="2589"/>
                      <a:ext cx="232" cy="45"/>
                      <a:chOff x="716" y="2589"/>
                      <a:chExt cx="232" cy="45"/>
                    </a:xfrm>
                  </p:grpSpPr>
                  <p:sp>
                    <p:nvSpPr>
                      <p:cNvPr id="8215" name="Freeform 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16" y="2602"/>
                        <a:ext cx="75" cy="17"/>
                      </a:xfrm>
                      <a:custGeom>
                        <a:avLst/>
                        <a:gdLst>
                          <a:gd name="T0" fmla="*/ 0 w 75"/>
                          <a:gd name="T1" fmla="*/ 12 h 17"/>
                          <a:gd name="T2" fmla="*/ 7 w 75"/>
                          <a:gd name="T3" fmla="*/ 10 h 17"/>
                          <a:gd name="T4" fmla="*/ 12 w 75"/>
                          <a:gd name="T5" fmla="*/ 7 h 17"/>
                          <a:gd name="T6" fmla="*/ 20 w 75"/>
                          <a:gd name="T7" fmla="*/ 0 h 17"/>
                          <a:gd name="T8" fmla="*/ 27 w 75"/>
                          <a:gd name="T9" fmla="*/ 0 h 17"/>
                          <a:gd name="T10" fmla="*/ 35 w 75"/>
                          <a:gd name="T11" fmla="*/ 0 h 17"/>
                          <a:gd name="T12" fmla="*/ 40 w 75"/>
                          <a:gd name="T13" fmla="*/ 0 h 17"/>
                          <a:gd name="T14" fmla="*/ 50 w 75"/>
                          <a:gd name="T15" fmla="*/ 0 h 17"/>
                          <a:gd name="T16" fmla="*/ 60 w 75"/>
                          <a:gd name="T17" fmla="*/ 7 h 17"/>
                          <a:gd name="T18" fmla="*/ 65 w 75"/>
                          <a:gd name="T19" fmla="*/ 10 h 17"/>
                          <a:gd name="T20" fmla="*/ 72 w 75"/>
                          <a:gd name="T21" fmla="*/ 12 h 17"/>
                          <a:gd name="T22" fmla="*/ 75 w 75"/>
                          <a:gd name="T23" fmla="*/ 17 h 17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0" t="0" r="r" b="b"/>
                        <a:pathLst>
                          <a:path w="75" h="17">
                            <a:moveTo>
                              <a:pt x="0" y="12"/>
                            </a:moveTo>
                            <a:lnTo>
                              <a:pt x="7" y="10"/>
                            </a:lnTo>
                            <a:lnTo>
                              <a:pt x="12" y="7"/>
                            </a:lnTo>
                            <a:lnTo>
                              <a:pt x="20" y="0"/>
                            </a:lnTo>
                            <a:lnTo>
                              <a:pt x="27" y="0"/>
                            </a:lnTo>
                            <a:lnTo>
                              <a:pt x="35" y="0"/>
                            </a:lnTo>
                            <a:lnTo>
                              <a:pt x="40" y="0"/>
                            </a:lnTo>
                            <a:lnTo>
                              <a:pt x="50" y="0"/>
                            </a:lnTo>
                            <a:lnTo>
                              <a:pt x="60" y="7"/>
                            </a:lnTo>
                            <a:lnTo>
                              <a:pt x="65" y="10"/>
                            </a:lnTo>
                            <a:lnTo>
                              <a:pt x="72" y="12"/>
                            </a:lnTo>
                            <a:lnTo>
                              <a:pt x="75" y="17"/>
                            </a:lnTo>
                          </a:path>
                        </a:pathLst>
                      </a:custGeom>
                      <a:noFill/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de-DE">
                          <a:latin typeface="Calibri"/>
                          <a:cs typeface="Calibri"/>
                        </a:endParaRPr>
                      </a:p>
                    </p:txBody>
                  </p:sp>
                  <p:sp>
                    <p:nvSpPr>
                      <p:cNvPr id="8216" name="Freeform 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71" y="2597"/>
                        <a:ext cx="77" cy="17"/>
                      </a:xfrm>
                      <a:custGeom>
                        <a:avLst/>
                        <a:gdLst>
                          <a:gd name="T0" fmla="*/ 77 w 77"/>
                          <a:gd name="T1" fmla="*/ 15 h 17"/>
                          <a:gd name="T2" fmla="*/ 72 w 77"/>
                          <a:gd name="T3" fmla="*/ 7 h 17"/>
                          <a:gd name="T4" fmla="*/ 65 w 77"/>
                          <a:gd name="T5" fmla="*/ 5 h 17"/>
                          <a:gd name="T6" fmla="*/ 60 w 77"/>
                          <a:gd name="T7" fmla="*/ 2 h 17"/>
                          <a:gd name="T8" fmla="*/ 50 w 77"/>
                          <a:gd name="T9" fmla="*/ 0 h 17"/>
                          <a:gd name="T10" fmla="*/ 42 w 77"/>
                          <a:gd name="T11" fmla="*/ 0 h 17"/>
                          <a:gd name="T12" fmla="*/ 37 w 77"/>
                          <a:gd name="T13" fmla="*/ 0 h 17"/>
                          <a:gd name="T14" fmla="*/ 27 w 77"/>
                          <a:gd name="T15" fmla="*/ 0 h 17"/>
                          <a:gd name="T16" fmla="*/ 20 w 77"/>
                          <a:gd name="T17" fmla="*/ 5 h 17"/>
                          <a:gd name="T18" fmla="*/ 12 w 77"/>
                          <a:gd name="T19" fmla="*/ 7 h 17"/>
                          <a:gd name="T20" fmla="*/ 7 w 77"/>
                          <a:gd name="T21" fmla="*/ 15 h 17"/>
                          <a:gd name="T22" fmla="*/ 0 w 77"/>
                          <a:gd name="T23" fmla="*/ 17 h 17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0" t="0" r="r" b="b"/>
                        <a:pathLst>
                          <a:path w="77" h="17">
                            <a:moveTo>
                              <a:pt x="77" y="15"/>
                            </a:moveTo>
                            <a:lnTo>
                              <a:pt x="72" y="7"/>
                            </a:lnTo>
                            <a:lnTo>
                              <a:pt x="65" y="5"/>
                            </a:lnTo>
                            <a:lnTo>
                              <a:pt x="60" y="2"/>
                            </a:lnTo>
                            <a:lnTo>
                              <a:pt x="50" y="0"/>
                            </a:lnTo>
                            <a:lnTo>
                              <a:pt x="42" y="0"/>
                            </a:lnTo>
                            <a:lnTo>
                              <a:pt x="37" y="0"/>
                            </a:lnTo>
                            <a:lnTo>
                              <a:pt x="27" y="0"/>
                            </a:lnTo>
                            <a:lnTo>
                              <a:pt x="20" y="5"/>
                            </a:lnTo>
                            <a:lnTo>
                              <a:pt x="12" y="7"/>
                            </a:lnTo>
                            <a:lnTo>
                              <a:pt x="7" y="15"/>
                            </a:lnTo>
                            <a:lnTo>
                              <a:pt x="0" y="17"/>
                            </a:lnTo>
                          </a:path>
                        </a:pathLst>
                      </a:custGeom>
                      <a:noFill/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de-DE">
                          <a:latin typeface="Calibri"/>
                          <a:cs typeface="Calibri"/>
                        </a:endParaRPr>
                      </a:p>
                    </p:txBody>
                  </p:sp>
                  <p:grpSp>
                    <p:nvGrpSpPr>
                      <p:cNvPr id="8217" name="Group 4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16" y="2589"/>
                        <a:ext cx="80" cy="45"/>
                        <a:chOff x="716" y="2589"/>
                        <a:chExt cx="80" cy="45"/>
                      </a:xfrm>
                    </p:grpSpPr>
                    <p:sp>
                      <p:nvSpPr>
                        <p:cNvPr id="8218" name="Freeform 4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16" y="2592"/>
                          <a:ext cx="80" cy="40"/>
                        </a:xfrm>
                        <a:custGeom>
                          <a:avLst/>
                          <a:gdLst>
                            <a:gd name="T0" fmla="*/ 0 w 80"/>
                            <a:gd name="T1" fmla="*/ 27 h 40"/>
                            <a:gd name="T2" fmla="*/ 2 w 80"/>
                            <a:gd name="T3" fmla="*/ 20 h 40"/>
                            <a:gd name="T4" fmla="*/ 7 w 80"/>
                            <a:gd name="T5" fmla="*/ 17 h 40"/>
                            <a:gd name="T6" fmla="*/ 12 w 80"/>
                            <a:gd name="T7" fmla="*/ 10 h 40"/>
                            <a:gd name="T8" fmla="*/ 20 w 80"/>
                            <a:gd name="T9" fmla="*/ 7 h 40"/>
                            <a:gd name="T10" fmla="*/ 25 w 80"/>
                            <a:gd name="T11" fmla="*/ 5 h 40"/>
                            <a:gd name="T12" fmla="*/ 30 w 80"/>
                            <a:gd name="T13" fmla="*/ 0 h 40"/>
                            <a:gd name="T14" fmla="*/ 37 w 80"/>
                            <a:gd name="T15" fmla="*/ 0 h 40"/>
                            <a:gd name="T16" fmla="*/ 47 w 80"/>
                            <a:gd name="T17" fmla="*/ 0 h 40"/>
                            <a:gd name="T18" fmla="*/ 52 w 80"/>
                            <a:gd name="T19" fmla="*/ 5 h 40"/>
                            <a:gd name="T20" fmla="*/ 60 w 80"/>
                            <a:gd name="T21" fmla="*/ 5 h 40"/>
                            <a:gd name="T22" fmla="*/ 65 w 80"/>
                            <a:gd name="T23" fmla="*/ 10 h 40"/>
                            <a:gd name="T24" fmla="*/ 72 w 80"/>
                            <a:gd name="T25" fmla="*/ 12 h 40"/>
                            <a:gd name="T26" fmla="*/ 77 w 80"/>
                            <a:gd name="T27" fmla="*/ 20 h 40"/>
                            <a:gd name="T28" fmla="*/ 80 w 80"/>
                            <a:gd name="T29" fmla="*/ 27 h 40"/>
                            <a:gd name="T30" fmla="*/ 75 w 80"/>
                            <a:gd name="T31" fmla="*/ 30 h 40"/>
                            <a:gd name="T32" fmla="*/ 67 w 80"/>
                            <a:gd name="T33" fmla="*/ 32 h 40"/>
                            <a:gd name="T34" fmla="*/ 60 w 80"/>
                            <a:gd name="T35" fmla="*/ 35 h 40"/>
                            <a:gd name="T36" fmla="*/ 50 w 80"/>
                            <a:gd name="T37" fmla="*/ 40 h 40"/>
                            <a:gd name="T38" fmla="*/ 37 w 80"/>
                            <a:gd name="T39" fmla="*/ 40 h 40"/>
                            <a:gd name="T40" fmla="*/ 30 w 80"/>
                            <a:gd name="T41" fmla="*/ 40 h 40"/>
                            <a:gd name="T42" fmla="*/ 22 w 80"/>
                            <a:gd name="T43" fmla="*/ 35 h 40"/>
                            <a:gd name="T44" fmla="*/ 15 w 80"/>
                            <a:gd name="T45" fmla="*/ 32 h 40"/>
                            <a:gd name="T46" fmla="*/ 7 w 80"/>
                            <a:gd name="T47" fmla="*/ 30 h 40"/>
                            <a:gd name="T48" fmla="*/ 0 w 80"/>
                            <a:gd name="T49" fmla="*/ 27 h 40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</a:gdLst>
                          <a:ahLst/>
                          <a:cxnLst>
                            <a:cxn ang="T50">
                              <a:pos x="T0" y="T1"/>
                            </a:cxn>
                            <a:cxn ang="T51">
                              <a:pos x="T2" y="T3"/>
                            </a:cxn>
                            <a:cxn ang="T52">
                              <a:pos x="T4" y="T5"/>
                            </a:cxn>
                            <a:cxn ang="T53">
                              <a:pos x="T6" y="T7"/>
                            </a:cxn>
                            <a:cxn ang="T54">
                              <a:pos x="T8" y="T9"/>
                            </a:cxn>
                            <a:cxn ang="T55">
                              <a:pos x="T10" y="T11"/>
                            </a:cxn>
                            <a:cxn ang="T56">
                              <a:pos x="T12" y="T13"/>
                            </a:cxn>
                            <a:cxn ang="T57">
                              <a:pos x="T14" y="T15"/>
                            </a:cxn>
                            <a:cxn ang="T58">
                              <a:pos x="T16" y="T17"/>
                            </a:cxn>
                            <a:cxn ang="T59">
                              <a:pos x="T18" y="T19"/>
                            </a:cxn>
                            <a:cxn ang="T60">
                              <a:pos x="T20" y="T21"/>
                            </a:cxn>
                            <a:cxn ang="T61">
                              <a:pos x="T22" y="T23"/>
                            </a:cxn>
                            <a:cxn ang="T62">
                              <a:pos x="T24" y="T25"/>
                            </a:cxn>
                            <a:cxn ang="T63">
                              <a:pos x="T26" y="T27"/>
                            </a:cxn>
                            <a:cxn ang="T64">
                              <a:pos x="T28" y="T29"/>
                            </a:cxn>
                            <a:cxn ang="T65">
                              <a:pos x="T30" y="T31"/>
                            </a:cxn>
                            <a:cxn ang="T66">
                              <a:pos x="T32" y="T33"/>
                            </a:cxn>
                            <a:cxn ang="T67">
                              <a:pos x="T34" y="T35"/>
                            </a:cxn>
                            <a:cxn ang="T68">
                              <a:pos x="T36" y="T37"/>
                            </a:cxn>
                            <a:cxn ang="T69">
                              <a:pos x="T38" y="T39"/>
                            </a:cxn>
                            <a:cxn ang="T70">
                              <a:pos x="T40" y="T41"/>
                            </a:cxn>
                            <a:cxn ang="T71">
                              <a:pos x="T42" y="T43"/>
                            </a:cxn>
                            <a:cxn ang="T72">
                              <a:pos x="T44" y="T45"/>
                            </a:cxn>
                            <a:cxn ang="T73">
                              <a:pos x="T46" y="T47"/>
                            </a:cxn>
                            <a:cxn ang="T74">
                              <a:pos x="T48" y="T49"/>
                            </a:cxn>
                          </a:cxnLst>
                          <a:rect l="0" t="0" r="r" b="b"/>
                          <a:pathLst>
                            <a:path w="80" h="40">
                              <a:moveTo>
                                <a:pt x="0" y="27"/>
                              </a:moveTo>
                              <a:lnTo>
                                <a:pt x="2" y="20"/>
                              </a:lnTo>
                              <a:lnTo>
                                <a:pt x="7" y="17"/>
                              </a:lnTo>
                              <a:lnTo>
                                <a:pt x="12" y="10"/>
                              </a:lnTo>
                              <a:lnTo>
                                <a:pt x="20" y="7"/>
                              </a:lnTo>
                              <a:lnTo>
                                <a:pt x="25" y="5"/>
                              </a:lnTo>
                              <a:lnTo>
                                <a:pt x="30" y="0"/>
                              </a:lnTo>
                              <a:lnTo>
                                <a:pt x="37" y="0"/>
                              </a:lnTo>
                              <a:lnTo>
                                <a:pt x="47" y="0"/>
                              </a:lnTo>
                              <a:lnTo>
                                <a:pt x="52" y="5"/>
                              </a:lnTo>
                              <a:lnTo>
                                <a:pt x="60" y="5"/>
                              </a:lnTo>
                              <a:lnTo>
                                <a:pt x="65" y="10"/>
                              </a:lnTo>
                              <a:lnTo>
                                <a:pt x="72" y="12"/>
                              </a:lnTo>
                              <a:lnTo>
                                <a:pt x="77" y="20"/>
                              </a:lnTo>
                              <a:lnTo>
                                <a:pt x="80" y="27"/>
                              </a:lnTo>
                              <a:lnTo>
                                <a:pt x="75" y="30"/>
                              </a:lnTo>
                              <a:lnTo>
                                <a:pt x="67" y="32"/>
                              </a:lnTo>
                              <a:lnTo>
                                <a:pt x="60" y="35"/>
                              </a:lnTo>
                              <a:lnTo>
                                <a:pt x="50" y="40"/>
                              </a:lnTo>
                              <a:lnTo>
                                <a:pt x="37" y="40"/>
                              </a:lnTo>
                              <a:lnTo>
                                <a:pt x="30" y="40"/>
                              </a:lnTo>
                              <a:lnTo>
                                <a:pt x="22" y="35"/>
                              </a:lnTo>
                              <a:lnTo>
                                <a:pt x="15" y="32"/>
                              </a:lnTo>
                              <a:lnTo>
                                <a:pt x="7" y="30"/>
                              </a:lnTo>
                              <a:lnTo>
                                <a:pt x="0" y="2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FDFDF"/>
                        </a:solidFill>
                        <a:ln w="158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de-DE">
                            <a:latin typeface="Calibri"/>
                            <a:cs typeface="Calibri"/>
                          </a:endParaRPr>
                        </a:p>
                      </p:txBody>
                    </p:sp>
                    <p:grpSp>
                      <p:nvGrpSpPr>
                        <p:cNvPr id="8219" name="Group 4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36" y="2599"/>
                          <a:ext cx="40" cy="35"/>
                          <a:chOff x="736" y="2599"/>
                          <a:chExt cx="40" cy="35"/>
                        </a:xfrm>
                      </p:grpSpPr>
                      <p:sp>
                        <p:nvSpPr>
                          <p:cNvPr id="8221" name="Oval 5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36" y="2599"/>
                            <a:ext cx="40" cy="35"/>
                          </a:xfrm>
                          <a:prstGeom prst="ellipse">
                            <a:avLst/>
                          </a:prstGeom>
                          <a:solidFill>
                            <a:srgbClr val="3F1F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hangingPunct="0"/>
                            <a:endParaRPr lang="de-DE" sz="1800">
                              <a:latin typeface="Calibri"/>
                              <a:cs typeface="Calibri"/>
                            </a:endParaRPr>
                          </a:p>
                        </p:txBody>
                      </p:sp>
                      <p:sp>
                        <p:nvSpPr>
                          <p:cNvPr id="8222" name="Oval 5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43" y="2599"/>
                            <a:ext cx="25" cy="33"/>
                          </a:xfrm>
                          <a:prstGeom prst="ellipse">
                            <a:avLst/>
                          </a:pr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hangingPunct="0"/>
                            <a:endParaRPr lang="de-DE" sz="1800">
                              <a:latin typeface="Calibri"/>
                              <a:cs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8220" name="Freeform 5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16" y="2589"/>
                          <a:ext cx="80" cy="33"/>
                        </a:xfrm>
                        <a:custGeom>
                          <a:avLst/>
                          <a:gdLst>
                            <a:gd name="T0" fmla="*/ 0 w 80"/>
                            <a:gd name="T1" fmla="*/ 25 h 33"/>
                            <a:gd name="T2" fmla="*/ 7 w 80"/>
                            <a:gd name="T3" fmla="*/ 20 h 33"/>
                            <a:gd name="T4" fmla="*/ 12 w 80"/>
                            <a:gd name="T5" fmla="*/ 13 h 33"/>
                            <a:gd name="T6" fmla="*/ 20 w 80"/>
                            <a:gd name="T7" fmla="*/ 10 h 33"/>
                            <a:gd name="T8" fmla="*/ 25 w 80"/>
                            <a:gd name="T9" fmla="*/ 3 h 33"/>
                            <a:gd name="T10" fmla="*/ 35 w 80"/>
                            <a:gd name="T11" fmla="*/ 3 h 33"/>
                            <a:gd name="T12" fmla="*/ 40 w 80"/>
                            <a:gd name="T13" fmla="*/ 0 h 33"/>
                            <a:gd name="T14" fmla="*/ 47 w 80"/>
                            <a:gd name="T15" fmla="*/ 3 h 33"/>
                            <a:gd name="T16" fmla="*/ 55 w 80"/>
                            <a:gd name="T17" fmla="*/ 8 h 33"/>
                            <a:gd name="T18" fmla="*/ 62 w 80"/>
                            <a:gd name="T19" fmla="*/ 10 h 33"/>
                            <a:gd name="T20" fmla="*/ 72 w 80"/>
                            <a:gd name="T21" fmla="*/ 15 h 33"/>
                            <a:gd name="T22" fmla="*/ 80 w 80"/>
                            <a:gd name="T23" fmla="*/ 30 h 33"/>
                            <a:gd name="T24" fmla="*/ 77 w 80"/>
                            <a:gd name="T25" fmla="*/ 33 h 33"/>
                            <a:gd name="T26" fmla="*/ 72 w 80"/>
                            <a:gd name="T27" fmla="*/ 30 h 33"/>
                            <a:gd name="T28" fmla="*/ 65 w 80"/>
                            <a:gd name="T29" fmla="*/ 23 h 33"/>
                            <a:gd name="T30" fmla="*/ 55 w 80"/>
                            <a:gd name="T31" fmla="*/ 15 h 33"/>
                            <a:gd name="T32" fmla="*/ 47 w 80"/>
                            <a:gd name="T33" fmla="*/ 13 h 33"/>
                            <a:gd name="T34" fmla="*/ 40 w 80"/>
                            <a:gd name="T35" fmla="*/ 13 h 33"/>
                            <a:gd name="T36" fmla="*/ 30 w 80"/>
                            <a:gd name="T37" fmla="*/ 13 h 33"/>
                            <a:gd name="T38" fmla="*/ 22 w 80"/>
                            <a:gd name="T39" fmla="*/ 13 h 33"/>
                            <a:gd name="T40" fmla="*/ 15 w 80"/>
                            <a:gd name="T41" fmla="*/ 15 h 33"/>
                            <a:gd name="T42" fmla="*/ 10 w 80"/>
                            <a:gd name="T43" fmla="*/ 20 h 33"/>
                            <a:gd name="T44" fmla="*/ 0 w 80"/>
                            <a:gd name="T45" fmla="*/ 25 h 33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</a:gdLst>
                          <a:ahLst/>
                          <a:cxnLst>
                            <a:cxn ang="T46">
                              <a:pos x="T0" y="T1"/>
                            </a:cxn>
                            <a:cxn ang="T47">
                              <a:pos x="T2" y="T3"/>
                            </a:cxn>
                            <a:cxn ang="T48">
                              <a:pos x="T4" y="T5"/>
                            </a:cxn>
                            <a:cxn ang="T49">
                              <a:pos x="T6" y="T7"/>
                            </a:cxn>
                            <a:cxn ang="T50">
                              <a:pos x="T8" y="T9"/>
                            </a:cxn>
                            <a:cxn ang="T51">
                              <a:pos x="T10" y="T11"/>
                            </a:cxn>
                            <a:cxn ang="T52">
                              <a:pos x="T12" y="T13"/>
                            </a:cxn>
                            <a:cxn ang="T53">
                              <a:pos x="T14" y="T15"/>
                            </a:cxn>
                            <a:cxn ang="T54">
                              <a:pos x="T16" y="T17"/>
                            </a:cxn>
                            <a:cxn ang="T55">
                              <a:pos x="T18" y="T19"/>
                            </a:cxn>
                            <a:cxn ang="T56">
                              <a:pos x="T20" y="T21"/>
                            </a:cxn>
                            <a:cxn ang="T57">
                              <a:pos x="T22" y="T23"/>
                            </a:cxn>
                            <a:cxn ang="T58">
                              <a:pos x="T24" y="T25"/>
                            </a:cxn>
                            <a:cxn ang="T59">
                              <a:pos x="T26" y="T27"/>
                            </a:cxn>
                            <a:cxn ang="T60">
                              <a:pos x="T28" y="T29"/>
                            </a:cxn>
                            <a:cxn ang="T61">
                              <a:pos x="T30" y="T31"/>
                            </a:cxn>
                            <a:cxn ang="T62">
                              <a:pos x="T32" y="T33"/>
                            </a:cxn>
                            <a:cxn ang="T63">
                              <a:pos x="T34" y="T35"/>
                            </a:cxn>
                            <a:cxn ang="T64">
                              <a:pos x="T36" y="T37"/>
                            </a:cxn>
                            <a:cxn ang="T65">
                              <a:pos x="T38" y="T39"/>
                            </a:cxn>
                            <a:cxn ang="T66">
                              <a:pos x="T40" y="T41"/>
                            </a:cxn>
                            <a:cxn ang="T67">
                              <a:pos x="T42" y="T43"/>
                            </a:cxn>
                            <a:cxn ang="T68">
                              <a:pos x="T44" y="T45"/>
                            </a:cxn>
                          </a:cxnLst>
                          <a:rect l="0" t="0" r="r" b="b"/>
                          <a:pathLst>
                            <a:path w="80" h="33">
                              <a:moveTo>
                                <a:pt x="0" y="25"/>
                              </a:moveTo>
                              <a:lnTo>
                                <a:pt x="7" y="20"/>
                              </a:lnTo>
                              <a:lnTo>
                                <a:pt x="12" y="13"/>
                              </a:lnTo>
                              <a:lnTo>
                                <a:pt x="20" y="10"/>
                              </a:lnTo>
                              <a:lnTo>
                                <a:pt x="25" y="3"/>
                              </a:lnTo>
                              <a:lnTo>
                                <a:pt x="35" y="3"/>
                              </a:lnTo>
                              <a:lnTo>
                                <a:pt x="40" y="0"/>
                              </a:lnTo>
                              <a:lnTo>
                                <a:pt x="47" y="3"/>
                              </a:lnTo>
                              <a:lnTo>
                                <a:pt x="55" y="8"/>
                              </a:lnTo>
                              <a:lnTo>
                                <a:pt x="62" y="10"/>
                              </a:lnTo>
                              <a:lnTo>
                                <a:pt x="72" y="15"/>
                              </a:lnTo>
                              <a:lnTo>
                                <a:pt x="80" y="30"/>
                              </a:lnTo>
                              <a:lnTo>
                                <a:pt x="77" y="33"/>
                              </a:lnTo>
                              <a:lnTo>
                                <a:pt x="72" y="30"/>
                              </a:lnTo>
                              <a:lnTo>
                                <a:pt x="65" y="23"/>
                              </a:lnTo>
                              <a:lnTo>
                                <a:pt x="55" y="15"/>
                              </a:lnTo>
                              <a:lnTo>
                                <a:pt x="47" y="13"/>
                              </a:lnTo>
                              <a:lnTo>
                                <a:pt x="40" y="13"/>
                              </a:lnTo>
                              <a:lnTo>
                                <a:pt x="30" y="13"/>
                              </a:lnTo>
                              <a:lnTo>
                                <a:pt x="22" y="13"/>
                              </a:lnTo>
                              <a:lnTo>
                                <a:pt x="15" y="15"/>
                              </a:lnTo>
                              <a:lnTo>
                                <a:pt x="10" y="20"/>
                              </a:lnTo>
                              <a:lnTo>
                                <a:pt x="0" y="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9F9F"/>
                        </a:solidFill>
                        <a:ln w="158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de-DE">
                            <a:latin typeface="Calibri"/>
                            <a:cs typeface="Calibri"/>
                          </a:endParaRPr>
                        </a:p>
                      </p:txBody>
                    </p:sp>
                  </p:grpSp>
                </p:grpSp>
              </p:grpSp>
            </p:grpSp>
          </p:grpSp>
        </p:grpSp>
      </p:grpSp>
      <p:graphicFrame>
        <p:nvGraphicFramePr>
          <p:cNvPr id="8196" name="Object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3648785"/>
              </p:ext>
            </p:extLst>
          </p:nvPr>
        </p:nvGraphicFramePr>
        <p:xfrm>
          <a:off x="1752600" y="2971800"/>
          <a:ext cx="14144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Microsoft ClipArt Gallery" r:id="rId4" imgW="2730500" imgH="3822700" progId="MS_ClipArt_Gallery">
                  <p:embed/>
                </p:oleObj>
              </mc:Choice>
              <mc:Fallback>
                <p:oleObj name="Microsoft ClipArt Gallery" r:id="rId4" imgW="2730500" imgH="382270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971800"/>
                        <a:ext cx="141446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AutoShape 54"/>
          <p:cNvSpPr>
            <a:spLocks noChangeArrowheads="1"/>
          </p:cNvSpPr>
          <p:nvPr/>
        </p:nvSpPr>
        <p:spPr bwMode="auto">
          <a:xfrm>
            <a:off x="1143000" y="3581400"/>
            <a:ext cx="1044575" cy="13716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de-DE" sz="1800">
              <a:latin typeface="Calibri"/>
              <a:cs typeface="Calibri"/>
            </a:endParaRPr>
          </a:p>
        </p:txBody>
      </p:sp>
      <p:sp>
        <p:nvSpPr>
          <p:cNvPr id="8198" name="Text Box 55"/>
          <p:cNvSpPr txBox="1">
            <a:spLocks noChangeArrowheads="1"/>
          </p:cNvSpPr>
          <p:nvPr/>
        </p:nvSpPr>
        <p:spPr bwMode="auto">
          <a:xfrm>
            <a:off x="1185863" y="6107113"/>
            <a:ext cx="1576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de-DE" sz="1800">
                <a:latin typeface="Calibri"/>
                <a:cs typeface="Calibri"/>
              </a:rPr>
              <a:t>Dienstanbieter</a:t>
            </a:r>
          </a:p>
        </p:txBody>
      </p:sp>
      <p:sp>
        <p:nvSpPr>
          <p:cNvPr id="8199" name="Text Box 57"/>
          <p:cNvSpPr txBox="1">
            <a:spLocks noChangeArrowheads="1"/>
          </p:cNvSpPr>
          <p:nvPr/>
        </p:nvSpPr>
        <p:spPr bwMode="auto">
          <a:xfrm>
            <a:off x="1165225" y="4191000"/>
            <a:ext cx="1501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sz="1800">
                <a:latin typeface="Calibri"/>
                <a:cs typeface="Calibri"/>
              </a:rPr>
              <a:t>Inhalt</a:t>
            </a:r>
          </a:p>
        </p:txBody>
      </p:sp>
      <p:sp>
        <p:nvSpPr>
          <p:cNvPr id="8200" name="Text Box 59"/>
          <p:cNvSpPr txBox="1">
            <a:spLocks noChangeArrowheads="1"/>
          </p:cNvSpPr>
          <p:nvPr/>
        </p:nvSpPr>
        <p:spPr bwMode="auto">
          <a:xfrm>
            <a:off x="3975100" y="2687638"/>
            <a:ext cx="14381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de-DE" sz="1800">
                <a:latin typeface="Calibri"/>
                <a:cs typeface="Calibri"/>
              </a:rPr>
              <a:t>Identifikation</a:t>
            </a:r>
          </a:p>
        </p:txBody>
      </p:sp>
      <p:sp>
        <p:nvSpPr>
          <p:cNvPr id="8202" name="Line 63"/>
          <p:cNvSpPr>
            <a:spLocks noChangeShapeType="1"/>
          </p:cNvSpPr>
          <p:nvPr/>
        </p:nvSpPr>
        <p:spPr bwMode="auto">
          <a:xfrm flipH="1">
            <a:off x="3635375" y="3141663"/>
            <a:ext cx="2160588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>
              <a:latin typeface="Calibri"/>
              <a:cs typeface="Calibri"/>
            </a:endParaRPr>
          </a:p>
        </p:txBody>
      </p:sp>
      <p:sp>
        <p:nvSpPr>
          <p:cNvPr id="8203" name="Text Box 30"/>
          <p:cNvSpPr txBox="1">
            <a:spLocks noChangeArrowheads="1"/>
          </p:cNvSpPr>
          <p:nvPr/>
        </p:nvSpPr>
        <p:spPr bwMode="auto">
          <a:xfrm>
            <a:off x="4427538" y="4149725"/>
            <a:ext cx="3529012" cy="646331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de-DE" sz="1800">
                <a:latin typeface="Calibri"/>
                <a:cs typeface="Calibri"/>
              </a:rPr>
              <a:t>IT-System erfragt die Identitäten seiner Kommunikationspartner</a:t>
            </a:r>
          </a:p>
        </p:txBody>
      </p:sp>
      <p:sp>
        <p:nvSpPr>
          <p:cNvPr id="66" name="Rechteck 65"/>
          <p:cNvSpPr/>
          <p:nvPr/>
        </p:nvSpPr>
        <p:spPr bwMode="auto">
          <a:xfrm>
            <a:off x="611560" y="2636912"/>
            <a:ext cx="2808312" cy="29523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2422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7" name="Group 2"/>
          <p:cNvGrpSpPr>
            <a:grpSpLocks/>
          </p:cNvGrpSpPr>
          <p:nvPr/>
        </p:nvGrpSpPr>
        <p:grpSpPr bwMode="auto">
          <a:xfrm>
            <a:off x="5943600" y="2354263"/>
            <a:ext cx="1016000" cy="1150937"/>
            <a:chOff x="576" y="2307"/>
            <a:chExt cx="640" cy="725"/>
          </a:xfrm>
        </p:grpSpPr>
        <p:grpSp>
          <p:nvGrpSpPr>
            <p:cNvPr id="9259" name="Group 3"/>
            <p:cNvGrpSpPr>
              <a:grpSpLocks/>
            </p:cNvGrpSpPr>
            <p:nvPr/>
          </p:nvGrpSpPr>
          <p:grpSpPr bwMode="auto">
            <a:xfrm>
              <a:off x="576" y="2307"/>
              <a:ext cx="640" cy="725"/>
              <a:chOff x="576" y="2307"/>
              <a:chExt cx="640" cy="725"/>
            </a:xfrm>
          </p:grpSpPr>
          <p:sp>
            <p:nvSpPr>
              <p:cNvPr id="9296" name="Freeform 4"/>
              <p:cNvSpPr>
                <a:spLocks/>
              </p:cNvSpPr>
              <p:nvPr/>
            </p:nvSpPr>
            <p:spPr bwMode="auto">
              <a:xfrm>
                <a:off x="688" y="2414"/>
                <a:ext cx="353" cy="618"/>
              </a:xfrm>
              <a:custGeom>
                <a:avLst/>
                <a:gdLst>
                  <a:gd name="T0" fmla="*/ 5 w 353"/>
                  <a:gd name="T1" fmla="*/ 218 h 618"/>
                  <a:gd name="T2" fmla="*/ 10 w 353"/>
                  <a:gd name="T3" fmla="*/ 208 h 618"/>
                  <a:gd name="T4" fmla="*/ 10 w 353"/>
                  <a:gd name="T5" fmla="*/ 130 h 618"/>
                  <a:gd name="T6" fmla="*/ 13 w 353"/>
                  <a:gd name="T7" fmla="*/ 98 h 618"/>
                  <a:gd name="T8" fmla="*/ 18 w 353"/>
                  <a:gd name="T9" fmla="*/ 73 h 618"/>
                  <a:gd name="T10" fmla="*/ 28 w 353"/>
                  <a:gd name="T11" fmla="*/ 53 h 618"/>
                  <a:gd name="T12" fmla="*/ 50 w 353"/>
                  <a:gd name="T13" fmla="*/ 35 h 618"/>
                  <a:gd name="T14" fmla="*/ 70 w 353"/>
                  <a:gd name="T15" fmla="*/ 18 h 618"/>
                  <a:gd name="T16" fmla="*/ 93 w 353"/>
                  <a:gd name="T17" fmla="*/ 3 h 618"/>
                  <a:gd name="T18" fmla="*/ 118 w 353"/>
                  <a:gd name="T19" fmla="*/ 0 h 618"/>
                  <a:gd name="T20" fmla="*/ 158 w 353"/>
                  <a:gd name="T21" fmla="*/ 0 h 618"/>
                  <a:gd name="T22" fmla="*/ 193 w 353"/>
                  <a:gd name="T23" fmla="*/ 8 h 618"/>
                  <a:gd name="T24" fmla="*/ 243 w 353"/>
                  <a:gd name="T25" fmla="*/ 15 h 618"/>
                  <a:gd name="T26" fmla="*/ 268 w 353"/>
                  <a:gd name="T27" fmla="*/ 28 h 618"/>
                  <a:gd name="T28" fmla="*/ 298 w 353"/>
                  <a:gd name="T29" fmla="*/ 38 h 618"/>
                  <a:gd name="T30" fmla="*/ 315 w 353"/>
                  <a:gd name="T31" fmla="*/ 53 h 618"/>
                  <a:gd name="T32" fmla="*/ 323 w 353"/>
                  <a:gd name="T33" fmla="*/ 93 h 618"/>
                  <a:gd name="T34" fmla="*/ 320 w 353"/>
                  <a:gd name="T35" fmla="*/ 168 h 618"/>
                  <a:gd name="T36" fmla="*/ 313 w 353"/>
                  <a:gd name="T37" fmla="*/ 208 h 618"/>
                  <a:gd name="T38" fmla="*/ 333 w 353"/>
                  <a:gd name="T39" fmla="*/ 240 h 618"/>
                  <a:gd name="T40" fmla="*/ 341 w 353"/>
                  <a:gd name="T41" fmla="*/ 278 h 618"/>
                  <a:gd name="T42" fmla="*/ 351 w 353"/>
                  <a:gd name="T43" fmla="*/ 290 h 618"/>
                  <a:gd name="T44" fmla="*/ 353 w 353"/>
                  <a:gd name="T45" fmla="*/ 310 h 618"/>
                  <a:gd name="T46" fmla="*/ 346 w 353"/>
                  <a:gd name="T47" fmla="*/ 335 h 618"/>
                  <a:gd name="T48" fmla="*/ 341 w 353"/>
                  <a:gd name="T49" fmla="*/ 360 h 618"/>
                  <a:gd name="T50" fmla="*/ 338 w 353"/>
                  <a:gd name="T51" fmla="*/ 405 h 618"/>
                  <a:gd name="T52" fmla="*/ 328 w 353"/>
                  <a:gd name="T53" fmla="*/ 430 h 618"/>
                  <a:gd name="T54" fmla="*/ 313 w 353"/>
                  <a:gd name="T55" fmla="*/ 445 h 618"/>
                  <a:gd name="T56" fmla="*/ 300 w 353"/>
                  <a:gd name="T57" fmla="*/ 448 h 618"/>
                  <a:gd name="T58" fmla="*/ 313 w 353"/>
                  <a:gd name="T59" fmla="*/ 463 h 618"/>
                  <a:gd name="T60" fmla="*/ 315 w 353"/>
                  <a:gd name="T61" fmla="*/ 495 h 618"/>
                  <a:gd name="T62" fmla="*/ 313 w 353"/>
                  <a:gd name="T63" fmla="*/ 515 h 618"/>
                  <a:gd name="T64" fmla="*/ 298 w 353"/>
                  <a:gd name="T65" fmla="*/ 540 h 618"/>
                  <a:gd name="T66" fmla="*/ 280 w 353"/>
                  <a:gd name="T67" fmla="*/ 563 h 618"/>
                  <a:gd name="T68" fmla="*/ 258 w 353"/>
                  <a:gd name="T69" fmla="*/ 585 h 618"/>
                  <a:gd name="T70" fmla="*/ 223 w 353"/>
                  <a:gd name="T71" fmla="*/ 605 h 618"/>
                  <a:gd name="T72" fmla="*/ 185 w 353"/>
                  <a:gd name="T73" fmla="*/ 618 h 618"/>
                  <a:gd name="T74" fmla="*/ 133 w 353"/>
                  <a:gd name="T75" fmla="*/ 570 h 618"/>
                  <a:gd name="T76" fmla="*/ 130 w 353"/>
                  <a:gd name="T77" fmla="*/ 538 h 618"/>
                  <a:gd name="T78" fmla="*/ 125 w 353"/>
                  <a:gd name="T79" fmla="*/ 520 h 618"/>
                  <a:gd name="T80" fmla="*/ 113 w 353"/>
                  <a:gd name="T81" fmla="*/ 510 h 618"/>
                  <a:gd name="T82" fmla="*/ 95 w 353"/>
                  <a:gd name="T83" fmla="*/ 470 h 618"/>
                  <a:gd name="T84" fmla="*/ 70 w 353"/>
                  <a:gd name="T85" fmla="*/ 423 h 618"/>
                  <a:gd name="T86" fmla="*/ 43 w 353"/>
                  <a:gd name="T87" fmla="*/ 388 h 618"/>
                  <a:gd name="T88" fmla="*/ 35 w 353"/>
                  <a:gd name="T89" fmla="*/ 380 h 618"/>
                  <a:gd name="T90" fmla="*/ 30 w 353"/>
                  <a:gd name="T91" fmla="*/ 368 h 618"/>
                  <a:gd name="T92" fmla="*/ 28 w 353"/>
                  <a:gd name="T93" fmla="*/ 358 h 618"/>
                  <a:gd name="T94" fmla="*/ 25 w 353"/>
                  <a:gd name="T95" fmla="*/ 338 h 618"/>
                  <a:gd name="T96" fmla="*/ 23 w 353"/>
                  <a:gd name="T97" fmla="*/ 313 h 618"/>
                  <a:gd name="T98" fmla="*/ 15 w 353"/>
                  <a:gd name="T99" fmla="*/ 303 h 618"/>
                  <a:gd name="T100" fmla="*/ 13 w 353"/>
                  <a:gd name="T101" fmla="*/ 293 h 618"/>
                  <a:gd name="T102" fmla="*/ 5 w 353"/>
                  <a:gd name="T103" fmla="*/ 275 h 618"/>
                  <a:gd name="T104" fmla="*/ 3 w 353"/>
                  <a:gd name="T105" fmla="*/ 265 h 618"/>
                  <a:gd name="T106" fmla="*/ 0 w 353"/>
                  <a:gd name="T107" fmla="*/ 253 h 618"/>
                  <a:gd name="T108" fmla="*/ 0 w 353"/>
                  <a:gd name="T109" fmla="*/ 243 h 618"/>
                  <a:gd name="T110" fmla="*/ 3 w 353"/>
                  <a:gd name="T111" fmla="*/ 235 h 618"/>
                  <a:gd name="T112" fmla="*/ 3 w 353"/>
                  <a:gd name="T113" fmla="*/ 233 h 618"/>
                  <a:gd name="T114" fmla="*/ 3 w 353"/>
                  <a:gd name="T115" fmla="*/ 225 h 618"/>
                  <a:gd name="T116" fmla="*/ 5 w 353"/>
                  <a:gd name="T117" fmla="*/ 223 h 618"/>
                  <a:gd name="T118" fmla="*/ 5 w 353"/>
                  <a:gd name="T119" fmla="*/ 218 h 61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353" h="618">
                    <a:moveTo>
                      <a:pt x="5" y="218"/>
                    </a:moveTo>
                    <a:lnTo>
                      <a:pt x="10" y="208"/>
                    </a:lnTo>
                    <a:lnTo>
                      <a:pt x="10" y="130"/>
                    </a:lnTo>
                    <a:lnTo>
                      <a:pt x="13" y="98"/>
                    </a:lnTo>
                    <a:lnTo>
                      <a:pt x="18" y="73"/>
                    </a:lnTo>
                    <a:lnTo>
                      <a:pt x="28" y="53"/>
                    </a:lnTo>
                    <a:lnTo>
                      <a:pt x="50" y="35"/>
                    </a:lnTo>
                    <a:lnTo>
                      <a:pt x="70" y="18"/>
                    </a:lnTo>
                    <a:lnTo>
                      <a:pt x="93" y="3"/>
                    </a:lnTo>
                    <a:lnTo>
                      <a:pt x="118" y="0"/>
                    </a:lnTo>
                    <a:lnTo>
                      <a:pt x="158" y="0"/>
                    </a:lnTo>
                    <a:lnTo>
                      <a:pt x="193" y="8"/>
                    </a:lnTo>
                    <a:lnTo>
                      <a:pt x="243" y="15"/>
                    </a:lnTo>
                    <a:lnTo>
                      <a:pt x="268" y="28"/>
                    </a:lnTo>
                    <a:lnTo>
                      <a:pt x="298" y="38"/>
                    </a:lnTo>
                    <a:lnTo>
                      <a:pt x="315" y="53"/>
                    </a:lnTo>
                    <a:lnTo>
                      <a:pt x="323" y="93"/>
                    </a:lnTo>
                    <a:lnTo>
                      <a:pt x="320" y="168"/>
                    </a:lnTo>
                    <a:lnTo>
                      <a:pt x="313" y="208"/>
                    </a:lnTo>
                    <a:lnTo>
                      <a:pt x="333" y="240"/>
                    </a:lnTo>
                    <a:lnTo>
                      <a:pt x="341" y="278"/>
                    </a:lnTo>
                    <a:lnTo>
                      <a:pt x="351" y="290"/>
                    </a:lnTo>
                    <a:lnTo>
                      <a:pt x="353" y="310"/>
                    </a:lnTo>
                    <a:lnTo>
                      <a:pt x="346" y="335"/>
                    </a:lnTo>
                    <a:lnTo>
                      <a:pt x="341" y="360"/>
                    </a:lnTo>
                    <a:lnTo>
                      <a:pt x="338" y="405"/>
                    </a:lnTo>
                    <a:lnTo>
                      <a:pt x="328" y="430"/>
                    </a:lnTo>
                    <a:lnTo>
                      <a:pt x="313" y="445"/>
                    </a:lnTo>
                    <a:lnTo>
                      <a:pt x="300" y="448"/>
                    </a:lnTo>
                    <a:lnTo>
                      <a:pt x="313" y="463"/>
                    </a:lnTo>
                    <a:lnTo>
                      <a:pt x="315" y="495"/>
                    </a:lnTo>
                    <a:lnTo>
                      <a:pt x="313" y="515"/>
                    </a:lnTo>
                    <a:lnTo>
                      <a:pt x="298" y="540"/>
                    </a:lnTo>
                    <a:lnTo>
                      <a:pt x="280" y="563"/>
                    </a:lnTo>
                    <a:lnTo>
                      <a:pt x="258" y="585"/>
                    </a:lnTo>
                    <a:lnTo>
                      <a:pt x="223" y="605"/>
                    </a:lnTo>
                    <a:lnTo>
                      <a:pt x="185" y="618"/>
                    </a:lnTo>
                    <a:lnTo>
                      <a:pt x="133" y="570"/>
                    </a:lnTo>
                    <a:lnTo>
                      <a:pt x="130" y="538"/>
                    </a:lnTo>
                    <a:lnTo>
                      <a:pt x="125" y="520"/>
                    </a:lnTo>
                    <a:lnTo>
                      <a:pt x="113" y="510"/>
                    </a:lnTo>
                    <a:lnTo>
                      <a:pt x="95" y="470"/>
                    </a:lnTo>
                    <a:lnTo>
                      <a:pt x="70" y="423"/>
                    </a:lnTo>
                    <a:lnTo>
                      <a:pt x="43" y="388"/>
                    </a:lnTo>
                    <a:lnTo>
                      <a:pt x="35" y="380"/>
                    </a:lnTo>
                    <a:lnTo>
                      <a:pt x="30" y="368"/>
                    </a:lnTo>
                    <a:lnTo>
                      <a:pt x="28" y="358"/>
                    </a:lnTo>
                    <a:lnTo>
                      <a:pt x="25" y="338"/>
                    </a:lnTo>
                    <a:lnTo>
                      <a:pt x="23" y="313"/>
                    </a:lnTo>
                    <a:lnTo>
                      <a:pt x="15" y="303"/>
                    </a:lnTo>
                    <a:lnTo>
                      <a:pt x="13" y="293"/>
                    </a:lnTo>
                    <a:lnTo>
                      <a:pt x="5" y="275"/>
                    </a:lnTo>
                    <a:lnTo>
                      <a:pt x="3" y="265"/>
                    </a:lnTo>
                    <a:lnTo>
                      <a:pt x="0" y="253"/>
                    </a:lnTo>
                    <a:lnTo>
                      <a:pt x="0" y="243"/>
                    </a:lnTo>
                    <a:lnTo>
                      <a:pt x="3" y="235"/>
                    </a:lnTo>
                    <a:lnTo>
                      <a:pt x="3" y="233"/>
                    </a:lnTo>
                    <a:lnTo>
                      <a:pt x="3" y="225"/>
                    </a:lnTo>
                    <a:lnTo>
                      <a:pt x="5" y="223"/>
                    </a:lnTo>
                    <a:lnTo>
                      <a:pt x="5" y="218"/>
                    </a:lnTo>
                    <a:close/>
                  </a:path>
                </a:pathLst>
              </a:custGeom>
              <a:solidFill>
                <a:srgbClr val="FF9F9F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 dirty="0">
                  <a:latin typeface="Calibri"/>
                </a:endParaRPr>
              </a:p>
            </p:txBody>
          </p:sp>
          <p:grpSp>
            <p:nvGrpSpPr>
              <p:cNvPr id="9297" name="Group 5"/>
              <p:cNvGrpSpPr>
                <a:grpSpLocks/>
              </p:cNvGrpSpPr>
              <p:nvPr/>
            </p:nvGrpSpPr>
            <p:grpSpPr bwMode="auto">
              <a:xfrm>
                <a:off x="576" y="2307"/>
                <a:ext cx="640" cy="640"/>
                <a:chOff x="576" y="2307"/>
                <a:chExt cx="640" cy="640"/>
              </a:xfrm>
            </p:grpSpPr>
            <p:sp>
              <p:nvSpPr>
                <p:cNvPr id="9298" name="Freeform 6"/>
                <p:cNvSpPr>
                  <a:spLocks/>
                </p:cNvSpPr>
                <p:nvPr/>
              </p:nvSpPr>
              <p:spPr bwMode="auto">
                <a:xfrm>
                  <a:off x="576" y="2307"/>
                  <a:ext cx="640" cy="640"/>
                </a:xfrm>
                <a:custGeom>
                  <a:avLst/>
                  <a:gdLst>
                    <a:gd name="T0" fmla="*/ 112 w 640"/>
                    <a:gd name="T1" fmla="*/ 52 h 640"/>
                    <a:gd name="T2" fmla="*/ 152 w 640"/>
                    <a:gd name="T3" fmla="*/ 22 h 640"/>
                    <a:gd name="T4" fmla="*/ 225 w 640"/>
                    <a:gd name="T5" fmla="*/ 12 h 640"/>
                    <a:gd name="T6" fmla="*/ 307 w 640"/>
                    <a:gd name="T7" fmla="*/ 0 h 640"/>
                    <a:gd name="T8" fmla="*/ 407 w 640"/>
                    <a:gd name="T9" fmla="*/ 20 h 640"/>
                    <a:gd name="T10" fmla="*/ 493 w 640"/>
                    <a:gd name="T11" fmla="*/ 75 h 640"/>
                    <a:gd name="T12" fmla="*/ 563 w 640"/>
                    <a:gd name="T13" fmla="*/ 170 h 640"/>
                    <a:gd name="T14" fmla="*/ 595 w 640"/>
                    <a:gd name="T15" fmla="*/ 327 h 640"/>
                    <a:gd name="T16" fmla="*/ 628 w 640"/>
                    <a:gd name="T17" fmla="*/ 440 h 640"/>
                    <a:gd name="T18" fmla="*/ 633 w 640"/>
                    <a:gd name="T19" fmla="*/ 535 h 640"/>
                    <a:gd name="T20" fmla="*/ 613 w 640"/>
                    <a:gd name="T21" fmla="*/ 590 h 640"/>
                    <a:gd name="T22" fmla="*/ 588 w 640"/>
                    <a:gd name="T23" fmla="*/ 617 h 640"/>
                    <a:gd name="T24" fmla="*/ 555 w 640"/>
                    <a:gd name="T25" fmla="*/ 632 h 640"/>
                    <a:gd name="T26" fmla="*/ 505 w 640"/>
                    <a:gd name="T27" fmla="*/ 640 h 640"/>
                    <a:gd name="T28" fmla="*/ 473 w 640"/>
                    <a:gd name="T29" fmla="*/ 635 h 640"/>
                    <a:gd name="T30" fmla="*/ 440 w 640"/>
                    <a:gd name="T31" fmla="*/ 617 h 640"/>
                    <a:gd name="T32" fmla="*/ 420 w 640"/>
                    <a:gd name="T33" fmla="*/ 580 h 640"/>
                    <a:gd name="T34" fmla="*/ 402 w 640"/>
                    <a:gd name="T35" fmla="*/ 560 h 640"/>
                    <a:gd name="T36" fmla="*/ 395 w 640"/>
                    <a:gd name="T37" fmla="*/ 557 h 640"/>
                    <a:gd name="T38" fmla="*/ 407 w 640"/>
                    <a:gd name="T39" fmla="*/ 545 h 640"/>
                    <a:gd name="T40" fmla="*/ 425 w 640"/>
                    <a:gd name="T41" fmla="*/ 542 h 640"/>
                    <a:gd name="T42" fmla="*/ 445 w 640"/>
                    <a:gd name="T43" fmla="*/ 500 h 640"/>
                    <a:gd name="T44" fmla="*/ 450 w 640"/>
                    <a:gd name="T45" fmla="*/ 432 h 640"/>
                    <a:gd name="T46" fmla="*/ 458 w 640"/>
                    <a:gd name="T47" fmla="*/ 400 h 640"/>
                    <a:gd name="T48" fmla="*/ 427 w 640"/>
                    <a:gd name="T49" fmla="*/ 337 h 640"/>
                    <a:gd name="T50" fmla="*/ 427 w 640"/>
                    <a:gd name="T51" fmla="*/ 247 h 640"/>
                    <a:gd name="T52" fmla="*/ 422 w 640"/>
                    <a:gd name="T53" fmla="*/ 167 h 640"/>
                    <a:gd name="T54" fmla="*/ 370 w 640"/>
                    <a:gd name="T55" fmla="*/ 132 h 640"/>
                    <a:gd name="T56" fmla="*/ 280 w 640"/>
                    <a:gd name="T57" fmla="*/ 112 h 640"/>
                    <a:gd name="T58" fmla="*/ 205 w 640"/>
                    <a:gd name="T59" fmla="*/ 112 h 640"/>
                    <a:gd name="T60" fmla="*/ 165 w 640"/>
                    <a:gd name="T61" fmla="*/ 137 h 640"/>
                    <a:gd name="T62" fmla="*/ 135 w 640"/>
                    <a:gd name="T63" fmla="*/ 177 h 640"/>
                    <a:gd name="T64" fmla="*/ 122 w 640"/>
                    <a:gd name="T65" fmla="*/ 260 h 640"/>
                    <a:gd name="T66" fmla="*/ 112 w 640"/>
                    <a:gd name="T67" fmla="*/ 355 h 640"/>
                    <a:gd name="T68" fmla="*/ 130 w 640"/>
                    <a:gd name="T69" fmla="*/ 410 h 640"/>
                    <a:gd name="T70" fmla="*/ 140 w 640"/>
                    <a:gd name="T71" fmla="*/ 452 h 640"/>
                    <a:gd name="T72" fmla="*/ 155 w 640"/>
                    <a:gd name="T73" fmla="*/ 490 h 640"/>
                    <a:gd name="T74" fmla="*/ 182 w 640"/>
                    <a:gd name="T75" fmla="*/ 515 h 640"/>
                    <a:gd name="T76" fmla="*/ 207 w 640"/>
                    <a:gd name="T77" fmla="*/ 567 h 640"/>
                    <a:gd name="T78" fmla="*/ 230 w 640"/>
                    <a:gd name="T79" fmla="*/ 617 h 640"/>
                    <a:gd name="T80" fmla="*/ 147 w 640"/>
                    <a:gd name="T81" fmla="*/ 612 h 640"/>
                    <a:gd name="T82" fmla="*/ 77 w 640"/>
                    <a:gd name="T83" fmla="*/ 582 h 640"/>
                    <a:gd name="T84" fmla="*/ 40 w 640"/>
                    <a:gd name="T85" fmla="*/ 555 h 640"/>
                    <a:gd name="T86" fmla="*/ 15 w 640"/>
                    <a:gd name="T87" fmla="*/ 522 h 640"/>
                    <a:gd name="T88" fmla="*/ 2 w 640"/>
                    <a:gd name="T89" fmla="*/ 485 h 640"/>
                    <a:gd name="T90" fmla="*/ 0 w 640"/>
                    <a:gd name="T91" fmla="*/ 435 h 640"/>
                    <a:gd name="T92" fmla="*/ 12 w 640"/>
                    <a:gd name="T93" fmla="*/ 365 h 640"/>
                    <a:gd name="T94" fmla="*/ 32 w 640"/>
                    <a:gd name="T95" fmla="*/ 295 h 640"/>
                    <a:gd name="T96" fmla="*/ 25 w 640"/>
                    <a:gd name="T97" fmla="*/ 195 h 640"/>
                    <a:gd name="T98" fmla="*/ 57 w 640"/>
                    <a:gd name="T99" fmla="*/ 107 h 64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640" h="640">
                      <a:moveTo>
                        <a:pt x="75" y="87"/>
                      </a:moveTo>
                      <a:lnTo>
                        <a:pt x="92" y="67"/>
                      </a:lnTo>
                      <a:lnTo>
                        <a:pt x="112" y="52"/>
                      </a:lnTo>
                      <a:lnTo>
                        <a:pt x="127" y="42"/>
                      </a:lnTo>
                      <a:lnTo>
                        <a:pt x="140" y="32"/>
                      </a:lnTo>
                      <a:lnTo>
                        <a:pt x="152" y="22"/>
                      </a:lnTo>
                      <a:lnTo>
                        <a:pt x="175" y="17"/>
                      </a:lnTo>
                      <a:lnTo>
                        <a:pt x="195" y="12"/>
                      </a:lnTo>
                      <a:lnTo>
                        <a:pt x="225" y="12"/>
                      </a:lnTo>
                      <a:lnTo>
                        <a:pt x="252" y="12"/>
                      </a:lnTo>
                      <a:lnTo>
                        <a:pt x="277" y="5"/>
                      </a:lnTo>
                      <a:lnTo>
                        <a:pt x="307" y="0"/>
                      </a:lnTo>
                      <a:lnTo>
                        <a:pt x="342" y="5"/>
                      </a:lnTo>
                      <a:lnTo>
                        <a:pt x="372" y="10"/>
                      </a:lnTo>
                      <a:lnTo>
                        <a:pt x="407" y="20"/>
                      </a:lnTo>
                      <a:lnTo>
                        <a:pt x="440" y="35"/>
                      </a:lnTo>
                      <a:lnTo>
                        <a:pt x="473" y="55"/>
                      </a:lnTo>
                      <a:lnTo>
                        <a:pt x="493" y="75"/>
                      </a:lnTo>
                      <a:lnTo>
                        <a:pt x="513" y="92"/>
                      </a:lnTo>
                      <a:lnTo>
                        <a:pt x="543" y="145"/>
                      </a:lnTo>
                      <a:lnTo>
                        <a:pt x="563" y="170"/>
                      </a:lnTo>
                      <a:lnTo>
                        <a:pt x="578" y="217"/>
                      </a:lnTo>
                      <a:lnTo>
                        <a:pt x="590" y="280"/>
                      </a:lnTo>
                      <a:lnTo>
                        <a:pt x="595" y="327"/>
                      </a:lnTo>
                      <a:lnTo>
                        <a:pt x="600" y="370"/>
                      </a:lnTo>
                      <a:lnTo>
                        <a:pt x="613" y="400"/>
                      </a:lnTo>
                      <a:lnTo>
                        <a:pt x="628" y="440"/>
                      </a:lnTo>
                      <a:lnTo>
                        <a:pt x="638" y="472"/>
                      </a:lnTo>
                      <a:lnTo>
                        <a:pt x="640" y="500"/>
                      </a:lnTo>
                      <a:lnTo>
                        <a:pt x="633" y="535"/>
                      </a:lnTo>
                      <a:lnTo>
                        <a:pt x="628" y="560"/>
                      </a:lnTo>
                      <a:lnTo>
                        <a:pt x="620" y="575"/>
                      </a:lnTo>
                      <a:lnTo>
                        <a:pt x="613" y="590"/>
                      </a:lnTo>
                      <a:lnTo>
                        <a:pt x="605" y="600"/>
                      </a:lnTo>
                      <a:lnTo>
                        <a:pt x="595" y="610"/>
                      </a:lnTo>
                      <a:lnTo>
                        <a:pt x="588" y="617"/>
                      </a:lnTo>
                      <a:lnTo>
                        <a:pt x="578" y="625"/>
                      </a:lnTo>
                      <a:lnTo>
                        <a:pt x="568" y="627"/>
                      </a:lnTo>
                      <a:lnTo>
                        <a:pt x="555" y="632"/>
                      </a:lnTo>
                      <a:lnTo>
                        <a:pt x="543" y="635"/>
                      </a:lnTo>
                      <a:lnTo>
                        <a:pt x="528" y="637"/>
                      </a:lnTo>
                      <a:lnTo>
                        <a:pt x="505" y="640"/>
                      </a:lnTo>
                      <a:lnTo>
                        <a:pt x="493" y="637"/>
                      </a:lnTo>
                      <a:lnTo>
                        <a:pt x="483" y="637"/>
                      </a:lnTo>
                      <a:lnTo>
                        <a:pt x="473" y="635"/>
                      </a:lnTo>
                      <a:lnTo>
                        <a:pt x="460" y="627"/>
                      </a:lnTo>
                      <a:lnTo>
                        <a:pt x="450" y="625"/>
                      </a:lnTo>
                      <a:lnTo>
                        <a:pt x="440" y="617"/>
                      </a:lnTo>
                      <a:lnTo>
                        <a:pt x="432" y="605"/>
                      </a:lnTo>
                      <a:lnTo>
                        <a:pt x="425" y="595"/>
                      </a:lnTo>
                      <a:lnTo>
                        <a:pt x="420" y="580"/>
                      </a:lnTo>
                      <a:lnTo>
                        <a:pt x="415" y="570"/>
                      </a:lnTo>
                      <a:lnTo>
                        <a:pt x="410" y="565"/>
                      </a:lnTo>
                      <a:lnTo>
                        <a:pt x="402" y="560"/>
                      </a:lnTo>
                      <a:lnTo>
                        <a:pt x="400" y="557"/>
                      </a:lnTo>
                      <a:lnTo>
                        <a:pt x="387" y="560"/>
                      </a:lnTo>
                      <a:lnTo>
                        <a:pt x="395" y="557"/>
                      </a:lnTo>
                      <a:lnTo>
                        <a:pt x="397" y="552"/>
                      </a:lnTo>
                      <a:lnTo>
                        <a:pt x="402" y="547"/>
                      </a:lnTo>
                      <a:lnTo>
                        <a:pt x="407" y="545"/>
                      </a:lnTo>
                      <a:lnTo>
                        <a:pt x="412" y="542"/>
                      </a:lnTo>
                      <a:lnTo>
                        <a:pt x="420" y="542"/>
                      </a:lnTo>
                      <a:lnTo>
                        <a:pt x="425" y="542"/>
                      </a:lnTo>
                      <a:lnTo>
                        <a:pt x="435" y="532"/>
                      </a:lnTo>
                      <a:lnTo>
                        <a:pt x="440" y="510"/>
                      </a:lnTo>
                      <a:lnTo>
                        <a:pt x="445" y="500"/>
                      </a:lnTo>
                      <a:lnTo>
                        <a:pt x="445" y="462"/>
                      </a:lnTo>
                      <a:lnTo>
                        <a:pt x="448" y="445"/>
                      </a:lnTo>
                      <a:lnTo>
                        <a:pt x="450" y="432"/>
                      </a:lnTo>
                      <a:lnTo>
                        <a:pt x="453" y="422"/>
                      </a:lnTo>
                      <a:lnTo>
                        <a:pt x="460" y="412"/>
                      </a:lnTo>
                      <a:lnTo>
                        <a:pt x="458" y="400"/>
                      </a:lnTo>
                      <a:lnTo>
                        <a:pt x="453" y="382"/>
                      </a:lnTo>
                      <a:lnTo>
                        <a:pt x="432" y="350"/>
                      </a:lnTo>
                      <a:lnTo>
                        <a:pt x="427" y="337"/>
                      </a:lnTo>
                      <a:lnTo>
                        <a:pt x="427" y="315"/>
                      </a:lnTo>
                      <a:lnTo>
                        <a:pt x="425" y="290"/>
                      </a:lnTo>
                      <a:lnTo>
                        <a:pt x="427" y="247"/>
                      </a:lnTo>
                      <a:lnTo>
                        <a:pt x="427" y="182"/>
                      </a:lnTo>
                      <a:lnTo>
                        <a:pt x="427" y="177"/>
                      </a:lnTo>
                      <a:lnTo>
                        <a:pt x="422" y="167"/>
                      </a:lnTo>
                      <a:lnTo>
                        <a:pt x="415" y="157"/>
                      </a:lnTo>
                      <a:lnTo>
                        <a:pt x="395" y="142"/>
                      </a:lnTo>
                      <a:lnTo>
                        <a:pt x="370" y="132"/>
                      </a:lnTo>
                      <a:lnTo>
                        <a:pt x="345" y="125"/>
                      </a:lnTo>
                      <a:lnTo>
                        <a:pt x="307" y="115"/>
                      </a:lnTo>
                      <a:lnTo>
                        <a:pt x="280" y="112"/>
                      </a:lnTo>
                      <a:lnTo>
                        <a:pt x="265" y="110"/>
                      </a:lnTo>
                      <a:lnTo>
                        <a:pt x="225" y="107"/>
                      </a:lnTo>
                      <a:lnTo>
                        <a:pt x="205" y="112"/>
                      </a:lnTo>
                      <a:lnTo>
                        <a:pt x="192" y="120"/>
                      </a:lnTo>
                      <a:lnTo>
                        <a:pt x="180" y="130"/>
                      </a:lnTo>
                      <a:lnTo>
                        <a:pt x="165" y="137"/>
                      </a:lnTo>
                      <a:lnTo>
                        <a:pt x="152" y="147"/>
                      </a:lnTo>
                      <a:lnTo>
                        <a:pt x="140" y="160"/>
                      </a:lnTo>
                      <a:lnTo>
                        <a:pt x="135" y="177"/>
                      </a:lnTo>
                      <a:lnTo>
                        <a:pt x="127" y="195"/>
                      </a:lnTo>
                      <a:lnTo>
                        <a:pt x="125" y="215"/>
                      </a:lnTo>
                      <a:lnTo>
                        <a:pt x="122" y="260"/>
                      </a:lnTo>
                      <a:lnTo>
                        <a:pt x="122" y="312"/>
                      </a:lnTo>
                      <a:lnTo>
                        <a:pt x="112" y="342"/>
                      </a:lnTo>
                      <a:lnTo>
                        <a:pt x="112" y="355"/>
                      </a:lnTo>
                      <a:lnTo>
                        <a:pt x="115" y="370"/>
                      </a:lnTo>
                      <a:lnTo>
                        <a:pt x="117" y="387"/>
                      </a:lnTo>
                      <a:lnTo>
                        <a:pt x="130" y="410"/>
                      </a:lnTo>
                      <a:lnTo>
                        <a:pt x="135" y="422"/>
                      </a:lnTo>
                      <a:lnTo>
                        <a:pt x="137" y="435"/>
                      </a:lnTo>
                      <a:lnTo>
                        <a:pt x="140" y="452"/>
                      </a:lnTo>
                      <a:lnTo>
                        <a:pt x="142" y="467"/>
                      </a:lnTo>
                      <a:lnTo>
                        <a:pt x="150" y="480"/>
                      </a:lnTo>
                      <a:lnTo>
                        <a:pt x="155" y="490"/>
                      </a:lnTo>
                      <a:lnTo>
                        <a:pt x="162" y="497"/>
                      </a:lnTo>
                      <a:lnTo>
                        <a:pt x="175" y="507"/>
                      </a:lnTo>
                      <a:lnTo>
                        <a:pt x="182" y="515"/>
                      </a:lnTo>
                      <a:lnTo>
                        <a:pt x="190" y="525"/>
                      </a:lnTo>
                      <a:lnTo>
                        <a:pt x="200" y="545"/>
                      </a:lnTo>
                      <a:lnTo>
                        <a:pt x="207" y="567"/>
                      </a:lnTo>
                      <a:lnTo>
                        <a:pt x="215" y="590"/>
                      </a:lnTo>
                      <a:lnTo>
                        <a:pt x="220" y="610"/>
                      </a:lnTo>
                      <a:lnTo>
                        <a:pt x="230" y="617"/>
                      </a:lnTo>
                      <a:lnTo>
                        <a:pt x="195" y="617"/>
                      </a:lnTo>
                      <a:lnTo>
                        <a:pt x="170" y="615"/>
                      </a:lnTo>
                      <a:lnTo>
                        <a:pt x="147" y="612"/>
                      </a:lnTo>
                      <a:lnTo>
                        <a:pt x="127" y="605"/>
                      </a:lnTo>
                      <a:lnTo>
                        <a:pt x="105" y="595"/>
                      </a:lnTo>
                      <a:lnTo>
                        <a:pt x="77" y="582"/>
                      </a:lnTo>
                      <a:lnTo>
                        <a:pt x="65" y="575"/>
                      </a:lnTo>
                      <a:lnTo>
                        <a:pt x="50" y="565"/>
                      </a:lnTo>
                      <a:lnTo>
                        <a:pt x="40" y="555"/>
                      </a:lnTo>
                      <a:lnTo>
                        <a:pt x="32" y="545"/>
                      </a:lnTo>
                      <a:lnTo>
                        <a:pt x="22" y="532"/>
                      </a:lnTo>
                      <a:lnTo>
                        <a:pt x="15" y="522"/>
                      </a:lnTo>
                      <a:lnTo>
                        <a:pt x="10" y="507"/>
                      </a:lnTo>
                      <a:lnTo>
                        <a:pt x="7" y="497"/>
                      </a:lnTo>
                      <a:lnTo>
                        <a:pt x="2" y="485"/>
                      </a:lnTo>
                      <a:lnTo>
                        <a:pt x="0" y="467"/>
                      </a:lnTo>
                      <a:lnTo>
                        <a:pt x="0" y="452"/>
                      </a:lnTo>
                      <a:lnTo>
                        <a:pt x="0" y="435"/>
                      </a:lnTo>
                      <a:lnTo>
                        <a:pt x="2" y="412"/>
                      </a:lnTo>
                      <a:lnTo>
                        <a:pt x="7" y="400"/>
                      </a:lnTo>
                      <a:lnTo>
                        <a:pt x="12" y="365"/>
                      </a:lnTo>
                      <a:lnTo>
                        <a:pt x="25" y="337"/>
                      </a:lnTo>
                      <a:lnTo>
                        <a:pt x="25" y="317"/>
                      </a:lnTo>
                      <a:lnTo>
                        <a:pt x="32" y="295"/>
                      </a:lnTo>
                      <a:lnTo>
                        <a:pt x="27" y="272"/>
                      </a:lnTo>
                      <a:lnTo>
                        <a:pt x="22" y="222"/>
                      </a:lnTo>
                      <a:lnTo>
                        <a:pt x="25" y="195"/>
                      </a:lnTo>
                      <a:lnTo>
                        <a:pt x="27" y="165"/>
                      </a:lnTo>
                      <a:lnTo>
                        <a:pt x="37" y="135"/>
                      </a:lnTo>
                      <a:lnTo>
                        <a:pt x="57" y="107"/>
                      </a:lnTo>
                      <a:lnTo>
                        <a:pt x="75" y="87"/>
                      </a:lnTo>
                      <a:close/>
                    </a:path>
                  </a:pathLst>
                </a:custGeom>
                <a:solidFill>
                  <a:srgbClr val="FF5F1F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dirty="0">
                    <a:latin typeface="Calibri"/>
                  </a:endParaRPr>
                </a:p>
              </p:txBody>
            </p:sp>
            <p:grpSp>
              <p:nvGrpSpPr>
                <p:cNvPr id="9299" name="Group 7"/>
                <p:cNvGrpSpPr>
                  <a:grpSpLocks/>
                </p:cNvGrpSpPr>
                <p:nvPr/>
              </p:nvGrpSpPr>
              <p:grpSpPr bwMode="auto">
                <a:xfrm>
                  <a:off x="663" y="2317"/>
                  <a:ext cx="483" cy="585"/>
                  <a:chOff x="663" y="2317"/>
                  <a:chExt cx="483" cy="585"/>
                </a:xfrm>
              </p:grpSpPr>
              <p:sp>
                <p:nvSpPr>
                  <p:cNvPr id="9300" name="Freeform 8"/>
                  <p:cNvSpPr>
                    <a:spLocks/>
                  </p:cNvSpPr>
                  <p:nvPr/>
                </p:nvSpPr>
                <p:spPr bwMode="auto">
                  <a:xfrm>
                    <a:off x="663" y="2659"/>
                    <a:ext cx="105" cy="223"/>
                  </a:xfrm>
                  <a:custGeom>
                    <a:avLst/>
                    <a:gdLst>
                      <a:gd name="T0" fmla="*/ 25 w 105"/>
                      <a:gd name="T1" fmla="*/ 0 h 223"/>
                      <a:gd name="T2" fmla="*/ 15 w 105"/>
                      <a:gd name="T3" fmla="*/ 25 h 223"/>
                      <a:gd name="T4" fmla="*/ 5 w 105"/>
                      <a:gd name="T5" fmla="*/ 48 h 223"/>
                      <a:gd name="T6" fmla="*/ 0 w 105"/>
                      <a:gd name="T7" fmla="*/ 65 h 223"/>
                      <a:gd name="T8" fmla="*/ 0 w 105"/>
                      <a:gd name="T9" fmla="*/ 83 h 223"/>
                      <a:gd name="T10" fmla="*/ 0 w 105"/>
                      <a:gd name="T11" fmla="*/ 98 h 223"/>
                      <a:gd name="T12" fmla="*/ 3 w 105"/>
                      <a:gd name="T13" fmla="*/ 110 h 223"/>
                      <a:gd name="T14" fmla="*/ 10 w 105"/>
                      <a:gd name="T15" fmla="*/ 125 h 223"/>
                      <a:gd name="T16" fmla="*/ 23 w 105"/>
                      <a:gd name="T17" fmla="*/ 138 h 223"/>
                      <a:gd name="T18" fmla="*/ 40 w 105"/>
                      <a:gd name="T19" fmla="*/ 150 h 223"/>
                      <a:gd name="T20" fmla="*/ 65 w 105"/>
                      <a:gd name="T21" fmla="*/ 163 h 223"/>
                      <a:gd name="T22" fmla="*/ 83 w 105"/>
                      <a:gd name="T23" fmla="*/ 170 h 223"/>
                      <a:gd name="T24" fmla="*/ 93 w 105"/>
                      <a:gd name="T25" fmla="*/ 180 h 223"/>
                      <a:gd name="T26" fmla="*/ 100 w 105"/>
                      <a:gd name="T27" fmla="*/ 190 h 223"/>
                      <a:gd name="T28" fmla="*/ 103 w 105"/>
                      <a:gd name="T29" fmla="*/ 200 h 223"/>
                      <a:gd name="T30" fmla="*/ 105 w 105"/>
                      <a:gd name="T31" fmla="*/ 205 h 223"/>
                      <a:gd name="T32" fmla="*/ 100 w 105"/>
                      <a:gd name="T33" fmla="*/ 215 h 223"/>
                      <a:gd name="T34" fmla="*/ 88 w 105"/>
                      <a:gd name="T35" fmla="*/ 223 h 223"/>
                      <a:gd name="T36" fmla="*/ 68 w 105"/>
                      <a:gd name="T37" fmla="*/ 213 h 22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05" h="223">
                        <a:moveTo>
                          <a:pt x="25" y="0"/>
                        </a:moveTo>
                        <a:lnTo>
                          <a:pt x="15" y="25"/>
                        </a:lnTo>
                        <a:lnTo>
                          <a:pt x="5" y="48"/>
                        </a:lnTo>
                        <a:lnTo>
                          <a:pt x="0" y="65"/>
                        </a:lnTo>
                        <a:lnTo>
                          <a:pt x="0" y="83"/>
                        </a:lnTo>
                        <a:lnTo>
                          <a:pt x="0" y="98"/>
                        </a:lnTo>
                        <a:lnTo>
                          <a:pt x="3" y="110"/>
                        </a:lnTo>
                        <a:lnTo>
                          <a:pt x="10" y="125"/>
                        </a:lnTo>
                        <a:lnTo>
                          <a:pt x="23" y="138"/>
                        </a:lnTo>
                        <a:lnTo>
                          <a:pt x="40" y="150"/>
                        </a:lnTo>
                        <a:lnTo>
                          <a:pt x="65" y="163"/>
                        </a:lnTo>
                        <a:lnTo>
                          <a:pt x="83" y="170"/>
                        </a:lnTo>
                        <a:lnTo>
                          <a:pt x="93" y="180"/>
                        </a:lnTo>
                        <a:lnTo>
                          <a:pt x="100" y="190"/>
                        </a:lnTo>
                        <a:lnTo>
                          <a:pt x="103" y="200"/>
                        </a:lnTo>
                        <a:lnTo>
                          <a:pt x="105" y="205"/>
                        </a:lnTo>
                        <a:lnTo>
                          <a:pt x="100" y="215"/>
                        </a:lnTo>
                        <a:lnTo>
                          <a:pt x="88" y="223"/>
                        </a:lnTo>
                        <a:lnTo>
                          <a:pt x="68" y="213"/>
                        </a:ln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 dirty="0">
                      <a:latin typeface="Calibri"/>
                    </a:endParaRPr>
                  </a:p>
                </p:txBody>
              </p:sp>
              <p:grpSp>
                <p:nvGrpSpPr>
                  <p:cNvPr id="9301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011" y="2637"/>
                    <a:ext cx="135" cy="265"/>
                    <a:chOff x="1011" y="2637"/>
                    <a:chExt cx="135" cy="265"/>
                  </a:xfrm>
                </p:grpSpPr>
                <p:sp>
                  <p:nvSpPr>
                    <p:cNvPr id="9307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1059" y="2637"/>
                      <a:ext cx="70" cy="235"/>
                    </a:xfrm>
                    <a:custGeom>
                      <a:avLst/>
                      <a:gdLst>
                        <a:gd name="T0" fmla="*/ 0 w 70"/>
                        <a:gd name="T1" fmla="*/ 0 h 235"/>
                        <a:gd name="T2" fmla="*/ 2 w 70"/>
                        <a:gd name="T3" fmla="*/ 25 h 235"/>
                        <a:gd name="T4" fmla="*/ 5 w 70"/>
                        <a:gd name="T5" fmla="*/ 40 h 235"/>
                        <a:gd name="T6" fmla="*/ 7 w 70"/>
                        <a:gd name="T7" fmla="*/ 52 h 235"/>
                        <a:gd name="T8" fmla="*/ 15 w 70"/>
                        <a:gd name="T9" fmla="*/ 65 h 235"/>
                        <a:gd name="T10" fmla="*/ 20 w 70"/>
                        <a:gd name="T11" fmla="*/ 77 h 235"/>
                        <a:gd name="T12" fmla="*/ 30 w 70"/>
                        <a:gd name="T13" fmla="*/ 90 h 235"/>
                        <a:gd name="T14" fmla="*/ 42 w 70"/>
                        <a:gd name="T15" fmla="*/ 97 h 235"/>
                        <a:gd name="T16" fmla="*/ 52 w 70"/>
                        <a:gd name="T17" fmla="*/ 105 h 235"/>
                        <a:gd name="T18" fmla="*/ 60 w 70"/>
                        <a:gd name="T19" fmla="*/ 115 h 235"/>
                        <a:gd name="T20" fmla="*/ 67 w 70"/>
                        <a:gd name="T21" fmla="*/ 135 h 235"/>
                        <a:gd name="T22" fmla="*/ 67 w 70"/>
                        <a:gd name="T23" fmla="*/ 145 h 235"/>
                        <a:gd name="T24" fmla="*/ 70 w 70"/>
                        <a:gd name="T25" fmla="*/ 157 h 235"/>
                        <a:gd name="T26" fmla="*/ 67 w 70"/>
                        <a:gd name="T27" fmla="*/ 170 h 235"/>
                        <a:gd name="T28" fmla="*/ 60 w 70"/>
                        <a:gd name="T29" fmla="*/ 185 h 235"/>
                        <a:gd name="T30" fmla="*/ 47 w 70"/>
                        <a:gd name="T31" fmla="*/ 207 h 235"/>
                        <a:gd name="T32" fmla="*/ 40 w 70"/>
                        <a:gd name="T33" fmla="*/ 217 h 235"/>
                        <a:gd name="T34" fmla="*/ 20 w 70"/>
                        <a:gd name="T35" fmla="*/ 235 h 235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0" t="0" r="r" b="b"/>
                      <a:pathLst>
                        <a:path w="70" h="235">
                          <a:moveTo>
                            <a:pt x="0" y="0"/>
                          </a:moveTo>
                          <a:lnTo>
                            <a:pt x="2" y="25"/>
                          </a:lnTo>
                          <a:lnTo>
                            <a:pt x="5" y="40"/>
                          </a:lnTo>
                          <a:lnTo>
                            <a:pt x="7" y="52"/>
                          </a:lnTo>
                          <a:lnTo>
                            <a:pt x="15" y="65"/>
                          </a:lnTo>
                          <a:lnTo>
                            <a:pt x="20" y="77"/>
                          </a:lnTo>
                          <a:lnTo>
                            <a:pt x="30" y="90"/>
                          </a:lnTo>
                          <a:lnTo>
                            <a:pt x="42" y="97"/>
                          </a:lnTo>
                          <a:lnTo>
                            <a:pt x="52" y="105"/>
                          </a:lnTo>
                          <a:lnTo>
                            <a:pt x="60" y="115"/>
                          </a:lnTo>
                          <a:lnTo>
                            <a:pt x="67" y="135"/>
                          </a:lnTo>
                          <a:lnTo>
                            <a:pt x="67" y="145"/>
                          </a:lnTo>
                          <a:lnTo>
                            <a:pt x="70" y="157"/>
                          </a:lnTo>
                          <a:lnTo>
                            <a:pt x="67" y="170"/>
                          </a:lnTo>
                          <a:lnTo>
                            <a:pt x="60" y="185"/>
                          </a:lnTo>
                          <a:lnTo>
                            <a:pt x="47" y="207"/>
                          </a:lnTo>
                          <a:lnTo>
                            <a:pt x="40" y="217"/>
                          </a:lnTo>
                          <a:lnTo>
                            <a:pt x="20" y="235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de-DE" dirty="0">
                        <a:latin typeface="Calibri"/>
                      </a:endParaRPr>
                    </a:p>
                  </p:txBody>
                </p:sp>
                <p:sp>
                  <p:nvSpPr>
                    <p:cNvPr id="9308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1011" y="2769"/>
                      <a:ext cx="135" cy="133"/>
                    </a:xfrm>
                    <a:custGeom>
                      <a:avLst/>
                      <a:gdLst>
                        <a:gd name="T0" fmla="*/ 128 w 135"/>
                        <a:gd name="T1" fmla="*/ 0 h 133"/>
                        <a:gd name="T2" fmla="*/ 133 w 135"/>
                        <a:gd name="T3" fmla="*/ 10 h 133"/>
                        <a:gd name="T4" fmla="*/ 135 w 135"/>
                        <a:gd name="T5" fmla="*/ 23 h 133"/>
                        <a:gd name="T6" fmla="*/ 135 w 135"/>
                        <a:gd name="T7" fmla="*/ 35 h 133"/>
                        <a:gd name="T8" fmla="*/ 135 w 135"/>
                        <a:gd name="T9" fmla="*/ 53 h 133"/>
                        <a:gd name="T10" fmla="*/ 130 w 135"/>
                        <a:gd name="T11" fmla="*/ 73 h 133"/>
                        <a:gd name="T12" fmla="*/ 120 w 135"/>
                        <a:gd name="T13" fmla="*/ 93 h 133"/>
                        <a:gd name="T14" fmla="*/ 113 w 135"/>
                        <a:gd name="T15" fmla="*/ 105 h 133"/>
                        <a:gd name="T16" fmla="*/ 103 w 135"/>
                        <a:gd name="T17" fmla="*/ 115 h 133"/>
                        <a:gd name="T18" fmla="*/ 88 w 135"/>
                        <a:gd name="T19" fmla="*/ 125 h 133"/>
                        <a:gd name="T20" fmla="*/ 68 w 135"/>
                        <a:gd name="T21" fmla="*/ 130 h 133"/>
                        <a:gd name="T22" fmla="*/ 53 w 135"/>
                        <a:gd name="T23" fmla="*/ 133 h 133"/>
                        <a:gd name="T24" fmla="*/ 38 w 135"/>
                        <a:gd name="T25" fmla="*/ 130 h 133"/>
                        <a:gd name="T26" fmla="*/ 25 w 135"/>
                        <a:gd name="T27" fmla="*/ 125 h 133"/>
                        <a:gd name="T28" fmla="*/ 10 w 135"/>
                        <a:gd name="T29" fmla="*/ 95 h 133"/>
                        <a:gd name="T30" fmla="*/ 0 w 135"/>
                        <a:gd name="T31" fmla="*/ 90 h 133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0" t="0" r="r" b="b"/>
                      <a:pathLst>
                        <a:path w="135" h="133">
                          <a:moveTo>
                            <a:pt x="128" y="0"/>
                          </a:moveTo>
                          <a:lnTo>
                            <a:pt x="133" y="10"/>
                          </a:lnTo>
                          <a:lnTo>
                            <a:pt x="135" y="23"/>
                          </a:lnTo>
                          <a:lnTo>
                            <a:pt x="135" y="35"/>
                          </a:lnTo>
                          <a:lnTo>
                            <a:pt x="135" y="53"/>
                          </a:lnTo>
                          <a:lnTo>
                            <a:pt x="130" y="73"/>
                          </a:lnTo>
                          <a:lnTo>
                            <a:pt x="120" y="93"/>
                          </a:lnTo>
                          <a:lnTo>
                            <a:pt x="113" y="105"/>
                          </a:lnTo>
                          <a:lnTo>
                            <a:pt x="103" y="115"/>
                          </a:lnTo>
                          <a:lnTo>
                            <a:pt x="88" y="125"/>
                          </a:lnTo>
                          <a:lnTo>
                            <a:pt x="68" y="130"/>
                          </a:lnTo>
                          <a:lnTo>
                            <a:pt x="53" y="133"/>
                          </a:lnTo>
                          <a:lnTo>
                            <a:pt x="38" y="130"/>
                          </a:lnTo>
                          <a:lnTo>
                            <a:pt x="25" y="125"/>
                          </a:lnTo>
                          <a:lnTo>
                            <a:pt x="10" y="95"/>
                          </a:lnTo>
                          <a:lnTo>
                            <a:pt x="0" y="90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de-DE" dirty="0">
                        <a:latin typeface="Calibri"/>
                      </a:endParaRPr>
                    </a:p>
                  </p:txBody>
                </p:sp>
              </p:grpSp>
              <p:grpSp>
                <p:nvGrpSpPr>
                  <p:cNvPr id="9302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703" y="2317"/>
                    <a:ext cx="235" cy="125"/>
                    <a:chOff x="703" y="2317"/>
                    <a:chExt cx="235" cy="125"/>
                  </a:xfrm>
                </p:grpSpPr>
                <p:sp>
                  <p:nvSpPr>
                    <p:cNvPr id="9303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703" y="2392"/>
                      <a:ext cx="60" cy="50"/>
                    </a:xfrm>
                    <a:custGeom>
                      <a:avLst/>
                      <a:gdLst>
                        <a:gd name="T0" fmla="*/ 0 w 60"/>
                        <a:gd name="T1" fmla="*/ 0 h 50"/>
                        <a:gd name="T2" fmla="*/ 25 w 60"/>
                        <a:gd name="T3" fmla="*/ 2 h 50"/>
                        <a:gd name="T4" fmla="*/ 43 w 60"/>
                        <a:gd name="T5" fmla="*/ 12 h 50"/>
                        <a:gd name="T6" fmla="*/ 55 w 60"/>
                        <a:gd name="T7" fmla="*/ 17 h 50"/>
                        <a:gd name="T8" fmla="*/ 60 w 60"/>
                        <a:gd name="T9" fmla="*/ 25 h 50"/>
                        <a:gd name="T10" fmla="*/ 50 w 60"/>
                        <a:gd name="T11" fmla="*/ 40 h 50"/>
                        <a:gd name="T12" fmla="*/ 40 w 60"/>
                        <a:gd name="T13" fmla="*/ 50 h 5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60" h="50">
                          <a:moveTo>
                            <a:pt x="0" y="0"/>
                          </a:moveTo>
                          <a:lnTo>
                            <a:pt x="25" y="2"/>
                          </a:lnTo>
                          <a:lnTo>
                            <a:pt x="43" y="12"/>
                          </a:lnTo>
                          <a:lnTo>
                            <a:pt x="55" y="17"/>
                          </a:lnTo>
                          <a:lnTo>
                            <a:pt x="60" y="25"/>
                          </a:lnTo>
                          <a:lnTo>
                            <a:pt x="50" y="40"/>
                          </a:lnTo>
                          <a:lnTo>
                            <a:pt x="40" y="50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de-DE" dirty="0">
                        <a:latin typeface="Calibri"/>
                      </a:endParaRPr>
                    </a:p>
                  </p:txBody>
                </p:sp>
                <p:sp>
                  <p:nvSpPr>
                    <p:cNvPr id="9304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803" y="2317"/>
                      <a:ext cx="40" cy="67"/>
                    </a:xfrm>
                    <a:custGeom>
                      <a:avLst/>
                      <a:gdLst>
                        <a:gd name="T0" fmla="*/ 40 w 40"/>
                        <a:gd name="T1" fmla="*/ 0 h 67"/>
                        <a:gd name="T2" fmla="*/ 20 w 40"/>
                        <a:gd name="T3" fmla="*/ 25 h 67"/>
                        <a:gd name="T4" fmla="*/ 10 w 40"/>
                        <a:gd name="T5" fmla="*/ 45 h 67"/>
                        <a:gd name="T6" fmla="*/ 3 w 40"/>
                        <a:gd name="T7" fmla="*/ 60 h 67"/>
                        <a:gd name="T8" fmla="*/ 0 w 40"/>
                        <a:gd name="T9" fmla="*/ 67 h 6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" h="67">
                          <a:moveTo>
                            <a:pt x="40" y="0"/>
                          </a:moveTo>
                          <a:lnTo>
                            <a:pt x="20" y="25"/>
                          </a:lnTo>
                          <a:lnTo>
                            <a:pt x="10" y="45"/>
                          </a:lnTo>
                          <a:lnTo>
                            <a:pt x="3" y="60"/>
                          </a:lnTo>
                          <a:lnTo>
                            <a:pt x="0" y="67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de-DE" dirty="0">
                        <a:latin typeface="Calibri"/>
                      </a:endParaRPr>
                    </a:p>
                  </p:txBody>
                </p:sp>
                <p:sp>
                  <p:nvSpPr>
                    <p:cNvPr id="9305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816" y="2347"/>
                      <a:ext cx="70" cy="60"/>
                    </a:xfrm>
                    <a:custGeom>
                      <a:avLst/>
                      <a:gdLst>
                        <a:gd name="T0" fmla="*/ 70 w 70"/>
                        <a:gd name="T1" fmla="*/ 0 h 60"/>
                        <a:gd name="T2" fmla="*/ 55 w 70"/>
                        <a:gd name="T3" fmla="*/ 17 h 60"/>
                        <a:gd name="T4" fmla="*/ 42 w 70"/>
                        <a:gd name="T5" fmla="*/ 35 h 60"/>
                        <a:gd name="T6" fmla="*/ 25 w 70"/>
                        <a:gd name="T7" fmla="*/ 47 h 60"/>
                        <a:gd name="T8" fmla="*/ 0 w 70"/>
                        <a:gd name="T9" fmla="*/ 60 h 6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70" h="60">
                          <a:moveTo>
                            <a:pt x="70" y="0"/>
                          </a:moveTo>
                          <a:lnTo>
                            <a:pt x="55" y="17"/>
                          </a:lnTo>
                          <a:lnTo>
                            <a:pt x="42" y="35"/>
                          </a:lnTo>
                          <a:lnTo>
                            <a:pt x="25" y="47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de-DE" dirty="0">
                        <a:latin typeface="Calibri"/>
                      </a:endParaRPr>
                    </a:p>
                  </p:txBody>
                </p:sp>
                <p:sp>
                  <p:nvSpPr>
                    <p:cNvPr id="9306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858" y="2349"/>
                      <a:ext cx="80" cy="58"/>
                    </a:xfrm>
                    <a:custGeom>
                      <a:avLst/>
                      <a:gdLst>
                        <a:gd name="T0" fmla="*/ 80 w 80"/>
                        <a:gd name="T1" fmla="*/ 0 h 58"/>
                        <a:gd name="T2" fmla="*/ 65 w 80"/>
                        <a:gd name="T3" fmla="*/ 13 h 58"/>
                        <a:gd name="T4" fmla="*/ 43 w 80"/>
                        <a:gd name="T5" fmla="*/ 25 h 58"/>
                        <a:gd name="T6" fmla="*/ 23 w 80"/>
                        <a:gd name="T7" fmla="*/ 38 h 58"/>
                        <a:gd name="T8" fmla="*/ 0 w 80"/>
                        <a:gd name="T9" fmla="*/ 55 h 58"/>
                        <a:gd name="T10" fmla="*/ 0 w 80"/>
                        <a:gd name="T11" fmla="*/ 58 h 5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80" h="58">
                          <a:moveTo>
                            <a:pt x="80" y="0"/>
                          </a:moveTo>
                          <a:lnTo>
                            <a:pt x="65" y="13"/>
                          </a:lnTo>
                          <a:lnTo>
                            <a:pt x="43" y="25"/>
                          </a:lnTo>
                          <a:lnTo>
                            <a:pt x="23" y="38"/>
                          </a:lnTo>
                          <a:lnTo>
                            <a:pt x="0" y="55"/>
                          </a:lnTo>
                          <a:lnTo>
                            <a:pt x="0" y="58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de-DE" dirty="0">
                        <a:latin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9260" name="Group 17"/>
            <p:cNvGrpSpPr>
              <a:grpSpLocks/>
            </p:cNvGrpSpPr>
            <p:nvPr/>
          </p:nvGrpSpPr>
          <p:grpSpPr bwMode="auto">
            <a:xfrm>
              <a:off x="701" y="2554"/>
              <a:ext cx="333" cy="328"/>
              <a:chOff x="701" y="2554"/>
              <a:chExt cx="333" cy="328"/>
            </a:xfrm>
          </p:grpSpPr>
          <p:sp>
            <p:nvSpPr>
              <p:cNvPr id="9261" name="Freeform 18"/>
              <p:cNvSpPr>
                <a:spLocks/>
              </p:cNvSpPr>
              <p:nvPr/>
            </p:nvSpPr>
            <p:spPr bwMode="auto">
              <a:xfrm>
                <a:off x="1001" y="2712"/>
                <a:ext cx="33" cy="27"/>
              </a:xfrm>
              <a:custGeom>
                <a:avLst/>
                <a:gdLst>
                  <a:gd name="T0" fmla="*/ 33 w 33"/>
                  <a:gd name="T1" fmla="*/ 0 h 27"/>
                  <a:gd name="T2" fmla="*/ 33 w 33"/>
                  <a:gd name="T3" fmla="*/ 5 h 27"/>
                  <a:gd name="T4" fmla="*/ 28 w 33"/>
                  <a:gd name="T5" fmla="*/ 7 h 27"/>
                  <a:gd name="T6" fmla="*/ 25 w 33"/>
                  <a:gd name="T7" fmla="*/ 12 h 27"/>
                  <a:gd name="T8" fmla="*/ 23 w 33"/>
                  <a:gd name="T9" fmla="*/ 17 h 27"/>
                  <a:gd name="T10" fmla="*/ 20 w 33"/>
                  <a:gd name="T11" fmla="*/ 25 h 27"/>
                  <a:gd name="T12" fmla="*/ 13 w 33"/>
                  <a:gd name="T13" fmla="*/ 25 h 27"/>
                  <a:gd name="T14" fmla="*/ 7 w 33"/>
                  <a:gd name="T15" fmla="*/ 25 h 27"/>
                  <a:gd name="T16" fmla="*/ 0 w 33"/>
                  <a:gd name="T17" fmla="*/ 22 h 27"/>
                  <a:gd name="T18" fmla="*/ 2 w 33"/>
                  <a:gd name="T19" fmla="*/ 27 h 2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3" h="27">
                    <a:moveTo>
                      <a:pt x="33" y="0"/>
                    </a:moveTo>
                    <a:lnTo>
                      <a:pt x="33" y="5"/>
                    </a:lnTo>
                    <a:lnTo>
                      <a:pt x="28" y="7"/>
                    </a:lnTo>
                    <a:lnTo>
                      <a:pt x="25" y="12"/>
                    </a:lnTo>
                    <a:lnTo>
                      <a:pt x="23" y="17"/>
                    </a:lnTo>
                    <a:lnTo>
                      <a:pt x="20" y="25"/>
                    </a:lnTo>
                    <a:lnTo>
                      <a:pt x="13" y="25"/>
                    </a:lnTo>
                    <a:lnTo>
                      <a:pt x="7" y="25"/>
                    </a:lnTo>
                    <a:lnTo>
                      <a:pt x="0" y="22"/>
                    </a:lnTo>
                    <a:lnTo>
                      <a:pt x="2" y="27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 dirty="0">
                  <a:latin typeface="Calibri"/>
                </a:endParaRPr>
              </a:p>
            </p:txBody>
          </p:sp>
          <p:grpSp>
            <p:nvGrpSpPr>
              <p:cNvPr id="9262" name="Group 19"/>
              <p:cNvGrpSpPr>
                <a:grpSpLocks/>
              </p:cNvGrpSpPr>
              <p:nvPr/>
            </p:nvGrpSpPr>
            <p:grpSpPr bwMode="auto">
              <a:xfrm>
                <a:off x="701" y="2554"/>
                <a:ext cx="300" cy="328"/>
                <a:chOff x="701" y="2554"/>
                <a:chExt cx="300" cy="328"/>
              </a:xfrm>
            </p:grpSpPr>
            <p:sp>
              <p:nvSpPr>
                <p:cNvPr id="9263" name="Freeform 20"/>
                <p:cNvSpPr>
                  <a:spLocks/>
                </p:cNvSpPr>
                <p:nvPr/>
              </p:nvSpPr>
              <p:spPr bwMode="auto">
                <a:xfrm>
                  <a:off x="751" y="2759"/>
                  <a:ext cx="250" cy="123"/>
                </a:xfrm>
                <a:custGeom>
                  <a:avLst/>
                  <a:gdLst>
                    <a:gd name="T0" fmla="*/ 0 w 250"/>
                    <a:gd name="T1" fmla="*/ 58 h 123"/>
                    <a:gd name="T2" fmla="*/ 15 w 250"/>
                    <a:gd name="T3" fmla="*/ 78 h 123"/>
                    <a:gd name="T4" fmla="*/ 27 w 250"/>
                    <a:gd name="T5" fmla="*/ 93 h 123"/>
                    <a:gd name="T6" fmla="*/ 32 w 250"/>
                    <a:gd name="T7" fmla="*/ 105 h 123"/>
                    <a:gd name="T8" fmla="*/ 45 w 250"/>
                    <a:gd name="T9" fmla="*/ 113 h 123"/>
                    <a:gd name="T10" fmla="*/ 65 w 250"/>
                    <a:gd name="T11" fmla="*/ 118 h 123"/>
                    <a:gd name="T12" fmla="*/ 85 w 250"/>
                    <a:gd name="T13" fmla="*/ 118 h 123"/>
                    <a:gd name="T14" fmla="*/ 107 w 250"/>
                    <a:gd name="T15" fmla="*/ 123 h 123"/>
                    <a:gd name="T16" fmla="*/ 127 w 250"/>
                    <a:gd name="T17" fmla="*/ 118 h 123"/>
                    <a:gd name="T18" fmla="*/ 142 w 250"/>
                    <a:gd name="T19" fmla="*/ 108 h 123"/>
                    <a:gd name="T20" fmla="*/ 155 w 250"/>
                    <a:gd name="T21" fmla="*/ 100 h 123"/>
                    <a:gd name="T22" fmla="*/ 170 w 250"/>
                    <a:gd name="T23" fmla="*/ 85 h 123"/>
                    <a:gd name="T24" fmla="*/ 187 w 250"/>
                    <a:gd name="T25" fmla="*/ 68 h 123"/>
                    <a:gd name="T26" fmla="*/ 210 w 250"/>
                    <a:gd name="T27" fmla="*/ 50 h 123"/>
                    <a:gd name="T28" fmla="*/ 222 w 250"/>
                    <a:gd name="T29" fmla="*/ 45 h 123"/>
                    <a:gd name="T30" fmla="*/ 235 w 250"/>
                    <a:gd name="T31" fmla="*/ 33 h 123"/>
                    <a:gd name="T32" fmla="*/ 240 w 250"/>
                    <a:gd name="T33" fmla="*/ 23 h 123"/>
                    <a:gd name="T34" fmla="*/ 247 w 250"/>
                    <a:gd name="T35" fmla="*/ 10 h 123"/>
                    <a:gd name="T36" fmla="*/ 250 w 250"/>
                    <a:gd name="T37" fmla="*/ 0 h 12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50" h="123">
                      <a:moveTo>
                        <a:pt x="0" y="58"/>
                      </a:moveTo>
                      <a:lnTo>
                        <a:pt x="15" y="78"/>
                      </a:lnTo>
                      <a:lnTo>
                        <a:pt x="27" y="93"/>
                      </a:lnTo>
                      <a:lnTo>
                        <a:pt x="32" y="105"/>
                      </a:lnTo>
                      <a:lnTo>
                        <a:pt x="45" y="113"/>
                      </a:lnTo>
                      <a:lnTo>
                        <a:pt x="65" y="118"/>
                      </a:lnTo>
                      <a:lnTo>
                        <a:pt x="85" y="118"/>
                      </a:lnTo>
                      <a:lnTo>
                        <a:pt x="107" y="123"/>
                      </a:lnTo>
                      <a:lnTo>
                        <a:pt x="127" y="118"/>
                      </a:lnTo>
                      <a:lnTo>
                        <a:pt x="142" y="108"/>
                      </a:lnTo>
                      <a:lnTo>
                        <a:pt x="155" y="100"/>
                      </a:lnTo>
                      <a:lnTo>
                        <a:pt x="170" y="85"/>
                      </a:lnTo>
                      <a:lnTo>
                        <a:pt x="187" y="68"/>
                      </a:lnTo>
                      <a:lnTo>
                        <a:pt x="210" y="50"/>
                      </a:lnTo>
                      <a:lnTo>
                        <a:pt x="222" y="45"/>
                      </a:lnTo>
                      <a:lnTo>
                        <a:pt x="235" y="33"/>
                      </a:lnTo>
                      <a:lnTo>
                        <a:pt x="240" y="23"/>
                      </a:lnTo>
                      <a:lnTo>
                        <a:pt x="247" y="10"/>
                      </a:lnTo>
                      <a:lnTo>
                        <a:pt x="25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de-DE" dirty="0">
                    <a:latin typeface="Calibri"/>
                  </a:endParaRPr>
                </a:p>
              </p:txBody>
            </p:sp>
            <p:grpSp>
              <p:nvGrpSpPr>
                <p:cNvPr id="9264" name="Group 21"/>
                <p:cNvGrpSpPr>
                  <a:grpSpLocks/>
                </p:cNvGrpSpPr>
                <p:nvPr/>
              </p:nvGrpSpPr>
              <p:grpSpPr bwMode="auto">
                <a:xfrm>
                  <a:off x="701" y="2554"/>
                  <a:ext cx="275" cy="253"/>
                  <a:chOff x="701" y="2554"/>
                  <a:chExt cx="275" cy="253"/>
                </a:xfrm>
              </p:grpSpPr>
              <p:grpSp>
                <p:nvGrpSpPr>
                  <p:cNvPr id="9265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766" y="2669"/>
                    <a:ext cx="145" cy="138"/>
                    <a:chOff x="766" y="2669"/>
                    <a:chExt cx="145" cy="138"/>
                  </a:xfrm>
                </p:grpSpPr>
                <p:grpSp>
                  <p:nvGrpSpPr>
                    <p:cNvPr id="9285" name="Group 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669"/>
                      <a:ext cx="85" cy="55"/>
                      <a:chOff x="793" y="2669"/>
                      <a:chExt cx="85" cy="55"/>
                    </a:xfrm>
                  </p:grpSpPr>
                  <p:sp>
                    <p:nvSpPr>
                      <p:cNvPr id="9293" name="Freeform 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93" y="2669"/>
                        <a:ext cx="35" cy="55"/>
                      </a:xfrm>
                      <a:custGeom>
                        <a:avLst/>
                        <a:gdLst>
                          <a:gd name="T0" fmla="*/ 3 w 35"/>
                          <a:gd name="T1" fmla="*/ 0 h 55"/>
                          <a:gd name="T2" fmla="*/ 8 w 35"/>
                          <a:gd name="T3" fmla="*/ 10 h 55"/>
                          <a:gd name="T4" fmla="*/ 3 w 35"/>
                          <a:gd name="T5" fmla="*/ 20 h 55"/>
                          <a:gd name="T6" fmla="*/ 0 w 35"/>
                          <a:gd name="T7" fmla="*/ 25 h 55"/>
                          <a:gd name="T8" fmla="*/ 0 w 35"/>
                          <a:gd name="T9" fmla="*/ 33 h 55"/>
                          <a:gd name="T10" fmla="*/ 0 w 35"/>
                          <a:gd name="T11" fmla="*/ 38 h 55"/>
                          <a:gd name="T12" fmla="*/ 3 w 35"/>
                          <a:gd name="T13" fmla="*/ 45 h 55"/>
                          <a:gd name="T14" fmla="*/ 10 w 35"/>
                          <a:gd name="T15" fmla="*/ 48 h 55"/>
                          <a:gd name="T16" fmla="*/ 15 w 35"/>
                          <a:gd name="T17" fmla="*/ 50 h 55"/>
                          <a:gd name="T18" fmla="*/ 23 w 35"/>
                          <a:gd name="T19" fmla="*/ 50 h 55"/>
                          <a:gd name="T20" fmla="*/ 35 w 35"/>
                          <a:gd name="T21" fmla="*/ 55 h 55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0" t="0" r="r" b="b"/>
                        <a:pathLst>
                          <a:path w="35" h="55">
                            <a:moveTo>
                              <a:pt x="3" y="0"/>
                            </a:moveTo>
                            <a:lnTo>
                              <a:pt x="8" y="10"/>
                            </a:lnTo>
                            <a:lnTo>
                              <a:pt x="3" y="20"/>
                            </a:lnTo>
                            <a:lnTo>
                              <a:pt x="0" y="25"/>
                            </a:lnTo>
                            <a:lnTo>
                              <a:pt x="0" y="33"/>
                            </a:lnTo>
                            <a:lnTo>
                              <a:pt x="0" y="38"/>
                            </a:lnTo>
                            <a:lnTo>
                              <a:pt x="3" y="45"/>
                            </a:lnTo>
                            <a:lnTo>
                              <a:pt x="10" y="48"/>
                            </a:lnTo>
                            <a:lnTo>
                              <a:pt x="15" y="50"/>
                            </a:lnTo>
                            <a:lnTo>
                              <a:pt x="23" y="50"/>
                            </a:lnTo>
                            <a:lnTo>
                              <a:pt x="35" y="55"/>
                            </a:lnTo>
                          </a:path>
                        </a:pathLst>
                      </a:custGeom>
                      <a:noFill/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de-DE" dirty="0">
                          <a:latin typeface="Calibri"/>
                        </a:endParaRPr>
                      </a:p>
                    </p:txBody>
                  </p:sp>
                  <p:sp>
                    <p:nvSpPr>
                      <p:cNvPr id="9294" name="Freeform 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3" y="2707"/>
                        <a:ext cx="28" cy="10"/>
                      </a:xfrm>
                      <a:custGeom>
                        <a:avLst/>
                        <a:gdLst>
                          <a:gd name="T0" fmla="*/ 0 w 28"/>
                          <a:gd name="T1" fmla="*/ 10 h 10"/>
                          <a:gd name="T2" fmla="*/ 13 w 28"/>
                          <a:gd name="T3" fmla="*/ 5 h 10"/>
                          <a:gd name="T4" fmla="*/ 23 w 28"/>
                          <a:gd name="T5" fmla="*/ 0 h 10"/>
                          <a:gd name="T6" fmla="*/ 25 w 28"/>
                          <a:gd name="T7" fmla="*/ 0 h 10"/>
                          <a:gd name="T8" fmla="*/ 28 w 28"/>
                          <a:gd name="T9" fmla="*/ 5 h 10"/>
                          <a:gd name="T10" fmla="*/ 20 w 28"/>
                          <a:gd name="T11" fmla="*/ 7 h 10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0" t="0" r="r" b="b"/>
                        <a:pathLst>
                          <a:path w="28" h="10">
                            <a:moveTo>
                              <a:pt x="0" y="10"/>
                            </a:moveTo>
                            <a:lnTo>
                              <a:pt x="13" y="5"/>
                            </a:lnTo>
                            <a:lnTo>
                              <a:pt x="23" y="0"/>
                            </a:lnTo>
                            <a:lnTo>
                              <a:pt x="25" y="0"/>
                            </a:lnTo>
                            <a:lnTo>
                              <a:pt x="28" y="5"/>
                            </a:lnTo>
                            <a:lnTo>
                              <a:pt x="20" y="7"/>
                            </a:lnTo>
                          </a:path>
                        </a:pathLst>
                      </a:custGeom>
                      <a:noFill/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de-DE" dirty="0">
                          <a:latin typeface="Calibri"/>
                        </a:endParaRPr>
                      </a:p>
                    </p:txBody>
                  </p:sp>
                  <p:sp>
                    <p:nvSpPr>
                      <p:cNvPr id="9295" name="Freeform 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6" y="2689"/>
                        <a:ext cx="12" cy="28"/>
                      </a:xfrm>
                      <a:custGeom>
                        <a:avLst/>
                        <a:gdLst>
                          <a:gd name="T0" fmla="*/ 7 w 12"/>
                          <a:gd name="T1" fmla="*/ 0 h 28"/>
                          <a:gd name="T2" fmla="*/ 7 w 12"/>
                          <a:gd name="T3" fmla="*/ 5 h 28"/>
                          <a:gd name="T4" fmla="*/ 7 w 12"/>
                          <a:gd name="T5" fmla="*/ 10 h 28"/>
                          <a:gd name="T6" fmla="*/ 12 w 12"/>
                          <a:gd name="T7" fmla="*/ 15 h 28"/>
                          <a:gd name="T8" fmla="*/ 7 w 12"/>
                          <a:gd name="T9" fmla="*/ 23 h 28"/>
                          <a:gd name="T10" fmla="*/ 5 w 12"/>
                          <a:gd name="T11" fmla="*/ 25 h 28"/>
                          <a:gd name="T12" fmla="*/ 2 w 12"/>
                          <a:gd name="T13" fmla="*/ 25 h 28"/>
                          <a:gd name="T14" fmla="*/ 0 w 12"/>
                          <a:gd name="T15" fmla="*/ 28 h 28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12" h="28">
                            <a:moveTo>
                              <a:pt x="7" y="0"/>
                            </a:moveTo>
                            <a:lnTo>
                              <a:pt x="7" y="5"/>
                            </a:lnTo>
                            <a:lnTo>
                              <a:pt x="7" y="10"/>
                            </a:lnTo>
                            <a:lnTo>
                              <a:pt x="12" y="15"/>
                            </a:lnTo>
                            <a:lnTo>
                              <a:pt x="7" y="23"/>
                            </a:lnTo>
                            <a:lnTo>
                              <a:pt x="5" y="25"/>
                            </a:lnTo>
                            <a:lnTo>
                              <a:pt x="2" y="25"/>
                            </a:lnTo>
                            <a:lnTo>
                              <a:pt x="0" y="28"/>
                            </a:lnTo>
                          </a:path>
                        </a:pathLst>
                      </a:custGeom>
                      <a:noFill/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de-DE" dirty="0">
                          <a:latin typeface="Calibri"/>
                        </a:endParaRPr>
                      </a:p>
                    </p:txBody>
                  </p:sp>
                </p:grpSp>
                <p:grpSp>
                  <p:nvGrpSpPr>
                    <p:cNvPr id="9286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66" y="2749"/>
                      <a:ext cx="145" cy="58"/>
                      <a:chOff x="766" y="2749"/>
                      <a:chExt cx="145" cy="58"/>
                    </a:xfrm>
                  </p:grpSpPr>
                  <p:sp>
                    <p:nvSpPr>
                      <p:cNvPr id="9287" name="Freeform 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01" y="2794"/>
                        <a:ext cx="80" cy="13"/>
                      </a:xfrm>
                      <a:custGeom>
                        <a:avLst/>
                        <a:gdLst>
                          <a:gd name="T0" fmla="*/ 0 w 80"/>
                          <a:gd name="T1" fmla="*/ 8 h 13"/>
                          <a:gd name="T2" fmla="*/ 5 w 80"/>
                          <a:gd name="T3" fmla="*/ 10 h 13"/>
                          <a:gd name="T4" fmla="*/ 15 w 80"/>
                          <a:gd name="T5" fmla="*/ 13 h 13"/>
                          <a:gd name="T6" fmla="*/ 27 w 80"/>
                          <a:gd name="T7" fmla="*/ 13 h 13"/>
                          <a:gd name="T8" fmla="*/ 40 w 80"/>
                          <a:gd name="T9" fmla="*/ 13 h 13"/>
                          <a:gd name="T10" fmla="*/ 47 w 80"/>
                          <a:gd name="T11" fmla="*/ 13 h 13"/>
                          <a:gd name="T12" fmla="*/ 57 w 80"/>
                          <a:gd name="T13" fmla="*/ 10 h 13"/>
                          <a:gd name="T14" fmla="*/ 67 w 80"/>
                          <a:gd name="T15" fmla="*/ 3 h 13"/>
                          <a:gd name="T16" fmla="*/ 77 w 80"/>
                          <a:gd name="T17" fmla="*/ 0 h 13"/>
                          <a:gd name="T18" fmla="*/ 80 w 80"/>
                          <a:gd name="T19" fmla="*/ 0 h 1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80" h="13">
                            <a:moveTo>
                              <a:pt x="0" y="8"/>
                            </a:moveTo>
                            <a:lnTo>
                              <a:pt x="5" y="10"/>
                            </a:lnTo>
                            <a:lnTo>
                              <a:pt x="15" y="13"/>
                            </a:lnTo>
                            <a:lnTo>
                              <a:pt x="27" y="13"/>
                            </a:lnTo>
                            <a:lnTo>
                              <a:pt x="40" y="13"/>
                            </a:lnTo>
                            <a:lnTo>
                              <a:pt x="47" y="13"/>
                            </a:lnTo>
                            <a:lnTo>
                              <a:pt x="57" y="10"/>
                            </a:lnTo>
                            <a:lnTo>
                              <a:pt x="67" y="3"/>
                            </a:lnTo>
                            <a:lnTo>
                              <a:pt x="77" y="0"/>
                            </a:lnTo>
                            <a:lnTo>
                              <a:pt x="80" y="0"/>
                            </a:lnTo>
                          </a:path>
                        </a:pathLst>
                      </a:custGeom>
                      <a:noFill/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de-DE" dirty="0">
                          <a:latin typeface="Calibri"/>
                        </a:endParaRPr>
                      </a:p>
                    </p:txBody>
                  </p:sp>
                  <p:grpSp>
                    <p:nvGrpSpPr>
                      <p:cNvPr id="9288" name="Group 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66" y="2749"/>
                        <a:ext cx="145" cy="45"/>
                        <a:chOff x="766" y="2749"/>
                        <a:chExt cx="145" cy="45"/>
                      </a:xfrm>
                    </p:grpSpPr>
                    <p:sp>
                      <p:nvSpPr>
                        <p:cNvPr id="9289" name="Bogen 3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72" y="2758"/>
                          <a:ext cx="126" cy="24"/>
                        </a:xfrm>
                        <a:custGeom>
                          <a:avLst/>
                          <a:gdLst>
                            <a:gd name="T0" fmla="*/ 0 w 42849"/>
                            <a:gd name="T1" fmla="*/ 0 h 21600"/>
                            <a:gd name="T2" fmla="*/ 0 w 42849"/>
                            <a:gd name="T3" fmla="*/ 0 h 21600"/>
                            <a:gd name="T4" fmla="*/ 0 w 42849"/>
                            <a:gd name="T5" fmla="*/ 0 h 21600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42849" h="21600" fill="none" extrusionOk="0">
                              <a:moveTo>
                                <a:pt x="42849" y="2787"/>
                              </a:moveTo>
                              <a:cubicBezTo>
                                <a:pt x="41449" y="13548"/>
                                <a:pt x="32281" y="21600"/>
                                <a:pt x="21430" y="21600"/>
                              </a:cubicBezTo>
                              <a:cubicBezTo>
                                <a:pt x="10544" y="21600"/>
                                <a:pt x="1360" y="13500"/>
                                <a:pt x="-1" y="2700"/>
                              </a:cubicBezTo>
                            </a:path>
                            <a:path w="42849" h="21600" stroke="0" extrusionOk="0">
                              <a:moveTo>
                                <a:pt x="42849" y="2787"/>
                              </a:moveTo>
                              <a:cubicBezTo>
                                <a:pt x="41449" y="13548"/>
                                <a:pt x="32281" y="21600"/>
                                <a:pt x="21430" y="21600"/>
                              </a:cubicBezTo>
                              <a:cubicBezTo>
                                <a:pt x="10544" y="21600"/>
                                <a:pt x="1360" y="13500"/>
                                <a:pt x="-1" y="2700"/>
                              </a:cubicBezTo>
                              <a:lnTo>
                                <a:pt x="21430" y="0"/>
                              </a:lnTo>
                              <a:lnTo>
                                <a:pt x="42849" y="278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de-DE" dirty="0">
                            <a:latin typeface="Calibri"/>
                          </a:endParaRPr>
                        </a:p>
                      </p:txBody>
                    </p:sp>
                    <p:grpSp>
                      <p:nvGrpSpPr>
                        <p:cNvPr id="9290" name="Group 3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66" y="2749"/>
                          <a:ext cx="145" cy="45"/>
                          <a:chOff x="766" y="2749"/>
                          <a:chExt cx="145" cy="45"/>
                        </a:xfrm>
                      </p:grpSpPr>
                      <p:sp>
                        <p:nvSpPr>
                          <p:cNvPr id="9291" name="Freeform 32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768" y="2757"/>
                            <a:ext cx="140" cy="37"/>
                          </a:xfrm>
                          <a:custGeom>
                            <a:avLst/>
                            <a:gdLst>
                              <a:gd name="T0" fmla="*/ 0 w 140"/>
                              <a:gd name="T1" fmla="*/ 0 h 37"/>
                              <a:gd name="T2" fmla="*/ 3 w 140"/>
                              <a:gd name="T3" fmla="*/ 5 h 37"/>
                              <a:gd name="T4" fmla="*/ 10 w 140"/>
                              <a:gd name="T5" fmla="*/ 12 h 37"/>
                              <a:gd name="T6" fmla="*/ 13 w 140"/>
                              <a:gd name="T7" fmla="*/ 17 h 37"/>
                              <a:gd name="T8" fmla="*/ 20 w 140"/>
                              <a:gd name="T9" fmla="*/ 22 h 37"/>
                              <a:gd name="T10" fmla="*/ 25 w 140"/>
                              <a:gd name="T11" fmla="*/ 27 h 37"/>
                              <a:gd name="T12" fmla="*/ 35 w 140"/>
                              <a:gd name="T13" fmla="*/ 30 h 37"/>
                              <a:gd name="T14" fmla="*/ 45 w 140"/>
                              <a:gd name="T15" fmla="*/ 35 h 37"/>
                              <a:gd name="T16" fmla="*/ 50 w 140"/>
                              <a:gd name="T17" fmla="*/ 37 h 37"/>
                              <a:gd name="T18" fmla="*/ 63 w 140"/>
                              <a:gd name="T19" fmla="*/ 37 h 37"/>
                              <a:gd name="T20" fmla="*/ 73 w 140"/>
                              <a:gd name="T21" fmla="*/ 35 h 37"/>
                              <a:gd name="T22" fmla="*/ 80 w 140"/>
                              <a:gd name="T23" fmla="*/ 35 h 37"/>
                              <a:gd name="T24" fmla="*/ 90 w 140"/>
                              <a:gd name="T25" fmla="*/ 30 h 37"/>
                              <a:gd name="T26" fmla="*/ 100 w 140"/>
                              <a:gd name="T27" fmla="*/ 27 h 37"/>
                              <a:gd name="T28" fmla="*/ 105 w 140"/>
                              <a:gd name="T29" fmla="*/ 25 h 37"/>
                              <a:gd name="T30" fmla="*/ 115 w 140"/>
                              <a:gd name="T31" fmla="*/ 22 h 37"/>
                              <a:gd name="T32" fmla="*/ 123 w 140"/>
                              <a:gd name="T33" fmla="*/ 17 h 37"/>
                              <a:gd name="T34" fmla="*/ 130 w 140"/>
                              <a:gd name="T35" fmla="*/ 12 h 37"/>
                              <a:gd name="T36" fmla="*/ 133 w 140"/>
                              <a:gd name="T37" fmla="*/ 5 h 37"/>
                              <a:gd name="T38" fmla="*/ 140 w 140"/>
                              <a:gd name="T39" fmla="*/ 0 h 37"/>
                              <a:gd name="T40" fmla="*/ 130 w 140"/>
                              <a:gd name="T41" fmla="*/ 2 h 37"/>
                              <a:gd name="T42" fmla="*/ 125 w 140"/>
                              <a:gd name="T43" fmla="*/ 5 h 37"/>
                              <a:gd name="T44" fmla="*/ 118 w 140"/>
                              <a:gd name="T45" fmla="*/ 5 h 37"/>
                              <a:gd name="T46" fmla="*/ 110 w 140"/>
                              <a:gd name="T47" fmla="*/ 7 h 37"/>
                              <a:gd name="T48" fmla="*/ 103 w 140"/>
                              <a:gd name="T49" fmla="*/ 12 h 37"/>
                              <a:gd name="T50" fmla="*/ 93 w 140"/>
                              <a:gd name="T51" fmla="*/ 12 h 37"/>
                              <a:gd name="T52" fmla="*/ 85 w 140"/>
                              <a:gd name="T53" fmla="*/ 15 h 37"/>
                              <a:gd name="T54" fmla="*/ 78 w 140"/>
                              <a:gd name="T55" fmla="*/ 15 h 37"/>
                              <a:gd name="T56" fmla="*/ 65 w 140"/>
                              <a:gd name="T57" fmla="*/ 17 h 37"/>
                              <a:gd name="T58" fmla="*/ 55 w 140"/>
                              <a:gd name="T59" fmla="*/ 17 h 37"/>
                              <a:gd name="T60" fmla="*/ 48 w 140"/>
                              <a:gd name="T61" fmla="*/ 15 h 37"/>
                              <a:gd name="T62" fmla="*/ 38 w 140"/>
                              <a:gd name="T63" fmla="*/ 15 h 37"/>
                              <a:gd name="T64" fmla="*/ 25 w 140"/>
                              <a:gd name="T65" fmla="*/ 12 h 37"/>
                              <a:gd name="T66" fmla="*/ 15 w 140"/>
                              <a:gd name="T67" fmla="*/ 7 h 37"/>
                              <a:gd name="T68" fmla="*/ 10 w 140"/>
                              <a:gd name="T69" fmla="*/ 2 h 37"/>
                              <a:gd name="T70" fmla="*/ 0 w 140"/>
                              <a:gd name="T71" fmla="*/ 0 h 37"/>
                              <a:gd name="T72" fmla="*/ 0 60000 65536"/>
                              <a:gd name="T73" fmla="*/ 0 60000 65536"/>
                              <a:gd name="T74" fmla="*/ 0 60000 65536"/>
                              <a:gd name="T75" fmla="*/ 0 60000 65536"/>
                              <a:gd name="T76" fmla="*/ 0 60000 65536"/>
                              <a:gd name="T77" fmla="*/ 0 60000 65536"/>
                              <a:gd name="T78" fmla="*/ 0 60000 65536"/>
                              <a:gd name="T79" fmla="*/ 0 60000 65536"/>
                              <a:gd name="T80" fmla="*/ 0 60000 65536"/>
                              <a:gd name="T81" fmla="*/ 0 60000 65536"/>
                              <a:gd name="T82" fmla="*/ 0 60000 65536"/>
                              <a:gd name="T83" fmla="*/ 0 60000 65536"/>
                              <a:gd name="T84" fmla="*/ 0 60000 65536"/>
                              <a:gd name="T85" fmla="*/ 0 60000 65536"/>
                              <a:gd name="T86" fmla="*/ 0 60000 65536"/>
                              <a:gd name="T87" fmla="*/ 0 60000 65536"/>
                              <a:gd name="T88" fmla="*/ 0 60000 65536"/>
                              <a:gd name="T89" fmla="*/ 0 60000 65536"/>
                              <a:gd name="T90" fmla="*/ 0 60000 65536"/>
                              <a:gd name="T91" fmla="*/ 0 60000 65536"/>
                              <a:gd name="T92" fmla="*/ 0 60000 65536"/>
                              <a:gd name="T93" fmla="*/ 0 60000 65536"/>
                              <a:gd name="T94" fmla="*/ 0 60000 65536"/>
                              <a:gd name="T95" fmla="*/ 0 60000 65536"/>
                              <a:gd name="T96" fmla="*/ 0 60000 65536"/>
                              <a:gd name="T97" fmla="*/ 0 60000 65536"/>
                              <a:gd name="T98" fmla="*/ 0 60000 65536"/>
                              <a:gd name="T99" fmla="*/ 0 60000 65536"/>
                              <a:gd name="T100" fmla="*/ 0 60000 65536"/>
                              <a:gd name="T101" fmla="*/ 0 60000 65536"/>
                              <a:gd name="T102" fmla="*/ 0 60000 65536"/>
                              <a:gd name="T103" fmla="*/ 0 60000 65536"/>
                              <a:gd name="T104" fmla="*/ 0 60000 65536"/>
                              <a:gd name="T105" fmla="*/ 0 60000 65536"/>
                              <a:gd name="T106" fmla="*/ 0 60000 65536"/>
                              <a:gd name="T107" fmla="*/ 0 60000 65536"/>
                            </a:gdLst>
                            <a:ahLst/>
                            <a:cxnLst>
                              <a:cxn ang="T72">
                                <a:pos x="T0" y="T1"/>
                              </a:cxn>
                              <a:cxn ang="T73">
                                <a:pos x="T2" y="T3"/>
                              </a:cxn>
                              <a:cxn ang="T74">
                                <a:pos x="T4" y="T5"/>
                              </a:cxn>
                              <a:cxn ang="T75">
                                <a:pos x="T6" y="T7"/>
                              </a:cxn>
                              <a:cxn ang="T76">
                                <a:pos x="T8" y="T9"/>
                              </a:cxn>
                              <a:cxn ang="T77">
                                <a:pos x="T10" y="T11"/>
                              </a:cxn>
                              <a:cxn ang="T78">
                                <a:pos x="T12" y="T13"/>
                              </a:cxn>
                              <a:cxn ang="T79">
                                <a:pos x="T14" y="T15"/>
                              </a:cxn>
                              <a:cxn ang="T80">
                                <a:pos x="T16" y="T17"/>
                              </a:cxn>
                              <a:cxn ang="T81">
                                <a:pos x="T18" y="T19"/>
                              </a:cxn>
                              <a:cxn ang="T82">
                                <a:pos x="T20" y="T21"/>
                              </a:cxn>
                              <a:cxn ang="T83">
                                <a:pos x="T22" y="T23"/>
                              </a:cxn>
                              <a:cxn ang="T84">
                                <a:pos x="T24" y="T25"/>
                              </a:cxn>
                              <a:cxn ang="T85">
                                <a:pos x="T26" y="T27"/>
                              </a:cxn>
                              <a:cxn ang="T86">
                                <a:pos x="T28" y="T29"/>
                              </a:cxn>
                              <a:cxn ang="T87">
                                <a:pos x="T30" y="T31"/>
                              </a:cxn>
                              <a:cxn ang="T88">
                                <a:pos x="T32" y="T33"/>
                              </a:cxn>
                              <a:cxn ang="T89">
                                <a:pos x="T34" y="T35"/>
                              </a:cxn>
                              <a:cxn ang="T90">
                                <a:pos x="T36" y="T37"/>
                              </a:cxn>
                              <a:cxn ang="T91">
                                <a:pos x="T38" y="T39"/>
                              </a:cxn>
                              <a:cxn ang="T92">
                                <a:pos x="T40" y="T41"/>
                              </a:cxn>
                              <a:cxn ang="T93">
                                <a:pos x="T42" y="T43"/>
                              </a:cxn>
                              <a:cxn ang="T94">
                                <a:pos x="T44" y="T45"/>
                              </a:cxn>
                              <a:cxn ang="T95">
                                <a:pos x="T46" y="T47"/>
                              </a:cxn>
                              <a:cxn ang="T96">
                                <a:pos x="T48" y="T49"/>
                              </a:cxn>
                              <a:cxn ang="T97">
                                <a:pos x="T50" y="T51"/>
                              </a:cxn>
                              <a:cxn ang="T98">
                                <a:pos x="T52" y="T53"/>
                              </a:cxn>
                              <a:cxn ang="T99">
                                <a:pos x="T54" y="T55"/>
                              </a:cxn>
                              <a:cxn ang="T100">
                                <a:pos x="T56" y="T57"/>
                              </a:cxn>
                              <a:cxn ang="T101">
                                <a:pos x="T58" y="T59"/>
                              </a:cxn>
                              <a:cxn ang="T102">
                                <a:pos x="T60" y="T61"/>
                              </a:cxn>
                              <a:cxn ang="T103">
                                <a:pos x="T62" y="T63"/>
                              </a:cxn>
                              <a:cxn ang="T104">
                                <a:pos x="T64" y="T65"/>
                              </a:cxn>
                              <a:cxn ang="T105">
                                <a:pos x="T66" y="T67"/>
                              </a:cxn>
                              <a:cxn ang="T106">
                                <a:pos x="T68" y="T69"/>
                              </a:cxn>
                              <a:cxn ang="T107">
                                <a:pos x="T70" y="T71"/>
                              </a:cxn>
                            </a:cxnLst>
                            <a:rect l="0" t="0" r="r" b="b"/>
                            <a:pathLst>
                              <a:path w="140" h="37">
                                <a:moveTo>
                                  <a:pt x="0" y="0"/>
                                </a:moveTo>
                                <a:lnTo>
                                  <a:pt x="3" y="5"/>
                                </a:lnTo>
                                <a:lnTo>
                                  <a:pt x="10" y="12"/>
                                </a:lnTo>
                                <a:lnTo>
                                  <a:pt x="13" y="17"/>
                                </a:lnTo>
                                <a:lnTo>
                                  <a:pt x="20" y="22"/>
                                </a:lnTo>
                                <a:lnTo>
                                  <a:pt x="25" y="27"/>
                                </a:lnTo>
                                <a:lnTo>
                                  <a:pt x="35" y="30"/>
                                </a:lnTo>
                                <a:lnTo>
                                  <a:pt x="45" y="35"/>
                                </a:lnTo>
                                <a:lnTo>
                                  <a:pt x="50" y="37"/>
                                </a:lnTo>
                                <a:lnTo>
                                  <a:pt x="63" y="37"/>
                                </a:lnTo>
                                <a:lnTo>
                                  <a:pt x="73" y="35"/>
                                </a:lnTo>
                                <a:lnTo>
                                  <a:pt x="80" y="35"/>
                                </a:lnTo>
                                <a:lnTo>
                                  <a:pt x="90" y="30"/>
                                </a:lnTo>
                                <a:lnTo>
                                  <a:pt x="100" y="27"/>
                                </a:lnTo>
                                <a:lnTo>
                                  <a:pt x="105" y="25"/>
                                </a:lnTo>
                                <a:lnTo>
                                  <a:pt x="115" y="22"/>
                                </a:lnTo>
                                <a:lnTo>
                                  <a:pt x="123" y="17"/>
                                </a:lnTo>
                                <a:lnTo>
                                  <a:pt x="130" y="12"/>
                                </a:lnTo>
                                <a:lnTo>
                                  <a:pt x="133" y="5"/>
                                </a:lnTo>
                                <a:lnTo>
                                  <a:pt x="140" y="0"/>
                                </a:lnTo>
                                <a:lnTo>
                                  <a:pt x="130" y="2"/>
                                </a:lnTo>
                                <a:lnTo>
                                  <a:pt x="125" y="5"/>
                                </a:lnTo>
                                <a:lnTo>
                                  <a:pt x="118" y="5"/>
                                </a:lnTo>
                                <a:lnTo>
                                  <a:pt x="110" y="7"/>
                                </a:lnTo>
                                <a:lnTo>
                                  <a:pt x="103" y="12"/>
                                </a:lnTo>
                                <a:lnTo>
                                  <a:pt x="93" y="12"/>
                                </a:lnTo>
                                <a:lnTo>
                                  <a:pt x="85" y="15"/>
                                </a:lnTo>
                                <a:lnTo>
                                  <a:pt x="78" y="15"/>
                                </a:lnTo>
                                <a:lnTo>
                                  <a:pt x="65" y="17"/>
                                </a:lnTo>
                                <a:lnTo>
                                  <a:pt x="55" y="17"/>
                                </a:lnTo>
                                <a:lnTo>
                                  <a:pt x="48" y="15"/>
                                </a:lnTo>
                                <a:lnTo>
                                  <a:pt x="38" y="15"/>
                                </a:lnTo>
                                <a:lnTo>
                                  <a:pt x="25" y="12"/>
                                </a:lnTo>
                                <a:lnTo>
                                  <a:pt x="15" y="7"/>
                                </a:lnTo>
                                <a:lnTo>
                                  <a:pt x="10" y="2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0000"/>
                          </a:solidFill>
                          <a:ln w="15875">
                            <a:solidFill>
                              <a:srgbClr val="000000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de-DE" dirty="0">
                              <a:latin typeface="Calibri"/>
                            </a:endParaRPr>
                          </a:p>
                        </p:txBody>
                      </p:sp>
                      <p:sp>
                        <p:nvSpPr>
                          <p:cNvPr id="9292" name="Freeform 33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766" y="2749"/>
                            <a:ext cx="145" cy="20"/>
                          </a:xfrm>
                          <a:custGeom>
                            <a:avLst/>
                            <a:gdLst>
                              <a:gd name="T0" fmla="*/ 0 w 145"/>
                              <a:gd name="T1" fmla="*/ 8 h 20"/>
                              <a:gd name="T2" fmla="*/ 10 w 145"/>
                              <a:gd name="T3" fmla="*/ 3 h 20"/>
                              <a:gd name="T4" fmla="*/ 17 w 145"/>
                              <a:gd name="T5" fmla="*/ 3 h 20"/>
                              <a:gd name="T6" fmla="*/ 30 w 145"/>
                              <a:gd name="T7" fmla="*/ 3 h 20"/>
                              <a:gd name="T8" fmla="*/ 42 w 145"/>
                              <a:gd name="T9" fmla="*/ 0 h 20"/>
                              <a:gd name="T10" fmla="*/ 50 w 145"/>
                              <a:gd name="T11" fmla="*/ 3 h 20"/>
                              <a:gd name="T12" fmla="*/ 55 w 145"/>
                              <a:gd name="T13" fmla="*/ 3 h 20"/>
                              <a:gd name="T14" fmla="*/ 57 w 145"/>
                              <a:gd name="T15" fmla="*/ 3 h 20"/>
                              <a:gd name="T16" fmla="*/ 67 w 145"/>
                              <a:gd name="T17" fmla="*/ 0 h 20"/>
                              <a:gd name="T18" fmla="*/ 95 w 145"/>
                              <a:gd name="T19" fmla="*/ 3 h 20"/>
                              <a:gd name="T20" fmla="*/ 112 w 145"/>
                              <a:gd name="T21" fmla="*/ 3 h 20"/>
                              <a:gd name="T22" fmla="*/ 130 w 145"/>
                              <a:gd name="T23" fmla="*/ 8 h 20"/>
                              <a:gd name="T24" fmla="*/ 145 w 145"/>
                              <a:gd name="T25" fmla="*/ 8 h 20"/>
                              <a:gd name="T26" fmla="*/ 135 w 145"/>
                              <a:gd name="T27" fmla="*/ 10 h 20"/>
                              <a:gd name="T28" fmla="*/ 130 w 145"/>
                              <a:gd name="T29" fmla="*/ 13 h 20"/>
                              <a:gd name="T30" fmla="*/ 127 w 145"/>
                              <a:gd name="T31" fmla="*/ 13 h 20"/>
                              <a:gd name="T32" fmla="*/ 112 w 145"/>
                              <a:gd name="T33" fmla="*/ 13 h 20"/>
                              <a:gd name="T34" fmla="*/ 100 w 145"/>
                              <a:gd name="T35" fmla="*/ 13 h 20"/>
                              <a:gd name="T36" fmla="*/ 77 w 145"/>
                              <a:gd name="T37" fmla="*/ 15 h 20"/>
                              <a:gd name="T38" fmla="*/ 67 w 145"/>
                              <a:gd name="T39" fmla="*/ 15 h 20"/>
                              <a:gd name="T40" fmla="*/ 57 w 145"/>
                              <a:gd name="T41" fmla="*/ 20 h 20"/>
                              <a:gd name="T42" fmla="*/ 42 w 145"/>
                              <a:gd name="T43" fmla="*/ 15 h 20"/>
                              <a:gd name="T44" fmla="*/ 37 w 145"/>
                              <a:gd name="T45" fmla="*/ 13 h 20"/>
                              <a:gd name="T46" fmla="*/ 25 w 145"/>
                              <a:gd name="T47" fmla="*/ 13 h 20"/>
                              <a:gd name="T48" fmla="*/ 10 w 145"/>
                              <a:gd name="T49" fmla="*/ 10 h 20"/>
                              <a:gd name="T50" fmla="*/ 0 w 145"/>
                              <a:gd name="T51" fmla="*/ 8 h 20"/>
                              <a:gd name="T52" fmla="*/ 0 60000 65536"/>
                              <a:gd name="T53" fmla="*/ 0 60000 65536"/>
                              <a:gd name="T54" fmla="*/ 0 60000 65536"/>
                              <a:gd name="T55" fmla="*/ 0 60000 65536"/>
                              <a:gd name="T56" fmla="*/ 0 60000 65536"/>
                              <a:gd name="T57" fmla="*/ 0 60000 65536"/>
                              <a:gd name="T58" fmla="*/ 0 60000 65536"/>
                              <a:gd name="T59" fmla="*/ 0 60000 65536"/>
                              <a:gd name="T60" fmla="*/ 0 60000 65536"/>
                              <a:gd name="T61" fmla="*/ 0 60000 65536"/>
                              <a:gd name="T62" fmla="*/ 0 60000 65536"/>
                              <a:gd name="T63" fmla="*/ 0 60000 65536"/>
                              <a:gd name="T64" fmla="*/ 0 60000 65536"/>
                              <a:gd name="T65" fmla="*/ 0 60000 65536"/>
                              <a:gd name="T66" fmla="*/ 0 60000 65536"/>
                              <a:gd name="T67" fmla="*/ 0 60000 65536"/>
                              <a:gd name="T68" fmla="*/ 0 60000 65536"/>
                              <a:gd name="T69" fmla="*/ 0 60000 65536"/>
                              <a:gd name="T70" fmla="*/ 0 60000 65536"/>
                              <a:gd name="T71" fmla="*/ 0 60000 65536"/>
                              <a:gd name="T72" fmla="*/ 0 60000 65536"/>
                              <a:gd name="T73" fmla="*/ 0 60000 65536"/>
                              <a:gd name="T74" fmla="*/ 0 60000 65536"/>
                              <a:gd name="T75" fmla="*/ 0 60000 65536"/>
                              <a:gd name="T76" fmla="*/ 0 60000 65536"/>
                              <a:gd name="T77" fmla="*/ 0 60000 65536"/>
                            </a:gdLst>
                            <a:ahLst/>
                            <a:cxnLst>
                              <a:cxn ang="T52">
                                <a:pos x="T0" y="T1"/>
                              </a:cxn>
                              <a:cxn ang="T53">
                                <a:pos x="T2" y="T3"/>
                              </a:cxn>
                              <a:cxn ang="T54">
                                <a:pos x="T4" y="T5"/>
                              </a:cxn>
                              <a:cxn ang="T55">
                                <a:pos x="T6" y="T7"/>
                              </a:cxn>
                              <a:cxn ang="T56">
                                <a:pos x="T8" y="T9"/>
                              </a:cxn>
                              <a:cxn ang="T57">
                                <a:pos x="T10" y="T11"/>
                              </a:cxn>
                              <a:cxn ang="T58">
                                <a:pos x="T12" y="T13"/>
                              </a:cxn>
                              <a:cxn ang="T59">
                                <a:pos x="T14" y="T15"/>
                              </a:cxn>
                              <a:cxn ang="T60">
                                <a:pos x="T16" y="T17"/>
                              </a:cxn>
                              <a:cxn ang="T61">
                                <a:pos x="T18" y="T19"/>
                              </a:cxn>
                              <a:cxn ang="T62">
                                <a:pos x="T20" y="T21"/>
                              </a:cxn>
                              <a:cxn ang="T63">
                                <a:pos x="T22" y="T23"/>
                              </a:cxn>
                              <a:cxn ang="T64">
                                <a:pos x="T24" y="T25"/>
                              </a:cxn>
                              <a:cxn ang="T65">
                                <a:pos x="T26" y="T27"/>
                              </a:cxn>
                              <a:cxn ang="T66">
                                <a:pos x="T28" y="T29"/>
                              </a:cxn>
                              <a:cxn ang="T67">
                                <a:pos x="T30" y="T31"/>
                              </a:cxn>
                              <a:cxn ang="T68">
                                <a:pos x="T32" y="T33"/>
                              </a:cxn>
                              <a:cxn ang="T69">
                                <a:pos x="T34" y="T35"/>
                              </a:cxn>
                              <a:cxn ang="T70">
                                <a:pos x="T36" y="T37"/>
                              </a:cxn>
                              <a:cxn ang="T71">
                                <a:pos x="T38" y="T39"/>
                              </a:cxn>
                              <a:cxn ang="T72">
                                <a:pos x="T40" y="T41"/>
                              </a:cxn>
                              <a:cxn ang="T73">
                                <a:pos x="T42" y="T43"/>
                              </a:cxn>
                              <a:cxn ang="T74">
                                <a:pos x="T44" y="T45"/>
                              </a:cxn>
                              <a:cxn ang="T75">
                                <a:pos x="T46" y="T47"/>
                              </a:cxn>
                              <a:cxn ang="T76">
                                <a:pos x="T48" y="T49"/>
                              </a:cxn>
                              <a:cxn ang="T77">
                                <a:pos x="T50" y="T51"/>
                              </a:cxn>
                            </a:cxnLst>
                            <a:rect l="0" t="0" r="r" b="b"/>
                            <a:pathLst>
                              <a:path w="145" h="20">
                                <a:moveTo>
                                  <a:pt x="0" y="8"/>
                                </a:moveTo>
                                <a:lnTo>
                                  <a:pt x="10" y="3"/>
                                </a:lnTo>
                                <a:lnTo>
                                  <a:pt x="17" y="3"/>
                                </a:lnTo>
                                <a:lnTo>
                                  <a:pt x="30" y="3"/>
                                </a:lnTo>
                                <a:lnTo>
                                  <a:pt x="42" y="0"/>
                                </a:lnTo>
                                <a:lnTo>
                                  <a:pt x="50" y="3"/>
                                </a:lnTo>
                                <a:lnTo>
                                  <a:pt x="55" y="3"/>
                                </a:lnTo>
                                <a:lnTo>
                                  <a:pt x="57" y="3"/>
                                </a:lnTo>
                                <a:lnTo>
                                  <a:pt x="67" y="0"/>
                                </a:lnTo>
                                <a:lnTo>
                                  <a:pt x="95" y="3"/>
                                </a:lnTo>
                                <a:lnTo>
                                  <a:pt x="112" y="3"/>
                                </a:lnTo>
                                <a:lnTo>
                                  <a:pt x="130" y="8"/>
                                </a:lnTo>
                                <a:lnTo>
                                  <a:pt x="145" y="8"/>
                                </a:lnTo>
                                <a:lnTo>
                                  <a:pt x="135" y="10"/>
                                </a:lnTo>
                                <a:lnTo>
                                  <a:pt x="130" y="13"/>
                                </a:lnTo>
                                <a:lnTo>
                                  <a:pt x="127" y="13"/>
                                </a:lnTo>
                                <a:lnTo>
                                  <a:pt x="112" y="13"/>
                                </a:lnTo>
                                <a:lnTo>
                                  <a:pt x="100" y="13"/>
                                </a:lnTo>
                                <a:lnTo>
                                  <a:pt x="77" y="15"/>
                                </a:lnTo>
                                <a:lnTo>
                                  <a:pt x="67" y="15"/>
                                </a:lnTo>
                                <a:lnTo>
                                  <a:pt x="57" y="20"/>
                                </a:lnTo>
                                <a:lnTo>
                                  <a:pt x="42" y="15"/>
                                </a:lnTo>
                                <a:lnTo>
                                  <a:pt x="37" y="13"/>
                                </a:lnTo>
                                <a:lnTo>
                                  <a:pt x="25" y="13"/>
                                </a:lnTo>
                                <a:lnTo>
                                  <a:pt x="10" y="10"/>
                                </a:lnTo>
                                <a:lnTo>
                                  <a:pt x="0" y="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0000"/>
                          </a:solidFill>
                          <a:ln w="15875">
                            <a:solidFill>
                              <a:srgbClr val="000000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de-DE" dirty="0">
                              <a:latin typeface="Calibri"/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9266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701" y="2554"/>
                    <a:ext cx="275" cy="80"/>
                    <a:chOff x="701" y="2554"/>
                    <a:chExt cx="275" cy="80"/>
                  </a:xfrm>
                </p:grpSpPr>
                <p:grpSp>
                  <p:nvGrpSpPr>
                    <p:cNvPr id="9267" name="Group 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01" y="2554"/>
                      <a:ext cx="275" cy="43"/>
                      <a:chOff x="701" y="2554"/>
                      <a:chExt cx="275" cy="43"/>
                    </a:xfrm>
                  </p:grpSpPr>
                  <p:sp>
                    <p:nvSpPr>
                      <p:cNvPr id="9283" name="Freeform 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58" y="2554"/>
                        <a:ext cx="118" cy="28"/>
                      </a:xfrm>
                      <a:custGeom>
                        <a:avLst/>
                        <a:gdLst>
                          <a:gd name="T0" fmla="*/ 0 w 118"/>
                          <a:gd name="T1" fmla="*/ 25 h 28"/>
                          <a:gd name="T2" fmla="*/ 3 w 118"/>
                          <a:gd name="T3" fmla="*/ 28 h 28"/>
                          <a:gd name="T4" fmla="*/ 10 w 118"/>
                          <a:gd name="T5" fmla="*/ 28 h 28"/>
                          <a:gd name="T6" fmla="*/ 13 w 118"/>
                          <a:gd name="T7" fmla="*/ 28 h 28"/>
                          <a:gd name="T8" fmla="*/ 15 w 118"/>
                          <a:gd name="T9" fmla="*/ 23 h 28"/>
                          <a:gd name="T10" fmla="*/ 28 w 118"/>
                          <a:gd name="T11" fmla="*/ 15 h 28"/>
                          <a:gd name="T12" fmla="*/ 35 w 118"/>
                          <a:gd name="T13" fmla="*/ 13 h 28"/>
                          <a:gd name="T14" fmla="*/ 50 w 118"/>
                          <a:gd name="T15" fmla="*/ 10 h 28"/>
                          <a:gd name="T16" fmla="*/ 60 w 118"/>
                          <a:gd name="T17" fmla="*/ 10 h 28"/>
                          <a:gd name="T18" fmla="*/ 73 w 118"/>
                          <a:gd name="T19" fmla="*/ 10 h 28"/>
                          <a:gd name="T20" fmla="*/ 88 w 118"/>
                          <a:gd name="T21" fmla="*/ 13 h 28"/>
                          <a:gd name="T22" fmla="*/ 93 w 118"/>
                          <a:gd name="T23" fmla="*/ 13 h 28"/>
                          <a:gd name="T24" fmla="*/ 103 w 118"/>
                          <a:gd name="T25" fmla="*/ 20 h 28"/>
                          <a:gd name="T26" fmla="*/ 113 w 118"/>
                          <a:gd name="T27" fmla="*/ 23 h 28"/>
                          <a:gd name="T28" fmla="*/ 118 w 118"/>
                          <a:gd name="T29" fmla="*/ 23 h 28"/>
                          <a:gd name="T30" fmla="*/ 105 w 118"/>
                          <a:gd name="T31" fmla="*/ 15 h 28"/>
                          <a:gd name="T32" fmla="*/ 98 w 118"/>
                          <a:gd name="T33" fmla="*/ 10 h 28"/>
                          <a:gd name="T34" fmla="*/ 90 w 118"/>
                          <a:gd name="T35" fmla="*/ 5 h 28"/>
                          <a:gd name="T36" fmla="*/ 80 w 118"/>
                          <a:gd name="T37" fmla="*/ 0 h 28"/>
                          <a:gd name="T38" fmla="*/ 75 w 118"/>
                          <a:gd name="T39" fmla="*/ 0 h 28"/>
                          <a:gd name="T40" fmla="*/ 65 w 118"/>
                          <a:gd name="T41" fmla="*/ 0 h 28"/>
                          <a:gd name="T42" fmla="*/ 53 w 118"/>
                          <a:gd name="T43" fmla="*/ 0 h 28"/>
                          <a:gd name="T44" fmla="*/ 48 w 118"/>
                          <a:gd name="T45" fmla="*/ 0 h 28"/>
                          <a:gd name="T46" fmla="*/ 28 w 118"/>
                          <a:gd name="T47" fmla="*/ 3 h 28"/>
                          <a:gd name="T48" fmla="*/ 20 w 118"/>
                          <a:gd name="T49" fmla="*/ 5 h 28"/>
                          <a:gd name="T50" fmla="*/ 13 w 118"/>
                          <a:gd name="T51" fmla="*/ 10 h 28"/>
                          <a:gd name="T52" fmla="*/ 10 w 118"/>
                          <a:gd name="T53" fmla="*/ 13 h 28"/>
                          <a:gd name="T54" fmla="*/ 3 w 118"/>
                          <a:gd name="T55" fmla="*/ 20 h 28"/>
                          <a:gd name="T56" fmla="*/ 0 w 118"/>
                          <a:gd name="T57" fmla="*/ 25 h 28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</a:gdLst>
                        <a:ahLst/>
                        <a:cxnLst>
                          <a:cxn ang="T58">
                            <a:pos x="T0" y="T1"/>
                          </a:cxn>
                          <a:cxn ang="T59">
                            <a:pos x="T2" y="T3"/>
                          </a:cxn>
                          <a:cxn ang="T60">
                            <a:pos x="T4" y="T5"/>
                          </a:cxn>
                          <a:cxn ang="T61">
                            <a:pos x="T6" y="T7"/>
                          </a:cxn>
                          <a:cxn ang="T62">
                            <a:pos x="T8" y="T9"/>
                          </a:cxn>
                          <a:cxn ang="T63">
                            <a:pos x="T10" y="T11"/>
                          </a:cxn>
                          <a:cxn ang="T64">
                            <a:pos x="T12" y="T13"/>
                          </a:cxn>
                          <a:cxn ang="T65">
                            <a:pos x="T14" y="T15"/>
                          </a:cxn>
                          <a:cxn ang="T66">
                            <a:pos x="T16" y="T17"/>
                          </a:cxn>
                          <a:cxn ang="T67">
                            <a:pos x="T18" y="T19"/>
                          </a:cxn>
                          <a:cxn ang="T68">
                            <a:pos x="T20" y="T21"/>
                          </a:cxn>
                          <a:cxn ang="T69">
                            <a:pos x="T22" y="T23"/>
                          </a:cxn>
                          <a:cxn ang="T70">
                            <a:pos x="T24" y="T25"/>
                          </a:cxn>
                          <a:cxn ang="T71">
                            <a:pos x="T26" y="T27"/>
                          </a:cxn>
                          <a:cxn ang="T72">
                            <a:pos x="T28" y="T29"/>
                          </a:cxn>
                          <a:cxn ang="T73">
                            <a:pos x="T30" y="T31"/>
                          </a:cxn>
                          <a:cxn ang="T74">
                            <a:pos x="T32" y="T33"/>
                          </a:cxn>
                          <a:cxn ang="T75">
                            <a:pos x="T34" y="T35"/>
                          </a:cxn>
                          <a:cxn ang="T76">
                            <a:pos x="T36" y="T37"/>
                          </a:cxn>
                          <a:cxn ang="T77">
                            <a:pos x="T38" y="T39"/>
                          </a:cxn>
                          <a:cxn ang="T78">
                            <a:pos x="T40" y="T41"/>
                          </a:cxn>
                          <a:cxn ang="T79">
                            <a:pos x="T42" y="T43"/>
                          </a:cxn>
                          <a:cxn ang="T80">
                            <a:pos x="T44" y="T45"/>
                          </a:cxn>
                          <a:cxn ang="T81">
                            <a:pos x="T46" y="T47"/>
                          </a:cxn>
                          <a:cxn ang="T82">
                            <a:pos x="T48" y="T49"/>
                          </a:cxn>
                          <a:cxn ang="T83">
                            <a:pos x="T50" y="T51"/>
                          </a:cxn>
                          <a:cxn ang="T84">
                            <a:pos x="T52" y="T53"/>
                          </a:cxn>
                          <a:cxn ang="T85">
                            <a:pos x="T54" y="T55"/>
                          </a:cxn>
                          <a:cxn ang="T86">
                            <a:pos x="T56" y="T57"/>
                          </a:cxn>
                        </a:cxnLst>
                        <a:rect l="0" t="0" r="r" b="b"/>
                        <a:pathLst>
                          <a:path w="118" h="28">
                            <a:moveTo>
                              <a:pt x="0" y="25"/>
                            </a:moveTo>
                            <a:lnTo>
                              <a:pt x="3" y="28"/>
                            </a:lnTo>
                            <a:lnTo>
                              <a:pt x="10" y="28"/>
                            </a:lnTo>
                            <a:lnTo>
                              <a:pt x="13" y="28"/>
                            </a:lnTo>
                            <a:lnTo>
                              <a:pt x="15" y="23"/>
                            </a:lnTo>
                            <a:lnTo>
                              <a:pt x="28" y="15"/>
                            </a:lnTo>
                            <a:lnTo>
                              <a:pt x="35" y="13"/>
                            </a:lnTo>
                            <a:lnTo>
                              <a:pt x="50" y="10"/>
                            </a:lnTo>
                            <a:lnTo>
                              <a:pt x="60" y="10"/>
                            </a:lnTo>
                            <a:lnTo>
                              <a:pt x="73" y="10"/>
                            </a:lnTo>
                            <a:lnTo>
                              <a:pt x="88" y="13"/>
                            </a:lnTo>
                            <a:lnTo>
                              <a:pt x="93" y="13"/>
                            </a:lnTo>
                            <a:lnTo>
                              <a:pt x="103" y="20"/>
                            </a:lnTo>
                            <a:lnTo>
                              <a:pt x="113" y="23"/>
                            </a:lnTo>
                            <a:lnTo>
                              <a:pt x="118" y="23"/>
                            </a:lnTo>
                            <a:lnTo>
                              <a:pt x="105" y="15"/>
                            </a:lnTo>
                            <a:lnTo>
                              <a:pt x="98" y="10"/>
                            </a:lnTo>
                            <a:lnTo>
                              <a:pt x="90" y="5"/>
                            </a:lnTo>
                            <a:lnTo>
                              <a:pt x="80" y="0"/>
                            </a:lnTo>
                            <a:lnTo>
                              <a:pt x="75" y="0"/>
                            </a:lnTo>
                            <a:lnTo>
                              <a:pt x="65" y="0"/>
                            </a:lnTo>
                            <a:lnTo>
                              <a:pt x="53" y="0"/>
                            </a:lnTo>
                            <a:lnTo>
                              <a:pt x="48" y="0"/>
                            </a:lnTo>
                            <a:lnTo>
                              <a:pt x="28" y="3"/>
                            </a:lnTo>
                            <a:lnTo>
                              <a:pt x="20" y="5"/>
                            </a:lnTo>
                            <a:lnTo>
                              <a:pt x="13" y="10"/>
                            </a:lnTo>
                            <a:lnTo>
                              <a:pt x="10" y="13"/>
                            </a:lnTo>
                            <a:lnTo>
                              <a:pt x="3" y="20"/>
                            </a:lnTo>
                            <a:lnTo>
                              <a:pt x="0" y="25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de-DE" dirty="0">
                          <a:latin typeface="Calibri"/>
                        </a:endParaRPr>
                      </a:p>
                    </p:txBody>
                  </p:sp>
                  <p:sp>
                    <p:nvSpPr>
                      <p:cNvPr id="9284" name="Freeform 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01" y="2559"/>
                        <a:ext cx="87" cy="38"/>
                      </a:xfrm>
                      <a:custGeom>
                        <a:avLst/>
                        <a:gdLst>
                          <a:gd name="T0" fmla="*/ 0 w 87"/>
                          <a:gd name="T1" fmla="*/ 38 h 38"/>
                          <a:gd name="T2" fmla="*/ 5 w 87"/>
                          <a:gd name="T3" fmla="*/ 23 h 38"/>
                          <a:gd name="T4" fmla="*/ 12 w 87"/>
                          <a:gd name="T5" fmla="*/ 18 h 38"/>
                          <a:gd name="T6" fmla="*/ 15 w 87"/>
                          <a:gd name="T7" fmla="*/ 10 h 38"/>
                          <a:gd name="T8" fmla="*/ 22 w 87"/>
                          <a:gd name="T9" fmla="*/ 5 h 38"/>
                          <a:gd name="T10" fmla="*/ 27 w 87"/>
                          <a:gd name="T11" fmla="*/ 0 h 38"/>
                          <a:gd name="T12" fmla="*/ 37 w 87"/>
                          <a:gd name="T13" fmla="*/ 0 h 38"/>
                          <a:gd name="T14" fmla="*/ 45 w 87"/>
                          <a:gd name="T15" fmla="*/ 5 h 38"/>
                          <a:gd name="T16" fmla="*/ 52 w 87"/>
                          <a:gd name="T17" fmla="*/ 8 h 38"/>
                          <a:gd name="T18" fmla="*/ 57 w 87"/>
                          <a:gd name="T19" fmla="*/ 8 h 38"/>
                          <a:gd name="T20" fmla="*/ 70 w 87"/>
                          <a:gd name="T21" fmla="*/ 8 h 38"/>
                          <a:gd name="T22" fmla="*/ 77 w 87"/>
                          <a:gd name="T23" fmla="*/ 15 h 38"/>
                          <a:gd name="T24" fmla="*/ 80 w 87"/>
                          <a:gd name="T25" fmla="*/ 18 h 38"/>
                          <a:gd name="T26" fmla="*/ 87 w 87"/>
                          <a:gd name="T27" fmla="*/ 20 h 38"/>
                          <a:gd name="T28" fmla="*/ 82 w 87"/>
                          <a:gd name="T29" fmla="*/ 23 h 38"/>
                          <a:gd name="T30" fmla="*/ 80 w 87"/>
                          <a:gd name="T31" fmla="*/ 28 h 38"/>
                          <a:gd name="T32" fmla="*/ 77 w 87"/>
                          <a:gd name="T33" fmla="*/ 28 h 38"/>
                          <a:gd name="T34" fmla="*/ 70 w 87"/>
                          <a:gd name="T35" fmla="*/ 28 h 38"/>
                          <a:gd name="T36" fmla="*/ 67 w 87"/>
                          <a:gd name="T37" fmla="*/ 28 h 38"/>
                          <a:gd name="T38" fmla="*/ 57 w 87"/>
                          <a:gd name="T39" fmla="*/ 23 h 38"/>
                          <a:gd name="T40" fmla="*/ 45 w 87"/>
                          <a:gd name="T41" fmla="*/ 20 h 38"/>
                          <a:gd name="T42" fmla="*/ 37 w 87"/>
                          <a:gd name="T43" fmla="*/ 15 h 38"/>
                          <a:gd name="T44" fmla="*/ 27 w 87"/>
                          <a:gd name="T45" fmla="*/ 15 h 38"/>
                          <a:gd name="T46" fmla="*/ 25 w 87"/>
                          <a:gd name="T47" fmla="*/ 15 h 38"/>
                          <a:gd name="T48" fmla="*/ 15 w 87"/>
                          <a:gd name="T49" fmla="*/ 18 h 38"/>
                          <a:gd name="T50" fmla="*/ 12 w 87"/>
                          <a:gd name="T51" fmla="*/ 20 h 38"/>
                          <a:gd name="T52" fmla="*/ 5 w 87"/>
                          <a:gd name="T53" fmla="*/ 28 h 38"/>
                          <a:gd name="T54" fmla="*/ 2 w 87"/>
                          <a:gd name="T55" fmla="*/ 30 h 38"/>
                          <a:gd name="T56" fmla="*/ 0 w 87"/>
                          <a:gd name="T57" fmla="*/ 38 h 38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</a:gdLst>
                        <a:ahLst/>
                        <a:cxnLst>
                          <a:cxn ang="T58">
                            <a:pos x="T0" y="T1"/>
                          </a:cxn>
                          <a:cxn ang="T59">
                            <a:pos x="T2" y="T3"/>
                          </a:cxn>
                          <a:cxn ang="T60">
                            <a:pos x="T4" y="T5"/>
                          </a:cxn>
                          <a:cxn ang="T61">
                            <a:pos x="T6" y="T7"/>
                          </a:cxn>
                          <a:cxn ang="T62">
                            <a:pos x="T8" y="T9"/>
                          </a:cxn>
                          <a:cxn ang="T63">
                            <a:pos x="T10" y="T11"/>
                          </a:cxn>
                          <a:cxn ang="T64">
                            <a:pos x="T12" y="T13"/>
                          </a:cxn>
                          <a:cxn ang="T65">
                            <a:pos x="T14" y="T15"/>
                          </a:cxn>
                          <a:cxn ang="T66">
                            <a:pos x="T16" y="T17"/>
                          </a:cxn>
                          <a:cxn ang="T67">
                            <a:pos x="T18" y="T19"/>
                          </a:cxn>
                          <a:cxn ang="T68">
                            <a:pos x="T20" y="T21"/>
                          </a:cxn>
                          <a:cxn ang="T69">
                            <a:pos x="T22" y="T23"/>
                          </a:cxn>
                          <a:cxn ang="T70">
                            <a:pos x="T24" y="T25"/>
                          </a:cxn>
                          <a:cxn ang="T71">
                            <a:pos x="T26" y="T27"/>
                          </a:cxn>
                          <a:cxn ang="T72">
                            <a:pos x="T28" y="T29"/>
                          </a:cxn>
                          <a:cxn ang="T73">
                            <a:pos x="T30" y="T31"/>
                          </a:cxn>
                          <a:cxn ang="T74">
                            <a:pos x="T32" y="T33"/>
                          </a:cxn>
                          <a:cxn ang="T75">
                            <a:pos x="T34" y="T35"/>
                          </a:cxn>
                          <a:cxn ang="T76">
                            <a:pos x="T36" y="T37"/>
                          </a:cxn>
                          <a:cxn ang="T77">
                            <a:pos x="T38" y="T39"/>
                          </a:cxn>
                          <a:cxn ang="T78">
                            <a:pos x="T40" y="T41"/>
                          </a:cxn>
                          <a:cxn ang="T79">
                            <a:pos x="T42" y="T43"/>
                          </a:cxn>
                          <a:cxn ang="T80">
                            <a:pos x="T44" y="T45"/>
                          </a:cxn>
                          <a:cxn ang="T81">
                            <a:pos x="T46" y="T47"/>
                          </a:cxn>
                          <a:cxn ang="T82">
                            <a:pos x="T48" y="T49"/>
                          </a:cxn>
                          <a:cxn ang="T83">
                            <a:pos x="T50" y="T51"/>
                          </a:cxn>
                          <a:cxn ang="T84">
                            <a:pos x="T52" y="T53"/>
                          </a:cxn>
                          <a:cxn ang="T85">
                            <a:pos x="T54" y="T55"/>
                          </a:cxn>
                          <a:cxn ang="T86">
                            <a:pos x="T56" y="T57"/>
                          </a:cxn>
                        </a:cxnLst>
                        <a:rect l="0" t="0" r="r" b="b"/>
                        <a:pathLst>
                          <a:path w="87" h="38">
                            <a:moveTo>
                              <a:pt x="0" y="38"/>
                            </a:moveTo>
                            <a:lnTo>
                              <a:pt x="5" y="23"/>
                            </a:lnTo>
                            <a:lnTo>
                              <a:pt x="12" y="18"/>
                            </a:lnTo>
                            <a:lnTo>
                              <a:pt x="15" y="10"/>
                            </a:lnTo>
                            <a:lnTo>
                              <a:pt x="22" y="5"/>
                            </a:lnTo>
                            <a:lnTo>
                              <a:pt x="27" y="0"/>
                            </a:lnTo>
                            <a:lnTo>
                              <a:pt x="37" y="0"/>
                            </a:lnTo>
                            <a:lnTo>
                              <a:pt x="45" y="5"/>
                            </a:lnTo>
                            <a:lnTo>
                              <a:pt x="52" y="8"/>
                            </a:lnTo>
                            <a:lnTo>
                              <a:pt x="57" y="8"/>
                            </a:lnTo>
                            <a:lnTo>
                              <a:pt x="70" y="8"/>
                            </a:lnTo>
                            <a:lnTo>
                              <a:pt x="77" y="15"/>
                            </a:lnTo>
                            <a:lnTo>
                              <a:pt x="80" y="18"/>
                            </a:lnTo>
                            <a:lnTo>
                              <a:pt x="87" y="20"/>
                            </a:lnTo>
                            <a:lnTo>
                              <a:pt x="82" y="23"/>
                            </a:lnTo>
                            <a:lnTo>
                              <a:pt x="80" y="28"/>
                            </a:lnTo>
                            <a:lnTo>
                              <a:pt x="77" y="28"/>
                            </a:lnTo>
                            <a:lnTo>
                              <a:pt x="70" y="28"/>
                            </a:lnTo>
                            <a:lnTo>
                              <a:pt x="67" y="28"/>
                            </a:lnTo>
                            <a:lnTo>
                              <a:pt x="57" y="23"/>
                            </a:lnTo>
                            <a:lnTo>
                              <a:pt x="45" y="20"/>
                            </a:lnTo>
                            <a:lnTo>
                              <a:pt x="37" y="15"/>
                            </a:lnTo>
                            <a:lnTo>
                              <a:pt x="27" y="15"/>
                            </a:lnTo>
                            <a:lnTo>
                              <a:pt x="25" y="15"/>
                            </a:lnTo>
                            <a:lnTo>
                              <a:pt x="15" y="18"/>
                            </a:lnTo>
                            <a:lnTo>
                              <a:pt x="12" y="20"/>
                            </a:lnTo>
                            <a:lnTo>
                              <a:pt x="5" y="28"/>
                            </a:lnTo>
                            <a:lnTo>
                              <a:pt x="2" y="30"/>
                            </a:lnTo>
                            <a:lnTo>
                              <a:pt x="0" y="38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de-DE" dirty="0">
                          <a:latin typeface="Calibri"/>
                        </a:endParaRPr>
                      </a:p>
                    </p:txBody>
                  </p:sp>
                </p:grpSp>
                <p:grpSp>
                  <p:nvGrpSpPr>
                    <p:cNvPr id="9268" name="Group 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68" y="2587"/>
                      <a:ext cx="80" cy="40"/>
                      <a:chOff x="868" y="2587"/>
                      <a:chExt cx="80" cy="40"/>
                    </a:xfrm>
                  </p:grpSpPr>
                  <p:sp>
                    <p:nvSpPr>
                      <p:cNvPr id="9278" name="Freeform 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8" y="2587"/>
                        <a:ext cx="80" cy="37"/>
                      </a:xfrm>
                      <a:custGeom>
                        <a:avLst/>
                        <a:gdLst>
                          <a:gd name="T0" fmla="*/ 80 w 80"/>
                          <a:gd name="T1" fmla="*/ 25 h 37"/>
                          <a:gd name="T2" fmla="*/ 78 w 80"/>
                          <a:gd name="T3" fmla="*/ 22 h 37"/>
                          <a:gd name="T4" fmla="*/ 75 w 80"/>
                          <a:gd name="T5" fmla="*/ 15 h 37"/>
                          <a:gd name="T6" fmla="*/ 68 w 80"/>
                          <a:gd name="T7" fmla="*/ 12 h 37"/>
                          <a:gd name="T8" fmla="*/ 63 w 80"/>
                          <a:gd name="T9" fmla="*/ 5 h 37"/>
                          <a:gd name="T10" fmla="*/ 55 w 80"/>
                          <a:gd name="T11" fmla="*/ 2 h 37"/>
                          <a:gd name="T12" fmla="*/ 50 w 80"/>
                          <a:gd name="T13" fmla="*/ 0 h 37"/>
                          <a:gd name="T14" fmla="*/ 43 w 80"/>
                          <a:gd name="T15" fmla="*/ 0 h 37"/>
                          <a:gd name="T16" fmla="*/ 33 w 80"/>
                          <a:gd name="T17" fmla="*/ 0 h 37"/>
                          <a:gd name="T18" fmla="*/ 28 w 80"/>
                          <a:gd name="T19" fmla="*/ 2 h 37"/>
                          <a:gd name="T20" fmla="*/ 18 w 80"/>
                          <a:gd name="T21" fmla="*/ 5 h 37"/>
                          <a:gd name="T22" fmla="*/ 15 w 80"/>
                          <a:gd name="T23" fmla="*/ 10 h 37"/>
                          <a:gd name="T24" fmla="*/ 10 w 80"/>
                          <a:gd name="T25" fmla="*/ 12 h 37"/>
                          <a:gd name="T26" fmla="*/ 3 w 80"/>
                          <a:gd name="T27" fmla="*/ 22 h 37"/>
                          <a:gd name="T28" fmla="*/ 0 w 80"/>
                          <a:gd name="T29" fmla="*/ 25 h 37"/>
                          <a:gd name="T30" fmla="*/ 3 w 80"/>
                          <a:gd name="T31" fmla="*/ 27 h 37"/>
                          <a:gd name="T32" fmla="*/ 13 w 80"/>
                          <a:gd name="T33" fmla="*/ 32 h 37"/>
                          <a:gd name="T34" fmla="*/ 23 w 80"/>
                          <a:gd name="T35" fmla="*/ 35 h 37"/>
                          <a:gd name="T36" fmla="*/ 30 w 80"/>
                          <a:gd name="T37" fmla="*/ 37 h 37"/>
                          <a:gd name="T38" fmla="*/ 43 w 80"/>
                          <a:gd name="T39" fmla="*/ 37 h 37"/>
                          <a:gd name="T40" fmla="*/ 50 w 80"/>
                          <a:gd name="T41" fmla="*/ 37 h 37"/>
                          <a:gd name="T42" fmla="*/ 58 w 80"/>
                          <a:gd name="T43" fmla="*/ 35 h 37"/>
                          <a:gd name="T44" fmla="*/ 65 w 80"/>
                          <a:gd name="T45" fmla="*/ 35 h 37"/>
                          <a:gd name="T46" fmla="*/ 75 w 80"/>
                          <a:gd name="T47" fmla="*/ 27 h 37"/>
                          <a:gd name="T48" fmla="*/ 80 w 80"/>
                          <a:gd name="T49" fmla="*/ 25 h 37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</a:gdLst>
                        <a:ahLst/>
                        <a:cxnLst>
                          <a:cxn ang="T50">
                            <a:pos x="T0" y="T1"/>
                          </a:cxn>
                          <a:cxn ang="T51">
                            <a:pos x="T2" y="T3"/>
                          </a:cxn>
                          <a:cxn ang="T52">
                            <a:pos x="T4" y="T5"/>
                          </a:cxn>
                          <a:cxn ang="T53">
                            <a:pos x="T6" y="T7"/>
                          </a:cxn>
                          <a:cxn ang="T54">
                            <a:pos x="T8" y="T9"/>
                          </a:cxn>
                          <a:cxn ang="T55">
                            <a:pos x="T10" y="T11"/>
                          </a:cxn>
                          <a:cxn ang="T56">
                            <a:pos x="T12" y="T13"/>
                          </a:cxn>
                          <a:cxn ang="T57">
                            <a:pos x="T14" y="T15"/>
                          </a:cxn>
                          <a:cxn ang="T58">
                            <a:pos x="T16" y="T17"/>
                          </a:cxn>
                          <a:cxn ang="T59">
                            <a:pos x="T18" y="T19"/>
                          </a:cxn>
                          <a:cxn ang="T60">
                            <a:pos x="T20" y="T21"/>
                          </a:cxn>
                          <a:cxn ang="T61">
                            <a:pos x="T22" y="T23"/>
                          </a:cxn>
                          <a:cxn ang="T62">
                            <a:pos x="T24" y="T25"/>
                          </a:cxn>
                          <a:cxn ang="T63">
                            <a:pos x="T26" y="T27"/>
                          </a:cxn>
                          <a:cxn ang="T64">
                            <a:pos x="T28" y="T29"/>
                          </a:cxn>
                          <a:cxn ang="T65">
                            <a:pos x="T30" y="T31"/>
                          </a:cxn>
                          <a:cxn ang="T66">
                            <a:pos x="T32" y="T33"/>
                          </a:cxn>
                          <a:cxn ang="T67">
                            <a:pos x="T34" y="T35"/>
                          </a:cxn>
                          <a:cxn ang="T68">
                            <a:pos x="T36" y="T37"/>
                          </a:cxn>
                          <a:cxn ang="T69">
                            <a:pos x="T38" y="T39"/>
                          </a:cxn>
                          <a:cxn ang="T70">
                            <a:pos x="T40" y="T41"/>
                          </a:cxn>
                          <a:cxn ang="T71">
                            <a:pos x="T42" y="T43"/>
                          </a:cxn>
                          <a:cxn ang="T72">
                            <a:pos x="T44" y="T45"/>
                          </a:cxn>
                          <a:cxn ang="T73">
                            <a:pos x="T46" y="T47"/>
                          </a:cxn>
                          <a:cxn ang="T74">
                            <a:pos x="T48" y="T49"/>
                          </a:cxn>
                        </a:cxnLst>
                        <a:rect l="0" t="0" r="r" b="b"/>
                        <a:pathLst>
                          <a:path w="80" h="37">
                            <a:moveTo>
                              <a:pt x="80" y="25"/>
                            </a:moveTo>
                            <a:lnTo>
                              <a:pt x="78" y="22"/>
                            </a:lnTo>
                            <a:lnTo>
                              <a:pt x="75" y="15"/>
                            </a:lnTo>
                            <a:lnTo>
                              <a:pt x="68" y="12"/>
                            </a:lnTo>
                            <a:lnTo>
                              <a:pt x="63" y="5"/>
                            </a:lnTo>
                            <a:lnTo>
                              <a:pt x="55" y="2"/>
                            </a:lnTo>
                            <a:lnTo>
                              <a:pt x="50" y="0"/>
                            </a:lnTo>
                            <a:lnTo>
                              <a:pt x="43" y="0"/>
                            </a:lnTo>
                            <a:lnTo>
                              <a:pt x="33" y="0"/>
                            </a:lnTo>
                            <a:lnTo>
                              <a:pt x="28" y="2"/>
                            </a:lnTo>
                            <a:lnTo>
                              <a:pt x="18" y="5"/>
                            </a:lnTo>
                            <a:lnTo>
                              <a:pt x="15" y="10"/>
                            </a:lnTo>
                            <a:lnTo>
                              <a:pt x="10" y="12"/>
                            </a:lnTo>
                            <a:lnTo>
                              <a:pt x="3" y="22"/>
                            </a:lnTo>
                            <a:lnTo>
                              <a:pt x="0" y="25"/>
                            </a:lnTo>
                            <a:lnTo>
                              <a:pt x="3" y="27"/>
                            </a:lnTo>
                            <a:lnTo>
                              <a:pt x="13" y="32"/>
                            </a:lnTo>
                            <a:lnTo>
                              <a:pt x="23" y="35"/>
                            </a:lnTo>
                            <a:lnTo>
                              <a:pt x="30" y="37"/>
                            </a:lnTo>
                            <a:lnTo>
                              <a:pt x="43" y="37"/>
                            </a:lnTo>
                            <a:lnTo>
                              <a:pt x="50" y="37"/>
                            </a:lnTo>
                            <a:lnTo>
                              <a:pt x="58" y="35"/>
                            </a:lnTo>
                            <a:lnTo>
                              <a:pt x="65" y="35"/>
                            </a:lnTo>
                            <a:lnTo>
                              <a:pt x="75" y="27"/>
                            </a:lnTo>
                            <a:lnTo>
                              <a:pt x="80" y="25"/>
                            </a:lnTo>
                            <a:close/>
                          </a:path>
                        </a:pathLst>
                      </a:custGeom>
                      <a:solidFill>
                        <a:srgbClr val="DFDFDF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de-DE" dirty="0">
                          <a:latin typeface="Calibri"/>
                        </a:endParaRPr>
                      </a:p>
                    </p:txBody>
                  </p:sp>
                  <p:grpSp>
                    <p:nvGrpSpPr>
                      <p:cNvPr id="9279" name="Group 4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91" y="2592"/>
                        <a:ext cx="35" cy="35"/>
                        <a:chOff x="891" y="2592"/>
                        <a:chExt cx="35" cy="35"/>
                      </a:xfrm>
                    </p:grpSpPr>
                    <p:sp>
                      <p:nvSpPr>
                        <p:cNvPr id="9281" name="Oval 4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91" y="2592"/>
                          <a:ext cx="35" cy="35"/>
                        </a:xfrm>
                        <a:prstGeom prst="ellipse">
                          <a:avLst/>
                        </a:prstGeom>
                        <a:solidFill>
                          <a:srgbClr val="3F1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de-DE" sz="1800" dirty="0"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282" name="Oval 4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96" y="2592"/>
                          <a:ext cx="25" cy="32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de-DE" sz="1800" dirty="0">
                            <a:latin typeface="Calibri"/>
                          </a:endParaRPr>
                        </a:p>
                      </p:txBody>
                    </p:sp>
                  </p:grpSp>
                  <p:sp>
                    <p:nvSpPr>
                      <p:cNvPr id="9280" name="Freeform 4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8" y="2587"/>
                        <a:ext cx="80" cy="27"/>
                      </a:xfrm>
                      <a:custGeom>
                        <a:avLst/>
                        <a:gdLst>
                          <a:gd name="T0" fmla="*/ 80 w 80"/>
                          <a:gd name="T1" fmla="*/ 25 h 27"/>
                          <a:gd name="T2" fmla="*/ 75 w 80"/>
                          <a:gd name="T3" fmla="*/ 15 h 27"/>
                          <a:gd name="T4" fmla="*/ 68 w 80"/>
                          <a:gd name="T5" fmla="*/ 10 h 27"/>
                          <a:gd name="T6" fmla="*/ 63 w 80"/>
                          <a:gd name="T7" fmla="*/ 5 h 27"/>
                          <a:gd name="T8" fmla="*/ 55 w 80"/>
                          <a:gd name="T9" fmla="*/ 2 h 27"/>
                          <a:gd name="T10" fmla="*/ 45 w 80"/>
                          <a:gd name="T11" fmla="*/ 0 h 27"/>
                          <a:gd name="T12" fmla="*/ 40 w 80"/>
                          <a:gd name="T13" fmla="*/ 0 h 27"/>
                          <a:gd name="T14" fmla="*/ 33 w 80"/>
                          <a:gd name="T15" fmla="*/ 0 h 27"/>
                          <a:gd name="T16" fmla="*/ 25 w 80"/>
                          <a:gd name="T17" fmla="*/ 2 h 27"/>
                          <a:gd name="T18" fmla="*/ 15 w 80"/>
                          <a:gd name="T19" fmla="*/ 10 h 27"/>
                          <a:gd name="T20" fmla="*/ 10 w 80"/>
                          <a:gd name="T21" fmla="*/ 12 h 27"/>
                          <a:gd name="T22" fmla="*/ 0 w 80"/>
                          <a:gd name="T23" fmla="*/ 27 h 27"/>
                          <a:gd name="T24" fmla="*/ 0 w 80"/>
                          <a:gd name="T25" fmla="*/ 27 h 27"/>
                          <a:gd name="T26" fmla="*/ 5 w 80"/>
                          <a:gd name="T27" fmla="*/ 25 h 27"/>
                          <a:gd name="T28" fmla="*/ 15 w 80"/>
                          <a:gd name="T29" fmla="*/ 17 h 27"/>
                          <a:gd name="T30" fmla="*/ 25 w 80"/>
                          <a:gd name="T31" fmla="*/ 15 h 27"/>
                          <a:gd name="T32" fmla="*/ 33 w 80"/>
                          <a:gd name="T33" fmla="*/ 10 h 27"/>
                          <a:gd name="T34" fmla="*/ 40 w 80"/>
                          <a:gd name="T35" fmla="*/ 10 h 27"/>
                          <a:gd name="T36" fmla="*/ 50 w 80"/>
                          <a:gd name="T37" fmla="*/ 10 h 27"/>
                          <a:gd name="T38" fmla="*/ 58 w 80"/>
                          <a:gd name="T39" fmla="*/ 10 h 27"/>
                          <a:gd name="T40" fmla="*/ 65 w 80"/>
                          <a:gd name="T41" fmla="*/ 12 h 27"/>
                          <a:gd name="T42" fmla="*/ 70 w 80"/>
                          <a:gd name="T43" fmla="*/ 15 h 27"/>
                          <a:gd name="T44" fmla="*/ 80 w 80"/>
                          <a:gd name="T45" fmla="*/ 25 h 27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</a:gdLst>
                        <a:ahLst/>
                        <a:cxnLst>
                          <a:cxn ang="T46">
                            <a:pos x="T0" y="T1"/>
                          </a:cxn>
                          <a:cxn ang="T47">
                            <a:pos x="T2" y="T3"/>
                          </a:cxn>
                          <a:cxn ang="T48">
                            <a:pos x="T4" y="T5"/>
                          </a:cxn>
                          <a:cxn ang="T49">
                            <a:pos x="T6" y="T7"/>
                          </a:cxn>
                          <a:cxn ang="T50">
                            <a:pos x="T8" y="T9"/>
                          </a:cxn>
                          <a:cxn ang="T51">
                            <a:pos x="T10" y="T11"/>
                          </a:cxn>
                          <a:cxn ang="T52">
                            <a:pos x="T12" y="T13"/>
                          </a:cxn>
                          <a:cxn ang="T53">
                            <a:pos x="T14" y="T15"/>
                          </a:cxn>
                          <a:cxn ang="T54">
                            <a:pos x="T16" y="T17"/>
                          </a:cxn>
                          <a:cxn ang="T55">
                            <a:pos x="T18" y="T19"/>
                          </a:cxn>
                          <a:cxn ang="T56">
                            <a:pos x="T20" y="T21"/>
                          </a:cxn>
                          <a:cxn ang="T57">
                            <a:pos x="T22" y="T23"/>
                          </a:cxn>
                          <a:cxn ang="T58">
                            <a:pos x="T24" y="T25"/>
                          </a:cxn>
                          <a:cxn ang="T59">
                            <a:pos x="T26" y="T27"/>
                          </a:cxn>
                          <a:cxn ang="T60">
                            <a:pos x="T28" y="T29"/>
                          </a:cxn>
                          <a:cxn ang="T61">
                            <a:pos x="T30" y="T31"/>
                          </a:cxn>
                          <a:cxn ang="T62">
                            <a:pos x="T32" y="T33"/>
                          </a:cxn>
                          <a:cxn ang="T63">
                            <a:pos x="T34" y="T35"/>
                          </a:cxn>
                          <a:cxn ang="T64">
                            <a:pos x="T36" y="T37"/>
                          </a:cxn>
                          <a:cxn ang="T65">
                            <a:pos x="T38" y="T39"/>
                          </a:cxn>
                          <a:cxn ang="T66">
                            <a:pos x="T40" y="T41"/>
                          </a:cxn>
                          <a:cxn ang="T67">
                            <a:pos x="T42" y="T43"/>
                          </a:cxn>
                          <a:cxn ang="T68">
                            <a:pos x="T44" y="T45"/>
                          </a:cxn>
                        </a:cxnLst>
                        <a:rect l="0" t="0" r="r" b="b"/>
                        <a:pathLst>
                          <a:path w="80" h="27">
                            <a:moveTo>
                              <a:pt x="80" y="25"/>
                            </a:moveTo>
                            <a:lnTo>
                              <a:pt x="75" y="15"/>
                            </a:lnTo>
                            <a:lnTo>
                              <a:pt x="68" y="10"/>
                            </a:lnTo>
                            <a:lnTo>
                              <a:pt x="63" y="5"/>
                            </a:lnTo>
                            <a:lnTo>
                              <a:pt x="55" y="2"/>
                            </a:lnTo>
                            <a:lnTo>
                              <a:pt x="45" y="0"/>
                            </a:lnTo>
                            <a:lnTo>
                              <a:pt x="40" y="0"/>
                            </a:lnTo>
                            <a:lnTo>
                              <a:pt x="33" y="0"/>
                            </a:lnTo>
                            <a:lnTo>
                              <a:pt x="25" y="2"/>
                            </a:lnTo>
                            <a:lnTo>
                              <a:pt x="15" y="10"/>
                            </a:lnTo>
                            <a:lnTo>
                              <a:pt x="10" y="12"/>
                            </a:lnTo>
                            <a:lnTo>
                              <a:pt x="0" y="27"/>
                            </a:lnTo>
                            <a:lnTo>
                              <a:pt x="5" y="25"/>
                            </a:lnTo>
                            <a:lnTo>
                              <a:pt x="15" y="17"/>
                            </a:lnTo>
                            <a:lnTo>
                              <a:pt x="25" y="15"/>
                            </a:lnTo>
                            <a:lnTo>
                              <a:pt x="33" y="10"/>
                            </a:lnTo>
                            <a:lnTo>
                              <a:pt x="40" y="10"/>
                            </a:lnTo>
                            <a:lnTo>
                              <a:pt x="50" y="10"/>
                            </a:lnTo>
                            <a:lnTo>
                              <a:pt x="58" y="10"/>
                            </a:lnTo>
                            <a:lnTo>
                              <a:pt x="65" y="12"/>
                            </a:lnTo>
                            <a:lnTo>
                              <a:pt x="70" y="15"/>
                            </a:lnTo>
                            <a:lnTo>
                              <a:pt x="80" y="25"/>
                            </a:lnTo>
                            <a:close/>
                          </a:path>
                        </a:pathLst>
                      </a:custGeom>
                      <a:solidFill>
                        <a:srgbClr val="FF9F9F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de-DE" dirty="0">
                          <a:latin typeface="Calibri"/>
                        </a:endParaRPr>
                      </a:p>
                    </p:txBody>
                  </p:sp>
                </p:grpSp>
                <p:grpSp>
                  <p:nvGrpSpPr>
                    <p:cNvPr id="9269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16" y="2589"/>
                      <a:ext cx="232" cy="45"/>
                      <a:chOff x="716" y="2589"/>
                      <a:chExt cx="232" cy="45"/>
                    </a:xfrm>
                  </p:grpSpPr>
                  <p:sp>
                    <p:nvSpPr>
                      <p:cNvPr id="9270" name="Freeform 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16" y="2602"/>
                        <a:ext cx="75" cy="17"/>
                      </a:xfrm>
                      <a:custGeom>
                        <a:avLst/>
                        <a:gdLst>
                          <a:gd name="T0" fmla="*/ 0 w 75"/>
                          <a:gd name="T1" fmla="*/ 12 h 17"/>
                          <a:gd name="T2" fmla="*/ 7 w 75"/>
                          <a:gd name="T3" fmla="*/ 10 h 17"/>
                          <a:gd name="T4" fmla="*/ 12 w 75"/>
                          <a:gd name="T5" fmla="*/ 7 h 17"/>
                          <a:gd name="T6" fmla="*/ 20 w 75"/>
                          <a:gd name="T7" fmla="*/ 0 h 17"/>
                          <a:gd name="T8" fmla="*/ 27 w 75"/>
                          <a:gd name="T9" fmla="*/ 0 h 17"/>
                          <a:gd name="T10" fmla="*/ 35 w 75"/>
                          <a:gd name="T11" fmla="*/ 0 h 17"/>
                          <a:gd name="T12" fmla="*/ 40 w 75"/>
                          <a:gd name="T13" fmla="*/ 0 h 17"/>
                          <a:gd name="T14" fmla="*/ 50 w 75"/>
                          <a:gd name="T15" fmla="*/ 0 h 17"/>
                          <a:gd name="T16" fmla="*/ 60 w 75"/>
                          <a:gd name="T17" fmla="*/ 7 h 17"/>
                          <a:gd name="T18" fmla="*/ 65 w 75"/>
                          <a:gd name="T19" fmla="*/ 10 h 17"/>
                          <a:gd name="T20" fmla="*/ 72 w 75"/>
                          <a:gd name="T21" fmla="*/ 12 h 17"/>
                          <a:gd name="T22" fmla="*/ 75 w 75"/>
                          <a:gd name="T23" fmla="*/ 17 h 17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0" t="0" r="r" b="b"/>
                        <a:pathLst>
                          <a:path w="75" h="17">
                            <a:moveTo>
                              <a:pt x="0" y="12"/>
                            </a:moveTo>
                            <a:lnTo>
                              <a:pt x="7" y="10"/>
                            </a:lnTo>
                            <a:lnTo>
                              <a:pt x="12" y="7"/>
                            </a:lnTo>
                            <a:lnTo>
                              <a:pt x="20" y="0"/>
                            </a:lnTo>
                            <a:lnTo>
                              <a:pt x="27" y="0"/>
                            </a:lnTo>
                            <a:lnTo>
                              <a:pt x="35" y="0"/>
                            </a:lnTo>
                            <a:lnTo>
                              <a:pt x="40" y="0"/>
                            </a:lnTo>
                            <a:lnTo>
                              <a:pt x="50" y="0"/>
                            </a:lnTo>
                            <a:lnTo>
                              <a:pt x="60" y="7"/>
                            </a:lnTo>
                            <a:lnTo>
                              <a:pt x="65" y="10"/>
                            </a:lnTo>
                            <a:lnTo>
                              <a:pt x="72" y="12"/>
                            </a:lnTo>
                            <a:lnTo>
                              <a:pt x="75" y="17"/>
                            </a:lnTo>
                          </a:path>
                        </a:pathLst>
                      </a:custGeom>
                      <a:noFill/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de-DE" dirty="0">
                          <a:latin typeface="Calibri"/>
                        </a:endParaRPr>
                      </a:p>
                    </p:txBody>
                  </p:sp>
                  <p:sp>
                    <p:nvSpPr>
                      <p:cNvPr id="9271" name="Freeform 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71" y="2597"/>
                        <a:ext cx="77" cy="17"/>
                      </a:xfrm>
                      <a:custGeom>
                        <a:avLst/>
                        <a:gdLst>
                          <a:gd name="T0" fmla="*/ 77 w 77"/>
                          <a:gd name="T1" fmla="*/ 15 h 17"/>
                          <a:gd name="T2" fmla="*/ 72 w 77"/>
                          <a:gd name="T3" fmla="*/ 7 h 17"/>
                          <a:gd name="T4" fmla="*/ 65 w 77"/>
                          <a:gd name="T5" fmla="*/ 5 h 17"/>
                          <a:gd name="T6" fmla="*/ 60 w 77"/>
                          <a:gd name="T7" fmla="*/ 2 h 17"/>
                          <a:gd name="T8" fmla="*/ 50 w 77"/>
                          <a:gd name="T9" fmla="*/ 0 h 17"/>
                          <a:gd name="T10" fmla="*/ 42 w 77"/>
                          <a:gd name="T11" fmla="*/ 0 h 17"/>
                          <a:gd name="T12" fmla="*/ 37 w 77"/>
                          <a:gd name="T13" fmla="*/ 0 h 17"/>
                          <a:gd name="T14" fmla="*/ 27 w 77"/>
                          <a:gd name="T15" fmla="*/ 0 h 17"/>
                          <a:gd name="T16" fmla="*/ 20 w 77"/>
                          <a:gd name="T17" fmla="*/ 5 h 17"/>
                          <a:gd name="T18" fmla="*/ 12 w 77"/>
                          <a:gd name="T19" fmla="*/ 7 h 17"/>
                          <a:gd name="T20" fmla="*/ 7 w 77"/>
                          <a:gd name="T21" fmla="*/ 15 h 17"/>
                          <a:gd name="T22" fmla="*/ 0 w 77"/>
                          <a:gd name="T23" fmla="*/ 17 h 17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0" t="0" r="r" b="b"/>
                        <a:pathLst>
                          <a:path w="77" h="17">
                            <a:moveTo>
                              <a:pt x="77" y="15"/>
                            </a:moveTo>
                            <a:lnTo>
                              <a:pt x="72" y="7"/>
                            </a:lnTo>
                            <a:lnTo>
                              <a:pt x="65" y="5"/>
                            </a:lnTo>
                            <a:lnTo>
                              <a:pt x="60" y="2"/>
                            </a:lnTo>
                            <a:lnTo>
                              <a:pt x="50" y="0"/>
                            </a:lnTo>
                            <a:lnTo>
                              <a:pt x="42" y="0"/>
                            </a:lnTo>
                            <a:lnTo>
                              <a:pt x="37" y="0"/>
                            </a:lnTo>
                            <a:lnTo>
                              <a:pt x="27" y="0"/>
                            </a:lnTo>
                            <a:lnTo>
                              <a:pt x="20" y="5"/>
                            </a:lnTo>
                            <a:lnTo>
                              <a:pt x="12" y="7"/>
                            </a:lnTo>
                            <a:lnTo>
                              <a:pt x="7" y="15"/>
                            </a:lnTo>
                            <a:lnTo>
                              <a:pt x="0" y="17"/>
                            </a:lnTo>
                          </a:path>
                        </a:pathLst>
                      </a:custGeom>
                      <a:noFill/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de-DE" dirty="0">
                          <a:latin typeface="Calibri"/>
                        </a:endParaRPr>
                      </a:p>
                    </p:txBody>
                  </p:sp>
                  <p:grpSp>
                    <p:nvGrpSpPr>
                      <p:cNvPr id="9272" name="Group 4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16" y="2589"/>
                        <a:ext cx="80" cy="45"/>
                        <a:chOff x="716" y="2589"/>
                        <a:chExt cx="80" cy="45"/>
                      </a:xfrm>
                    </p:grpSpPr>
                    <p:sp>
                      <p:nvSpPr>
                        <p:cNvPr id="9273" name="Freeform 4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16" y="2592"/>
                          <a:ext cx="80" cy="40"/>
                        </a:xfrm>
                        <a:custGeom>
                          <a:avLst/>
                          <a:gdLst>
                            <a:gd name="T0" fmla="*/ 0 w 80"/>
                            <a:gd name="T1" fmla="*/ 27 h 40"/>
                            <a:gd name="T2" fmla="*/ 2 w 80"/>
                            <a:gd name="T3" fmla="*/ 20 h 40"/>
                            <a:gd name="T4" fmla="*/ 7 w 80"/>
                            <a:gd name="T5" fmla="*/ 17 h 40"/>
                            <a:gd name="T6" fmla="*/ 12 w 80"/>
                            <a:gd name="T7" fmla="*/ 10 h 40"/>
                            <a:gd name="T8" fmla="*/ 20 w 80"/>
                            <a:gd name="T9" fmla="*/ 7 h 40"/>
                            <a:gd name="T10" fmla="*/ 25 w 80"/>
                            <a:gd name="T11" fmla="*/ 5 h 40"/>
                            <a:gd name="T12" fmla="*/ 30 w 80"/>
                            <a:gd name="T13" fmla="*/ 0 h 40"/>
                            <a:gd name="T14" fmla="*/ 37 w 80"/>
                            <a:gd name="T15" fmla="*/ 0 h 40"/>
                            <a:gd name="T16" fmla="*/ 47 w 80"/>
                            <a:gd name="T17" fmla="*/ 0 h 40"/>
                            <a:gd name="T18" fmla="*/ 52 w 80"/>
                            <a:gd name="T19" fmla="*/ 5 h 40"/>
                            <a:gd name="T20" fmla="*/ 60 w 80"/>
                            <a:gd name="T21" fmla="*/ 5 h 40"/>
                            <a:gd name="T22" fmla="*/ 65 w 80"/>
                            <a:gd name="T23" fmla="*/ 10 h 40"/>
                            <a:gd name="T24" fmla="*/ 72 w 80"/>
                            <a:gd name="T25" fmla="*/ 12 h 40"/>
                            <a:gd name="T26" fmla="*/ 77 w 80"/>
                            <a:gd name="T27" fmla="*/ 20 h 40"/>
                            <a:gd name="T28" fmla="*/ 80 w 80"/>
                            <a:gd name="T29" fmla="*/ 27 h 40"/>
                            <a:gd name="T30" fmla="*/ 75 w 80"/>
                            <a:gd name="T31" fmla="*/ 30 h 40"/>
                            <a:gd name="T32" fmla="*/ 67 w 80"/>
                            <a:gd name="T33" fmla="*/ 32 h 40"/>
                            <a:gd name="T34" fmla="*/ 60 w 80"/>
                            <a:gd name="T35" fmla="*/ 35 h 40"/>
                            <a:gd name="T36" fmla="*/ 50 w 80"/>
                            <a:gd name="T37" fmla="*/ 40 h 40"/>
                            <a:gd name="T38" fmla="*/ 37 w 80"/>
                            <a:gd name="T39" fmla="*/ 40 h 40"/>
                            <a:gd name="T40" fmla="*/ 30 w 80"/>
                            <a:gd name="T41" fmla="*/ 40 h 40"/>
                            <a:gd name="T42" fmla="*/ 22 w 80"/>
                            <a:gd name="T43" fmla="*/ 35 h 40"/>
                            <a:gd name="T44" fmla="*/ 15 w 80"/>
                            <a:gd name="T45" fmla="*/ 32 h 40"/>
                            <a:gd name="T46" fmla="*/ 7 w 80"/>
                            <a:gd name="T47" fmla="*/ 30 h 40"/>
                            <a:gd name="T48" fmla="*/ 0 w 80"/>
                            <a:gd name="T49" fmla="*/ 27 h 40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</a:gdLst>
                          <a:ahLst/>
                          <a:cxnLst>
                            <a:cxn ang="T50">
                              <a:pos x="T0" y="T1"/>
                            </a:cxn>
                            <a:cxn ang="T51">
                              <a:pos x="T2" y="T3"/>
                            </a:cxn>
                            <a:cxn ang="T52">
                              <a:pos x="T4" y="T5"/>
                            </a:cxn>
                            <a:cxn ang="T53">
                              <a:pos x="T6" y="T7"/>
                            </a:cxn>
                            <a:cxn ang="T54">
                              <a:pos x="T8" y="T9"/>
                            </a:cxn>
                            <a:cxn ang="T55">
                              <a:pos x="T10" y="T11"/>
                            </a:cxn>
                            <a:cxn ang="T56">
                              <a:pos x="T12" y="T13"/>
                            </a:cxn>
                            <a:cxn ang="T57">
                              <a:pos x="T14" y="T15"/>
                            </a:cxn>
                            <a:cxn ang="T58">
                              <a:pos x="T16" y="T17"/>
                            </a:cxn>
                            <a:cxn ang="T59">
                              <a:pos x="T18" y="T19"/>
                            </a:cxn>
                            <a:cxn ang="T60">
                              <a:pos x="T20" y="T21"/>
                            </a:cxn>
                            <a:cxn ang="T61">
                              <a:pos x="T22" y="T23"/>
                            </a:cxn>
                            <a:cxn ang="T62">
                              <a:pos x="T24" y="T25"/>
                            </a:cxn>
                            <a:cxn ang="T63">
                              <a:pos x="T26" y="T27"/>
                            </a:cxn>
                            <a:cxn ang="T64">
                              <a:pos x="T28" y="T29"/>
                            </a:cxn>
                            <a:cxn ang="T65">
                              <a:pos x="T30" y="T31"/>
                            </a:cxn>
                            <a:cxn ang="T66">
                              <a:pos x="T32" y="T33"/>
                            </a:cxn>
                            <a:cxn ang="T67">
                              <a:pos x="T34" y="T35"/>
                            </a:cxn>
                            <a:cxn ang="T68">
                              <a:pos x="T36" y="T37"/>
                            </a:cxn>
                            <a:cxn ang="T69">
                              <a:pos x="T38" y="T39"/>
                            </a:cxn>
                            <a:cxn ang="T70">
                              <a:pos x="T40" y="T41"/>
                            </a:cxn>
                            <a:cxn ang="T71">
                              <a:pos x="T42" y="T43"/>
                            </a:cxn>
                            <a:cxn ang="T72">
                              <a:pos x="T44" y="T45"/>
                            </a:cxn>
                            <a:cxn ang="T73">
                              <a:pos x="T46" y="T47"/>
                            </a:cxn>
                            <a:cxn ang="T74">
                              <a:pos x="T48" y="T49"/>
                            </a:cxn>
                          </a:cxnLst>
                          <a:rect l="0" t="0" r="r" b="b"/>
                          <a:pathLst>
                            <a:path w="80" h="40">
                              <a:moveTo>
                                <a:pt x="0" y="27"/>
                              </a:moveTo>
                              <a:lnTo>
                                <a:pt x="2" y="20"/>
                              </a:lnTo>
                              <a:lnTo>
                                <a:pt x="7" y="17"/>
                              </a:lnTo>
                              <a:lnTo>
                                <a:pt x="12" y="10"/>
                              </a:lnTo>
                              <a:lnTo>
                                <a:pt x="20" y="7"/>
                              </a:lnTo>
                              <a:lnTo>
                                <a:pt x="25" y="5"/>
                              </a:lnTo>
                              <a:lnTo>
                                <a:pt x="30" y="0"/>
                              </a:lnTo>
                              <a:lnTo>
                                <a:pt x="37" y="0"/>
                              </a:lnTo>
                              <a:lnTo>
                                <a:pt x="47" y="0"/>
                              </a:lnTo>
                              <a:lnTo>
                                <a:pt x="52" y="5"/>
                              </a:lnTo>
                              <a:lnTo>
                                <a:pt x="60" y="5"/>
                              </a:lnTo>
                              <a:lnTo>
                                <a:pt x="65" y="10"/>
                              </a:lnTo>
                              <a:lnTo>
                                <a:pt x="72" y="12"/>
                              </a:lnTo>
                              <a:lnTo>
                                <a:pt x="77" y="20"/>
                              </a:lnTo>
                              <a:lnTo>
                                <a:pt x="80" y="27"/>
                              </a:lnTo>
                              <a:lnTo>
                                <a:pt x="75" y="30"/>
                              </a:lnTo>
                              <a:lnTo>
                                <a:pt x="67" y="32"/>
                              </a:lnTo>
                              <a:lnTo>
                                <a:pt x="60" y="35"/>
                              </a:lnTo>
                              <a:lnTo>
                                <a:pt x="50" y="40"/>
                              </a:lnTo>
                              <a:lnTo>
                                <a:pt x="37" y="40"/>
                              </a:lnTo>
                              <a:lnTo>
                                <a:pt x="30" y="40"/>
                              </a:lnTo>
                              <a:lnTo>
                                <a:pt x="22" y="35"/>
                              </a:lnTo>
                              <a:lnTo>
                                <a:pt x="15" y="32"/>
                              </a:lnTo>
                              <a:lnTo>
                                <a:pt x="7" y="30"/>
                              </a:lnTo>
                              <a:lnTo>
                                <a:pt x="0" y="2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FDFDF"/>
                        </a:solidFill>
                        <a:ln w="158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de-DE" dirty="0">
                            <a:latin typeface="Calibri"/>
                          </a:endParaRPr>
                        </a:p>
                      </p:txBody>
                    </p:sp>
                    <p:grpSp>
                      <p:nvGrpSpPr>
                        <p:cNvPr id="9274" name="Group 4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36" y="2599"/>
                          <a:ext cx="40" cy="35"/>
                          <a:chOff x="736" y="2599"/>
                          <a:chExt cx="40" cy="35"/>
                        </a:xfrm>
                      </p:grpSpPr>
                      <p:sp>
                        <p:nvSpPr>
                          <p:cNvPr id="9276" name="Oval 5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36" y="2599"/>
                            <a:ext cx="40" cy="35"/>
                          </a:xfrm>
                          <a:prstGeom prst="ellipse">
                            <a:avLst/>
                          </a:prstGeom>
                          <a:solidFill>
                            <a:srgbClr val="3F1F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hangingPunct="0"/>
                            <a:endParaRPr lang="de-DE" sz="1800" dirty="0">
                              <a:latin typeface="Calibri"/>
                            </a:endParaRPr>
                          </a:p>
                        </p:txBody>
                      </p:sp>
                      <p:sp>
                        <p:nvSpPr>
                          <p:cNvPr id="9277" name="Oval 5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43" y="2599"/>
                            <a:ext cx="25" cy="33"/>
                          </a:xfrm>
                          <a:prstGeom prst="ellipse">
                            <a:avLst/>
                          </a:pr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hangingPunct="0"/>
                            <a:endParaRPr lang="de-DE" sz="1800" dirty="0">
                              <a:latin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9275" name="Freeform 5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16" y="2589"/>
                          <a:ext cx="80" cy="33"/>
                        </a:xfrm>
                        <a:custGeom>
                          <a:avLst/>
                          <a:gdLst>
                            <a:gd name="T0" fmla="*/ 0 w 80"/>
                            <a:gd name="T1" fmla="*/ 25 h 33"/>
                            <a:gd name="T2" fmla="*/ 7 w 80"/>
                            <a:gd name="T3" fmla="*/ 20 h 33"/>
                            <a:gd name="T4" fmla="*/ 12 w 80"/>
                            <a:gd name="T5" fmla="*/ 13 h 33"/>
                            <a:gd name="T6" fmla="*/ 20 w 80"/>
                            <a:gd name="T7" fmla="*/ 10 h 33"/>
                            <a:gd name="T8" fmla="*/ 25 w 80"/>
                            <a:gd name="T9" fmla="*/ 3 h 33"/>
                            <a:gd name="T10" fmla="*/ 35 w 80"/>
                            <a:gd name="T11" fmla="*/ 3 h 33"/>
                            <a:gd name="T12" fmla="*/ 40 w 80"/>
                            <a:gd name="T13" fmla="*/ 0 h 33"/>
                            <a:gd name="T14" fmla="*/ 47 w 80"/>
                            <a:gd name="T15" fmla="*/ 3 h 33"/>
                            <a:gd name="T16" fmla="*/ 55 w 80"/>
                            <a:gd name="T17" fmla="*/ 8 h 33"/>
                            <a:gd name="T18" fmla="*/ 62 w 80"/>
                            <a:gd name="T19" fmla="*/ 10 h 33"/>
                            <a:gd name="T20" fmla="*/ 72 w 80"/>
                            <a:gd name="T21" fmla="*/ 15 h 33"/>
                            <a:gd name="T22" fmla="*/ 80 w 80"/>
                            <a:gd name="T23" fmla="*/ 30 h 33"/>
                            <a:gd name="T24" fmla="*/ 77 w 80"/>
                            <a:gd name="T25" fmla="*/ 33 h 33"/>
                            <a:gd name="T26" fmla="*/ 72 w 80"/>
                            <a:gd name="T27" fmla="*/ 30 h 33"/>
                            <a:gd name="T28" fmla="*/ 65 w 80"/>
                            <a:gd name="T29" fmla="*/ 23 h 33"/>
                            <a:gd name="T30" fmla="*/ 55 w 80"/>
                            <a:gd name="T31" fmla="*/ 15 h 33"/>
                            <a:gd name="T32" fmla="*/ 47 w 80"/>
                            <a:gd name="T33" fmla="*/ 13 h 33"/>
                            <a:gd name="T34" fmla="*/ 40 w 80"/>
                            <a:gd name="T35" fmla="*/ 13 h 33"/>
                            <a:gd name="T36" fmla="*/ 30 w 80"/>
                            <a:gd name="T37" fmla="*/ 13 h 33"/>
                            <a:gd name="T38" fmla="*/ 22 w 80"/>
                            <a:gd name="T39" fmla="*/ 13 h 33"/>
                            <a:gd name="T40" fmla="*/ 15 w 80"/>
                            <a:gd name="T41" fmla="*/ 15 h 33"/>
                            <a:gd name="T42" fmla="*/ 10 w 80"/>
                            <a:gd name="T43" fmla="*/ 20 h 33"/>
                            <a:gd name="T44" fmla="*/ 0 w 80"/>
                            <a:gd name="T45" fmla="*/ 25 h 33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</a:gdLst>
                          <a:ahLst/>
                          <a:cxnLst>
                            <a:cxn ang="T46">
                              <a:pos x="T0" y="T1"/>
                            </a:cxn>
                            <a:cxn ang="T47">
                              <a:pos x="T2" y="T3"/>
                            </a:cxn>
                            <a:cxn ang="T48">
                              <a:pos x="T4" y="T5"/>
                            </a:cxn>
                            <a:cxn ang="T49">
                              <a:pos x="T6" y="T7"/>
                            </a:cxn>
                            <a:cxn ang="T50">
                              <a:pos x="T8" y="T9"/>
                            </a:cxn>
                            <a:cxn ang="T51">
                              <a:pos x="T10" y="T11"/>
                            </a:cxn>
                            <a:cxn ang="T52">
                              <a:pos x="T12" y="T13"/>
                            </a:cxn>
                            <a:cxn ang="T53">
                              <a:pos x="T14" y="T15"/>
                            </a:cxn>
                            <a:cxn ang="T54">
                              <a:pos x="T16" y="T17"/>
                            </a:cxn>
                            <a:cxn ang="T55">
                              <a:pos x="T18" y="T19"/>
                            </a:cxn>
                            <a:cxn ang="T56">
                              <a:pos x="T20" y="T21"/>
                            </a:cxn>
                            <a:cxn ang="T57">
                              <a:pos x="T22" y="T23"/>
                            </a:cxn>
                            <a:cxn ang="T58">
                              <a:pos x="T24" y="T25"/>
                            </a:cxn>
                            <a:cxn ang="T59">
                              <a:pos x="T26" y="T27"/>
                            </a:cxn>
                            <a:cxn ang="T60">
                              <a:pos x="T28" y="T29"/>
                            </a:cxn>
                            <a:cxn ang="T61">
                              <a:pos x="T30" y="T31"/>
                            </a:cxn>
                            <a:cxn ang="T62">
                              <a:pos x="T32" y="T33"/>
                            </a:cxn>
                            <a:cxn ang="T63">
                              <a:pos x="T34" y="T35"/>
                            </a:cxn>
                            <a:cxn ang="T64">
                              <a:pos x="T36" y="T37"/>
                            </a:cxn>
                            <a:cxn ang="T65">
                              <a:pos x="T38" y="T39"/>
                            </a:cxn>
                            <a:cxn ang="T66">
                              <a:pos x="T40" y="T41"/>
                            </a:cxn>
                            <a:cxn ang="T67">
                              <a:pos x="T42" y="T43"/>
                            </a:cxn>
                            <a:cxn ang="T68">
                              <a:pos x="T44" y="T45"/>
                            </a:cxn>
                          </a:cxnLst>
                          <a:rect l="0" t="0" r="r" b="b"/>
                          <a:pathLst>
                            <a:path w="80" h="33">
                              <a:moveTo>
                                <a:pt x="0" y="25"/>
                              </a:moveTo>
                              <a:lnTo>
                                <a:pt x="7" y="20"/>
                              </a:lnTo>
                              <a:lnTo>
                                <a:pt x="12" y="13"/>
                              </a:lnTo>
                              <a:lnTo>
                                <a:pt x="20" y="10"/>
                              </a:lnTo>
                              <a:lnTo>
                                <a:pt x="25" y="3"/>
                              </a:lnTo>
                              <a:lnTo>
                                <a:pt x="35" y="3"/>
                              </a:lnTo>
                              <a:lnTo>
                                <a:pt x="40" y="0"/>
                              </a:lnTo>
                              <a:lnTo>
                                <a:pt x="47" y="3"/>
                              </a:lnTo>
                              <a:lnTo>
                                <a:pt x="55" y="8"/>
                              </a:lnTo>
                              <a:lnTo>
                                <a:pt x="62" y="10"/>
                              </a:lnTo>
                              <a:lnTo>
                                <a:pt x="72" y="15"/>
                              </a:lnTo>
                              <a:lnTo>
                                <a:pt x="80" y="30"/>
                              </a:lnTo>
                              <a:lnTo>
                                <a:pt x="77" y="33"/>
                              </a:lnTo>
                              <a:lnTo>
                                <a:pt x="72" y="30"/>
                              </a:lnTo>
                              <a:lnTo>
                                <a:pt x="65" y="23"/>
                              </a:lnTo>
                              <a:lnTo>
                                <a:pt x="55" y="15"/>
                              </a:lnTo>
                              <a:lnTo>
                                <a:pt x="47" y="13"/>
                              </a:lnTo>
                              <a:lnTo>
                                <a:pt x="40" y="13"/>
                              </a:lnTo>
                              <a:lnTo>
                                <a:pt x="30" y="13"/>
                              </a:lnTo>
                              <a:lnTo>
                                <a:pt x="22" y="13"/>
                              </a:lnTo>
                              <a:lnTo>
                                <a:pt x="15" y="15"/>
                              </a:lnTo>
                              <a:lnTo>
                                <a:pt x="10" y="20"/>
                              </a:lnTo>
                              <a:lnTo>
                                <a:pt x="0" y="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9F9F"/>
                        </a:solidFill>
                        <a:ln w="158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de-DE" dirty="0">
                            <a:latin typeface="Calibri"/>
                          </a:endParaRPr>
                        </a:p>
                      </p:txBody>
                    </p:sp>
                  </p:grpSp>
                </p:grpSp>
              </p:grpSp>
            </p:grpSp>
          </p:grpSp>
        </p:grpSp>
      </p:grpSp>
      <p:graphicFrame>
        <p:nvGraphicFramePr>
          <p:cNvPr id="9218" name="Object 53"/>
          <p:cNvGraphicFramePr>
            <a:graphicFrameLocks/>
          </p:cNvGraphicFramePr>
          <p:nvPr/>
        </p:nvGraphicFramePr>
        <p:xfrm>
          <a:off x="1752600" y="2971800"/>
          <a:ext cx="14144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Microsoft ClipArt Gallery" r:id="rId4" imgW="2730500" imgH="3822700" progId="MS_ClipArt_Gallery">
                  <p:embed/>
                </p:oleObj>
              </mc:Choice>
              <mc:Fallback>
                <p:oleObj name="Microsoft ClipArt Gallery" r:id="rId4" imgW="2730500" imgH="382270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971800"/>
                        <a:ext cx="141446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AutoShape 54"/>
          <p:cNvSpPr>
            <a:spLocks noChangeArrowheads="1"/>
          </p:cNvSpPr>
          <p:nvPr/>
        </p:nvSpPr>
        <p:spPr bwMode="auto">
          <a:xfrm>
            <a:off x="1143000" y="3581400"/>
            <a:ext cx="1044575" cy="13716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de-DE" sz="1800" dirty="0">
              <a:latin typeface="Calibri"/>
            </a:endParaRPr>
          </a:p>
        </p:txBody>
      </p:sp>
      <p:sp>
        <p:nvSpPr>
          <p:cNvPr id="9220" name="Text Box 55"/>
          <p:cNvSpPr txBox="1">
            <a:spLocks noChangeArrowheads="1"/>
          </p:cNvSpPr>
          <p:nvPr/>
        </p:nvSpPr>
        <p:spPr bwMode="auto">
          <a:xfrm>
            <a:off x="1185863" y="6107113"/>
            <a:ext cx="17867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de-DE" sz="1800" dirty="0">
                <a:latin typeface="Calibri"/>
              </a:rPr>
              <a:t>Dienstanbieter </a:t>
            </a:r>
            <a:r>
              <a:rPr lang="de-DE" sz="1800" i="1" dirty="0">
                <a:latin typeface="Calibri"/>
              </a:rPr>
              <a:t>A</a:t>
            </a:r>
            <a:endParaRPr lang="de-DE" sz="1800" dirty="0">
              <a:latin typeface="Calibri"/>
            </a:endParaRPr>
          </a:p>
        </p:txBody>
      </p:sp>
      <p:sp>
        <p:nvSpPr>
          <p:cNvPr id="9221" name="Text Box 56"/>
          <p:cNvSpPr txBox="1">
            <a:spLocks noChangeArrowheads="1"/>
          </p:cNvSpPr>
          <p:nvPr/>
        </p:nvSpPr>
        <p:spPr bwMode="auto">
          <a:xfrm>
            <a:off x="5972175" y="6107113"/>
            <a:ext cx="16081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de-DE" sz="1800" dirty="0">
                <a:latin typeface="Calibri"/>
              </a:rPr>
              <a:t>Dienstnutzer </a:t>
            </a:r>
            <a:r>
              <a:rPr lang="de-DE" sz="1800" i="1" dirty="0">
                <a:latin typeface="Calibri"/>
              </a:rPr>
              <a:t>K</a:t>
            </a:r>
            <a:endParaRPr lang="de-DE" sz="1800" dirty="0">
              <a:latin typeface="Calibri"/>
            </a:endParaRPr>
          </a:p>
        </p:txBody>
      </p:sp>
      <p:sp>
        <p:nvSpPr>
          <p:cNvPr id="9222" name="Text Box 57"/>
          <p:cNvSpPr txBox="1">
            <a:spLocks noChangeArrowheads="1"/>
          </p:cNvSpPr>
          <p:nvPr/>
        </p:nvSpPr>
        <p:spPr bwMode="auto">
          <a:xfrm>
            <a:off x="1165225" y="4191000"/>
            <a:ext cx="1501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sz="1800" dirty="0">
                <a:latin typeface="Calibri"/>
              </a:rPr>
              <a:t>Inhalt </a:t>
            </a:r>
            <a:r>
              <a:rPr lang="de-DE" sz="1800" i="1" dirty="0">
                <a:latin typeface="Calibri"/>
              </a:rPr>
              <a:t>I</a:t>
            </a:r>
            <a:endParaRPr lang="de-DE" sz="1800" dirty="0">
              <a:latin typeface="Calibri"/>
            </a:endParaRPr>
          </a:p>
        </p:txBody>
      </p:sp>
      <p:sp>
        <p:nvSpPr>
          <p:cNvPr id="9223" name="Text Box 59"/>
          <p:cNvSpPr txBox="1">
            <a:spLocks noChangeArrowheads="1"/>
          </p:cNvSpPr>
          <p:nvPr/>
        </p:nvSpPr>
        <p:spPr bwMode="auto">
          <a:xfrm>
            <a:off x="3975100" y="2687638"/>
            <a:ext cx="14381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de-DE" sz="1800" dirty="0">
                <a:latin typeface="Calibri"/>
              </a:rPr>
              <a:t>Identifikation</a:t>
            </a:r>
          </a:p>
        </p:txBody>
      </p:sp>
      <p:sp>
        <p:nvSpPr>
          <p:cNvPr id="9225" name="Text Box 61"/>
          <p:cNvSpPr txBox="1">
            <a:spLocks noChangeArrowheads="1"/>
          </p:cNvSpPr>
          <p:nvPr/>
        </p:nvSpPr>
        <p:spPr bwMode="auto">
          <a:xfrm>
            <a:off x="4953000" y="5503863"/>
            <a:ext cx="2567026" cy="36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800" dirty="0">
                <a:solidFill>
                  <a:srgbClr val="008000"/>
                </a:solidFill>
                <a:latin typeface="Calibri"/>
                <a:sym typeface="Symbol" charset="0"/>
              </a:rPr>
              <a:t>Verfügungsbereich von </a:t>
            </a:r>
            <a:r>
              <a:rPr lang="de-DE" sz="1800" i="1" dirty="0">
                <a:solidFill>
                  <a:srgbClr val="008000"/>
                </a:solidFill>
                <a:latin typeface="Calibri"/>
                <a:sym typeface="Symbol" charset="0"/>
              </a:rPr>
              <a:t>K</a:t>
            </a:r>
            <a:endParaRPr lang="de-DE" sz="1800" dirty="0">
              <a:solidFill>
                <a:srgbClr val="008000"/>
              </a:solidFill>
              <a:latin typeface="Calibri"/>
              <a:sym typeface="Symbol" charset="0"/>
            </a:endParaRPr>
          </a:p>
        </p:txBody>
      </p:sp>
      <p:sp>
        <p:nvSpPr>
          <p:cNvPr id="9227" name="Line 63"/>
          <p:cNvSpPr>
            <a:spLocks noChangeShapeType="1"/>
          </p:cNvSpPr>
          <p:nvPr/>
        </p:nvSpPr>
        <p:spPr bwMode="auto">
          <a:xfrm>
            <a:off x="1676400" y="4724400"/>
            <a:ext cx="3657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dirty="0">
              <a:latin typeface="Calibri"/>
            </a:endParaRPr>
          </a:p>
        </p:txBody>
      </p:sp>
      <p:sp>
        <p:nvSpPr>
          <p:cNvPr id="9228" name="Text Box 64"/>
          <p:cNvSpPr txBox="1">
            <a:spLocks noChangeArrowheads="1"/>
          </p:cNvSpPr>
          <p:nvPr/>
        </p:nvSpPr>
        <p:spPr bwMode="auto">
          <a:xfrm>
            <a:off x="5105400" y="4876800"/>
            <a:ext cx="26857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de-DE" sz="1800" dirty="0">
                <a:solidFill>
                  <a:srgbClr val="FF0000"/>
                </a:solidFill>
                <a:latin typeface="Calibri"/>
              </a:rPr>
              <a:t>Geschützter Bereich von </a:t>
            </a:r>
            <a:r>
              <a:rPr lang="de-DE" sz="1800" i="1" dirty="0">
                <a:solidFill>
                  <a:srgbClr val="FF0000"/>
                </a:solidFill>
                <a:latin typeface="Calibri"/>
              </a:rPr>
              <a:t>A</a:t>
            </a:r>
            <a:endParaRPr lang="de-DE" sz="1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9231" name="Rectangle 9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Beispiel für eine Abbildung</a:t>
            </a:r>
            <a:endParaRPr lang="de-DE"/>
          </a:p>
        </p:txBody>
      </p:sp>
      <p:sp>
        <p:nvSpPr>
          <p:cNvPr id="9232" name="Rectangle 9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Einem Kunden K einen Inhalt I in einer bestimmten Weise zugänglich machen, ihn aber daran hindern, alles damit tun zu können.</a:t>
            </a:r>
            <a:endParaRPr lang="de-DE"/>
          </a:p>
        </p:txBody>
      </p:sp>
      <p:sp>
        <p:nvSpPr>
          <p:cNvPr id="9233" name="Line 63"/>
          <p:cNvSpPr>
            <a:spLocks noChangeShapeType="1"/>
          </p:cNvSpPr>
          <p:nvPr/>
        </p:nvSpPr>
        <p:spPr bwMode="auto">
          <a:xfrm flipH="1">
            <a:off x="3635375" y="3141663"/>
            <a:ext cx="2160588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dirty="0">
              <a:latin typeface="Calibri"/>
            </a:endParaRPr>
          </a:p>
        </p:txBody>
      </p:sp>
      <p:sp>
        <p:nvSpPr>
          <p:cNvPr id="97" name="Rechteck 96"/>
          <p:cNvSpPr/>
          <p:nvPr/>
        </p:nvSpPr>
        <p:spPr bwMode="auto">
          <a:xfrm>
            <a:off x="611560" y="2636912"/>
            <a:ext cx="2808312" cy="29523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8" name="Rechteck 97"/>
          <p:cNvSpPr/>
          <p:nvPr/>
        </p:nvSpPr>
        <p:spPr bwMode="auto">
          <a:xfrm>
            <a:off x="5004048" y="4221088"/>
            <a:ext cx="3312368" cy="10801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9" name="Rechteck 98"/>
          <p:cNvSpPr/>
          <p:nvPr/>
        </p:nvSpPr>
        <p:spPr bwMode="auto">
          <a:xfrm>
            <a:off x="4572000" y="4077072"/>
            <a:ext cx="3888432" cy="194421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grpSp>
        <p:nvGrpSpPr>
          <p:cNvPr id="9230" name="Group 66"/>
          <p:cNvGrpSpPr>
            <a:grpSpLocks/>
          </p:cNvGrpSpPr>
          <p:nvPr/>
        </p:nvGrpSpPr>
        <p:grpSpPr bwMode="auto">
          <a:xfrm>
            <a:off x="7848600" y="3581400"/>
            <a:ext cx="938213" cy="1066800"/>
            <a:chOff x="3155" y="1058"/>
            <a:chExt cx="591" cy="672"/>
          </a:xfrm>
        </p:grpSpPr>
        <p:grpSp>
          <p:nvGrpSpPr>
            <p:cNvPr id="9234" name="Group 67"/>
            <p:cNvGrpSpPr>
              <a:grpSpLocks/>
            </p:cNvGrpSpPr>
            <p:nvPr/>
          </p:nvGrpSpPr>
          <p:grpSpPr bwMode="auto">
            <a:xfrm>
              <a:off x="3155" y="1058"/>
              <a:ext cx="495" cy="561"/>
              <a:chOff x="3155" y="1058"/>
              <a:chExt cx="495" cy="561"/>
            </a:xfrm>
          </p:grpSpPr>
          <p:sp>
            <p:nvSpPr>
              <p:cNvPr id="9253" name="Freeform 68"/>
              <p:cNvSpPr>
                <a:spLocks/>
              </p:cNvSpPr>
              <p:nvPr/>
            </p:nvSpPr>
            <p:spPr bwMode="auto">
              <a:xfrm>
                <a:off x="3377" y="1471"/>
                <a:ext cx="106" cy="109"/>
              </a:xfrm>
              <a:custGeom>
                <a:avLst/>
                <a:gdLst>
                  <a:gd name="T0" fmla="*/ 96 w 106"/>
                  <a:gd name="T1" fmla="*/ 0 h 109"/>
                  <a:gd name="T2" fmla="*/ 106 w 106"/>
                  <a:gd name="T3" fmla="*/ 9 h 109"/>
                  <a:gd name="T4" fmla="*/ 6 w 106"/>
                  <a:gd name="T5" fmla="*/ 109 h 109"/>
                  <a:gd name="T6" fmla="*/ 0 w 106"/>
                  <a:gd name="T7" fmla="*/ 94 h 109"/>
                  <a:gd name="T8" fmla="*/ 96 w 106"/>
                  <a:gd name="T9" fmla="*/ 0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6" h="109">
                    <a:moveTo>
                      <a:pt x="96" y="0"/>
                    </a:moveTo>
                    <a:lnTo>
                      <a:pt x="106" y="9"/>
                    </a:lnTo>
                    <a:lnTo>
                      <a:pt x="6" y="109"/>
                    </a:lnTo>
                    <a:lnTo>
                      <a:pt x="0" y="9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dirty="0">
                  <a:latin typeface="Calibri"/>
                </a:endParaRPr>
              </a:p>
            </p:txBody>
          </p:sp>
          <p:sp>
            <p:nvSpPr>
              <p:cNvPr id="9254" name="Freeform 69"/>
              <p:cNvSpPr>
                <a:spLocks/>
              </p:cNvSpPr>
              <p:nvPr/>
            </p:nvSpPr>
            <p:spPr bwMode="auto">
              <a:xfrm>
                <a:off x="3155" y="1058"/>
                <a:ext cx="495" cy="503"/>
              </a:xfrm>
              <a:custGeom>
                <a:avLst/>
                <a:gdLst>
                  <a:gd name="T0" fmla="*/ 495 w 495"/>
                  <a:gd name="T1" fmla="*/ 217 h 503"/>
                  <a:gd name="T2" fmla="*/ 282 w 495"/>
                  <a:gd name="T3" fmla="*/ 0 h 503"/>
                  <a:gd name="T4" fmla="*/ 0 w 495"/>
                  <a:gd name="T5" fmla="*/ 286 h 503"/>
                  <a:gd name="T6" fmla="*/ 211 w 495"/>
                  <a:gd name="T7" fmla="*/ 503 h 503"/>
                  <a:gd name="T8" fmla="*/ 495 w 495"/>
                  <a:gd name="T9" fmla="*/ 217 h 5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5" h="503">
                    <a:moveTo>
                      <a:pt x="495" y="217"/>
                    </a:moveTo>
                    <a:lnTo>
                      <a:pt x="282" y="0"/>
                    </a:lnTo>
                    <a:lnTo>
                      <a:pt x="0" y="286"/>
                    </a:lnTo>
                    <a:lnTo>
                      <a:pt x="211" y="503"/>
                    </a:lnTo>
                    <a:lnTo>
                      <a:pt x="495" y="21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dirty="0">
                  <a:latin typeface="Calibri"/>
                </a:endParaRPr>
              </a:p>
            </p:txBody>
          </p:sp>
          <p:sp>
            <p:nvSpPr>
              <p:cNvPr id="9255" name="Freeform 70"/>
              <p:cNvSpPr>
                <a:spLocks/>
              </p:cNvSpPr>
              <p:nvPr/>
            </p:nvSpPr>
            <p:spPr bwMode="auto">
              <a:xfrm>
                <a:off x="3155" y="1346"/>
                <a:ext cx="211" cy="273"/>
              </a:xfrm>
              <a:custGeom>
                <a:avLst/>
                <a:gdLst>
                  <a:gd name="T0" fmla="*/ 0 w 211"/>
                  <a:gd name="T1" fmla="*/ 0 h 273"/>
                  <a:gd name="T2" fmla="*/ 211 w 211"/>
                  <a:gd name="T3" fmla="*/ 211 h 273"/>
                  <a:gd name="T4" fmla="*/ 211 w 211"/>
                  <a:gd name="T5" fmla="*/ 273 h 273"/>
                  <a:gd name="T6" fmla="*/ 0 w 211"/>
                  <a:gd name="T7" fmla="*/ 60 h 273"/>
                  <a:gd name="T8" fmla="*/ 0 w 211"/>
                  <a:gd name="T9" fmla="*/ 0 h 2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1" h="273">
                    <a:moveTo>
                      <a:pt x="0" y="0"/>
                    </a:moveTo>
                    <a:lnTo>
                      <a:pt x="211" y="211"/>
                    </a:lnTo>
                    <a:lnTo>
                      <a:pt x="211" y="273"/>
                    </a:lnTo>
                    <a:lnTo>
                      <a:pt x="0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dirty="0">
                  <a:latin typeface="Calibri"/>
                </a:endParaRPr>
              </a:p>
            </p:txBody>
          </p:sp>
          <p:sp>
            <p:nvSpPr>
              <p:cNvPr id="9256" name="Freeform 71"/>
              <p:cNvSpPr>
                <a:spLocks/>
              </p:cNvSpPr>
              <p:nvPr/>
            </p:nvSpPr>
            <p:spPr bwMode="auto">
              <a:xfrm>
                <a:off x="3366" y="1275"/>
                <a:ext cx="284" cy="344"/>
              </a:xfrm>
              <a:custGeom>
                <a:avLst/>
                <a:gdLst>
                  <a:gd name="T0" fmla="*/ 284 w 284"/>
                  <a:gd name="T1" fmla="*/ 0 h 344"/>
                  <a:gd name="T2" fmla="*/ 284 w 284"/>
                  <a:gd name="T3" fmla="*/ 56 h 344"/>
                  <a:gd name="T4" fmla="*/ 0 w 284"/>
                  <a:gd name="T5" fmla="*/ 344 h 344"/>
                  <a:gd name="T6" fmla="*/ 0 w 284"/>
                  <a:gd name="T7" fmla="*/ 282 h 344"/>
                  <a:gd name="T8" fmla="*/ 17 w 284"/>
                  <a:gd name="T9" fmla="*/ 267 h 344"/>
                  <a:gd name="T10" fmla="*/ 17 w 284"/>
                  <a:gd name="T11" fmla="*/ 305 h 344"/>
                  <a:gd name="T12" fmla="*/ 117 w 284"/>
                  <a:gd name="T13" fmla="*/ 205 h 344"/>
                  <a:gd name="T14" fmla="*/ 113 w 284"/>
                  <a:gd name="T15" fmla="*/ 169 h 344"/>
                  <a:gd name="T16" fmla="*/ 284 w 284"/>
                  <a:gd name="T17" fmla="*/ 0 h 3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84" h="344">
                    <a:moveTo>
                      <a:pt x="284" y="0"/>
                    </a:moveTo>
                    <a:lnTo>
                      <a:pt x="284" y="56"/>
                    </a:lnTo>
                    <a:lnTo>
                      <a:pt x="0" y="344"/>
                    </a:lnTo>
                    <a:lnTo>
                      <a:pt x="0" y="282"/>
                    </a:lnTo>
                    <a:lnTo>
                      <a:pt x="17" y="267"/>
                    </a:lnTo>
                    <a:lnTo>
                      <a:pt x="17" y="305"/>
                    </a:lnTo>
                    <a:lnTo>
                      <a:pt x="117" y="205"/>
                    </a:lnTo>
                    <a:lnTo>
                      <a:pt x="113" y="16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dirty="0">
                  <a:latin typeface="Calibri"/>
                </a:endParaRPr>
              </a:p>
            </p:txBody>
          </p:sp>
          <p:sp>
            <p:nvSpPr>
              <p:cNvPr id="9257" name="Freeform 72"/>
              <p:cNvSpPr>
                <a:spLocks/>
              </p:cNvSpPr>
              <p:nvPr/>
            </p:nvSpPr>
            <p:spPr bwMode="auto">
              <a:xfrm>
                <a:off x="3374" y="1438"/>
                <a:ext cx="99" cy="119"/>
              </a:xfrm>
              <a:custGeom>
                <a:avLst/>
                <a:gdLst>
                  <a:gd name="T0" fmla="*/ 99 w 99"/>
                  <a:gd name="T1" fmla="*/ 0 h 119"/>
                  <a:gd name="T2" fmla="*/ 0 w 99"/>
                  <a:gd name="T3" fmla="*/ 96 h 119"/>
                  <a:gd name="T4" fmla="*/ 9 w 99"/>
                  <a:gd name="T5" fmla="*/ 106 h 119"/>
                  <a:gd name="T6" fmla="*/ 9 w 99"/>
                  <a:gd name="T7" fmla="*/ 119 h 119"/>
                  <a:gd name="T8" fmla="*/ 99 w 99"/>
                  <a:gd name="T9" fmla="*/ 33 h 119"/>
                  <a:gd name="T10" fmla="*/ 99 w 99"/>
                  <a:gd name="T11" fmla="*/ 0 h 1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9" h="119">
                    <a:moveTo>
                      <a:pt x="99" y="0"/>
                    </a:moveTo>
                    <a:lnTo>
                      <a:pt x="0" y="96"/>
                    </a:lnTo>
                    <a:lnTo>
                      <a:pt x="9" y="106"/>
                    </a:lnTo>
                    <a:lnTo>
                      <a:pt x="9" y="119"/>
                    </a:lnTo>
                    <a:lnTo>
                      <a:pt x="99" y="33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dirty="0">
                  <a:latin typeface="Calibri"/>
                </a:endParaRPr>
              </a:p>
            </p:txBody>
          </p:sp>
          <p:sp>
            <p:nvSpPr>
              <p:cNvPr id="9258" name="Freeform 73"/>
              <p:cNvSpPr>
                <a:spLocks/>
              </p:cNvSpPr>
              <p:nvPr/>
            </p:nvSpPr>
            <p:spPr bwMode="auto">
              <a:xfrm>
                <a:off x="3473" y="1438"/>
                <a:ext cx="10" cy="42"/>
              </a:xfrm>
              <a:custGeom>
                <a:avLst/>
                <a:gdLst>
                  <a:gd name="T0" fmla="*/ 0 w 10"/>
                  <a:gd name="T1" fmla="*/ 0 h 42"/>
                  <a:gd name="T2" fmla="*/ 10 w 10"/>
                  <a:gd name="T3" fmla="*/ 6 h 42"/>
                  <a:gd name="T4" fmla="*/ 10 w 10"/>
                  <a:gd name="T5" fmla="*/ 42 h 42"/>
                  <a:gd name="T6" fmla="*/ 0 w 10"/>
                  <a:gd name="T7" fmla="*/ 33 h 42"/>
                  <a:gd name="T8" fmla="*/ 0 w 10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42">
                    <a:moveTo>
                      <a:pt x="0" y="0"/>
                    </a:moveTo>
                    <a:lnTo>
                      <a:pt x="10" y="6"/>
                    </a:lnTo>
                    <a:lnTo>
                      <a:pt x="10" y="42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dirty="0">
                  <a:latin typeface="Calibri"/>
                </a:endParaRPr>
              </a:p>
            </p:txBody>
          </p:sp>
        </p:grpSp>
        <p:grpSp>
          <p:nvGrpSpPr>
            <p:cNvPr id="9235" name="Group 74"/>
            <p:cNvGrpSpPr>
              <a:grpSpLocks/>
            </p:cNvGrpSpPr>
            <p:nvPr/>
          </p:nvGrpSpPr>
          <p:grpSpPr bwMode="auto">
            <a:xfrm>
              <a:off x="3270" y="1058"/>
              <a:ext cx="296" cy="405"/>
              <a:chOff x="3270" y="1058"/>
              <a:chExt cx="296" cy="405"/>
            </a:xfrm>
          </p:grpSpPr>
          <p:sp>
            <p:nvSpPr>
              <p:cNvPr id="9245" name="Freeform 75"/>
              <p:cNvSpPr>
                <a:spLocks/>
              </p:cNvSpPr>
              <p:nvPr/>
            </p:nvSpPr>
            <p:spPr bwMode="auto">
              <a:xfrm>
                <a:off x="3270" y="1058"/>
                <a:ext cx="296" cy="405"/>
              </a:xfrm>
              <a:custGeom>
                <a:avLst/>
                <a:gdLst>
                  <a:gd name="T0" fmla="*/ 167 w 296"/>
                  <a:gd name="T1" fmla="*/ 0 h 405"/>
                  <a:gd name="T2" fmla="*/ 200 w 296"/>
                  <a:gd name="T3" fmla="*/ 38 h 405"/>
                  <a:gd name="T4" fmla="*/ 223 w 296"/>
                  <a:gd name="T5" fmla="*/ 15 h 405"/>
                  <a:gd name="T6" fmla="*/ 296 w 296"/>
                  <a:gd name="T7" fmla="*/ 90 h 405"/>
                  <a:gd name="T8" fmla="*/ 274 w 296"/>
                  <a:gd name="T9" fmla="*/ 109 h 405"/>
                  <a:gd name="T10" fmla="*/ 296 w 296"/>
                  <a:gd name="T11" fmla="*/ 127 h 405"/>
                  <a:gd name="T12" fmla="*/ 296 w 296"/>
                  <a:gd name="T13" fmla="*/ 217 h 405"/>
                  <a:gd name="T14" fmla="*/ 113 w 296"/>
                  <a:gd name="T15" fmla="*/ 405 h 405"/>
                  <a:gd name="T16" fmla="*/ 56 w 296"/>
                  <a:gd name="T17" fmla="*/ 334 h 405"/>
                  <a:gd name="T18" fmla="*/ 46 w 296"/>
                  <a:gd name="T19" fmla="*/ 311 h 405"/>
                  <a:gd name="T20" fmla="*/ 32 w 296"/>
                  <a:gd name="T21" fmla="*/ 269 h 405"/>
                  <a:gd name="T22" fmla="*/ 0 w 296"/>
                  <a:gd name="T23" fmla="*/ 221 h 405"/>
                  <a:gd name="T24" fmla="*/ 0 w 296"/>
                  <a:gd name="T25" fmla="*/ 109 h 405"/>
                  <a:gd name="T26" fmla="*/ 113 w 296"/>
                  <a:gd name="T27" fmla="*/ 0 h 405"/>
                  <a:gd name="T28" fmla="*/ 157 w 296"/>
                  <a:gd name="T29" fmla="*/ 10 h 405"/>
                  <a:gd name="T30" fmla="*/ 171 w 296"/>
                  <a:gd name="T31" fmla="*/ 4 h 405"/>
                  <a:gd name="T32" fmla="*/ 167 w 296"/>
                  <a:gd name="T33" fmla="*/ 0 h 40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96" h="405">
                    <a:moveTo>
                      <a:pt x="167" y="0"/>
                    </a:moveTo>
                    <a:lnTo>
                      <a:pt x="200" y="38"/>
                    </a:lnTo>
                    <a:lnTo>
                      <a:pt x="223" y="15"/>
                    </a:lnTo>
                    <a:lnTo>
                      <a:pt x="296" y="90"/>
                    </a:lnTo>
                    <a:lnTo>
                      <a:pt x="274" y="109"/>
                    </a:lnTo>
                    <a:lnTo>
                      <a:pt x="296" y="127"/>
                    </a:lnTo>
                    <a:lnTo>
                      <a:pt x="296" y="217"/>
                    </a:lnTo>
                    <a:lnTo>
                      <a:pt x="113" y="405"/>
                    </a:lnTo>
                    <a:lnTo>
                      <a:pt x="56" y="334"/>
                    </a:lnTo>
                    <a:lnTo>
                      <a:pt x="46" y="311"/>
                    </a:lnTo>
                    <a:lnTo>
                      <a:pt x="32" y="269"/>
                    </a:lnTo>
                    <a:lnTo>
                      <a:pt x="0" y="221"/>
                    </a:lnTo>
                    <a:lnTo>
                      <a:pt x="0" y="109"/>
                    </a:lnTo>
                    <a:lnTo>
                      <a:pt x="113" y="0"/>
                    </a:lnTo>
                    <a:lnTo>
                      <a:pt x="157" y="10"/>
                    </a:lnTo>
                    <a:lnTo>
                      <a:pt x="171" y="4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dirty="0">
                  <a:latin typeface="Calibri"/>
                </a:endParaRPr>
              </a:p>
            </p:txBody>
          </p:sp>
          <p:sp>
            <p:nvSpPr>
              <p:cNvPr id="9246" name="Freeform 76"/>
              <p:cNvSpPr>
                <a:spLocks/>
              </p:cNvSpPr>
              <p:nvPr/>
            </p:nvSpPr>
            <p:spPr bwMode="auto">
              <a:xfrm>
                <a:off x="3306" y="1217"/>
                <a:ext cx="10" cy="162"/>
              </a:xfrm>
              <a:custGeom>
                <a:avLst/>
                <a:gdLst>
                  <a:gd name="T0" fmla="*/ 0 w 10"/>
                  <a:gd name="T1" fmla="*/ 0 h 162"/>
                  <a:gd name="T2" fmla="*/ 10 w 10"/>
                  <a:gd name="T3" fmla="*/ 33 h 162"/>
                  <a:gd name="T4" fmla="*/ 10 w 10"/>
                  <a:gd name="T5" fmla="*/ 162 h 162"/>
                  <a:gd name="T6" fmla="*/ 0 w 10"/>
                  <a:gd name="T7" fmla="*/ 114 h 162"/>
                  <a:gd name="T8" fmla="*/ 0 w 10"/>
                  <a:gd name="T9" fmla="*/ 0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62">
                    <a:moveTo>
                      <a:pt x="0" y="0"/>
                    </a:moveTo>
                    <a:lnTo>
                      <a:pt x="10" y="33"/>
                    </a:lnTo>
                    <a:lnTo>
                      <a:pt x="10" y="162"/>
                    </a:lnTo>
                    <a:lnTo>
                      <a:pt x="0" y="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dirty="0">
                  <a:latin typeface="Calibri"/>
                </a:endParaRPr>
              </a:p>
            </p:txBody>
          </p:sp>
          <p:sp>
            <p:nvSpPr>
              <p:cNvPr id="9247" name="Freeform 77"/>
              <p:cNvSpPr>
                <a:spLocks/>
              </p:cNvSpPr>
              <p:nvPr/>
            </p:nvSpPr>
            <p:spPr bwMode="auto">
              <a:xfrm>
                <a:off x="3322" y="1260"/>
                <a:ext cx="55" cy="197"/>
              </a:xfrm>
              <a:custGeom>
                <a:avLst/>
                <a:gdLst>
                  <a:gd name="T0" fmla="*/ 0 w 55"/>
                  <a:gd name="T1" fmla="*/ 0 h 197"/>
                  <a:gd name="T2" fmla="*/ 55 w 55"/>
                  <a:gd name="T3" fmla="*/ 67 h 197"/>
                  <a:gd name="T4" fmla="*/ 55 w 55"/>
                  <a:gd name="T5" fmla="*/ 197 h 197"/>
                  <a:gd name="T6" fmla="*/ 0 w 55"/>
                  <a:gd name="T7" fmla="*/ 126 h 197"/>
                  <a:gd name="T8" fmla="*/ 0 w 55"/>
                  <a:gd name="T9" fmla="*/ 0 h 1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5" h="197">
                    <a:moveTo>
                      <a:pt x="0" y="0"/>
                    </a:moveTo>
                    <a:lnTo>
                      <a:pt x="55" y="67"/>
                    </a:lnTo>
                    <a:lnTo>
                      <a:pt x="55" y="197"/>
                    </a:lnTo>
                    <a:lnTo>
                      <a:pt x="0" y="1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dirty="0">
                  <a:latin typeface="Calibri"/>
                </a:endParaRPr>
              </a:p>
            </p:txBody>
          </p:sp>
          <p:sp>
            <p:nvSpPr>
              <p:cNvPr id="9248" name="Freeform 78"/>
              <p:cNvSpPr>
                <a:spLocks/>
              </p:cNvSpPr>
              <p:nvPr/>
            </p:nvSpPr>
            <p:spPr bwMode="auto">
              <a:xfrm>
                <a:off x="3270" y="1175"/>
                <a:ext cx="32" cy="156"/>
              </a:xfrm>
              <a:custGeom>
                <a:avLst/>
                <a:gdLst>
                  <a:gd name="T0" fmla="*/ 0 w 32"/>
                  <a:gd name="T1" fmla="*/ 0 h 156"/>
                  <a:gd name="T2" fmla="*/ 32 w 32"/>
                  <a:gd name="T3" fmla="*/ 42 h 156"/>
                  <a:gd name="T4" fmla="*/ 32 w 32"/>
                  <a:gd name="T5" fmla="*/ 156 h 156"/>
                  <a:gd name="T6" fmla="*/ 0 w 32"/>
                  <a:gd name="T7" fmla="*/ 100 h 156"/>
                  <a:gd name="T8" fmla="*/ 0 w 32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" h="156">
                    <a:moveTo>
                      <a:pt x="0" y="0"/>
                    </a:moveTo>
                    <a:lnTo>
                      <a:pt x="32" y="42"/>
                    </a:lnTo>
                    <a:lnTo>
                      <a:pt x="32" y="156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dirty="0">
                  <a:latin typeface="Calibri"/>
                </a:endParaRPr>
              </a:p>
            </p:txBody>
          </p:sp>
          <p:sp>
            <p:nvSpPr>
              <p:cNvPr id="9249" name="Freeform 79"/>
              <p:cNvSpPr>
                <a:spLocks/>
              </p:cNvSpPr>
              <p:nvPr/>
            </p:nvSpPr>
            <p:spPr bwMode="auto">
              <a:xfrm>
                <a:off x="3308" y="1073"/>
                <a:ext cx="181" cy="169"/>
              </a:xfrm>
              <a:custGeom>
                <a:avLst/>
                <a:gdLst>
                  <a:gd name="T0" fmla="*/ 133 w 181"/>
                  <a:gd name="T1" fmla="*/ 0 h 169"/>
                  <a:gd name="T2" fmla="*/ 181 w 181"/>
                  <a:gd name="T3" fmla="*/ 0 h 169"/>
                  <a:gd name="T4" fmla="*/ 14 w 181"/>
                  <a:gd name="T5" fmla="*/ 169 h 169"/>
                  <a:gd name="T6" fmla="*/ 0 w 181"/>
                  <a:gd name="T7" fmla="*/ 135 h 169"/>
                  <a:gd name="T8" fmla="*/ 133 w 181"/>
                  <a:gd name="T9" fmla="*/ 0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1" h="169">
                    <a:moveTo>
                      <a:pt x="133" y="0"/>
                    </a:moveTo>
                    <a:lnTo>
                      <a:pt x="181" y="0"/>
                    </a:lnTo>
                    <a:lnTo>
                      <a:pt x="14" y="169"/>
                    </a:lnTo>
                    <a:lnTo>
                      <a:pt x="0" y="135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dirty="0">
                  <a:latin typeface="Calibri"/>
                </a:endParaRPr>
              </a:p>
            </p:txBody>
          </p:sp>
          <p:sp>
            <p:nvSpPr>
              <p:cNvPr id="9250" name="Freeform 80"/>
              <p:cNvSpPr>
                <a:spLocks/>
              </p:cNvSpPr>
              <p:nvPr/>
            </p:nvSpPr>
            <p:spPr bwMode="auto">
              <a:xfrm>
                <a:off x="3389" y="1144"/>
                <a:ext cx="177" cy="313"/>
              </a:xfrm>
              <a:custGeom>
                <a:avLst/>
                <a:gdLst>
                  <a:gd name="T0" fmla="*/ 177 w 177"/>
                  <a:gd name="T1" fmla="*/ 0 h 313"/>
                  <a:gd name="T2" fmla="*/ 177 w 177"/>
                  <a:gd name="T3" fmla="*/ 135 h 313"/>
                  <a:gd name="T4" fmla="*/ 0 w 177"/>
                  <a:gd name="T5" fmla="*/ 313 h 313"/>
                  <a:gd name="T6" fmla="*/ 0 w 177"/>
                  <a:gd name="T7" fmla="*/ 183 h 313"/>
                  <a:gd name="T8" fmla="*/ 177 w 177"/>
                  <a:gd name="T9" fmla="*/ 0 h 3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7" h="313">
                    <a:moveTo>
                      <a:pt x="177" y="0"/>
                    </a:moveTo>
                    <a:lnTo>
                      <a:pt x="177" y="135"/>
                    </a:lnTo>
                    <a:lnTo>
                      <a:pt x="0" y="313"/>
                    </a:lnTo>
                    <a:lnTo>
                      <a:pt x="0" y="183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dirty="0">
                  <a:latin typeface="Calibri"/>
                </a:endParaRPr>
              </a:p>
            </p:txBody>
          </p:sp>
          <p:sp>
            <p:nvSpPr>
              <p:cNvPr id="9251" name="Freeform 81"/>
              <p:cNvSpPr>
                <a:spLocks/>
              </p:cNvSpPr>
              <p:nvPr/>
            </p:nvSpPr>
            <p:spPr bwMode="auto">
              <a:xfrm>
                <a:off x="3406" y="1171"/>
                <a:ext cx="140" cy="250"/>
              </a:xfrm>
              <a:custGeom>
                <a:avLst/>
                <a:gdLst>
                  <a:gd name="T0" fmla="*/ 140 w 140"/>
                  <a:gd name="T1" fmla="*/ 0 h 250"/>
                  <a:gd name="T2" fmla="*/ 140 w 140"/>
                  <a:gd name="T3" fmla="*/ 104 h 250"/>
                  <a:gd name="T4" fmla="*/ 0 w 140"/>
                  <a:gd name="T5" fmla="*/ 250 h 250"/>
                  <a:gd name="T6" fmla="*/ 0 w 140"/>
                  <a:gd name="T7" fmla="*/ 142 h 250"/>
                  <a:gd name="T8" fmla="*/ 140 w 140"/>
                  <a:gd name="T9" fmla="*/ 0 h 2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0" h="250">
                    <a:moveTo>
                      <a:pt x="140" y="0"/>
                    </a:moveTo>
                    <a:lnTo>
                      <a:pt x="140" y="104"/>
                    </a:lnTo>
                    <a:lnTo>
                      <a:pt x="0" y="250"/>
                    </a:lnTo>
                    <a:lnTo>
                      <a:pt x="0" y="142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dirty="0">
                  <a:latin typeface="Calibri"/>
                </a:endParaRPr>
              </a:p>
            </p:txBody>
          </p:sp>
          <p:sp>
            <p:nvSpPr>
              <p:cNvPr id="9252" name="Freeform 82"/>
              <p:cNvSpPr>
                <a:spLocks/>
              </p:cNvSpPr>
              <p:nvPr/>
            </p:nvSpPr>
            <p:spPr bwMode="auto">
              <a:xfrm>
                <a:off x="3274" y="1062"/>
                <a:ext cx="163" cy="142"/>
              </a:xfrm>
              <a:custGeom>
                <a:avLst/>
                <a:gdLst>
                  <a:gd name="T0" fmla="*/ 163 w 163"/>
                  <a:gd name="T1" fmla="*/ 11 h 142"/>
                  <a:gd name="T2" fmla="*/ 109 w 163"/>
                  <a:gd name="T3" fmla="*/ 0 h 142"/>
                  <a:gd name="T4" fmla="*/ 0 w 163"/>
                  <a:gd name="T5" fmla="*/ 109 h 142"/>
                  <a:gd name="T6" fmla="*/ 34 w 163"/>
                  <a:gd name="T7" fmla="*/ 142 h 142"/>
                  <a:gd name="T8" fmla="*/ 163 w 163"/>
                  <a:gd name="T9" fmla="*/ 11 h 1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3" h="142">
                    <a:moveTo>
                      <a:pt x="163" y="11"/>
                    </a:moveTo>
                    <a:lnTo>
                      <a:pt x="109" y="0"/>
                    </a:lnTo>
                    <a:lnTo>
                      <a:pt x="0" y="109"/>
                    </a:lnTo>
                    <a:lnTo>
                      <a:pt x="34" y="142"/>
                    </a:lnTo>
                    <a:lnTo>
                      <a:pt x="163" y="11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dirty="0">
                  <a:latin typeface="Calibri"/>
                </a:endParaRPr>
              </a:p>
            </p:txBody>
          </p:sp>
        </p:grpSp>
        <p:grpSp>
          <p:nvGrpSpPr>
            <p:cNvPr id="9236" name="Group 83"/>
            <p:cNvGrpSpPr>
              <a:grpSpLocks/>
            </p:cNvGrpSpPr>
            <p:nvPr/>
          </p:nvGrpSpPr>
          <p:grpSpPr bwMode="auto">
            <a:xfrm>
              <a:off x="3387" y="1354"/>
              <a:ext cx="359" cy="376"/>
              <a:chOff x="3387" y="1354"/>
              <a:chExt cx="359" cy="376"/>
            </a:xfrm>
          </p:grpSpPr>
          <p:sp>
            <p:nvSpPr>
              <p:cNvPr id="9237" name="Freeform 84"/>
              <p:cNvSpPr>
                <a:spLocks/>
              </p:cNvSpPr>
              <p:nvPr/>
            </p:nvSpPr>
            <p:spPr bwMode="auto">
              <a:xfrm>
                <a:off x="3389" y="1626"/>
                <a:ext cx="86" cy="104"/>
              </a:xfrm>
              <a:custGeom>
                <a:avLst/>
                <a:gdLst>
                  <a:gd name="T0" fmla="*/ 0 w 86"/>
                  <a:gd name="T1" fmla="*/ 0 h 104"/>
                  <a:gd name="T2" fmla="*/ 0 w 86"/>
                  <a:gd name="T3" fmla="*/ 14 h 104"/>
                  <a:gd name="T4" fmla="*/ 86 w 86"/>
                  <a:gd name="T5" fmla="*/ 104 h 104"/>
                  <a:gd name="T6" fmla="*/ 86 w 86"/>
                  <a:gd name="T7" fmla="*/ 91 h 104"/>
                  <a:gd name="T8" fmla="*/ 0 w 86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" h="104">
                    <a:moveTo>
                      <a:pt x="0" y="0"/>
                    </a:moveTo>
                    <a:lnTo>
                      <a:pt x="0" y="14"/>
                    </a:lnTo>
                    <a:lnTo>
                      <a:pt x="86" y="104"/>
                    </a:lnTo>
                    <a:lnTo>
                      <a:pt x="86" y="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dirty="0">
                  <a:latin typeface="Calibri"/>
                </a:endParaRPr>
              </a:p>
            </p:txBody>
          </p:sp>
          <p:sp>
            <p:nvSpPr>
              <p:cNvPr id="9238" name="Freeform 85"/>
              <p:cNvSpPr>
                <a:spLocks/>
              </p:cNvSpPr>
              <p:nvPr/>
            </p:nvSpPr>
            <p:spPr bwMode="auto">
              <a:xfrm>
                <a:off x="3387" y="1354"/>
                <a:ext cx="359" cy="363"/>
              </a:xfrm>
              <a:custGeom>
                <a:avLst/>
                <a:gdLst>
                  <a:gd name="T0" fmla="*/ 265 w 359"/>
                  <a:gd name="T1" fmla="*/ 0 h 363"/>
                  <a:gd name="T2" fmla="*/ 359 w 359"/>
                  <a:gd name="T3" fmla="*/ 94 h 363"/>
                  <a:gd name="T4" fmla="*/ 92 w 359"/>
                  <a:gd name="T5" fmla="*/ 363 h 363"/>
                  <a:gd name="T6" fmla="*/ 0 w 359"/>
                  <a:gd name="T7" fmla="*/ 272 h 363"/>
                  <a:gd name="T8" fmla="*/ 265 w 359"/>
                  <a:gd name="T9" fmla="*/ 0 h 3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9" h="363">
                    <a:moveTo>
                      <a:pt x="265" y="0"/>
                    </a:moveTo>
                    <a:lnTo>
                      <a:pt x="359" y="94"/>
                    </a:lnTo>
                    <a:lnTo>
                      <a:pt x="92" y="363"/>
                    </a:lnTo>
                    <a:lnTo>
                      <a:pt x="0" y="272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dirty="0">
                  <a:latin typeface="Calibri"/>
                </a:endParaRPr>
              </a:p>
            </p:txBody>
          </p:sp>
          <p:sp>
            <p:nvSpPr>
              <p:cNvPr id="9239" name="Freeform 86"/>
              <p:cNvSpPr>
                <a:spLocks/>
              </p:cNvSpPr>
              <p:nvPr/>
            </p:nvSpPr>
            <p:spPr bwMode="auto">
              <a:xfrm>
                <a:off x="3412" y="1369"/>
                <a:ext cx="248" cy="254"/>
              </a:xfrm>
              <a:custGeom>
                <a:avLst/>
                <a:gdLst>
                  <a:gd name="T0" fmla="*/ 238 w 248"/>
                  <a:gd name="T1" fmla="*/ 0 h 254"/>
                  <a:gd name="T2" fmla="*/ 248 w 248"/>
                  <a:gd name="T3" fmla="*/ 14 h 254"/>
                  <a:gd name="T4" fmla="*/ 13 w 248"/>
                  <a:gd name="T5" fmla="*/ 254 h 254"/>
                  <a:gd name="T6" fmla="*/ 0 w 248"/>
                  <a:gd name="T7" fmla="*/ 244 h 254"/>
                  <a:gd name="T8" fmla="*/ 238 w 248"/>
                  <a:gd name="T9" fmla="*/ 0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8" h="254">
                    <a:moveTo>
                      <a:pt x="238" y="0"/>
                    </a:moveTo>
                    <a:lnTo>
                      <a:pt x="248" y="14"/>
                    </a:lnTo>
                    <a:lnTo>
                      <a:pt x="13" y="254"/>
                    </a:lnTo>
                    <a:lnTo>
                      <a:pt x="0" y="244"/>
                    </a:lnTo>
                    <a:lnTo>
                      <a:pt x="23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dirty="0">
                  <a:latin typeface="Calibri"/>
                </a:endParaRPr>
              </a:p>
            </p:txBody>
          </p:sp>
          <p:sp>
            <p:nvSpPr>
              <p:cNvPr id="9240" name="Freeform 87"/>
              <p:cNvSpPr>
                <a:spLocks/>
              </p:cNvSpPr>
              <p:nvPr/>
            </p:nvSpPr>
            <p:spPr bwMode="auto">
              <a:xfrm>
                <a:off x="3527" y="1392"/>
                <a:ext cx="185" cy="192"/>
              </a:xfrm>
              <a:custGeom>
                <a:avLst/>
                <a:gdLst>
                  <a:gd name="T0" fmla="*/ 148 w 185"/>
                  <a:gd name="T1" fmla="*/ 0 h 192"/>
                  <a:gd name="T2" fmla="*/ 185 w 185"/>
                  <a:gd name="T3" fmla="*/ 39 h 192"/>
                  <a:gd name="T4" fmla="*/ 171 w 185"/>
                  <a:gd name="T5" fmla="*/ 52 h 192"/>
                  <a:gd name="T6" fmla="*/ 185 w 185"/>
                  <a:gd name="T7" fmla="*/ 65 h 192"/>
                  <a:gd name="T8" fmla="*/ 62 w 185"/>
                  <a:gd name="T9" fmla="*/ 192 h 192"/>
                  <a:gd name="T10" fmla="*/ 48 w 185"/>
                  <a:gd name="T11" fmla="*/ 179 h 192"/>
                  <a:gd name="T12" fmla="*/ 39 w 185"/>
                  <a:gd name="T13" fmla="*/ 188 h 192"/>
                  <a:gd name="T14" fmla="*/ 0 w 185"/>
                  <a:gd name="T15" fmla="*/ 150 h 192"/>
                  <a:gd name="T16" fmla="*/ 148 w 185"/>
                  <a:gd name="T17" fmla="*/ 0 h 1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5" h="192">
                    <a:moveTo>
                      <a:pt x="148" y="0"/>
                    </a:moveTo>
                    <a:lnTo>
                      <a:pt x="185" y="39"/>
                    </a:lnTo>
                    <a:lnTo>
                      <a:pt x="171" y="52"/>
                    </a:lnTo>
                    <a:lnTo>
                      <a:pt x="185" y="65"/>
                    </a:lnTo>
                    <a:lnTo>
                      <a:pt x="62" y="192"/>
                    </a:lnTo>
                    <a:lnTo>
                      <a:pt x="48" y="179"/>
                    </a:lnTo>
                    <a:lnTo>
                      <a:pt x="39" y="188"/>
                    </a:lnTo>
                    <a:lnTo>
                      <a:pt x="0" y="15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dirty="0">
                  <a:latin typeface="Calibri"/>
                </a:endParaRPr>
              </a:p>
            </p:txBody>
          </p:sp>
          <p:sp>
            <p:nvSpPr>
              <p:cNvPr id="9241" name="Freeform 88"/>
              <p:cNvSpPr>
                <a:spLocks/>
              </p:cNvSpPr>
              <p:nvPr/>
            </p:nvSpPr>
            <p:spPr bwMode="auto">
              <a:xfrm>
                <a:off x="3485" y="1555"/>
                <a:ext cx="59" cy="58"/>
              </a:xfrm>
              <a:custGeom>
                <a:avLst/>
                <a:gdLst>
                  <a:gd name="T0" fmla="*/ 36 w 59"/>
                  <a:gd name="T1" fmla="*/ 0 h 58"/>
                  <a:gd name="T2" fmla="*/ 59 w 59"/>
                  <a:gd name="T3" fmla="*/ 21 h 58"/>
                  <a:gd name="T4" fmla="*/ 19 w 59"/>
                  <a:gd name="T5" fmla="*/ 58 h 58"/>
                  <a:gd name="T6" fmla="*/ 0 w 59"/>
                  <a:gd name="T7" fmla="*/ 35 h 58"/>
                  <a:gd name="T8" fmla="*/ 36 w 59"/>
                  <a:gd name="T9" fmla="*/ 0 h 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" h="58">
                    <a:moveTo>
                      <a:pt x="36" y="0"/>
                    </a:moveTo>
                    <a:lnTo>
                      <a:pt x="59" y="21"/>
                    </a:lnTo>
                    <a:lnTo>
                      <a:pt x="19" y="58"/>
                    </a:lnTo>
                    <a:lnTo>
                      <a:pt x="0" y="35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dirty="0">
                  <a:latin typeface="Calibri"/>
                </a:endParaRPr>
              </a:p>
            </p:txBody>
          </p:sp>
          <p:sp>
            <p:nvSpPr>
              <p:cNvPr id="9242" name="Freeform 89"/>
              <p:cNvSpPr>
                <a:spLocks/>
              </p:cNvSpPr>
              <p:nvPr/>
            </p:nvSpPr>
            <p:spPr bwMode="auto">
              <a:xfrm>
                <a:off x="3437" y="1598"/>
                <a:ext cx="84" cy="90"/>
              </a:xfrm>
              <a:custGeom>
                <a:avLst/>
                <a:gdLst>
                  <a:gd name="T0" fmla="*/ 38 w 84"/>
                  <a:gd name="T1" fmla="*/ 0 h 90"/>
                  <a:gd name="T2" fmla="*/ 61 w 84"/>
                  <a:gd name="T3" fmla="*/ 25 h 90"/>
                  <a:gd name="T4" fmla="*/ 58 w 84"/>
                  <a:gd name="T5" fmla="*/ 28 h 90"/>
                  <a:gd name="T6" fmla="*/ 84 w 84"/>
                  <a:gd name="T7" fmla="*/ 53 h 90"/>
                  <a:gd name="T8" fmla="*/ 48 w 84"/>
                  <a:gd name="T9" fmla="*/ 90 h 90"/>
                  <a:gd name="T10" fmla="*/ 0 w 84"/>
                  <a:gd name="T11" fmla="*/ 38 h 90"/>
                  <a:gd name="T12" fmla="*/ 38 w 84"/>
                  <a:gd name="T13" fmla="*/ 0 h 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4" h="90">
                    <a:moveTo>
                      <a:pt x="38" y="0"/>
                    </a:moveTo>
                    <a:lnTo>
                      <a:pt x="61" y="25"/>
                    </a:lnTo>
                    <a:lnTo>
                      <a:pt x="58" y="28"/>
                    </a:lnTo>
                    <a:lnTo>
                      <a:pt x="84" y="53"/>
                    </a:lnTo>
                    <a:lnTo>
                      <a:pt x="48" y="90"/>
                    </a:lnTo>
                    <a:lnTo>
                      <a:pt x="0" y="38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dirty="0">
                  <a:latin typeface="Calibri"/>
                </a:endParaRPr>
              </a:p>
            </p:txBody>
          </p:sp>
          <p:sp>
            <p:nvSpPr>
              <p:cNvPr id="9243" name="Freeform 90"/>
              <p:cNvSpPr>
                <a:spLocks/>
              </p:cNvSpPr>
              <p:nvPr/>
            </p:nvSpPr>
            <p:spPr bwMode="auto">
              <a:xfrm>
                <a:off x="3518" y="1594"/>
                <a:ext cx="51" cy="52"/>
              </a:xfrm>
              <a:custGeom>
                <a:avLst/>
                <a:gdLst>
                  <a:gd name="T0" fmla="*/ 13 w 51"/>
                  <a:gd name="T1" fmla="*/ 4 h 52"/>
                  <a:gd name="T2" fmla="*/ 3 w 51"/>
                  <a:gd name="T3" fmla="*/ 13 h 52"/>
                  <a:gd name="T4" fmla="*/ 13 w 51"/>
                  <a:gd name="T5" fmla="*/ 23 h 52"/>
                  <a:gd name="T6" fmla="*/ 0 w 51"/>
                  <a:gd name="T7" fmla="*/ 38 h 52"/>
                  <a:gd name="T8" fmla="*/ 13 w 51"/>
                  <a:gd name="T9" fmla="*/ 52 h 52"/>
                  <a:gd name="T10" fmla="*/ 51 w 51"/>
                  <a:gd name="T11" fmla="*/ 13 h 52"/>
                  <a:gd name="T12" fmla="*/ 38 w 51"/>
                  <a:gd name="T13" fmla="*/ 0 h 52"/>
                  <a:gd name="T14" fmla="*/ 23 w 51"/>
                  <a:gd name="T15" fmla="*/ 13 h 52"/>
                  <a:gd name="T16" fmla="*/ 13 w 51"/>
                  <a:gd name="T17" fmla="*/ 4 h 5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1" h="52">
                    <a:moveTo>
                      <a:pt x="13" y="4"/>
                    </a:moveTo>
                    <a:lnTo>
                      <a:pt x="3" y="13"/>
                    </a:lnTo>
                    <a:lnTo>
                      <a:pt x="13" y="23"/>
                    </a:lnTo>
                    <a:lnTo>
                      <a:pt x="0" y="38"/>
                    </a:lnTo>
                    <a:lnTo>
                      <a:pt x="13" y="52"/>
                    </a:lnTo>
                    <a:lnTo>
                      <a:pt x="51" y="13"/>
                    </a:lnTo>
                    <a:lnTo>
                      <a:pt x="38" y="0"/>
                    </a:lnTo>
                    <a:lnTo>
                      <a:pt x="23" y="13"/>
                    </a:lnTo>
                    <a:lnTo>
                      <a:pt x="13" y="4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dirty="0">
                  <a:latin typeface="Calibri"/>
                </a:endParaRPr>
              </a:p>
            </p:txBody>
          </p:sp>
          <p:sp>
            <p:nvSpPr>
              <p:cNvPr id="9244" name="Freeform 91"/>
              <p:cNvSpPr>
                <a:spLocks/>
              </p:cNvSpPr>
              <p:nvPr/>
            </p:nvSpPr>
            <p:spPr bwMode="auto">
              <a:xfrm>
                <a:off x="3475" y="1444"/>
                <a:ext cx="267" cy="286"/>
              </a:xfrm>
              <a:custGeom>
                <a:avLst/>
                <a:gdLst>
                  <a:gd name="T0" fmla="*/ 267 w 267"/>
                  <a:gd name="T1" fmla="*/ 0 h 286"/>
                  <a:gd name="T2" fmla="*/ 267 w 267"/>
                  <a:gd name="T3" fmla="*/ 17 h 286"/>
                  <a:gd name="T4" fmla="*/ 0 w 267"/>
                  <a:gd name="T5" fmla="*/ 286 h 286"/>
                  <a:gd name="T6" fmla="*/ 4 w 267"/>
                  <a:gd name="T7" fmla="*/ 269 h 286"/>
                  <a:gd name="T8" fmla="*/ 267 w 267"/>
                  <a:gd name="T9" fmla="*/ 0 h 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7" h="286">
                    <a:moveTo>
                      <a:pt x="267" y="0"/>
                    </a:moveTo>
                    <a:lnTo>
                      <a:pt x="267" y="17"/>
                    </a:lnTo>
                    <a:lnTo>
                      <a:pt x="0" y="286"/>
                    </a:lnTo>
                    <a:lnTo>
                      <a:pt x="4" y="269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dirty="0">
                  <a:latin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9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53000"/>
            <a:ext cx="1371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Calibri"/>
              </a:rPr>
              <a:t>Beispiel für eine Abbildung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685800" y="2590800"/>
            <a:ext cx="78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de-DE" sz="1800" dirty="0">
                <a:latin typeface="Calibri"/>
              </a:rPr>
              <a:t>Kunde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3943350" y="2590800"/>
            <a:ext cx="10622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de-DE" sz="1800" dirty="0">
                <a:latin typeface="Calibri"/>
              </a:rPr>
              <a:t>Angreifer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8077200" y="2605088"/>
            <a:ext cx="6470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de-DE" sz="1800" dirty="0">
                <a:latin typeface="Calibri"/>
              </a:rPr>
              <a:t>Bank</a:t>
            </a:r>
          </a:p>
        </p:txBody>
      </p:sp>
      <p:pic>
        <p:nvPicPr>
          <p:cNvPr id="12294" name="Picture 7" descr="hac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3"/>
          <a:stretch>
            <a:fillRect/>
          </a:stretch>
        </p:blipFill>
        <p:spPr bwMode="auto">
          <a:xfrm>
            <a:off x="4092575" y="2971800"/>
            <a:ext cx="83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50"/>
          <a:stretch>
            <a:fillRect/>
          </a:stretch>
        </p:blipFill>
        <p:spPr bwMode="auto">
          <a:xfrm>
            <a:off x="8023225" y="2971800"/>
            <a:ext cx="8191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50"/>
          <a:stretch>
            <a:fillRect/>
          </a:stretch>
        </p:blipFill>
        <p:spPr bwMode="auto">
          <a:xfrm>
            <a:off x="717550" y="2971800"/>
            <a:ext cx="8064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Line 10"/>
          <p:cNvSpPr>
            <a:spLocks noChangeShapeType="1"/>
          </p:cNvSpPr>
          <p:nvPr/>
        </p:nvSpPr>
        <p:spPr bwMode="auto">
          <a:xfrm>
            <a:off x="1066800" y="44958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dirty="0">
              <a:latin typeface="Calibri"/>
            </a:endParaRPr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1366838" y="4343400"/>
            <a:ext cx="2402521" cy="338554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sz="1600" dirty="0">
                <a:latin typeface="Calibri"/>
              </a:rPr>
              <a:t>Kunde: startet Transaktion</a:t>
            </a:r>
          </a:p>
        </p:txBody>
      </p:sp>
      <p:sp>
        <p:nvSpPr>
          <p:cNvPr id="12299" name="Line 12"/>
          <p:cNvSpPr>
            <a:spLocks noChangeShapeType="1"/>
          </p:cNvSpPr>
          <p:nvPr/>
        </p:nvSpPr>
        <p:spPr bwMode="auto">
          <a:xfrm>
            <a:off x="4495800" y="3962400"/>
            <a:ext cx="0" cy="914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dirty="0">
              <a:latin typeface="Calibri"/>
            </a:endParaRPr>
          </a:p>
        </p:txBody>
      </p:sp>
      <p:sp>
        <p:nvSpPr>
          <p:cNvPr id="12300" name="Line 13"/>
          <p:cNvSpPr>
            <a:spLocks noChangeShapeType="1"/>
          </p:cNvSpPr>
          <p:nvPr/>
        </p:nvSpPr>
        <p:spPr bwMode="auto">
          <a:xfrm flipH="1">
            <a:off x="1066800" y="51054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dirty="0">
              <a:latin typeface="Calibri"/>
            </a:endParaRPr>
          </a:p>
        </p:txBody>
      </p:sp>
      <p:sp>
        <p:nvSpPr>
          <p:cNvPr id="12301" name="Rectangle 14"/>
          <p:cNvSpPr>
            <a:spLocks noChangeArrowheads="1"/>
          </p:cNvSpPr>
          <p:nvPr/>
        </p:nvSpPr>
        <p:spPr bwMode="auto">
          <a:xfrm>
            <a:off x="3081338" y="4953000"/>
            <a:ext cx="2833127" cy="338554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sz="1600" dirty="0">
                <a:latin typeface="Calibri"/>
              </a:rPr>
              <a:t>Bank: Anforderung </a:t>
            </a:r>
            <a:r>
              <a:rPr lang="de-DE" sz="1600" dirty="0" err="1">
                <a:latin typeface="Calibri"/>
              </a:rPr>
              <a:t>iTAN</a:t>
            </a:r>
            <a:r>
              <a:rPr lang="de-DE" sz="1600" dirty="0">
                <a:latin typeface="Calibri"/>
              </a:rPr>
              <a:t> (Index)</a:t>
            </a:r>
          </a:p>
        </p:txBody>
      </p:sp>
      <p:sp>
        <p:nvSpPr>
          <p:cNvPr id="12302" name="Line 15"/>
          <p:cNvSpPr>
            <a:spLocks noChangeShapeType="1"/>
          </p:cNvSpPr>
          <p:nvPr/>
        </p:nvSpPr>
        <p:spPr bwMode="auto">
          <a:xfrm>
            <a:off x="4648200" y="4724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dirty="0">
              <a:latin typeface="Calibri"/>
            </a:endParaRPr>
          </a:p>
        </p:txBody>
      </p:sp>
      <p:sp>
        <p:nvSpPr>
          <p:cNvPr id="12303" name="Rectangle 16"/>
          <p:cNvSpPr>
            <a:spLocks noChangeArrowheads="1"/>
          </p:cNvSpPr>
          <p:nvPr/>
        </p:nvSpPr>
        <p:spPr bwMode="auto">
          <a:xfrm>
            <a:off x="4879975" y="4572000"/>
            <a:ext cx="3254617" cy="338554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sz="1600" dirty="0">
                <a:latin typeface="Calibri"/>
              </a:rPr>
              <a:t>Angreifer: startet eigene Transaktion</a:t>
            </a:r>
          </a:p>
        </p:txBody>
      </p:sp>
      <p:sp>
        <p:nvSpPr>
          <p:cNvPr id="12304" name="Line 17"/>
          <p:cNvSpPr>
            <a:spLocks noChangeShapeType="1"/>
          </p:cNvSpPr>
          <p:nvPr/>
        </p:nvSpPr>
        <p:spPr bwMode="auto">
          <a:xfrm>
            <a:off x="1066800" y="54864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dirty="0">
              <a:latin typeface="Calibri"/>
            </a:endParaRPr>
          </a:p>
        </p:txBody>
      </p:sp>
      <p:sp>
        <p:nvSpPr>
          <p:cNvPr id="12305" name="Rectangle 18"/>
          <p:cNvSpPr>
            <a:spLocks noChangeArrowheads="1"/>
          </p:cNvSpPr>
          <p:nvPr/>
        </p:nvSpPr>
        <p:spPr bwMode="auto">
          <a:xfrm>
            <a:off x="1371600" y="5334000"/>
            <a:ext cx="1169210" cy="338554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sz="1600" dirty="0">
                <a:latin typeface="Calibri"/>
              </a:rPr>
              <a:t>Kunde: TAN</a:t>
            </a:r>
          </a:p>
        </p:txBody>
      </p:sp>
      <p:sp>
        <p:nvSpPr>
          <p:cNvPr id="12306" name="Line 19"/>
          <p:cNvSpPr>
            <a:spLocks noChangeShapeType="1"/>
          </p:cNvSpPr>
          <p:nvPr/>
        </p:nvSpPr>
        <p:spPr bwMode="auto">
          <a:xfrm>
            <a:off x="4495800" y="5334000"/>
            <a:ext cx="0" cy="914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dirty="0">
              <a:latin typeface="Calibri"/>
            </a:endParaRPr>
          </a:p>
        </p:txBody>
      </p:sp>
      <p:sp>
        <p:nvSpPr>
          <p:cNvPr id="12307" name="Line 20"/>
          <p:cNvSpPr>
            <a:spLocks noChangeShapeType="1"/>
          </p:cNvSpPr>
          <p:nvPr/>
        </p:nvSpPr>
        <p:spPr bwMode="auto">
          <a:xfrm>
            <a:off x="4648200" y="5715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dirty="0">
              <a:latin typeface="Calibri"/>
            </a:endParaRPr>
          </a:p>
        </p:txBody>
      </p:sp>
      <p:sp>
        <p:nvSpPr>
          <p:cNvPr id="12308" name="Rectangle 21"/>
          <p:cNvSpPr>
            <a:spLocks noChangeArrowheads="1"/>
          </p:cNvSpPr>
          <p:nvPr/>
        </p:nvSpPr>
        <p:spPr bwMode="auto">
          <a:xfrm>
            <a:off x="4879975" y="5562600"/>
            <a:ext cx="1417175" cy="338554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sz="1600" dirty="0">
                <a:latin typeface="Calibri"/>
              </a:rPr>
              <a:t>Angreifer: TAN</a:t>
            </a:r>
          </a:p>
        </p:txBody>
      </p:sp>
      <p:sp>
        <p:nvSpPr>
          <p:cNvPr id="12309" name="Line 22"/>
          <p:cNvSpPr>
            <a:spLocks noChangeShapeType="1"/>
          </p:cNvSpPr>
          <p:nvPr/>
        </p:nvSpPr>
        <p:spPr bwMode="auto">
          <a:xfrm flipH="1">
            <a:off x="4648200" y="6096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dirty="0">
              <a:latin typeface="Calibri"/>
            </a:endParaRPr>
          </a:p>
        </p:txBody>
      </p:sp>
      <p:sp>
        <p:nvSpPr>
          <p:cNvPr id="12310" name="Rectangle 23"/>
          <p:cNvSpPr>
            <a:spLocks noChangeArrowheads="1"/>
          </p:cNvSpPr>
          <p:nvPr/>
        </p:nvSpPr>
        <p:spPr bwMode="auto">
          <a:xfrm>
            <a:off x="4876800" y="5943600"/>
            <a:ext cx="1680969" cy="338554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sz="1600" dirty="0">
                <a:latin typeface="Calibri"/>
              </a:rPr>
              <a:t>Bank: Bestätigung</a:t>
            </a:r>
          </a:p>
        </p:txBody>
      </p:sp>
      <p:sp>
        <p:nvSpPr>
          <p:cNvPr id="12311" name="Line 24"/>
          <p:cNvSpPr>
            <a:spLocks noChangeShapeType="1"/>
          </p:cNvSpPr>
          <p:nvPr/>
        </p:nvSpPr>
        <p:spPr bwMode="auto">
          <a:xfrm flipH="1">
            <a:off x="1066800" y="6172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dirty="0">
              <a:latin typeface="Calibri"/>
            </a:endParaRPr>
          </a:p>
        </p:txBody>
      </p:sp>
      <p:sp>
        <p:nvSpPr>
          <p:cNvPr id="12312" name="Rectangle 25"/>
          <p:cNvSpPr>
            <a:spLocks noChangeArrowheads="1"/>
          </p:cNvSpPr>
          <p:nvPr/>
        </p:nvSpPr>
        <p:spPr bwMode="auto">
          <a:xfrm>
            <a:off x="1295400" y="6019800"/>
            <a:ext cx="2223686" cy="338554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sz="1600" dirty="0">
                <a:latin typeface="Calibri"/>
              </a:rPr>
              <a:t>Angreifer: „Bestätigung“</a:t>
            </a:r>
          </a:p>
        </p:txBody>
      </p:sp>
      <p:sp>
        <p:nvSpPr>
          <p:cNvPr id="12313" name="Line 26"/>
          <p:cNvSpPr>
            <a:spLocks noChangeShapeType="1"/>
          </p:cNvSpPr>
          <p:nvPr/>
        </p:nvSpPr>
        <p:spPr bwMode="auto">
          <a:xfrm>
            <a:off x="1066800" y="36576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dirty="0">
              <a:latin typeface="Calibri"/>
            </a:endParaRPr>
          </a:p>
        </p:txBody>
      </p:sp>
      <p:sp>
        <p:nvSpPr>
          <p:cNvPr id="12314" name="Line 27"/>
          <p:cNvSpPr>
            <a:spLocks noChangeShapeType="1"/>
          </p:cNvSpPr>
          <p:nvPr/>
        </p:nvSpPr>
        <p:spPr bwMode="auto">
          <a:xfrm>
            <a:off x="8610600" y="36576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066800"/>
          </a:xfrm>
        </p:spPr>
        <p:txBody>
          <a:bodyPr/>
          <a:lstStyle/>
          <a:p>
            <a:pPr eaLnBrk="1" hangingPunct="1"/>
            <a:r>
              <a:rPr lang="de-DE" dirty="0">
                <a:latin typeface="Calibri"/>
              </a:rPr>
              <a:t>Voraussetzung: </a:t>
            </a:r>
            <a:r>
              <a:rPr lang="de-DE" dirty="0">
                <a:solidFill>
                  <a:schemeClr val="tx1"/>
                </a:solidFill>
                <a:latin typeface="Calibri"/>
              </a:rPr>
              <a:t>Angreifer </a:t>
            </a:r>
            <a:endParaRPr lang="de-DE" dirty="0">
              <a:latin typeface="Calibri"/>
            </a:endParaRPr>
          </a:p>
          <a:p>
            <a:pPr lvl="1" eaLnBrk="1" hangingPunct="1"/>
            <a:r>
              <a:rPr lang="de-DE" dirty="0">
                <a:latin typeface="Calibri"/>
                <a:ea typeface="ＭＳ Ｐゴシック" charset="0"/>
              </a:rPr>
              <a:t>betreibt täuschend echte Webseite der Bank</a:t>
            </a:r>
          </a:p>
          <a:p>
            <a:pPr lvl="1" eaLnBrk="1" hangingPunct="1"/>
            <a:r>
              <a:rPr lang="de-DE" dirty="0">
                <a:latin typeface="Calibri"/>
                <a:ea typeface="ＭＳ Ｐゴシック" charset="0"/>
              </a:rPr>
              <a:t>bewegt den Kunden zum Besuch dieser Seite</a:t>
            </a:r>
          </a:p>
        </p:txBody>
      </p:sp>
      <p:sp>
        <p:nvSpPr>
          <p:cNvPr id="12316" name="Line 29"/>
          <p:cNvSpPr>
            <a:spLocks noChangeShapeType="1"/>
          </p:cNvSpPr>
          <p:nvPr/>
        </p:nvSpPr>
        <p:spPr bwMode="auto">
          <a:xfrm>
            <a:off x="1066800" y="4038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dirty="0">
              <a:latin typeface="Calibri"/>
            </a:endParaRPr>
          </a:p>
        </p:txBody>
      </p:sp>
      <p:sp>
        <p:nvSpPr>
          <p:cNvPr id="12317" name="Text Box 30"/>
          <p:cNvSpPr txBox="1">
            <a:spLocks noChangeArrowheads="1"/>
          </p:cNvSpPr>
          <p:nvPr/>
        </p:nvSpPr>
        <p:spPr bwMode="auto">
          <a:xfrm>
            <a:off x="1371600" y="3733800"/>
            <a:ext cx="2582758" cy="58477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de-DE" sz="1600" dirty="0">
                <a:latin typeface="Calibri"/>
              </a:rPr>
              <a:t>Login bei der (falschen) Bank</a:t>
            </a:r>
          </a:p>
          <a:p>
            <a:r>
              <a:rPr lang="de-DE" sz="1600" dirty="0">
                <a:latin typeface="Calibri"/>
              </a:rPr>
              <a:t>Angreifer fängt Daten ab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9999 TemplateSVSnurHF">
  <a:themeElements>
    <a:clrScheme name="Benutzerdefiniert 1">
      <a:dk1>
        <a:srgbClr val="000000"/>
      </a:dk1>
      <a:lt1>
        <a:srgbClr val="FFFFFF"/>
      </a:lt1>
      <a:dk2>
        <a:srgbClr val="335787"/>
      </a:dk2>
      <a:lt2>
        <a:srgbClr val="B3B3B3"/>
      </a:lt2>
      <a:accent1>
        <a:srgbClr val="99CCFF"/>
      </a:accent1>
      <a:accent2>
        <a:srgbClr val="C1222A"/>
      </a:accent2>
      <a:accent3>
        <a:srgbClr val="FFFFFF"/>
      </a:accent3>
      <a:accent4>
        <a:srgbClr val="000000"/>
      </a:accent4>
      <a:accent5>
        <a:srgbClr val="CAE2FF"/>
      </a:accent5>
      <a:accent6>
        <a:srgbClr val="C1222A"/>
      </a:accent6>
      <a:hlink>
        <a:srgbClr val="335787"/>
      </a:hlink>
      <a:folHlink>
        <a:srgbClr val="33578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9999 TemplateSVSnurHF.potx</Template>
  <TotalTime>0</TotalTime>
  <Words>246</Words>
  <Application>Microsoft Macintosh PowerPoint</Application>
  <PresentationFormat>Bildschirmpräsentation (4:3)</PresentationFormat>
  <Paragraphs>54</Paragraphs>
  <Slides>5</Slides>
  <Notes>4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9999 TemplateSVSnurHF</vt:lpstr>
      <vt:lpstr>Microsoft ClipArt Gallery</vt:lpstr>
      <vt:lpstr>Template für Folien</vt:lpstr>
      <vt:lpstr>Der Arbeitsbereich Sicherheit in Verteilten Systemen (SVS)</vt:lpstr>
      <vt:lpstr>Beispiel für eine Abbildung</vt:lpstr>
      <vt:lpstr>Beispiel für eine Abbildung</vt:lpstr>
      <vt:lpstr>Beispiel für eine Abbildung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für Folien (nur HF)</dc:title>
  <dc:subject/>
  <dc:creator/>
  <cp:keywords/>
  <dc:description/>
  <cp:lastModifiedBy>SVS</cp:lastModifiedBy>
  <cp:revision>665</cp:revision>
  <cp:lastPrinted>2003-12-17T12:03:49Z</cp:lastPrinted>
  <dcterms:created xsi:type="dcterms:W3CDTF">2009-11-03T08:05:18Z</dcterms:created>
  <dcterms:modified xsi:type="dcterms:W3CDTF">2016-10-14T15:54:49Z</dcterms:modified>
  <cp:category/>
</cp:coreProperties>
</file>