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2" r:id="rId4"/>
    <p:sldId id="279" r:id="rId5"/>
    <p:sldId id="273" r:id="rId6"/>
    <p:sldId id="274" r:id="rId7"/>
    <p:sldId id="276" r:id="rId8"/>
    <p:sldId id="277" r:id="rId9"/>
    <p:sldId id="278" r:id="rId10"/>
    <p:sldId id="264" r:id="rId11"/>
    <p:sldId id="265" r:id="rId12"/>
    <p:sldId id="260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39" autoAdjust="0"/>
  </p:normalViewPr>
  <p:slideViewPr>
    <p:cSldViewPr>
      <p:cViewPr varScale="1">
        <p:scale>
          <a:sx n="74" d="100"/>
          <a:sy n="74" d="100"/>
        </p:scale>
        <p:origin x="-6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6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A82BA-9C9A-4B0E-B187-02B69F1C2182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3F579-FC7F-4F35-AC94-9E7268116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F528-1FDD-4AF5-99D1-7575681A3B8F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5E59-D663-4960-8479-96F6AEC7BCC7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505C-711E-429D-9D50-201B03E7C4A6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08DE-9249-4C44-AD52-613EFC5CDD01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0C7F-E070-473E-85E9-4220490B32FC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267B-1B03-4DC4-8209-8112605EAE2C}" type="datetime1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731-1446-42EE-86E3-DD10EF6811DF}" type="datetime1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2758-677F-40C2-AB3A-C477E22935E5}" type="datetime1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FB4-9322-4149-9C3F-0128A76F9879}" type="datetime1">
              <a:rPr lang="en-US" smtClean="0"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4378-41E7-4597-83A5-1C0C7746A204}" type="datetime1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089B-1583-46E0-84FE-A5A58C967929}" type="datetime1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E00D-0994-4D18-AF47-85FD4974A5A3}" type="datetime1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3668A-0F52-41DA-83FD-5F1879629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r>
              <a:rPr lang="en-US" dirty="0" smtClean="0"/>
              <a:t>Week 1-a</a:t>
            </a:r>
            <a:r>
              <a:rPr lang="en-US" smtClean="0"/>
              <a:t>, Spring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Logic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Logic is a mathematical disciple of arguing true of false of a statement.</a:t>
            </a:r>
          </a:p>
          <a:p>
            <a:r>
              <a:rPr lang="en-US" dirty="0" smtClean="0"/>
              <a:t>A simple statement (Chris is a boy. The door is open.) is a variable of either true/false (or 1/0). </a:t>
            </a:r>
          </a:p>
          <a:p>
            <a:r>
              <a:rPr lang="en-US" dirty="0" smtClean="0"/>
              <a:t>A logic statement has a structure of “if A (is true/false), then B (is true/false) (If-Then statement)”. (B&lt;-A, or simply B=A)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Basic operation: AND (.), OR(+), NOT(‘)</a:t>
            </a:r>
          </a:p>
          <a:p>
            <a:pPr lvl="0"/>
            <a:r>
              <a:rPr lang="en-US" dirty="0" smtClean="0"/>
              <a:t>Each variable (A, B or X) is a simple statement . (The door is open. John is here.)</a:t>
            </a:r>
          </a:p>
          <a:p>
            <a:pPr lvl="0"/>
            <a:r>
              <a:rPr lang="en-US" dirty="0" smtClean="0"/>
              <a:t>Note :X+X=X,  X.X=X,  X+1=1,  X.X’=0, etc.</a:t>
            </a:r>
          </a:p>
          <a:p>
            <a:pPr lvl="0"/>
            <a:r>
              <a:rPr lang="en-US" dirty="0" smtClean="0"/>
              <a:t>A truth table lists all possible input instances and corresponding outputs in a table form. </a:t>
            </a:r>
          </a:p>
          <a:p>
            <a:pPr lvl="0"/>
            <a:r>
              <a:rPr lang="en-US" dirty="0" smtClean="0"/>
              <a:t>Factoring and multiplying-out work in the same way as arithmetic operation. </a:t>
            </a:r>
          </a:p>
          <a:p>
            <a:pPr lvl="0">
              <a:buNone/>
            </a:pPr>
            <a:r>
              <a:rPr lang="en-US" dirty="0" smtClean="0"/>
              <a:t>		X.(Y+Z)=X.Y+X.Z  	</a:t>
            </a:r>
          </a:p>
          <a:p>
            <a:pPr lvl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Note that X+(Y.Z)=(X+Y).(X+Z) is also true always.</a:t>
            </a:r>
          </a:p>
          <a:p>
            <a:pPr lvl="0"/>
            <a:r>
              <a:rPr lang="en-US" dirty="0" smtClean="0"/>
              <a:t>De Morgan’s Theorem</a:t>
            </a:r>
          </a:p>
          <a:p>
            <a:pPr lvl="0">
              <a:buNone/>
            </a:pPr>
            <a:r>
              <a:rPr lang="en-US" dirty="0" smtClean="0"/>
              <a:t>		(X+Y)’=X’.Y’	(XY)’=X’+Y’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(Logic)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Logic operations of AND, OR, NOT may compound to NAND, NOR and XOR.</a:t>
            </a:r>
          </a:p>
          <a:p>
            <a:r>
              <a:rPr lang="en-US" dirty="0" smtClean="0"/>
              <a:t>Be careful to distinguish arithmetic operations (+, .) from logic operations (AND(.), OR(+)). Even “=“ has different meanings in Boolean operations. </a:t>
            </a:r>
          </a:p>
          <a:p>
            <a:r>
              <a:rPr lang="en-US" dirty="0" smtClean="0"/>
              <a:t>When variables (ex. </a:t>
            </a:r>
            <a:r>
              <a:rPr lang="en-US" dirty="0" err="1" smtClean="0"/>
              <a:t>x,y,z</a:t>
            </a:r>
            <a:r>
              <a:rPr lang="en-US" dirty="0" smtClean="0"/>
              <a:t>) have values (true(1), false(0)) and are connected by AND operator,  the expression looks like a binary number (ex. 101). But it is not.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gate is a device that performs a basic operation.  (AND gate, OR gate, NOT gate)</a:t>
            </a:r>
          </a:p>
          <a:p>
            <a:pPr lvl="0"/>
            <a:r>
              <a:rPr lang="en-US" dirty="0" smtClean="0"/>
              <a:t>Gates come in all different characteristics (speed, logic levels) and prices.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Syllabus review</a:t>
            </a:r>
          </a:p>
          <a:p>
            <a:r>
              <a:rPr lang="en-US" dirty="0" smtClean="0"/>
              <a:t>Number systems</a:t>
            </a:r>
          </a:p>
          <a:p>
            <a:r>
              <a:rPr lang="en-US" dirty="0" smtClean="0"/>
              <a:t>Conversion of a number from one base to another. </a:t>
            </a:r>
          </a:p>
          <a:p>
            <a:r>
              <a:rPr lang="en-US" dirty="0" smtClean="0"/>
              <a:t>Operations in non-decimal system.</a:t>
            </a:r>
          </a:p>
          <a:p>
            <a:r>
              <a:rPr lang="en-US" dirty="0" smtClean="0"/>
              <a:t>Boolean Algebra</a:t>
            </a:r>
          </a:p>
          <a:p>
            <a:r>
              <a:rPr lang="en-US" dirty="0" smtClean="0"/>
              <a:t>Logic Operators</a:t>
            </a:r>
          </a:p>
          <a:p>
            <a:r>
              <a:rPr lang="en-US" dirty="0" smtClean="0"/>
              <a:t>Logic gates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for W1-b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assignment: Chapter </a:t>
            </a:r>
            <a:r>
              <a:rPr lang="en-US" smtClean="0"/>
              <a:t>1 (</a:t>
            </a:r>
            <a:r>
              <a:rPr lang="en-US" dirty="0" smtClean="0"/>
              <a:t>light reading).</a:t>
            </a:r>
          </a:p>
          <a:p>
            <a:r>
              <a:rPr lang="en-US" dirty="0" smtClean="0"/>
              <a:t>Get the textbook ASAP.</a:t>
            </a:r>
          </a:p>
          <a:p>
            <a:r>
              <a:rPr lang="en-US" dirty="0" smtClean="0"/>
              <a:t>Get your PC up running in good shape. </a:t>
            </a:r>
          </a:p>
          <a:p>
            <a:r>
              <a:rPr lang="en-US" dirty="0" smtClean="0"/>
              <a:t>Visit Black Board Learner frequently.</a:t>
            </a:r>
          </a:p>
          <a:p>
            <a:r>
              <a:rPr lang="en-US" dirty="0" smtClean="0"/>
              <a:t>STM32F3-Discovery kit and LCD panel are coming  on 2/8/16. ($20.00 each)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base-10  (decimal) number system.</a:t>
            </a:r>
          </a:p>
          <a:p>
            <a:r>
              <a:rPr lang="en-US" dirty="0" smtClean="0"/>
              <a:t>Example of base-5 number system.</a:t>
            </a:r>
          </a:p>
          <a:p>
            <a:r>
              <a:rPr lang="en-US" dirty="0" smtClean="0"/>
              <a:t>Example of base-3 (ternary) number system.</a:t>
            </a:r>
          </a:p>
          <a:p>
            <a:r>
              <a:rPr lang="en-US" dirty="0" smtClean="0"/>
              <a:t>Example of base-2 (binary) number system. </a:t>
            </a:r>
          </a:p>
          <a:p>
            <a:r>
              <a:rPr lang="en-US" dirty="0" smtClean="0"/>
              <a:t>Notations of number systems</a:t>
            </a:r>
          </a:p>
          <a:p>
            <a:pPr lvl="1"/>
            <a:r>
              <a:rPr lang="en-US" dirty="0" smtClean="0"/>
              <a:t>Decimal : 0d987, 987</a:t>
            </a:r>
            <a:r>
              <a:rPr lang="en-US" baseline="-25000" dirty="0" smtClean="0"/>
              <a:t>10</a:t>
            </a:r>
          </a:p>
          <a:p>
            <a:pPr lvl="1"/>
            <a:r>
              <a:rPr lang="en-US" dirty="0" smtClean="0"/>
              <a:t>Binary: 0b1011, 1011b, 1011B, 1011</a:t>
            </a:r>
            <a:r>
              <a:rPr lang="en-US" baseline="-25000" dirty="0" smtClean="0"/>
              <a:t>2, </a:t>
            </a:r>
          </a:p>
          <a:p>
            <a:pPr lvl="1"/>
            <a:r>
              <a:rPr lang="en-US" dirty="0" smtClean="0"/>
              <a:t>Hexadecimal: 0x00FF, 00FFH, 00FFh, 00FF</a:t>
            </a:r>
            <a:r>
              <a:rPr lang="en-US" baseline="-25000" dirty="0" smtClean="0"/>
              <a:t>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B0F-0333-497E-8294-5F07C825D2F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Hexadecimal Numbers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010400" cy="483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5249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Decimal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Hexa</a:t>
                      </a:r>
                      <a:r>
                        <a:rPr lang="en-US" sz="1800" dirty="0" smtClean="0"/>
                        <a:t>-decimal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Decimal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Bianry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Hexa</a:t>
                      </a:r>
                      <a:r>
                        <a:rPr lang="en-US" sz="1800" dirty="0" smtClean="0"/>
                        <a:t>-decimal</a:t>
                      </a:r>
                      <a:endParaRPr lang="en-US" sz="1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B0F-0333-497E-8294-5F07C825D2F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Conversions between different number systems (positive integers)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900" dirty="0" smtClean="0"/>
              <a:t>Decimal to non-decimal conversion</a:t>
            </a:r>
          </a:p>
          <a:p>
            <a:pPr>
              <a:buNone/>
            </a:pPr>
            <a:r>
              <a:rPr lang="en-US" sz="3900" dirty="0" smtClean="0"/>
              <a:t>	N</a:t>
            </a:r>
            <a:r>
              <a:rPr lang="en-US" sz="3800" baseline="-25000" dirty="0" smtClean="0"/>
              <a:t>10</a:t>
            </a:r>
            <a:r>
              <a:rPr lang="en-US" sz="3900" dirty="0" smtClean="0"/>
              <a:t>=a</a:t>
            </a:r>
            <a:r>
              <a:rPr lang="en-US" sz="3900" baseline="-25000" dirty="0" smtClean="0"/>
              <a:t>0</a:t>
            </a:r>
            <a:r>
              <a:rPr lang="en-US" sz="3900" dirty="0" smtClean="0"/>
              <a:t>*R**(n) +a</a:t>
            </a:r>
            <a:r>
              <a:rPr lang="en-US" sz="3900" baseline="-25000" dirty="0" smtClean="0"/>
              <a:t>1</a:t>
            </a:r>
            <a:r>
              <a:rPr lang="en-US" sz="3900" dirty="0" smtClean="0"/>
              <a:t>*R**(n-1) +a</a:t>
            </a:r>
            <a:r>
              <a:rPr lang="en-US" sz="3900" baseline="-25000" dirty="0" smtClean="0"/>
              <a:t>2</a:t>
            </a:r>
            <a:r>
              <a:rPr lang="en-US" sz="3900" dirty="0" smtClean="0"/>
              <a:t>*R**(n-2) +… a</a:t>
            </a:r>
            <a:r>
              <a:rPr lang="en-US" sz="3900" baseline="-25000" dirty="0" smtClean="0"/>
              <a:t>n</a:t>
            </a:r>
            <a:r>
              <a:rPr lang="en-US" sz="3900" dirty="0" smtClean="0"/>
              <a:t>*R**0</a:t>
            </a:r>
          </a:p>
          <a:p>
            <a:r>
              <a:rPr lang="en-US" sz="3900" dirty="0" smtClean="0"/>
              <a:t>Non-decimal to decimal conversion</a:t>
            </a:r>
          </a:p>
          <a:p>
            <a:pPr lvl="1"/>
            <a:r>
              <a:rPr lang="en-US" sz="3900" dirty="0" smtClean="0"/>
              <a:t>Consecutive division method</a:t>
            </a:r>
          </a:p>
          <a:p>
            <a:pPr lvl="1"/>
            <a:r>
              <a:rPr lang="en-US" sz="3900" dirty="0" smtClean="0"/>
              <a:t>Weight subtraction method in binary number system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B0F-0333-497E-8294-5F07C825D2F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0xFF to decimal.</a:t>
            </a:r>
          </a:p>
          <a:p>
            <a:r>
              <a:rPr lang="en-US" dirty="0" smtClean="0"/>
              <a:t>Convert 0x123 to a decimal.</a:t>
            </a:r>
          </a:p>
          <a:p>
            <a:r>
              <a:rPr lang="en-US" dirty="0" smtClean="0"/>
              <a:t>Convert to hexadecimal and then to binary. </a:t>
            </a:r>
          </a:p>
          <a:p>
            <a:pPr>
              <a:buNone/>
            </a:pPr>
            <a:r>
              <a:rPr lang="en-US" dirty="0" smtClean="0"/>
              <a:t>		757</a:t>
            </a:r>
            <a:r>
              <a:rPr lang="en-US" baseline="-25000" dirty="0" smtClean="0"/>
              <a:t>10</a:t>
            </a:r>
          </a:p>
          <a:p>
            <a:pPr>
              <a:buNone/>
            </a:pPr>
            <a:r>
              <a:rPr lang="en-US" dirty="0" smtClean="0"/>
              <a:t>		356</a:t>
            </a:r>
            <a:r>
              <a:rPr lang="en-US" baseline="-25000" dirty="0" smtClean="0"/>
              <a:t>10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B0F-0333-497E-8294-5F07C825D2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Operations are +, -, *, /.</a:t>
            </a:r>
          </a:p>
          <a:p>
            <a:pPr>
              <a:buNone/>
            </a:pPr>
            <a:r>
              <a:rPr lang="en-US" dirty="0" smtClean="0"/>
              <a:t>Method 1: Convert to decimal numbers, compute and convert back to binary numbers. </a:t>
            </a:r>
          </a:p>
          <a:p>
            <a:pPr>
              <a:buNone/>
            </a:pPr>
            <a:r>
              <a:rPr lang="en-US" dirty="0" smtClean="0"/>
              <a:t>		Example: 1101(+,-,*,/)101=</a:t>
            </a:r>
          </a:p>
          <a:p>
            <a:pPr>
              <a:buNone/>
            </a:pPr>
            <a:r>
              <a:rPr lang="en-US" dirty="0" smtClean="0"/>
              <a:t>Method 2: Operate directly in binary system. Maintain the concepts of carry and borrow in the same way of decimal arithmetic.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sz="3200" dirty="0" smtClean="0"/>
              <a:t>Example: 1101(+,-,*,/)101=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B0F-0333-497E-8294-5F07C825D2F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Add, subtract and multiply in binary. </a:t>
            </a:r>
          </a:p>
          <a:p>
            <a:pPr>
              <a:buNone/>
            </a:pPr>
            <a:r>
              <a:rPr lang="en-US" dirty="0" smtClean="0"/>
              <a:t>		1111 and 1010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Kilo (K), mega(M), </a:t>
            </a:r>
            <a:r>
              <a:rPr lang="en-US" dirty="0" err="1" smtClean="0"/>
              <a:t>Tera</a:t>
            </a:r>
            <a:r>
              <a:rPr lang="en-US" dirty="0" smtClean="0"/>
              <a:t>(T)</a:t>
            </a:r>
          </a:p>
          <a:p>
            <a:r>
              <a:rPr lang="en-US" dirty="0" err="1" smtClean="0"/>
              <a:t>Mili</a:t>
            </a:r>
            <a:r>
              <a:rPr lang="en-US" dirty="0" smtClean="0"/>
              <a:t>(m), micro (u), </a:t>
            </a:r>
            <a:r>
              <a:rPr lang="en-US" dirty="0" err="1" smtClean="0"/>
              <a:t>nano</a:t>
            </a:r>
            <a:r>
              <a:rPr lang="en-US" dirty="0" smtClean="0"/>
              <a:t> (n)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B0F-0333-497E-8294-5F07C825D2F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603</Words>
  <Application>Microsoft Office PowerPoint</Application>
  <PresentationFormat>On-screen Show (4:3)</PresentationFormat>
  <Paragraphs>154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EECE237 Introduction to Embedded System</vt:lpstr>
      <vt:lpstr>Today’s Topics</vt:lpstr>
      <vt:lpstr>Assignment for W1-b</vt:lpstr>
      <vt:lpstr>Various Number system</vt:lpstr>
      <vt:lpstr>Binary and Hexadecimal Numbers</vt:lpstr>
      <vt:lpstr>Conversions between different number systems (positive integers)</vt:lpstr>
      <vt:lpstr>Exercise Problems </vt:lpstr>
      <vt:lpstr>Binary arithmetic operations</vt:lpstr>
      <vt:lpstr>Exercise Problems</vt:lpstr>
      <vt:lpstr>What is Logic ?</vt:lpstr>
      <vt:lpstr>Boolean Algebra</vt:lpstr>
      <vt:lpstr>Boolean (Logic) Operations</vt:lpstr>
      <vt:lpstr>Logic Gates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64</cp:revision>
  <dcterms:created xsi:type="dcterms:W3CDTF">2015-08-23T23:03:34Z</dcterms:created>
  <dcterms:modified xsi:type="dcterms:W3CDTF">2016-01-24T06:16:13Z</dcterms:modified>
</cp:coreProperties>
</file>