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3" r:id="rId2"/>
    <p:sldId id="271" r:id="rId3"/>
    <p:sldId id="276" r:id="rId4"/>
    <p:sldId id="275" r:id="rId5"/>
    <p:sldId id="280" r:id="rId6"/>
    <p:sldId id="269" r:id="rId7"/>
    <p:sldId id="272" r:id="rId8"/>
    <p:sldId id="259" r:id="rId9"/>
    <p:sldId id="264" r:id="rId10"/>
    <p:sldId id="279" r:id="rId11"/>
    <p:sldId id="277" r:id="rId12"/>
    <p:sldId id="260" r:id="rId13"/>
    <p:sldId id="268" r:id="rId14"/>
    <p:sldId id="266" r:id="rId15"/>
    <p:sldId id="267" r:id="rId16"/>
    <p:sldId id="278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32CF-1BFC-442D-9E98-E9AAB7728E08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902BB-5DF7-4CD2-A16C-794D002349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93DF-0DAE-4A7A-AE8E-B1179D24923D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18-D94B-4559-96D6-6EE025A25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46F7-C12A-4248-9AB0-3E17F58D9D38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18-D94B-4559-96D6-6EE025A25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95C84-2682-48D4-B905-FF84958EC436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18-D94B-4559-96D6-6EE025A25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1B87-1548-4C76-AA52-C4C6BB7BFB1C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18-D94B-4559-96D6-6EE025A25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972D-9A48-4A98-A4A9-8340412AEDCC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18-D94B-4559-96D6-6EE025A25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E151-12E1-4529-82D5-FCA2D35AEE32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18-D94B-4559-96D6-6EE025A25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1F16B-7423-41D9-899D-DEE44ECE2CB6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18-D94B-4559-96D6-6EE025A25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7F1-451E-422D-8380-5D5190261C1C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18-D94B-4559-96D6-6EE025A25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756F-58A9-4FC3-9178-E34C56F61140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18-D94B-4559-96D6-6EE025A25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7533-A550-4C8A-AC97-7F43B11D8674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18-D94B-4559-96D6-6EE025A25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AD88-C482-4D32-940C-4BC002A84942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18-D94B-4559-96D6-6EE025A25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2AEE3-501E-4FF0-907C-C3967C832E00}" type="datetime1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4918-D94B-4559-96D6-6EE025A25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EECE237</a:t>
            </a:r>
            <a:br>
              <a:rPr lang="en-US" dirty="0" smtClean="0"/>
            </a:br>
            <a:r>
              <a:rPr lang="en-US" dirty="0" smtClean="0"/>
              <a:t>Introduction to Embedded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438400"/>
          </a:xfrm>
        </p:spPr>
        <p:txBody>
          <a:bodyPr/>
          <a:lstStyle/>
          <a:p>
            <a:r>
              <a:rPr lang="en-US" dirty="0" err="1" smtClean="0"/>
              <a:t>Sukgi</a:t>
            </a:r>
            <a:r>
              <a:rPr lang="en-US" dirty="0" smtClean="0"/>
              <a:t> Choi, Ph.D.</a:t>
            </a:r>
          </a:p>
          <a:p>
            <a:endParaRPr lang="en-US" dirty="0" smtClean="0"/>
          </a:p>
          <a:p>
            <a:r>
              <a:rPr lang="en-US" dirty="0" smtClean="0"/>
              <a:t>Week 1-b, Spring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3668A-0F52-41DA-83FD-5F1879629BF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Layout of MCU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057400" cy="3810000"/>
          </a:xfrm>
        </p:spPr>
        <p:txBody>
          <a:bodyPr/>
          <a:lstStyle/>
          <a:p>
            <a:r>
              <a:rPr lang="en-US" dirty="0" smtClean="0"/>
              <a:t>Fig 1.2 (p5)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9200"/>
            <a:ext cx="4648200" cy="525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18-D94B-4559-96D6-6EE025A25E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 of MCU industry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29000" y="1676400"/>
            <a:ext cx="1752600" cy="16764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05000" y="3886200"/>
            <a:ext cx="1752600" cy="16764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05400" y="3886200"/>
            <a:ext cx="1752600" cy="16764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0" y="20574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MCU Design House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4038600"/>
            <a:ext cx="106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Semiconductor  Manufacturing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41910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Development Support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71800" y="2971802"/>
            <a:ext cx="637663" cy="9143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52800" y="3276600"/>
            <a:ext cx="609599" cy="8551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1"/>
          </p:cNvCxnSpPr>
          <p:nvPr/>
        </p:nvCxnSpPr>
        <p:spPr>
          <a:xfrm>
            <a:off x="4800600" y="3276600"/>
            <a:ext cx="561463" cy="8551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105400" y="2971800"/>
            <a:ext cx="609600" cy="914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581400" y="4724400"/>
            <a:ext cx="1524000" cy="169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581400" y="5105400"/>
            <a:ext cx="1600200" cy="169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18-D94B-4559-96D6-6EE025A25E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Segmentation of MCU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Today, a microprocessor design company separates itself from manufacturing. Manufacturing again separates itself from software support (IDE). An IDE company works closely with design companies and manufacturing companies. </a:t>
            </a:r>
          </a:p>
          <a:p>
            <a:pPr lvl="0"/>
            <a:r>
              <a:rPr lang="en-US" dirty="0" smtClean="0"/>
              <a:t>This separation of processor design companies (ARM, etc) from manufacturing companies (STM, TI etc.)  from IDE companies (</a:t>
            </a:r>
            <a:r>
              <a:rPr lang="en-US" dirty="0" err="1" smtClean="0"/>
              <a:t>Keil</a:t>
            </a:r>
            <a:r>
              <a:rPr lang="en-US" dirty="0" smtClean="0"/>
              <a:t>, GNU etc.) makes the industry practice very competitive. </a:t>
            </a:r>
          </a:p>
          <a:p>
            <a:pPr lvl="0"/>
            <a:r>
              <a:rPr lang="en-US" dirty="0" smtClean="0"/>
              <a:t>Each manufacturing company adds his own flavor in terms of functions and prices in order to out-perform his competitors in the market. </a:t>
            </a:r>
          </a:p>
          <a:p>
            <a:pPr lvl="0"/>
            <a:r>
              <a:rPr lang="en-US" dirty="0" smtClean="0"/>
              <a:t>Implementation variations- performance (speed, tolerance) and price factors, bipolar to CMOS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18-D94B-4559-96D6-6EE025A25E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Licensees of ARM Cortex-M4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 Microelectronics</a:t>
            </a:r>
          </a:p>
          <a:p>
            <a:r>
              <a:rPr lang="en-US" dirty="0" smtClean="0"/>
              <a:t>Texas Instrument</a:t>
            </a:r>
          </a:p>
          <a:p>
            <a:r>
              <a:rPr lang="en-US" dirty="0" smtClean="0"/>
              <a:t>NXP (Philips)</a:t>
            </a:r>
          </a:p>
          <a:p>
            <a:r>
              <a:rPr lang="en-US" dirty="0" smtClean="0"/>
              <a:t>Atmel</a:t>
            </a:r>
          </a:p>
          <a:p>
            <a:r>
              <a:rPr lang="en-US" dirty="0" smtClean="0"/>
              <a:t>OKI</a:t>
            </a:r>
          </a:p>
          <a:p>
            <a:r>
              <a:rPr lang="en-US" dirty="0" smtClean="0"/>
              <a:t>etc, etc.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The list changes in time dynamically .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18-D94B-4559-96D6-6EE025A25E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Cortex-M4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ARM is a name of the company who designs processors and license them to manufacturers. (ARM is an acronym)</a:t>
            </a:r>
          </a:p>
          <a:p>
            <a:r>
              <a:rPr lang="en-US" dirty="0" smtClean="0"/>
              <a:t>Cotex-M4 is one processor design of ARMv7 architecture generation. </a:t>
            </a:r>
          </a:p>
          <a:p>
            <a:r>
              <a:rPr lang="en-US" dirty="0" smtClean="0"/>
              <a:t>A processor architecture determines the instruction set (ISA).</a:t>
            </a:r>
          </a:p>
          <a:p>
            <a:r>
              <a:rPr lang="en-US" dirty="0" smtClean="0"/>
              <a:t>Refer to Figure 1.5 on p18.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18-D94B-4559-96D6-6EE025A25E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Cortex-M4 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Cortex-M4 is a 32-bit processor. </a:t>
            </a:r>
          </a:p>
          <a:p>
            <a:r>
              <a:rPr lang="en-US" dirty="0" smtClean="0"/>
              <a:t>Many instructions do not need 32 bits. Hence making all instructions in 32 bits is a waste. </a:t>
            </a:r>
          </a:p>
          <a:p>
            <a:r>
              <a:rPr lang="en-US" dirty="0" smtClean="0"/>
              <a:t>Cortex-M4 </a:t>
            </a:r>
            <a:r>
              <a:rPr lang="en-US" dirty="0" smtClean="0"/>
              <a:t>has Thumb-2 instruction set which has both 16-bit and 32-bit instructions. 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reason that the width of a bus is critical is more because of the complex circuitry that companies each bus line, not the line itself.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18-D94B-4559-96D6-6EE025A25E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Cortex M4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 stage pipeline for instruction fetch.</a:t>
            </a:r>
          </a:p>
          <a:p>
            <a:r>
              <a:rPr lang="en-US" dirty="0" smtClean="0"/>
              <a:t>Multiple buses for high speed throughput (AMBA)</a:t>
            </a:r>
          </a:p>
          <a:p>
            <a:r>
              <a:rPr lang="en-US" dirty="0" smtClean="0"/>
              <a:t>Thumb 2 instruction set (16 bit instructions and 32 bit instructions work together without any switching overhead.)</a:t>
            </a:r>
          </a:p>
          <a:p>
            <a:r>
              <a:rPr lang="en-US" dirty="0" smtClean="0"/>
              <a:t>NVIC (Nested Vector Interrupt Control) handling</a:t>
            </a:r>
          </a:p>
          <a:p>
            <a:r>
              <a:rPr lang="en-US" dirty="0" smtClean="0"/>
              <a:t>Low power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18-D94B-4559-96D6-6EE025A25E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Cortex-M4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Low-cost microcontroller: high-end toys</a:t>
            </a:r>
          </a:p>
          <a:p>
            <a:r>
              <a:rPr lang="en-US" dirty="0" smtClean="0"/>
              <a:t>Automotive: Real time control. ABS</a:t>
            </a:r>
          </a:p>
          <a:p>
            <a:r>
              <a:rPr lang="en-US" dirty="0" smtClean="0"/>
              <a:t>Data communications: Blue tooth applications</a:t>
            </a:r>
          </a:p>
          <a:p>
            <a:r>
              <a:rPr lang="en-US" dirty="0" smtClean="0"/>
              <a:t>Industrial control: Robot control</a:t>
            </a:r>
          </a:p>
          <a:p>
            <a:r>
              <a:rPr lang="en-US" dirty="0" smtClean="0"/>
              <a:t>Consumer products</a:t>
            </a:r>
          </a:p>
          <a:p>
            <a:r>
              <a:rPr lang="en-US" dirty="0" smtClean="0"/>
              <a:t>And many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18-D94B-4559-96D6-6EE025A25E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Week 1-a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of various Number systems</a:t>
            </a:r>
          </a:p>
          <a:p>
            <a:pPr lvl="1"/>
            <a:r>
              <a:rPr lang="en-US" dirty="0" smtClean="0"/>
              <a:t>Conversion between number systems</a:t>
            </a:r>
          </a:p>
          <a:p>
            <a:pPr lvl="1"/>
            <a:r>
              <a:rPr lang="en-US" dirty="0" smtClean="0"/>
              <a:t>Basic numeric (arithmetic) operations</a:t>
            </a:r>
          </a:p>
          <a:p>
            <a:r>
              <a:rPr lang="en-US" dirty="0" smtClean="0"/>
              <a:t>Review of Logic</a:t>
            </a:r>
          </a:p>
          <a:p>
            <a:pPr lvl="1"/>
            <a:r>
              <a:rPr lang="en-US" dirty="0" smtClean="0"/>
              <a:t>What is logic?</a:t>
            </a:r>
          </a:p>
          <a:p>
            <a:pPr lvl="1"/>
            <a:r>
              <a:rPr lang="en-US" dirty="0" smtClean="0"/>
              <a:t>What are the variables of a logic statement?</a:t>
            </a:r>
          </a:p>
          <a:p>
            <a:pPr lvl="1"/>
            <a:r>
              <a:rPr lang="en-US" dirty="0" smtClean="0"/>
              <a:t>IT statement</a:t>
            </a:r>
          </a:p>
          <a:p>
            <a:pPr lvl="1"/>
            <a:r>
              <a:rPr lang="en-US" dirty="0" smtClean="0"/>
              <a:t>Boolean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18-D94B-4559-96D6-6EE025A25E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Micro-processor vs. Micro-controller (MCU)</a:t>
            </a:r>
          </a:p>
          <a:p>
            <a:r>
              <a:rPr lang="en-US" dirty="0" smtClean="0"/>
              <a:t>Segmentation of MCU industry</a:t>
            </a:r>
          </a:p>
          <a:p>
            <a:r>
              <a:rPr lang="en-US" dirty="0" smtClean="0"/>
              <a:t>ARM Cortex-M4(3.2)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18-D94B-4559-96D6-6EE025A25E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for Week 1-c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assignment: Chapter 3</a:t>
            </a:r>
          </a:p>
          <a:p>
            <a:r>
              <a:rPr lang="en-US" dirty="0" smtClean="0"/>
              <a:t>Download STM32F303xx Datasheet and browse it. (light reading)</a:t>
            </a:r>
          </a:p>
          <a:p>
            <a:r>
              <a:rPr lang="en-US" dirty="0" smtClean="0"/>
              <a:t>STM32F3-Discovery Board  is on its way. 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18-D94B-4559-96D6-6EE025A25E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From:</a:t>
            </a:r>
            <a:r>
              <a:rPr lang="en-US" dirty="0" smtClean="0"/>
              <a:t> Hsu, </a:t>
            </a:r>
            <a:r>
              <a:rPr lang="en-US" dirty="0" err="1" smtClean="0"/>
              <a:t>Chuen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Sent:</a:t>
            </a:r>
            <a:r>
              <a:rPr lang="en-US" dirty="0" smtClean="0"/>
              <a:t> Monday, January 25, 2016 4:32 PM</a:t>
            </a:r>
            <a:br>
              <a:rPr lang="en-US" dirty="0" smtClean="0"/>
            </a:br>
            <a:r>
              <a:rPr lang="en-US" b="1" dirty="0" smtClean="0"/>
              <a:t>To: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b="1" dirty="0" smtClean="0"/>
              <a:t>Subject:</a:t>
            </a:r>
            <a:r>
              <a:rPr lang="en-US" dirty="0" smtClean="0"/>
              <a:t> Collecting transcripts for prerequisite check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Everyone: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Please be reminded to collect student transcripts (with course prerequisites highlighted or circled) for verifying prerequisites by Friday (1/30). Also, please remind students that those have not turn in transcripts will be </a:t>
            </a:r>
            <a:r>
              <a:rPr lang="en-US" dirty="0" err="1" smtClean="0"/>
              <a:t>disenrolled</a:t>
            </a:r>
            <a:r>
              <a:rPr lang="en-US" dirty="0" smtClean="0"/>
              <a:t> from classes starting next week.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Thank you!</a:t>
            </a:r>
          </a:p>
          <a:p>
            <a:pPr>
              <a:buNone/>
            </a:pPr>
            <a:r>
              <a:rPr lang="en-US" dirty="0" smtClean="0"/>
              <a:t>Dick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18-D94B-4559-96D6-6EE025A25E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ARM: Advanced RISC Machine, or Ashton </a:t>
            </a:r>
            <a:r>
              <a:rPr lang="en-US" dirty="0" err="1" smtClean="0"/>
              <a:t>Raggatt</a:t>
            </a:r>
            <a:r>
              <a:rPr lang="en-US" dirty="0" smtClean="0"/>
              <a:t> McDougall </a:t>
            </a:r>
          </a:p>
          <a:p>
            <a:r>
              <a:rPr lang="en-US" dirty="0" smtClean="0"/>
              <a:t>Bus: Fixed pathway of data or signals. A bus has single or multiple lines. The number of lines of a bus is called the width of the bus.  Ex. Power bus, ground bus, data bus, instruction bus etc. </a:t>
            </a:r>
          </a:p>
          <a:p>
            <a:r>
              <a:rPr lang="en-US" dirty="0" smtClean="0"/>
              <a:t>CPU: central processing unit</a:t>
            </a:r>
          </a:p>
          <a:p>
            <a:r>
              <a:rPr lang="en-US" dirty="0" smtClean="0"/>
              <a:t>Micro-processor: CPU on a single chip</a:t>
            </a:r>
          </a:p>
          <a:p>
            <a:r>
              <a:rPr lang="en-US" dirty="0" smtClean="0"/>
              <a:t>MCU: micro controller </a:t>
            </a:r>
            <a:r>
              <a:rPr lang="en-US" dirty="0" smtClean="0"/>
              <a:t>unit (</a:t>
            </a:r>
            <a:r>
              <a:rPr lang="en-US" dirty="0" err="1" smtClean="0"/>
              <a:t>CPU+Peripherals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MPU: memory protection unit</a:t>
            </a:r>
          </a:p>
          <a:p>
            <a:r>
              <a:rPr lang="en-US" dirty="0" smtClean="0"/>
              <a:t>I/O: input/output</a:t>
            </a:r>
          </a:p>
          <a:p>
            <a:r>
              <a:rPr lang="en-US" dirty="0" smtClean="0"/>
              <a:t>IP: intellectual property</a:t>
            </a:r>
          </a:p>
          <a:p>
            <a:r>
              <a:rPr lang="en-US" dirty="0" err="1" smtClean="0"/>
              <a:t>SoS</a:t>
            </a:r>
            <a:r>
              <a:rPr lang="en-US" dirty="0" smtClean="0"/>
              <a:t>/</a:t>
            </a:r>
            <a:r>
              <a:rPr lang="en-US" dirty="0" err="1" smtClean="0"/>
              <a:t>SoC</a:t>
            </a:r>
            <a:r>
              <a:rPr lang="en-US" dirty="0" smtClean="0"/>
              <a:t>: System on silicon/system on chip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18-D94B-4559-96D6-6EE025A25E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Micro-processor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sz="3300" dirty="0" smtClean="0"/>
              <a:t>(Computer) Processor is a central unit of a compute which executes instructions. It is also called a CPU (central processing unit)</a:t>
            </a:r>
          </a:p>
          <a:p>
            <a:r>
              <a:rPr lang="en-US" sz="3300" dirty="0" smtClean="0"/>
              <a:t>Computers have evolved from a building size to a floor size, to a file cabinet size (mini-computer) to a desktop size (micro-computer)</a:t>
            </a:r>
          </a:p>
          <a:p>
            <a:r>
              <a:rPr lang="en-US" sz="3300" dirty="0" smtClean="0"/>
              <a:t>The size of a processor evolved accordingly. A processor in a micro-computer is micro-processor.</a:t>
            </a:r>
          </a:p>
          <a:p>
            <a:r>
              <a:rPr lang="en-US" sz="3300" dirty="0" smtClean="0"/>
              <a:t>A general purpose micro-processor has only CPU and basic RAM inside. All peripheral devices (ROM, I/O ports, etc.) are external. </a:t>
            </a:r>
          </a:p>
          <a:p>
            <a:r>
              <a:rPr lang="en-US" sz="3300" dirty="0" smtClean="0"/>
              <a:t>Micro-processors are versatile, fast and expensive.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18-D94B-4559-96D6-6EE025A25E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 of microprocessor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The first microprocessor was made by Intel. It was a 4-bit </a:t>
            </a:r>
            <a:r>
              <a:rPr lang="en-US" dirty="0" smtClean="0"/>
              <a:t>processor, a </a:t>
            </a:r>
            <a:r>
              <a:rPr lang="en-US" dirty="0" smtClean="0"/>
              <a:t>technological marvel at that time. Today, a super computer has 128 bit processor. </a:t>
            </a:r>
          </a:p>
          <a:p>
            <a:pPr lvl="0"/>
            <a:r>
              <a:rPr lang="en-US" dirty="0" smtClean="0"/>
              <a:t>CISC (Complex Instruction Set Computer) vs. </a:t>
            </a:r>
            <a:r>
              <a:rPr lang="en-US" dirty="0" smtClean="0"/>
              <a:t>RISC  </a:t>
            </a:r>
            <a:r>
              <a:rPr lang="en-US" dirty="0" smtClean="0"/>
              <a:t>(Reduced Instruction Set Computer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Two</a:t>
            </a:r>
            <a:r>
              <a:rPr lang="en-US" dirty="0" smtClean="0"/>
              <a:t> </a:t>
            </a:r>
            <a:r>
              <a:rPr lang="en-US" dirty="0" smtClean="0"/>
              <a:t>different </a:t>
            </a:r>
            <a:r>
              <a:rPr lang="en-US" dirty="0" smtClean="0"/>
              <a:t>design philosophy in </a:t>
            </a:r>
            <a:r>
              <a:rPr lang="en-US" dirty="0" smtClean="0"/>
              <a:t>architecture. </a:t>
            </a:r>
            <a:endParaRPr lang="en-US" dirty="0" smtClean="0"/>
          </a:p>
          <a:p>
            <a:pPr lvl="1"/>
            <a:r>
              <a:rPr lang="en-US" dirty="0" smtClean="0"/>
              <a:t>RISC claims that a small instruction set simplifies architecture, thus more efficient.</a:t>
            </a:r>
            <a:r>
              <a:rPr lang="en-US" b="1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Today CISC (ex. Intel) has also adapted to RISC concept. The distinction is blurry.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4918-D94B-4559-96D6-6EE025A25E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(single-chip) micro-controller has all functional blocks (CPU + peripherals) fabricated on a single a chip.</a:t>
            </a:r>
            <a:r>
              <a:rPr lang="en-US" i="1" dirty="0" smtClean="0"/>
              <a:t> </a:t>
            </a:r>
          </a:p>
          <a:p>
            <a:r>
              <a:rPr lang="en-US" dirty="0" smtClean="0"/>
              <a:t>Micro-controllers are simple to use, cheap but function specific.</a:t>
            </a:r>
          </a:p>
          <a:p>
            <a:r>
              <a:rPr lang="en-US" dirty="0" smtClean="0"/>
              <a:t>A system with a micro-controller built in is called an embedded system. A microcontroller functions as an embedded element of the system.   (examples, printer, TV remote controller, toys,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797-29B4-4A6B-9C3B-3F00A9DA44A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(C)2016 CSU-Chico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886</Words>
  <Application>Microsoft Office PowerPoint</Application>
  <PresentationFormat>On-screen Show (4:3)</PresentationFormat>
  <Paragraphs>132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EECE237 Introduction to Embedded System</vt:lpstr>
      <vt:lpstr>Review of Week 1-a</vt:lpstr>
      <vt:lpstr>Today’s topics</vt:lpstr>
      <vt:lpstr>Assignment for Week 1-c</vt:lpstr>
      <vt:lpstr>Announcement</vt:lpstr>
      <vt:lpstr>Glossary</vt:lpstr>
      <vt:lpstr>Micro-processor</vt:lpstr>
      <vt:lpstr>History of microprocessor</vt:lpstr>
      <vt:lpstr>Microcontroller</vt:lpstr>
      <vt:lpstr>Typical Layout of MCU</vt:lpstr>
      <vt:lpstr>Triangle of MCU industry</vt:lpstr>
      <vt:lpstr>Segmentation of MCU industry</vt:lpstr>
      <vt:lpstr>Licensees of ARM Cortex-M4 </vt:lpstr>
      <vt:lpstr>ARM Cortex-M4</vt:lpstr>
      <vt:lpstr>Cortex-M4 Instruction set</vt:lpstr>
      <vt:lpstr>Performance of Cortex M4</vt:lpstr>
      <vt:lpstr>Applications of Cortex-M4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53</cp:revision>
  <dcterms:created xsi:type="dcterms:W3CDTF">2015-08-23T23:00:25Z</dcterms:created>
  <dcterms:modified xsi:type="dcterms:W3CDTF">2016-01-27T17:35:39Z</dcterms:modified>
</cp:coreProperties>
</file>