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1" r:id="rId3"/>
    <p:sldId id="281" r:id="rId4"/>
    <p:sldId id="275" r:id="rId5"/>
    <p:sldId id="277" r:id="rId6"/>
    <p:sldId id="287" r:id="rId7"/>
    <p:sldId id="288" r:id="rId8"/>
    <p:sldId id="282" r:id="rId9"/>
    <p:sldId id="283" r:id="rId10"/>
    <p:sldId id="286" r:id="rId11"/>
    <p:sldId id="284" r:id="rId12"/>
    <p:sldId id="289" r:id="rId13"/>
    <p:sldId id="285" r:id="rId14"/>
    <p:sldId id="278"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4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ACF92F-FD06-43D4-9A69-CB794792A7D2}"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ACF92F-FD06-43D4-9A69-CB794792A7D2}"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ACF92F-FD06-43D4-9A69-CB794792A7D2}"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ACF92F-FD06-43D4-9A69-CB794792A7D2}"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ACF92F-FD06-43D4-9A69-CB794792A7D2}"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ACF92F-FD06-43D4-9A69-CB794792A7D2}"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ACF92F-FD06-43D4-9A69-CB794792A7D2}" type="datetimeFigureOut">
              <a:rPr lang="en-US" smtClean="0"/>
              <a:pPr/>
              <a:t>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ACF92F-FD06-43D4-9A69-CB794792A7D2}" type="datetimeFigureOut">
              <a:rPr lang="en-US" smtClean="0"/>
              <a:pPr/>
              <a:t>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CF92F-FD06-43D4-9A69-CB794792A7D2}" type="datetimeFigureOut">
              <a:rPr lang="en-US" smtClean="0"/>
              <a:pPr/>
              <a:t>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ACF92F-FD06-43D4-9A69-CB794792A7D2}"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ACF92F-FD06-43D4-9A69-CB794792A7D2}"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4918-D94B-4559-96D6-6EE025A25E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CF92F-FD06-43D4-9A69-CB794792A7D2}" type="datetimeFigureOut">
              <a:rPr lang="en-US" smtClean="0"/>
              <a:pPr/>
              <a:t>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B4918-D94B-4559-96D6-6EE025A25E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rmAutofit fontScale="90000"/>
          </a:bodyPr>
          <a:lstStyle/>
          <a:p>
            <a:r>
              <a:rPr lang="en-US" dirty="0" smtClean="0"/>
              <a:t>EECE237</a:t>
            </a:r>
            <a:br>
              <a:rPr lang="en-US" dirty="0" smtClean="0"/>
            </a:br>
            <a:r>
              <a:rPr lang="en-US" dirty="0" smtClean="0"/>
              <a:t>Introduction to Embedded System</a:t>
            </a:r>
            <a:endParaRPr lang="en-US" dirty="0"/>
          </a:p>
        </p:txBody>
      </p:sp>
      <p:sp>
        <p:nvSpPr>
          <p:cNvPr id="3" name="Subtitle 2"/>
          <p:cNvSpPr>
            <a:spLocks noGrp="1"/>
          </p:cNvSpPr>
          <p:nvPr>
            <p:ph type="subTitle" idx="1"/>
          </p:nvPr>
        </p:nvSpPr>
        <p:spPr>
          <a:xfrm>
            <a:off x="1371600" y="3200400"/>
            <a:ext cx="6400800" cy="2438400"/>
          </a:xfrm>
        </p:spPr>
        <p:txBody>
          <a:bodyPr/>
          <a:lstStyle/>
          <a:p>
            <a:r>
              <a:rPr lang="en-US" dirty="0" err="1" smtClean="0"/>
              <a:t>Sukgi</a:t>
            </a:r>
            <a:r>
              <a:rPr lang="en-US" dirty="0" smtClean="0"/>
              <a:t> Choi, Ph.D.</a:t>
            </a:r>
          </a:p>
          <a:p>
            <a:endParaRPr lang="en-US" dirty="0" smtClean="0"/>
          </a:p>
          <a:p>
            <a:r>
              <a:rPr lang="en-US" dirty="0" smtClean="0"/>
              <a:t>Week 1-c, Spring 2016</a:t>
            </a:r>
            <a:endParaRPr lang="en-US" dirty="0"/>
          </a:p>
        </p:txBody>
      </p:sp>
      <p:sp>
        <p:nvSpPr>
          <p:cNvPr id="4" name="Slide Number Placeholder 3"/>
          <p:cNvSpPr>
            <a:spLocks noGrp="1"/>
          </p:cNvSpPr>
          <p:nvPr>
            <p:ph type="sldNum" sz="quarter" idx="12"/>
          </p:nvPr>
        </p:nvSpPr>
        <p:spPr/>
        <p:txBody>
          <a:bodyPr/>
          <a:lstStyle/>
          <a:p>
            <a:fld id="{7403668A-0F52-41DA-83FD-5F1879629BF2}"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(C)2015 CSU-Chico</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Peripherals(STM)</a:t>
            </a:r>
            <a:endParaRPr lang="en-US" dirty="0"/>
          </a:p>
        </p:txBody>
      </p:sp>
      <p:sp>
        <p:nvSpPr>
          <p:cNvPr id="3" name="Content Placeholder 2"/>
          <p:cNvSpPr>
            <a:spLocks noGrp="1"/>
          </p:cNvSpPr>
          <p:nvPr>
            <p:ph idx="1"/>
          </p:nvPr>
        </p:nvSpPr>
        <p:spPr/>
        <p:txBody>
          <a:bodyPr/>
          <a:lstStyle/>
          <a:p>
            <a:r>
              <a:rPr lang="en-US" dirty="0" smtClean="0"/>
              <a:t>External I/O ports- the ports which have pin connection to the external.</a:t>
            </a:r>
          </a:p>
          <a:p>
            <a:pPr lvl="1"/>
            <a:r>
              <a:rPr lang="en-US" dirty="0" smtClean="0"/>
              <a:t>GPIO (General Purpose I/O)</a:t>
            </a:r>
          </a:p>
          <a:p>
            <a:pPr lvl="1"/>
            <a:r>
              <a:rPr lang="en-US" dirty="0" smtClean="0"/>
              <a:t>I2C</a:t>
            </a:r>
          </a:p>
          <a:p>
            <a:pPr lvl="1"/>
            <a:r>
              <a:rPr lang="en-US" dirty="0" smtClean="0"/>
              <a:t>Timer</a:t>
            </a:r>
          </a:p>
          <a:p>
            <a:r>
              <a:rPr lang="en-US" dirty="0" smtClean="0"/>
              <a:t>Internal I/O ports – the ports which do not have pin connection to the external. </a:t>
            </a:r>
          </a:p>
          <a:p>
            <a:pPr lvl="1"/>
            <a:r>
              <a:rPr lang="en-US" dirty="0" smtClean="0"/>
              <a:t>RCC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Buses (STM)</a:t>
            </a:r>
            <a:endParaRPr lang="en-US" dirty="0"/>
          </a:p>
        </p:txBody>
      </p:sp>
      <p:sp>
        <p:nvSpPr>
          <p:cNvPr id="3" name="Content Placeholder 2"/>
          <p:cNvSpPr>
            <a:spLocks noGrp="1"/>
          </p:cNvSpPr>
          <p:nvPr>
            <p:ph idx="1"/>
          </p:nvPr>
        </p:nvSpPr>
        <p:spPr/>
        <p:txBody>
          <a:bodyPr>
            <a:normAutofit/>
          </a:bodyPr>
          <a:lstStyle/>
          <a:p>
            <a:r>
              <a:rPr lang="en-US" dirty="0" smtClean="0"/>
              <a:t>STM uses AMBA (Advanced Microcontroller Bus Architecture) for bus structure.</a:t>
            </a:r>
          </a:p>
          <a:p>
            <a:r>
              <a:rPr lang="en-US" dirty="0" smtClean="0"/>
              <a:t>The processor interacts with the system via 3 AHB (high speed) buses and 2 APB (low speed) buses. </a:t>
            </a:r>
          </a:p>
          <a:p>
            <a:r>
              <a:rPr lang="en-US" dirty="0" smtClean="0"/>
              <a:t>High speed I/O’s (GPIO, DMA etc.) are connected to AHB buses. Low speed I/O’s (I2C, Timer, DAC etc.) are connected to APB buses.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blocks</a:t>
            </a:r>
            <a:endParaRPr lang="en-US" dirty="0"/>
          </a:p>
        </p:txBody>
      </p:sp>
      <p:sp>
        <p:nvSpPr>
          <p:cNvPr id="3" name="Content Placeholder 2"/>
          <p:cNvSpPr>
            <a:spLocks noGrp="1"/>
          </p:cNvSpPr>
          <p:nvPr>
            <p:ph idx="1"/>
          </p:nvPr>
        </p:nvSpPr>
        <p:spPr/>
        <p:txBody>
          <a:bodyPr>
            <a:normAutofit/>
          </a:bodyPr>
          <a:lstStyle/>
          <a:p>
            <a:r>
              <a:rPr lang="en-US" dirty="0" smtClean="0"/>
              <a:t>Memory can be grouped by its function </a:t>
            </a:r>
          </a:p>
          <a:p>
            <a:pPr lvl="1"/>
            <a:r>
              <a:rPr lang="en-US" dirty="0" smtClean="0"/>
              <a:t>instruction memory block</a:t>
            </a:r>
          </a:p>
          <a:p>
            <a:pPr lvl="1"/>
            <a:r>
              <a:rPr lang="en-US" dirty="0" smtClean="0"/>
              <a:t>Data memory block</a:t>
            </a:r>
          </a:p>
          <a:p>
            <a:pPr lvl="1"/>
            <a:r>
              <a:rPr lang="en-US" dirty="0" smtClean="0"/>
              <a:t>Registers (Peripheral registers, core registers)</a:t>
            </a:r>
          </a:p>
          <a:p>
            <a:r>
              <a:rPr lang="en-US" dirty="0" smtClean="0"/>
              <a:t>Memory can be grouped by its physical property.</a:t>
            </a:r>
          </a:p>
          <a:p>
            <a:pPr lvl="1"/>
            <a:r>
              <a:rPr lang="en-US" dirty="0" smtClean="0"/>
              <a:t>Volatile – SRAM, DRAM</a:t>
            </a:r>
          </a:p>
          <a:p>
            <a:pPr lvl="1"/>
            <a:r>
              <a:rPr lang="en-US" dirty="0" smtClean="0"/>
              <a:t>Nonvolatile (NVM) – ROM, EEPROM, Flash</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by function</a:t>
            </a:r>
            <a:endParaRPr lang="en-US" dirty="0"/>
          </a:p>
        </p:txBody>
      </p:sp>
      <p:sp>
        <p:nvSpPr>
          <p:cNvPr id="3" name="Content Placeholder 2"/>
          <p:cNvSpPr>
            <a:spLocks noGrp="1"/>
          </p:cNvSpPr>
          <p:nvPr>
            <p:ph idx="1"/>
          </p:nvPr>
        </p:nvSpPr>
        <p:spPr>
          <a:xfrm>
            <a:off x="457200" y="1295400"/>
            <a:ext cx="8229600" cy="5105400"/>
          </a:xfrm>
        </p:spPr>
        <p:txBody>
          <a:bodyPr>
            <a:normAutofit fontScale="92500" lnSpcReduction="10000"/>
          </a:bodyPr>
          <a:lstStyle/>
          <a:p>
            <a:r>
              <a:rPr lang="en-US" dirty="0" smtClean="0"/>
              <a:t>Instruction memory  - Memory block to store instruction codes. Usually made of ROM.</a:t>
            </a:r>
          </a:p>
          <a:p>
            <a:r>
              <a:rPr lang="en-US" dirty="0" smtClean="0"/>
              <a:t>Data memory - Memory block to store instruction codes. Made of SRAM.</a:t>
            </a:r>
          </a:p>
          <a:p>
            <a:r>
              <a:rPr lang="en-US" dirty="0" smtClean="0"/>
              <a:t>Registers</a:t>
            </a:r>
          </a:p>
          <a:p>
            <a:pPr lvl="1"/>
            <a:r>
              <a:rPr lang="en-US" dirty="0" smtClean="0"/>
              <a:t>A register is a memory with multiple bits (usually 32 bits) on which data can be written (i.e. stored) or read.</a:t>
            </a:r>
          </a:p>
          <a:p>
            <a:pPr lvl="1"/>
            <a:r>
              <a:rPr lang="en-US" dirty="0" smtClean="0"/>
              <a:t> The core and each I/O port, either external or internal, has multiple registers within. </a:t>
            </a:r>
          </a:p>
          <a:p>
            <a:pPr lvl="1"/>
            <a:r>
              <a:rPr lang="en-US" dirty="0" smtClean="0"/>
              <a:t>Core registers, peripheral registers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by Physical Structure-1</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US" dirty="0" smtClean="0"/>
              <a:t>SRAM: static random access memory. Any memory address can be accessed randomly (not sequentially). Memory stays static but gets lost when power  goes off (volatile).  Fast and expensive. </a:t>
            </a:r>
          </a:p>
          <a:p>
            <a:r>
              <a:rPr lang="en-US" dirty="0" smtClean="0"/>
              <a:t>DRAM: dynamic random access memory. Any memory address can be accessed randomly (not sequentially). The memory decays in time, thus requires refreshing periodically (dynamically).  Memory is lost when power goes off (volatile). Cheaper but slower than SRAM. CPU does not use DRAM internally. </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by Physical Structure-2</a:t>
            </a:r>
            <a:endParaRPr lang="en-US" dirty="0"/>
          </a:p>
        </p:txBody>
      </p:sp>
      <p:sp>
        <p:nvSpPr>
          <p:cNvPr id="3" name="Content Placeholder 2"/>
          <p:cNvSpPr>
            <a:spLocks noGrp="1"/>
          </p:cNvSpPr>
          <p:nvPr>
            <p:ph idx="1"/>
          </p:nvPr>
        </p:nvSpPr>
        <p:spPr/>
        <p:txBody>
          <a:bodyPr/>
          <a:lstStyle/>
          <a:p>
            <a:r>
              <a:rPr lang="en-US" dirty="0" smtClean="0"/>
              <a:t>ROM: Read only memory. Memory designed for mainly reading rather than writing. However, an initial writing is necessary. How to make the initial writing and how to rewrite make various types of ROM. ROM’s are non-volatile. Fast reading, slow writing.</a:t>
            </a:r>
          </a:p>
          <a:p>
            <a:r>
              <a:rPr lang="en-US" dirty="0" smtClean="0"/>
              <a:t>NVM: non-volatile memory. Flash memory (Thumb drive) is quasi- RAM NVM.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Week 1-b</a:t>
            </a:r>
            <a:endParaRPr lang="en-US" dirty="0"/>
          </a:p>
        </p:txBody>
      </p:sp>
      <p:sp>
        <p:nvSpPr>
          <p:cNvPr id="3" name="Content Placeholder 2"/>
          <p:cNvSpPr>
            <a:spLocks noGrp="1"/>
          </p:cNvSpPr>
          <p:nvPr>
            <p:ph idx="1"/>
          </p:nvPr>
        </p:nvSpPr>
        <p:spPr/>
        <p:txBody>
          <a:bodyPr>
            <a:normAutofit/>
          </a:bodyPr>
          <a:lstStyle/>
          <a:p>
            <a:r>
              <a:rPr lang="en-US" dirty="0" smtClean="0"/>
              <a:t>Micro-processor vs. Micro-controller (MCU)</a:t>
            </a:r>
          </a:p>
          <a:p>
            <a:r>
              <a:rPr lang="en-US" dirty="0" smtClean="0"/>
              <a:t>Segmentation of MCU industry</a:t>
            </a:r>
          </a:p>
          <a:p>
            <a:r>
              <a:rPr lang="en-US" dirty="0" smtClean="0"/>
              <a:t>ARM Cortex-M4</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a:t>
            </a:r>
            <a:endParaRPr lang="en-US" dirty="0"/>
          </a:p>
        </p:txBody>
      </p:sp>
      <p:sp>
        <p:nvSpPr>
          <p:cNvPr id="3" name="Content Placeholder 2"/>
          <p:cNvSpPr>
            <a:spLocks noGrp="1"/>
          </p:cNvSpPr>
          <p:nvPr>
            <p:ph idx="1"/>
          </p:nvPr>
        </p:nvSpPr>
        <p:spPr/>
        <p:txBody>
          <a:bodyPr>
            <a:normAutofit/>
          </a:bodyPr>
          <a:lstStyle/>
          <a:p>
            <a:r>
              <a:rPr lang="en-US" dirty="0" smtClean="0"/>
              <a:t>STM32F303 Layout </a:t>
            </a:r>
            <a:r>
              <a:rPr lang="en-US" dirty="0" smtClean="0"/>
              <a:t>(No textbook)</a:t>
            </a:r>
          </a:p>
          <a:p>
            <a:pPr lvl="1"/>
            <a:r>
              <a:rPr lang="en-US" dirty="0" smtClean="0"/>
              <a:t>Processor </a:t>
            </a:r>
          </a:p>
          <a:p>
            <a:pPr lvl="2"/>
            <a:r>
              <a:rPr lang="en-US" dirty="0" smtClean="0"/>
              <a:t>Core</a:t>
            </a:r>
            <a:endParaRPr lang="en-US" dirty="0" smtClean="0"/>
          </a:p>
          <a:p>
            <a:pPr lvl="2"/>
            <a:r>
              <a:rPr lang="en-US" dirty="0" smtClean="0"/>
              <a:t>Core peripherals</a:t>
            </a:r>
          </a:p>
          <a:p>
            <a:pPr lvl="1"/>
            <a:r>
              <a:rPr lang="en-US" dirty="0" smtClean="0"/>
              <a:t>System peripherals</a:t>
            </a:r>
          </a:p>
          <a:p>
            <a:pPr lvl="2"/>
            <a:r>
              <a:rPr lang="en-US" dirty="0" smtClean="0"/>
              <a:t>External </a:t>
            </a:r>
            <a:r>
              <a:rPr lang="en-US" dirty="0" smtClean="0"/>
              <a:t>I/O ports</a:t>
            </a:r>
          </a:p>
          <a:p>
            <a:pPr lvl="2"/>
            <a:r>
              <a:rPr lang="en-US" dirty="0" smtClean="0"/>
              <a:t>Internal I/O ports</a:t>
            </a:r>
          </a:p>
          <a:p>
            <a:pPr lvl="1"/>
            <a:r>
              <a:rPr lang="en-US" dirty="0" smtClean="0"/>
              <a:t>Buses</a:t>
            </a:r>
          </a:p>
          <a:p>
            <a:pPr lvl="1"/>
            <a:r>
              <a:rPr lang="en-US" dirty="0" smtClean="0"/>
              <a:t>Memory </a:t>
            </a:r>
            <a:r>
              <a:rPr lang="en-US" dirty="0" smtClean="0"/>
              <a:t>blocks and </a:t>
            </a:r>
            <a:r>
              <a:rPr lang="en-US" dirty="0" smtClean="0"/>
              <a:t>registers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for Week 2-a</a:t>
            </a:r>
            <a:endParaRPr lang="en-US" dirty="0"/>
          </a:p>
        </p:txBody>
      </p:sp>
      <p:sp>
        <p:nvSpPr>
          <p:cNvPr id="3" name="Content Placeholder 2"/>
          <p:cNvSpPr>
            <a:spLocks noGrp="1"/>
          </p:cNvSpPr>
          <p:nvPr>
            <p:ph idx="1"/>
          </p:nvPr>
        </p:nvSpPr>
        <p:spPr/>
        <p:txBody>
          <a:bodyPr/>
          <a:lstStyle/>
          <a:p>
            <a:r>
              <a:rPr lang="en-US" dirty="0" smtClean="0"/>
              <a:t>Reading assignment: Chapter 4.1~4.2. </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STM32F303</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r>
              <a:rPr lang="en-US" dirty="0" smtClean="0"/>
              <a:t>ST Microelectronics(</a:t>
            </a:r>
            <a:r>
              <a:rPr lang="en-US" dirty="0" smtClean="0">
                <a:hlinkClick r:id="rId2"/>
              </a:rPr>
              <a:t>www.st.com</a:t>
            </a:r>
            <a:r>
              <a:rPr lang="en-US" dirty="0" smtClean="0"/>
              <a:t>) is a European semiconductor company. Her HQ is in Germany.</a:t>
            </a:r>
          </a:p>
          <a:p>
            <a:r>
              <a:rPr lang="en-US" dirty="0" smtClean="0"/>
              <a:t> STM32F303 is a ST version of  ARM Coretex-M4 for mainstream general purpose applications. </a:t>
            </a:r>
          </a:p>
          <a:p>
            <a:r>
              <a:rPr lang="en-US" dirty="0" smtClean="0"/>
              <a:t>Other licensees have their own version of ARM Coretex-M4. (Example, TI TM4C123GXL) They are not compatible (i.e. interchangeable) to each other.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 Chip, Package</a:t>
            </a:r>
            <a:endParaRPr lang="en-US" dirty="0"/>
          </a:p>
        </p:txBody>
      </p:sp>
      <p:sp>
        <p:nvSpPr>
          <p:cNvPr id="3" name="Content Placeholder 2"/>
          <p:cNvSpPr>
            <a:spLocks noGrp="1"/>
          </p:cNvSpPr>
          <p:nvPr>
            <p:ph idx="1"/>
          </p:nvPr>
        </p:nvSpPr>
        <p:spPr>
          <a:xfrm>
            <a:off x="457200" y="1600200"/>
            <a:ext cx="7772400" cy="2819400"/>
          </a:xfrm>
        </p:spPr>
        <p:txBody>
          <a:bodyPr>
            <a:normAutofit fontScale="85000" lnSpcReduction="20000"/>
          </a:bodyPr>
          <a:lstStyle/>
          <a:p>
            <a:r>
              <a:rPr lang="en-US" dirty="0" smtClean="0"/>
              <a:t>What is a chip? A chip is a piece of Silicon crystal on which integrated circuit is built.  It is hidden inside a package, thus not usually visible. </a:t>
            </a:r>
          </a:p>
          <a:p>
            <a:r>
              <a:rPr lang="en-US" dirty="0" smtClean="0"/>
              <a:t>What is a package? A package a mechanical encapsulation of a chip. It is usually made of plastic or ceramic and has metal pins for interconnection. A chip is mounted inside the package.  A package comes in many different types.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43000" y="4438650"/>
            <a:ext cx="2819400" cy="21145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257800" y="4114800"/>
            <a:ext cx="2908465" cy="223951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lstStyle/>
          <a:p>
            <a:r>
              <a:rPr lang="en-US" dirty="0" smtClean="0"/>
              <a:t>SSTM32F303 Layout</a:t>
            </a:r>
            <a:endParaRPr lang="en-US" dirty="0"/>
          </a:p>
        </p:txBody>
      </p:sp>
      <p:sp>
        <p:nvSpPr>
          <p:cNvPr id="3" name="Content Placeholder 2"/>
          <p:cNvSpPr>
            <a:spLocks noGrp="1"/>
          </p:cNvSpPr>
          <p:nvPr>
            <p:ph idx="1"/>
          </p:nvPr>
        </p:nvSpPr>
        <p:spPr>
          <a:xfrm>
            <a:off x="838200" y="1143000"/>
            <a:ext cx="3200400" cy="5486400"/>
          </a:xfrm>
        </p:spPr>
        <p:txBody>
          <a:bodyPr>
            <a:normAutofit fontScale="85000" lnSpcReduction="10000"/>
          </a:bodyPr>
          <a:lstStyle/>
          <a:p>
            <a:pPr marL="514350" indent="-514350">
              <a:buFont typeface="+mj-lt"/>
              <a:buAutoNum type="arabicPeriod"/>
            </a:pPr>
            <a:r>
              <a:rPr lang="en-US" dirty="0" smtClean="0"/>
              <a:t>Processor</a:t>
            </a:r>
          </a:p>
          <a:p>
            <a:pPr marL="914400" lvl="1" indent="-514350">
              <a:buFont typeface="+mj-lt"/>
              <a:buAutoNum type="alphaLcPeriod"/>
            </a:pPr>
            <a:r>
              <a:rPr lang="en-US" dirty="0" smtClean="0"/>
              <a:t>Core</a:t>
            </a:r>
          </a:p>
          <a:p>
            <a:pPr marL="914400" lvl="1" indent="-514350">
              <a:buFont typeface="+mj-lt"/>
              <a:buAutoNum type="alphaLcPeriod"/>
            </a:pPr>
            <a:r>
              <a:rPr lang="en-US" dirty="0" smtClean="0"/>
              <a:t>Core peripherals</a:t>
            </a:r>
          </a:p>
          <a:p>
            <a:pPr marL="514350" indent="-514350">
              <a:buFont typeface="+mj-lt"/>
              <a:buAutoNum type="arabicPeriod"/>
            </a:pPr>
            <a:r>
              <a:rPr lang="en-US" dirty="0" smtClean="0"/>
              <a:t>Buses</a:t>
            </a:r>
          </a:p>
          <a:p>
            <a:pPr marL="514350" indent="-514350">
              <a:buFont typeface="+mj-lt"/>
              <a:buAutoNum type="arabicPeriod"/>
            </a:pPr>
            <a:r>
              <a:rPr lang="en-US" dirty="0" smtClean="0"/>
              <a:t>System peripherals</a:t>
            </a:r>
          </a:p>
          <a:p>
            <a:pPr marL="914400" lvl="1" indent="-514350">
              <a:buFont typeface="+mj-lt"/>
              <a:buAutoNum type="alphaLcPeriod"/>
            </a:pPr>
            <a:r>
              <a:rPr lang="en-US" dirty="0" smtClean="0"/>
              <a:t>External I/O ports</a:t>
            </a:r>
          </a:p>
          <a:p>
            <a:pPr marL="914400" lvl="1" indent="-514350">
              <a:buFont typeface="+mj-lt"/>
              <a:buAutoNum type="alphaLcPeriod"/>
            </a:pPr>
            <a:r>
              <a:rPr lang="en-US" dirty="0" smtClean="0"/>
              <a:t>Internal I/O ports (functional blocks)</a:t>
            </a:r>
          </a:p>
          <a:p>
            <a:pPr marL="514350" indent="-514350">
              <a:buFont typeface="+mj-lt"/>
              <a:buAutoNum type="arabicPeriod"/>
            </a:pPr>
            <a:r>
              <a:rPr lang="en-US" dirty="0" smtClean="0"/>
              <a:t>Memory blocks</a:t>
            </a:r>
          </a:p>
          <a:p>
            <a:pPr>
              <a:buNone/>
            </a:pPr>
            <a:r>
              <a:rPr lang="en-US" sz="2400" dirty="0" smtClean="0"/>
              <a:t>STM32F303xC Datasheet (DM00058181) P12</a:t>
            </a:r>
          </a:p>
          <a:p>
            <a:endParaRPr lang="en-US" dirty="0" smtClean="0"/>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343400" y="942473"/>
            <a:ext cx="4419600" cy="581526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(ARM)</a:t>
            </a:r>
            <a:endParaRPr lang="en-US" dirty="0"/>
          </a:p>
        </p:txBody>
      </p:sp>
      <p:sp>
        <p:nvSpPr>
          <p:cNvPr id="3" name="Content Placeholder 2"/>
          <p:cNvSpPr>
            <a:spLocks noGrp="1"/>
          </p:cNvSpPr>
          <p:nvPr>
            <p:ph idx="1"/>
          </p:nvPr>
        </p:nvSpPr>
        <p:spPr>
          <a:xfrm>
            <a:off x="457200" y="1295400"/>
            <a:ext cx="8229600" cy="1904999"/>
          </a:xfrm>
        </p:spPr>
        <p:txBody>
          <a:bodyPr>
            <a:normAutofit/>
          </a:bodyPr>
          <a:lstStyle/>
          <a:p>
            <a:r>
              <a:rPr lang="en-US" dirty="0" smtClean="0"/>
              <a:t>The processor has a core and core peripherals (NVIC, MPU, </a:t>
            </a:r>
            <a:r>
              <a:rPr lang="en-US" dirty="0" err="1" smtClean="0"/>
              <a:t>SysTick</a:t>
            </a:r>
            <a:r>
              <a:rPr lang="en-US" dirty="0" smtClean="0"/>
              <a:t>, MPU, FPU etc.)</a:t>
            </a:r>
          </a:p>
          <a:p>
            <a:r>
              <a:rPr lang="en-US" dirty="0" smtClean="0"/>
              <a:t> Figure 3.3 p62</a:t>
            </a:r>
          </a:p>
          <a:p>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1371600" y="3048000"/>
            <a:ext cx="5695161" cy="341305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and Core Peripherals (ARM)</a:t>
            </a:r>
            <a:endParaRPr lang="en-US" dirty="0"/>
          </a:p>
        </p:txBody>
      </p:sp>
      <p:sp>
        <p:nvSpPr>
          <p:cNvPr id="3" name="Content Placeholder 2"/>
          <p:cNvSpPr>
            <a:spLocks noGrp="1"/>
          </p:cNvSpPr>
          <p:nvPr>
            <p:ph idx="1"/>
          </p:nvPr>
        </p:nvSpPr>
        <p:spPr/>
        <p:txBody>
          <a:bodyPr>
            <a:normAutofit lnSpcReduction="10000"/>
          </a:bodyPr>
          <a:lstStyle/>
          <a:p>
            <a:r>
              <a:rPr lang="en-US" dirty="0" smtClean="0"/>
              <a:t>The processor is identical among all licensees.</a:t>
            </a:r>
          </a:p>
          <a:p>
            <a:r>
              <a:rPr lang="en-US" dirty="0" smtClean="0"/>
              <a:t>Other than that, all other blocks are different among the licensees.</a:t>
            </a:r>
          </a:p>
          <a:p>
            <a:r>
              <a:rPr lang="en-US" dirty="0" smtClean="0"/>
              <a:t>A processor has a core and core peripherals.</a:t>
            </a:r>
          </a:p>
          <a:p>
            <a:r>
              <a:rPr lang="en-US" dirty="0" smtClean="0"/>
              <a:t>The core is the central place where all instruction execution occurs.</a:t>
            </a:r>
          </a:p>
          <a:p>
            <a:r>
              <a:rPr lang="en-US" dirty="0" smtClean="0"/>
              <a:t>As far as the core is concerned, it treats core peripherals exactly in the same way as the system peripherals.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740</Words>
  <Application>Microsoft Office PowerPoint</Application>
  <PresentationFormat>On-screen Show (4:3)</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EECE237 Introduction to Embedded System</vt:lpstr>
      <vt:lpstr>Review of Week 1-b</vt:lpstr>
      <vt:lpstr>Today’s topic</vt:lpstr>
      <vt:lpstr>Assignment for Week 2-a</vt:lpstr>
      <vt:lpstr>STM32F303</vt:lpstr>
      <vt:lpstr>IC, Chip, Package</vt:lpstr>
      <vt:lpstr>SSTM32F303 Layout</vt:lpstr>
      <vt:lpstr>Processor (ARM)</vt:lpstr>
      <vt:lpstr>Core and Core Peripherals (ARM)</vt:lpstr>
      <vt:lpstr>System Peripherals(STM)</vt:lpstr>
      <vt:lpstr>Buses (STM)</vt:lpstr>
      <vt:lpstr>Memory blocks</vt:lpstr>
      <vt:lpstr>Memory by function</vt:lpstr>
      <vt:lpstr>Memory by Physical Structure-1</vt:lpstr>
      <vt:lpstr>Memory by Physical Structure-2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59</cp:revision>
  <dcterms:created xsi:type="dcterms:W3CDTF">2015-08-23T23:00:25Z</dcterms:created>
  <dcterms:modified xsi:type="dcterms:W3CDTF">2016-01-24T02:22:13Z</dcterms:modified>
</cp:coreProperties>
</file>