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8" r:id="rId3"/>
    <p:sldId id="269" r:id="rId4"/>
    <p:sldId id="285" r:id="rId5"/>
    <p:sldId id="309" r:id="rId6"/>
    <p:sldId id="275" r:id="rId7"/>
    <p:sldId id="273" r:id="rId8"/>
    <p:sldId id="271" r:id="rId9"/>
    <p:sldId id="304" r:id="rId10"/>
    <p:sldId id="305" r:id="rId11"/>
    <p:sldId id="306" r:id="rId12"/>
    <p:sldId id="303" r:id="rId13"/>
    <p:sldId id="302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2" d="100"/>
          <a:sy n="72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63943-C3A1-4522-8534-63AC92A68A1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63421-15FA-46D7-85CB-6ACB8B0FD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0E58-4968-4E69-BAE7-C680DAA9C964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47E-F46B-4FA2-9583-7742D42FDA34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CE48-4424-4823-AA8E-F9A7B43466AD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1B15-CAE9-4B3C-8F7B-D16C20FCF7F8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19-A2A4-44E3-B078-612433583BB5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D635-AB02-4F19-AD67-87FA6156BDD0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A92-9B73-42D4-9320-4FB6CF8C5742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73D0-E031-4C14-AA1D-B6189948F3D2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06EE-CFA6-47E7-8BCC-CA5F9760DCB2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0AF7-4F84-41E4-B523-960E42265715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9DB6-E6A0-41AE-A4CC-27E95A885A99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6E85-A699-4C14-B55F-FEC8FAD8AC77}" type="datetime1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2-a,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 (IR)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register (IR) holds the currently executing instruction code.</a:t>
            </a:r>
          </a:p>
          <a:p>
            <a:r>
              <a:rPr lang="en-US" dirty="0" smtClean="0"/>
              <a:t>IR feeds the instruction to the instruction decoder.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decoder decodes the instruction into a series of micro-codes and feeds the control bus. </a:t>
            </a:r>
          </a:p>
          <a:p>
            <a:r>
              <a:rPr lang="en-US" dirty="0" smtClean="0"/>
              <a:t>This series of micro-codes operates and executes the instruction in multiple clock cycles. </a:t>
            </a:r>
          </a:p>
          <a:p>
            <a:r>
              <a:rPr lang="en-US" dirty="0" smtClean="0"/>
              <a:t>The design of the instruction decoder is highly protected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Arithmetic and Logical Unit (ALU) performs arithmetic operations (+,-, *,/) and logic operations (AND, OR, NOT, shift).</a:t>
            </a:r>
          </a:p>
          <a:p>
            <a:pPr>
              <a:buNone/>
            </a:pPr>
            <a:r>
              <a:rPr lang="en-US" dirty="0" smtClean="0"/>
              <a:t>		ADD 	R2, R0, R1  (R2=R0+R1)</a:t>
            </a:r>
          </a:p>
          <a:p>
            <a:pPr>
              <a:buNone/>
            </a:pPr>
            <a:r>
              <a:rPr lang="en-US" dirty="0" smtClean="0"/>
              <a:t>		SUB 	Rd, </a:t>
            </a:r>
            <a:r>
              <a:rPr lang="en-US" dirty="0" err="1" smtClean="0"/>
              <a:t>Rn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  (Rd=</a:t>
            </a:r>
            <a:r>
              <a:rPr lang="en-US" dirty="0" err="1" smtClean="0"/>
              <a:t>Rn-Rm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AND	Rd, </a:t>
            </a:r>
            <a:r>
              <a:rPr lang="en-US" dirty="0" err="1" smtClean="0"/>
              <a:t>Rn</a:t>
            </a:r>
            <a:r>
              <a:rPr lang="en-US" dirty="0" smtClean="0"/>
              <a:t>	(Rd=</a:t>
            </a:r>
            <a:r>
              <a:rPr lang="en-US" dirty="0" err="1" smtClean="0"/>
              <a:t>Rd&amp;Rn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ALU symbol</a:t>
            </a:r>
          </a:p>
          <a:p>
            <a:r>
              <a:rPr lang="en-US" dirty="0" smtClean="0"/>
              <a:t>In Cortex M4, ALU cannot be read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(Function)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(function) registers perform only very specific functions only</a:t>
            </a:r>
          </a:p>
          <a:p>
            <a:r>
              <a:rPr lang="en-US" dirty="0" smtClean="0"/>
              <a:t>Special registers in Cortex-M4</a:t>
            </a:r>
          </a:p>
          <a:p>
            <a:pPr lvl="1"/>
            <a:r>
              <a:rPr lang="en-US" dirty="0" smtClean="0"/>
              <a:t>Program Status registers</a:t>
            </a:r>
          </a:p>
          <a:p>
            <a:pPr lvl="1"/>
            <a:r>
              <a:rPr lang="en-US" dirty="0" smtClean="0"/>
              <a:t>Interrupt Mask registers</a:t>
            </a:r>
          </a:p>
          <a:p>
            <a:pPr lvl="1"/>
            <a:r>
              <a:rPr lang="en-US" dirty="0" smtClean="0"/>
              <a:t>Control register: will be discussed later.</a:t>
            </a:r>
          </a:p>
          <a:p>
            <a:pPr lvl="1"/>
            <a:r>
              <a:rPr lang="en-US" dirty="0" smtClean="0"/>
              <a:t>FPU registers: will be discussed later.</a:t>
            </a:r>
          </a:p>
          <a:p>
            <a:r>
              <a:rPr lang="en-US" dirty="0" smtClean="0"/>
              <a:t>Special registers are accessible by special instructions only. </a:t>
            </a:r>
          </a:p>
          <a:p>
            <a:pPr lvl="1">
              <a:buNone/>
            </a:pPr>
            <a:r>
              <a:rPr lang="en-US" sz="2400" dirty="0" smtClean="0"/>
              <a:t>MSR: Move from general register to special register.</a:t>
            </a:r>
          </a:p>
          <a:p>
            <a:pPr lvl="1">
              <a:buNone/>
            </a:pPr>
            <a:r>
              <a:rPr lang="en-US" sz="2400" dirty="0" smtClean="0"/>
              <a:t>MRS: Move from special register to general register.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Status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PSR is also called PSW (program status word).</a:t>
            </a:r>
          </a:p>
          <a:p>
            <a:r>
              <a:rPr lang="en-US" dirty="0" smtClean="0"/>
              <a:t>Cortex M4 processor has three program status registers (APSR, IPSR and EPSR). APSR has the most significance for application. (Ch 4.3/Ch 3.2.1)</a:t>
            </a:r>
          </a:p>
          <a:p>
            <a:r>
              <a:rPr lang="en-US" dirty="0" smtClean="0"/>
              <a:t>APSR holds the flags (N,Z,C,V,Q) which indicate the status of ALU.</a:t>
            </a:r>
          </a:p>
          <a:p>
            <a:pPr lvl="1"/>
            <a:r>
              <a:rPr lang="en-US" dirty="0" smtClean="0"/>
              <a:t>N:	negative</a:t>
            </a:r>
          </a:p>
          <a:p>
            <a:pPr lvl="1"/>
            <a:r>
              <a:rPr lang="en-US" dirty="0" smtClean="0"/>
              <a:t>Z: 	zero</a:t>
            </a:r>
          </a:p>
          <a:p>
            <a:pPr lvl="1"/>
            <a:r>
              <a:rPr lang="en-US" dirty="0" smtClean="0"/>
              <a:t>C: 	carry/borrow</a:t>
            </a:r>
          </a:p>
          <a:p>
            <a:pPr lvl="1"/>
            <a:r>
              <a:rPr lang="en-US" dirty="0" smtClean="0"/>
              <a:t>V:	overflow</a:t>
            </a:r>
          </a:p>
          <a:p>
            <a:pPr lvl="1"/>
            <a:r>
              <a:rPr lang="en-US" dirty="0" smtClean="0"/>
              <a:t>Q	saturation</a:t>
            </a:r>
          </a:p>
          <a:p>
            <a:r>
              <a:rPr lang="en-US" dirty="0" smtClean="0"/>
              <a:t>An instruction has S-suffix to set PSR flags.  </a:t>
            </a:r>
          </a:p>
          <a:p>
            <a:pPr>
              <a:buNone/>
            </a:pPr>
            <a:r>
              <a:rPr lang="en-US" dirty="0" smtClean="0"/>
              <a:t>		ADDS R0, R1, R2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Week1-c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STM32F303 Layout</a:t>
            </a:r>
          </a:p>
          <a:p>
            <a:pPr lvl="1"/>
            <a:r>
              <a:rPr lang="en-US" dirty="0" smtClean="0"/>
              <a:t>Processor 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Core peripherals</a:t>
            </a:r>
          </a:p>
          <a:p>
            <a:pPr lvl="1"/>
            <a:r>
              <a:rPr lang="en-US" dirty="0" smtClean="0"/>
              <a:t>System peripherals</a:t>
            </a:r>
          </a:p>
          <a:p>
            <a:pPr lvl="2"/>
            <a:r>
              <a:rPr lang="en-US" dirty="0" smtClean="0"/>
              <a:t>External I/O ports</a:t>
            </a:r>
          </a:p>
          <a:p>
            <a:pPr lvl="2"/>
            <a:r>
              <a:rPr lang="en-US" dirty="0" smtClean="0"/>
              <a:t>Internal I/O ports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Memory blocks and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Processor core architecture (4.1~4.2)</a:t>
            </a:r>
          </a:p>
          <a:p>
            <a:r>
              <a:rPr lang="en-US" dirty="0" smtClean="0"/>
              <a:t>Major components of a core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Instruction register</a:t>
            </a:r>
          </a:p>
          <a:p>
            <a:pPr lvl="1"/>
            <a:r>
              <a:rPr lang="en-US" dirty="0" smtClean="0"/>
              <a:t>Instruction decoder</a:t>
            </a:r>
          </a:p>
          <a:p>
            <a:pPr lvl="1"/>
            <a:r>
              <a:rPr lang="en-US" dirty="0" smtClean="0"/>
              <a:t>ALU</a:t>
            </a:r>
          </a:p>
          <a:p>
            <a:pPr lvl="1"/>
            <a:r>
              <a:rPr lang="en-US" dirty="0" smtClean="0"/>
              <a:t>Core Registers</a:t>
            </a:r>
          </a:p>
          <a:p>
            <a:pPr lvl="1"/>
            <a:r>
              <a:rPr lang="en-US" dirty="0" smtClean="0"/>
              <a:t>Special registers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assignment: Chapter 4.3-4.4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SSTM32F303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3200400" cy="5486400"/>
          </a:xfrm>
          <a:ln w="508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 peripherals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peripherals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External I/O ports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Internal I/O ports (functional 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blocks</a:t>
            </a:r>
          </a:p>
          <a:p>
            <a:pPr>
              <a:buNone/>
            </a:pPr>
            <a:r>
              <a:rPr lang="en-US" sz="2400" dirty="0" smtClean="0"/>
              <a:t>STM32F303xC Datasheet (DM00058181) P12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942473"/>
            <a:ext cx="4419600" cy="581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797-29B4-4A6B-9C3B-3F00A9DA4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23622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Counter (PC)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200400"/>
            <a:ext cx="2133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Register (IR)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40386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Decoder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9624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3276600"/>
            <a:ext cx="762000" cy="369332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(Instruction Code)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953000"/>
            <a:ext cx="21336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286000"/>
            <a:ext cx="2133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***Remember this diagram***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48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24384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133600"/>
            <a:ext cx="0" cy="3733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0600" y="2362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25908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5257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28194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600" y="3810000"/>
            <a:ext cx="1371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5800" y="4267200"/>
            <a:ext cx="76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5800" y="5410200"/>
            <a:ext cx="83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4267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8" idx="2"/>
          </p:cNvCxnSpPr>
          <p:nvPr/>
        </p:nvCxnSpPr>
        <p:spPr>
          <a:xfrm flipV="1">
            <a:off x="2743200" y="3846731"/>
            <a:ext cx="0" cy="191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10000" y="25908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971800"/>
            <a:ext cx="990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00600" y="41148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00600" y="51054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0" y="2743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10000" y="5410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10000" y="34290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579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Bus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72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524000" y="1905000"/>
            <a:ext cx="6172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532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810000" y="36576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64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00800" y="3124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72200" y="3124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3124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3600" y="36576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86400" y="3124200"/>
            <a:ext cx="4572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00800" y="3124200"/>
            <a:ext cx="5334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1200" y="29718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3657600"/>
            <a:ext cx="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5600" y="2819400"/>
            <a:ext cx="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95800" y="34290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Major Components of a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Counter (PC)</a:t>
            </a:r>
          </a:p>
          <a:p>
            <a:r>
              <a:rPr lang="en-US" dirty="0" smtClean="0"/>
              <a:t>Instruction register</a:t>
            </a:r>
          </a:p>
          <a:p>
            <a:r>
              <a:rPr lang="en-US" dirty="0" smtClean="0"/>
              <a:t>Instruction decoder</a:t>
            </a:r>
          </a:p>
          <a:p>
            <a:r>
              <a:rPr lang="en-US" dirty="0" smtClean="0"/>
              <a:t>Register bank (SRAM)</a:t>
            </a:r>
          </a:p>
          <a:p>
            <a:r>
              <a:rPr lang="en-US" dirty="0" smtClean="0"/>
              <a:t>ALU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register is a memory array of 32 bits.</a:t>
            </a:r>
          </a:p>
          <a:p>
            <a:r>
              <a:rPr lang="en-US" dirty="0" smtClean="0"/>
              <a:t>A register is made of SRAM and is designed for easy and fast access of data.</a:t>
            </a:r>
          </a:p>
          <a:p>
            <a:r>
              <a:rPr lang="en-US" dirty="0" smtClean="0"/>
              <a:t>A register has a name (R0, R1 etc.) but no address. </a:t>
            </a:r>
          </a:p>
          <a:p>
            <a:r>
              <a:rPr lang="en-US" dirty="0" smtClean="0"/>
              <a:t>A collection of 16 registers is called a  register bank.  (R0~R15)</a:t>
            </a:r>
          </a:p>
          <a:p>
            <a:r>
              <a:rPr lang="en-US" dirty="0" smtClean="0"/>
              <a:t>Designated function registers</a:t>
            </a:r>
          </a:p>
          <a:p>
            <a:pPr lvl="1"/>
            <a:r>
              <a:rPr lang="en-US" dirty="0" smtClean="0"/>
              <a:t>R13: Stack pointer (SP)</a:t>
            </a:r>
          </a:p>
          <a:p>
            <a:pPr lvl="1"/>
            <a:r>
              <a:rPr lang="en-US" dirty="0" smtClean="0"/>
              <a:t>R14:The link register (LR)</a:t>
            </a:r>
          </a:p>
          <a:p>
            <a:pPr lvl="1"/>
            <a:r>
              <a:rPr lang="en-US" dirty="0" smtClean="0"/>
              <a:t>R15: The program counter (PC)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 (PC)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contains the address of the next instruction to be executed. </a:t>
            </a:r>
          </a:p>
          <a:p>
            <a:r>
              <a:rPr lang="en-US" dirty="0" smtClean="0"/>
              <a:t>PC holds an address, not an instruction code.</a:t>
            </a:r>
          </a:p>
          <a:p>
            <a:r>
              <a:rPr lang="en-US" dirty="0" smtClean="0"/>
              <a:t>PC is updated right after the next instruction is fetched and stored in IR (instruction register).</a:t>
            </a:r>
          </a:p>
          <a:p>
            <a:r>
              <a:rPr lang="en-US" dirty="0" smtClean="0"/>
              <a:t>PC is R15 in the register bank.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555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EECE237 Introduction to Embedded System</vt:lpstr>
      <vt:lpstr>Review of Week1-c</vt:lpstr>
      <vt:lpstr>Today’s Topics</vt:lpstr>
      <vt:lpstr>Assignments </vt:lpstr>
      <vt:lpstr>SSTM32F303 Layout</vt:lpstr>
      <vt:lpstr>Core Structure</vt:lpstr>
      <vt:lpstr>5 Major Components of a core</vt:lpstr>
      <vt:lpstr>Register Bank</vt:lpstr>
      <vt:lpstr>Program Counter (PC)</vt:lpstr>
      <vt:lpstr>Instruction Register (IR)</vt:lpstr>
      <vt:lpstr>Instruction decoder </vt:lpstr>
      <vt:lpstr>ALU</vt:lpstr>
      <vt:lpstr>Special (Function) Registers</vt:lpstr>
      <vt:lpstr>Program Status Registers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87</cp:revision>
  <dcterms:created xsi:type="dcterms:W3CDTF">2015-08-27T03:31:18Z</dcterms:created>
  <dcterms:modified xsi:type="dcterms:W3CDTF">2016-02-01T17:29:18Z</dcterms:modified>
</cp:coreProperties>
</file>