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8" r:id="rId3"/>
    <p:sldId id="269" r:id="rId4"/>
    <p:sldId id="285" r:id="rId5"/>
    <p:sldId id="307" r:id="rId6"/>
    <p:sldId id="308" r:id="rId7"/>
    <p:sldId id="309" r:id="rId8"/>
    <p:sldId id="310" r:id="rId9"/>
    <p:sldId id="312" r:id="rId10"/>
    <p:sldId id="31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6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CDF5-2430-4D55-BDFF-128075BBB007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CDF5-2430-4D55-BDFF-128075BBB007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CDF5-2430-4D55-BDFF-128075BBB007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CDF5-2430-4D55-BDFF-128075BBB007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CDF5-2430-4D55-BDFF-128075BBB007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CDF5-2430-4D55-BDFF-128075BBB007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CDF5-2430-4D55-BDFF-128075BBB007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CDF5-2430-4D55-BDFF-128075BBB007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CDF5-2430-4D55-BDFF-128075BBB007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CDF5-2430-4D55-BDFF-128075BBB007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CDF5-2430-4D55-BDFF-128075BBB007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ECDF5-2430-4D55-BDFF-128075BBB007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5A8C2-77FE-427E-8C65-6983180C84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EECE237</a:t>
            </a:r>
            <a:br>
              <a:rPr lang="en-US" dirty="0" smtClean="0"/>
            </a:br>
            <a:r>
              <a:rPr lang="en-US" dirty="0" smtClean="0"/>
              <a:t>Introduction to Embedded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2438400"/>
          </a:xfrm>
        </p:spPr>
        <p:txBody>
          <a:bodyPr/>
          <a:lstStyle/>
          <a:p>
            <a:r>
              <a:rPr lang="en-US" dirty="0" err="1" smtClean="0"/>
              <a:t>Sukgi</a:t>
            </a:r>
            <a:r>
              <a:rPr lang="en-US" dirty="0" smtClean="0"/>
              <a:t> Choi, Ph.D.</a:t>
            </a:r>
          </a:p>
          <a:p>
            <a:endParaRPr lang="en-US" dirty="0" smtClean="0"/>
          </a:p>
          <a:p>
            <a:r>
              <a:rPr lang="en-US" smtClean="0"/>
              <a:t>Week 2-b, </a:t>
            </a:r>
            <a:r>
              <a:rPr lang="en-US" dirty="0" smtClean="0"/>
              <a:t>Spring,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668A-0F52-41DA-83FD-5F1879629BF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(C)2015 CSU-Chico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Cold start (bootstrapping, or booting in short) triggers the reset process.</a:t>
            </a:r>
          </a:p>
          <a:p>
            <a:r>
              <a:rPr lang="en-US" dirty="0" smtClean="0"/>
              <a:t>0X00 of the ROM has the value of SP (R13). It tells where the stack is located. </a:t>
            </a:r>
          </a:p>
          <a:p>
            <a:r>
              <a:rPr lang="en-US" dirty="0" smtClean="0"/>
              <a:t>0X04 of the ROM has the vector (address) of the reset interrupt. This is the address of the very first instruction to execute.</a:t>
            </a:r>
          </a:p>
          <a:p>
            <a:r>
              <a:rPr lang="en-US" dirty="0" smtClean="0"/>
              <a:t>Note that ROM and RAM are outside of the core. The core treats them with address, not with name.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Week-2a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Processor core architecture (4.1~4.3)</a:t>
            </a:r>
          </a:p>
          <a:p>
            <a:r>
              <a:rPr lang="en-US" dirty="0" smtClean="0"/>
              <a:t>Major components of a core</a:t>
            </a:r>
          </a:p>
          <a:p>
            <a:pPr lvl="1"/>
            <a:r>
              <a:rPr lang="en-US" dirty="0" smtClean="0"/>
              <a:t>Program counter</a:t>
            </a:r>
          </a:p>
          <a:p>
            <a:pPr lvl="1"/>
            <a:r>
              <a:rPr lang="en-US" dirty="0" smtClean="0"/>
              <a:t>Instruction register</a:t>
            </a:r>
          </a:p>
          <a:p>
            <a:pPr lvl="1"/>
            <a:r>
              <a:rPr lang="en-US" dirty="0" smtClean="0"/>
              <a:t>Instruction decoder</a:t>
            </a:r>
          </a:p>
          <a:p>
            <a:pPr lvl="1"/>
            <a:r>
              <a:rPr lang="en-US" dirty="0" smtClean="0"/>
              <a:t>ALU</a:t>
            </a:r>
          </a:p>
          <a:p>
            <a:pPr lvl="1"/>
            <a:r>
              <a:rPr lang="en-US" dirty="0" smtClean="0"/>
              <a:t>Core Registers</a:t>
            </a:r>
          </a:p>
          <a:p>
            <a:pPr lvl="1"/>
            <a:r>
              <a:rPr lang="en-US" dirty="0" smtClean="0"/>
              <a:t>Special registers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bus architecture (-)</a:t>
            </a:r>
          </a:p>
          <a:p>
            <a:r>
              <a:rPr lang="en-US" dirty="0" smtClean="0"/>
              <a:t>Sequence of instruction execution (-)</a:t>
            </a:r>
          </a:p>
          <a:p>
            <a:r>
              <a:rPr lang="en-US" dirty="0" smtClean="0"/>
              <a:t>Pipeline (-)</a:t>
            </a:r>
          </a:p>
          <a:p>
            <a:r>
              <a:rPr lang="en-US" dirty="0" smtClean="0"/>
              <a:t>Reset and reset sequence (4.8)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assignment: Chapter 4.5, 4.8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Bus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A bus is a data/signal highway of internal communication. </a:t>
            </a:r>
          </a:p>
          <a:p>
            <a:pPr lvl="0">
              <a:buNone/>
            </a:pPr>
            <a:r>
              <a:rPr lang="en-US" dirty="0" smtClean="0"/>
              <a:t>	Ex. </a:t>
            </a:r>
            <a:r>
              <a:rPr lang="en-US" sz="2800" dirty="0" smtClean="0"/>
              <a:t>Power bus, ground bus, data bus, address bus</a:t>
            </a:r>
            <a:endParaRPr lang="en-US" dirty="0" smtClean="0"/>
          </a:p>
          <a:p>
            <a:pPr lvl="0"/>
            <a:r>
              <a:rPr lang="en-US" dirty="0" smtClean="0"/>
              <a:t>Bus architecture determines the efficiency and limitation of a core. </a:t>
            </a:r>
          </a:p>
          <a:p>
            <a:pPr lvl="0"/>
            <a:r>
              <a:rPr lang="en-US" dirty="0" smtClean="0"/>
              <a:t>The core adopts Harvard architecture internally for efficiency.</a:t>
            </a:r>
          </a:p>
          <a:p>
            <a:pPr lvl="0"/>
            <a:r>
              <a:rPr lang="en-US" dirty="0" smtClean="0"/>
              <a:t>External of a core has Von Neumann (Princeton) architecture for simplicity.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Harvard vs. Princeton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Harvard architecture, the instruction code memory (usually ROM) and the data memory (SRAM) are connected to two different buses (I-bus, D-bus). This architecture allows simultaneous operation of instruction and data.</a:t>
            </a:r>
          </a:p>
          <a:p>
            <a:r>
              <a:rPr lang="en-US" dirty="0" smtClean="0"/>
              <a:t>In Von Neumann (Princeton) architecture, the code memory and the data memory share the same bus. Von Neumann architecture is adopted outside of the core.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of instruction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en-US" dirty="0" smtClean="0"/>
              <a:t>The program counter (PC, R15) contains the address of the current instruction code.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Fetch  an Instruction code from the code ROM designated by PC. Then load it at the instruction register (IR). Then increment PC.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Decode the instruction code into micro-codes.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Execute a series of actions such as read /write a register, shift ALU, transfer data from one address to another, etc.</a:t>
            </a:r>
          </a:p>
          <a:p>
            <a:pPr marL="514350" indent="-514350">
              <a:buNone/>
            </a:pPr>
            <a:r>
              <a:rPr lang="en-US" dirty="0" smtClean="0"/>
              <a:t>Then  the core repeats this “fetch-decode-execute” cycle.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5A8C2-77FE-427E-8C65-6983180C84B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Cortex-M4 processor has a three-stage pipeline. </a:t>
            </a:r>
          </a:p>
          <a:p>
            <a:r>
              <a:rPr lang="en-US" dirty="0" smtClean="0"/>
              <a:t>With pipeline, PC fetches the next instruction in anticipation before execution completes. </a:t>
            </a:r>
          </a:p>
          <a:p>
            <a:r>
              <a:rPr lang="en-US" dirty="0" smtClean="0"/>
              <a:t>When this anticipation fails (ex. Branch), the pipeline has to </a:t>
            </a:r>
            <a:r>
              <a:rPr lang="en-US" u="sng" dirty="0" smtClean="0"/>
              <a:t>flush</a:t>
            </a:r>
            <a:r>
              <a:rPr lang="en-US" dirty="0" smtClean="0"/>
              <a:t> and start over.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Cortex M4 Memory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429000" cy="4419600"/>
          </a:xfrm>
        </p:spPr>
        <p:txBody>
          <a:bodyPr/>
          <a:lstStyle/>
          <a:p>
            <a:r>
              <a:rPr lang="en-US" dirty="0" smtClean="0"/>
              <a:t>Figure 4.31, P114</a:t>
            </a:r>
          </a:p>
          <a:p>
            <a:r>
              <a:rPr lang="en-US" dirty="0" smtClean="0"/>
              <a:t>Memory means ROM, RAM and peripheral I/O registers. Not core registers.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1600200"/>
            <a:ext cx="4848225" cy="4623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407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EECE237 Introduction to Embedded System</vt:lpstr>
      <vt:lpstr>Review of Week-2a</vt:lpstr>
      <vt:lpstr>Today’s Topics</vt:lpstr>
      <vt:lpstr>Assignments </vt:lpstr>
      <vt:lpstr>Core Bus Architecture</vt:lpstr>
      <vt:lpstr>Harvard vs. Princeton</vt:lpstr>
      <vt:lpstr>Sequence of instruction execution</vt:lpstr>
      <vt:lpstr>Pipeline</vt:lpstr>
      <vt:lpstr>Cortex M4 Memory Map</vt:lpstr>
      <vt:lpstr>Reset Sequence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EECE237 Introduction to Embedded System</dc:title>
  <dc:creator>Admin</dc:creator>
  <cp:lastModifiedBy>Admin</cp:lastModifiedBy>
  <cp:revision>91</cp:revision>
  <dcterms:created xsi:type="dcterms:W3CDTF">2015-08-27T03:31:18Z</dcterms:created>
  <dcterms:modified xsi:type="dcterms:W3CDTF">2016-02-03T18:13:38Z</dcterms:modified>
</cp:coreProperties>
</file>