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8" r:id="rId3"/>
    <p:sldId id="269" r:id="rId4"/>
    <p:sldId id="295" r:id="rId5"/>
    <p:sldId id="286" r:id="rId6"/>
    <p:sldId id="287" r:id="rId7"/>
    <p:sldId id="288" r:id="rId8"/>
    <p:sldId id="290" r:id="rId9"/>
    <p:sldId id="289" r:id="rId10"/>
    <p:sldId id="291" r:id="rId11"/>
    <p:sldId id="314" r:id="rId12"/>
    <p:sldId id="293" r:id="rId13"/>
    <p:sldId id="312" r:id="rId14"/>
    <p:sldId id="310" r:id="rId15"/>
    <p:sldId id="2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ACF84-05A5-45C4-8A0C-D9E509FCFDFD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627E-CE9D-4338-8394-8E866B0A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627E-CE9D-4338-8394-8E866B0AC7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5E85-91BA-4BBD-8D79-AF2A0FA33368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EB8C-4441-484B-AF83-60D4475EF821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8874-0EAB-478D-88F8-632DB72B5A5B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656C-A7F8-4DA5-89F0-23A8CC98A11F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A2C8-8500-4FF6-A50D-1D0E223F6B27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35AF-2E93-4F9D-A027-6AF4613EDFBF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D5FA-FFAC-43D0-B4B2-C2889A791962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F052-4017-453E-9829-CFADBF5FC25B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0098-50B1-4F1A-B558-07AC613ED0D1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4F39-097C-480A-8534-2CC758CCF25E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D60-277F-4AC1-9F2B-B186666F3091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1AB-11D6-4385-8B80-41DED7866F87}" type="datetime1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3-a, Spring,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Transfer instructions</a:t>
            </a:r>
            <a:br>
              <a:rPr lang="en-US" dirty="0" smtClean="0"/>
            </a:br>
            <a:r>
              <a:rPr lang="en-US" sz="3600" dirty="0" smtClean="0"/>
              <a:t>Core register to core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mov</a:t>
            </a:r>
            <a:r>
              <a:rPr lang="en-US" dirty="0" smtClean="0"/>
              <a:t> rd, </a:t>
            </a:r>
            <a:r>
              <a:rPr lang="en-US" dirty="0" err="1" smtClean="0"/>
              <a:t>rs</a:t>
            </a:r>
            <a:r>
              <a:rPr lang="en-US" dirty="0" smtClean="0"/>
              <a:t>	;rd: destination, </a:t>
            </a:r>
            <a:r>
              <a:rPr lang="en-US" dirty="0" err="1" smtClean="0"/>
              <a:t>rs</a:t>
            </a:r>
            <a:r>
              <a:rPr lang="en-US" dirty="0" smtClean="0"/>
              <a:t>: source.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r2, r0	;move (copy) the data in r0 to r2.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rd, #number	;assign rd with #number</a:t>
            </a:r>
          </a:p>
          <a:p>
            <a:pPr>
              <a:buNone/>
            </a:pPr>
            <a:r>
              <a:rPr lang="en-US" dirty="0" smtClean="0"/>
              <a:t>		;The number should be less than 256 (1 byte).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r0, #0x12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rd, </a:t>
            </a:r>
            <a:r>
              <a:rPr lang="en-US" dirty="0" err="1" smtClean="0"/>
              <a:t>rs</a:t>
            </a:r>
            <a:r>
              <a:rPr lang="en-US" dirty="0" smtClean="0"/>
              <a:t>		;move 1’s compliment of </a:t>
            </a:r>
            <a:r>
              <a:rPr lang="en-US" dirty="0" err="1" smtClean="0"/>
              <a:t>rs</a:t>
            </a:r>
            <a:r>
              <a:rPr lang="en-US" dirty="0" smtClean="0"/>
              <a:t> to rd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mvn</a:t>
            </a:r>
            <a:r>
              <a:rPr lang="en-US" dirty="0" smtClean="0"/>
              <a:t>	</a:t>
            </a:r>
            <a:r>
              <a:rPr lang="en-US" dirty="0" err="1" smtClean="0"/>
              <a:t>ro</a:t>
            </a:r>
            <a:r>
              <a:rPr lang="en-US" dirty="0" smtClean="0"/>
              <a:t>, r1</a:t>
            </a:r>
          </a:p>
          <a:p>
            <a:r>
              <a:rPr lang="en-US" dirty="0" err="1" smtClean="0"/>
              <a:t>neg</a:t>
            </a:r>
            <a:r>
              <a:rPr lang="en-US" dirty="0" smtClean="0"/>
              <a:t>		R1,	R2	;move 2’s comp to R1.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Transfer instructions</a:t>
            </a:r>
            <a:br>
              <a:rPr lang="en-US" dirty="0" smtClean="0"/>
            </a:br>
            <a:r>
              <a:rPr lang="en-US" dirty="0" smtClean="0"/>
              <a:t>Core register to core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movw</a:t>
            </a:r>
            <a:r>
              <a:rPr lang="en-US" dirty="0" smtClean="0"/>
              <a:t> rd, #number	;assign the lower 16-bits 				; of rd with the number.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movw</a:t>
            </a:r>
            <a:r>
              <a:rPr lang="en-US" dirty="0" smtClean="0"/>
              <a:t> r0, #0x1234</a:t>
            </a:r>
          </a:p>
          <a:p>
            <a:r>
              <a:rPr lang="en-US" dirty="0" err="1" smtClean="0"/>
              <a:t>movt</a:t>
            </a:r>
            <a:r>
              <a:rPr lang="en-US" dirty="0" smtClean="0"/>
              <a:t> rd, #number 	; assign the upper 16-bits 				; of rd with the number.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movt</a:t>
            </a:r>
            <a:r>
              <a:rPr lang="en-US" dirty="0" smtClean="0"/>
              <a:t> r0, #0x5678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Transfer instructions</a:t>
            </a:r>
            <a:br>
              <a:rPr lang="en-US" dirty="0" smtClean="0"/>
            </a:br>
            <a:r>
              <a:rPr lang="en-US" dirty="0" smtClean="0"/>
              <a:t>Core register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Memory is outside of the core. It includes ROM, RAM and peripheral I/O registers.</a:t>
            </a:r>
          </a:p>
          <a:p>
            <a:r>
              <a:rPr lang="en-US" dirty="0" smtClean="0"/>
              <a:t>Memory data is referred to by an address.</a:t>
            </a:r>
          </a:p>
          <a:p>
            <a:r>
              <a:rPr lang="en-US" dirty="0" err="1" smtClean="0"/>
              <a:t>ldr</a:t>
            </a:r>
            <a:r>
              <a:rPr lang="en-US" dirty="0" smtClean="0"/>
              <a:t>	  rd, [</a:t>
            </a:r>
            <a:r>
              <a:rPr lang="en-US" dirty="0" err="1" smtClean="0"/>
              <a:t>rs</a:t>
            </a:r>
            <a:r>
              <a:rPr lang="en-US" dirty="0" smtClean="0"/>
              <a:t>]	;load </a:t>
            </a:r>
            <a:r>
              <a:rPr lang="en-US" dirty="0" err="1" smtClean="0"/>
              <a:t>rs</a:t>
            </a:r>
            <a:r>
              <a:rPr lang="en-US" dirty="0" smtClean="0"/>
              <a:t> with the data located at the 	address in </a:t>
            </a:r>
            <a:r>
              <a:rPr lang="en-US" dirty="0" err="1" smtClean="0"/>
              <a:t>rs</a:t>
            </a:r>
            <a:r>
              <a:rPr lang="en-US" dirty="0" smtClean="0"/>
              <a:t>. Rs contains the address of the 	memory. </a:t>
            </a:r>
          </a:p>
          <a:p>
            <a:r>
              <a:rPr lang="en-US" dirty="0" err="1" smtClean="0"/>
              <a:t>ldr</a:t>
            </a:r>
            <a:r>
              <a:rPr lang="en-US" dirty="0" smtClean="0"/>
              <a:t>	rd, =number	;load rd with the 32-bit number.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ldr</a:t>
            </a:r>
            <a:r>
              <a:rPr lang="en-US" dirty="0" smtClean="0"/>
              <a:t> r1, =0x20001000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ldr</a:t>
            </a:r>
            <a:r>
              <a:rPr lang="en-US" dirty="0" smtClean="0"/>
              <a:t> r0, [r1]	;load r0 with the data at 0x20001000.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Transfer instructions</a:t>
            </a:r>
            <a:br>
              <a:rPr lang="en-US" dirty="0" smtClean="0"/>
            </a:br>
            <a:r>
              <a:rPr lang="en-US" dirty="0" smtClean="0"/>
              <a:t>Core register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str</a:t>
            </a:r>
            <a:r>
              <a:rPr lang="en-US" dirty="0" smtClean="0"/>
              <a:t>  </a:t>
            </a:r>
            <a:r>
              <a:rPr lang="en-US" dirty="0" err="1" smtClean="0"/>
              <a:t>rs</a:t>
            </a:r>
            <a:r>
              <a:rPr lang="en-US" dirty="0" smtClean="0"/>
              <a:t>, [rd]	 ;store the data in </a:t>
            </a:r>
            <a:r>
              <a:rPr lang="en-US" dirty="0" err="1" smtClean="0"/>
              <a:t>rs</a:t>
            </a:r>
            <a:r>
              <a:rPr lang="en-US" dirty="0" smtClean="0"/>
              <a:t> to the 			address in rd. 	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;Note that the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operand is the source.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ldr</a:t>
            </a:r>
            <a:r>
              <a:rPr lang="en-US" dirty="0" smtClean="0"/>
              <a:t> r1, =0x20001004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 r0, [r1];store the data in r0 to 0x20001004</a:t>
            </a:r>
          </a:p>
          <a:p>
            <a:r>
              <a:rPr lang="en-US" dirty="0" smtClean="0"/>
              <a:t>Example</a:t>
            </a:r>
          </a:p>
          <a:p>
            <a:pPr lvl="2">
              <a:buNone/>
            </a:pPr>
            <a:r>
              <a:rPr lang="en-US" sz="2800" dirty="0" smtClean="0"/>
              <a:t>LDR   R0, =0x20000FF0</a:t>
            </a:r>
          </a:p>
          <a:p>
            <a:pPr lvl="2">
              <a:buNone/>
            </a:pPr>
            <a:r>
              <a:rPr lang="en-US" sz="2800" dirty="0" smtClean="0"/>
              <a:t>LDR   R1, =0x0000AAAA</a:t>
            </a:r>
          </a:p>
          <a:p>
            <a:pPr lvl="2">
              <a:buNone/>
            </a:pPr>
            <a:r>
              <a:rPr lang="en-US" sz="2800" dirty="0" smtClean="0"/>
              <a:t>STR   R1, [R0]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Transfer instructions</a:t>
            </a:r>
            <a:br>
              <a:rPr lang="en-US" dirty="0" smtClean="0"/>
            </a:br>
            <a:r>
              <a:rPr lang="en-US" dirty="0" smtClean="0"/>
              <a:t>Register to Stack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Stack is a designated area in SRAM. A stack pointer (SP, R13) points to the end of the stack. </a:t>
            </a:r>
          </a:p>
          <a:p>
            <a:r>
              <a:rPr lang="en-US" dirty="0" smtClean="0"/>
              <a:t>push {</a:t>
            </a:r>
            <a:r>
              <a:rPr lang="en-US" dirty="0" err="1" smtClean="0"/>
              <a:t>rn</a:t>
            </a:r>
            <a:r>
              <a:rPr lang="en-US" dirty="0" smtClean="0"/>
              <a:t>}		;put the data in </a:t>
            </a:r>
            <a:r>
              <a:rPr lang="en-US" dirty="0" err="1" smtClean="0"/>
              <a:t>rn</a:t>
            </a:r>
            <a:r>
              <a:rPr lang="en-US" dirty="0" smtClean="0"/>
              <a:t> to the stack 			;and </a:t>
            </a:r>
            <a:r>
              <a:rPr lang="en-US" dirty="0" smtClean="0">
                <a:solidFill>
                  <a:srgbClr val="FF0000"/>
                </a:solidFill>
              </a:rPr>
              <a:t>decrement</a:t>
            </a:r>
            <a:r>
              <a:rPr lang="en-US" dirty="0" smtClean="0"/>
              <a:t> SP by 4. </a:t>
            </a:r>
          </a:p>
          <a:p>
            <a:r>
              <a:rPr lang="en-US" dirty="0" smtClean="0"/>
              <a:t>pop  {</a:t>
            </a:r>
            <a:r>
              <a:rPr lang="en-US" dirty="0" err="1" smtClean="0"/>
              <a:t>rn</a:t>
            </a:r>
            <a:r>
              <a:rPr lang="en-US" dirty="0" smtClean="0"/>
              <a:t>}		;put the data at SP to </a:t>
            </a:r>
            <a:r>
              <a:rPr lang="en-US" dirty="0" err="1" smtClean="0"/>
              <a:t>Rn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	;and </a:t>
            </a:r>
            <a:r>
              <a:rPr lang="en-US" dirty="0" smtClean="0">
                <a:solidFill>
                  <a:srgbClr val="FF0000"/>
                </a:solidFill>
              </a:rPr>
              <a:t>increment </a:t>
            </a:r>
            <a:r>
              <a:rPr lang="en-US" dirty="0" smtClean="0"/>
              <a:t>SP by 4.</a:t>
            </a:r>
          </a:p>
          <a:p>
            <a:r>
              <a:rPr lang="en-US" dirty="0" smtClean="0"/>
              <a:t>Note {} symbols around a register.</a:t>
            </a:r>
          </a:p>
          <a:p>
            <a:r>
              <a:rPr lang="en-US" dirty="0" err="1" smtClean="0"/>
              <a:t>rn</a:t>
            </a:r>
            <a:r>
              <a:rPr lang="en-US" dirty="0" smtClean="0"/>
              <a:t> may be a list of registers.</a:t>
            </a:r>
          </a:p>
          <a:p>
            <a:pPr>
              <a:buNone/>
            </a:pPr>
            <a:r>
              <a:rPr lang="en-US" dirty="0" smtClean="0"/>
              <a:t>		{r1, r2, r3} {r1-r4} {r1, r2-r4, r5}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move from </a:t>
            </a:r>
            <a:r>
              <a:rPr lang="en-US" dirty="0" err="1" smtClean="0"/>
              <a:t>mem</a:t>
            </a:r>
            <a:r>
              <a:rPr lang="en-US" dirty="0" smtClean="0"/>
              <a:t> to </a:t>
            </a:r>
            <a:r>
              <a:rPr lang="en-US" dirty="0" err="1" smtClean="0"/>
              <a:t>mem</a:t>
            </a:r>
            <a:r>
              <a:rPr lang="en-US" dirty="0" smtClean="0"/>
              <a:t> directly.</a:t>
            </a:r>
          </a:p>
          <a:p>
            <a:r>
              <a:rPr lang="en-US" dirty="0" smtClean="0"/>
              <a:t>Then how to move the data in one address to the other address?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LDR	R0, =0X20000FF0</a:t>
            </a:r>
          </a:p>
          <a:p>
            <a:pPr lvl="1">
              <a:buNone/>
            </a:pPr>
            <a:r>
              <a:rPr lang="en-US" dirty="0" smtClean="0"/>
              <a:t>STR	R1, [R0]</a:t>
            </a:r>
          </a:p>
          <a:p>
            <a:pPr lvl="1">
              <a:buNone/>
            </a:pPr>
            <a:r>
              <a:rPr lang="en-US" dirty="0" smtClean="0"/>
              <a:t>LDR	R0, =0X20000FF4</a:t>
            </a:r>
          </a:p>
          <a:p>
            <a:pPr lvl="1">
              <a:buNone/>
            </a:pPr>
            <a:r>
              <a:rPr lang="en-US" dirty="0" smtClean="0"/>
              <a:t>LDR	R1, [R0]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Week-2c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service and exception handlers (4.5)</a:t>
            </a:r>
          </a:p>
          <a:p>
            <a:pPr lvl="1"/>
            <a:r>
              <a:rPr lang="en-US" dirty="0" smtClean="0"/>
              <a:t>NVIC</a:t>
            </a:r>
          </a:p>
          <a:p>
            <a:pPr lvl="1"/>
            <a:r>
              <a:rPr lang="en-US" dirty="0" smtClean="0"/>
              <a:t>Interrupt Service Routine (ISR)</a:t>
            </a:r>
          </a:p>
          <a:p>
            <a:pPr lvl="1"/>
            <a:r>
              <a:rPr lang="en-US" dirty="0" smtClean="0"/>
              <a:t>Vector Table</a:t>
            </a:r>
          </a:p>
          <a:p>
            <a:r>
              <a:rPr lang="en-US" dirty="0" smtClean="0"/>
              <a:t>Reset sequence (4.8)</a:t>
            </a:r>
          </a:p>
          <a:p>
            <a:r>
              <a:rPr lang="en-US" dirty="0" smtClean="0"/>
              <a:t>Modes of operation (4.2.1)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Assembler language?</a:t>
            </a:r>
          </a:p>
          <a:p>
            <a:r>
              <a:rPr lang="en-US" dirty="0" smtClean="0"/>
              <a:t>Types of Assembler codes.</a:t>
            </a:r>
          </a:p>
          <a:p>
            <a:r>
              <a:rPr lang="en-US" dirty="0" smtClean="0"/>
              <a:t>Groups of Assembler codes.</a:t>
            </a:r>
          </a:p>
          <a:p>
            <a:r>
              <a:rPr lang="en-US" dirty="0" smtClean="0"/>
              <a:t>Instruction codes to </a:t>
            </a:r>
            <a:r>
              <a:rPr lang="en-US" dirty="0" smtClean="0"/>
              <a:t>transfer </a:t>
            </a:r>
            <a:r>
              <a:rPr lang="en-US" dirty="0" smtClean="0"/>
              <a:t>data.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assignment: Chapter 5</a:t>
            </a:r>
          </a:p>
          <a:p>
            <a:pPr lvl="1"/>
            <a:r>
              <a:rPr lang="en-US" dirty="0" smtClean="0"/>
              <a:t>Skip any discussion on ftp (floating point) or mask(PRIMASK etc.)</a:t>
            </a:r>
          </a:p>
          <a:p>
            <a:pPr lvl="1"/>
            <a:r>
              <a:rPr lang="en-US" dirty="0" smtClean="0"/>
              <a:t>Skip 5.6.6 (data conversion)</a:t>
            </a:r>
          </a:p>
          <a:p>
            <a:pPr lvl="1"/>
            <a:r>
              <a:rPr lang="en-US" dirty="0" smtClean="0"/>
              <a:t>Skip 5.6.7 (bit-field operation)</a:t>
            </a:r>
          </a:p>
          <a:p>
            <a:pPr lvl="1"/>
            <a:r>
              <a:rPr lang="en-US" dirty="0" smtClean="0"/>
              <a:t>Skip 5.6.10 (saturation operation) and after.</a:t>
            </a:r>
          </a:p>
          <a:p>
            <a:r>
              <a:rPr lang="en-US" dirty="0" smtClean="0"/>
              <a:t>Alumni visit </a:t>
            </a:r>
            <a:r>
              <a:rPr lang="en-US" smtClean="0"/>
              <a:t>next class. 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Low level language</a:t>
            </a:r>
          </a:p>
          <a:p>
            <a:r>
              <a:rPr lang="en-US" dirty="0" smtClean="0"/>
              <a:t>HLL(High level language) codes are compiled to assembly codes before execution.</a:t>
            </a:r>
          </a:p>
          <a:p>
            <a:r>
              <a:rPr lang="en-US" dirty="0" smtClean="0"/>
              <a:t>Assembler assembles, links and loads. </a:t>
            </a:r>
          </a:p>
          <a:p>
            <a:r>
              <a:rPr lang="en-US" dirty="0" smtClean="0"/>
              <a:t>Codes written in assembly are small and fast. </a:t>
            </a:r>
          </a:p>
          <a:p>
            <a:r>
              <a:rPr lang="en-US" dirty="0" smtClean="0"/>
              <a:t>Assembly code is closely related to the core architecture (ISA) and machine specific.</a:t>
            </a:r>
          </a:p>
          <a:p>
            <a:r>
              <a:rPr lang="en-US" dirty="0" smtClean="0"/>
              <a:t>Coretex-M4 uses Thumb-2 instruction set. 16-bit codes and 32-bit codes are executed by one instruction decoder.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Assembly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Directive- An instruction to the assembler. These are not translated to machine codes (non-executable). </a:t>
            </a:r>
          </a:p>
          <a:p>
            <a:pPr lvl="1"/>
            <a:r>
              <a:rPr lang="en-US" dirty="0" smtClean="0"/>
              <a:t>The beginning of the program: AREA</a:t>
            </a:r>
          </a:p>
          <a:p>
            <a:pPr lvl="1"/>
            <a:r>
              <a:rPr lang="en-US" dirty="0" smtClean="0"/>
              <a:t>The end of the program: END</a:t>
            </a:r>
          </a:p>
          <a:p>
            <a:pPr lvl="1"/>
            <a:r>
              <a:rPr lang="en-US" dirty="0" smtClean="0"/>
              <a:t>Others: ALIGN, EQU, DCD, SPACE, etc.</a:t>
            </a:r>
          </a:p>
          <a:p>
            <a:r>
              <a:rPr lang="en-US" dirty="0" smtClean="0"/>
              <a:t>A macro code is expanded to multiple executable codes during assembling time. </a:t>
            </a:r>
          </a:p>
          <a:p>
            <a:r>
              <a:rPr lang="en-US" smtClean="0"/>
              <a:t>An executable </a:t>
            </a:r>
            <a:r>
              <a:rPr lang="en-US" dirty="0" smtClean="0"/>
              <a:t>code is translated to a machine code one-to-one.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codes by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 transfer instructions</a:t>
            </a:r>
          </a:p>
          <a:p>
            <a:pPr lvl="1"/>
            <a:r>
              <a:rPr lang="en-US" dirty="0" smtClean="0"/>
              <a:t>Core register to Core register</a:t>
            </a:r>
          </a:p>
          <a:p>
            <a:pPr lvl="1"/>
            <a:r>
              <a:rPr lang="en-US" dirty="0" smtClean="0"/>
              <a:t>Core register to memory</a:t>
            </a:r>
          </a:p>
          <a:p>
            <a:r>
              <a:rPr lang="en-US" dirty="0" smtClean="0"/>
              <a:t>Date operation instructions</a:t>
            </a:r>
          </a:p>
          <a:p>
            <a:pPr lvl="1"/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/>
              <a:t>Logic operations</a:t>
            </a:r>
          </a:p>
          <a:p>
            <a:r>
              <a:rPr lang="en-US" dirty="0" smtClean="0"/>
              <a:t>Flow-control instructions</a:t>
            </a:r>
          </a:p>
          <a:p>
            <a:pPr lvl="1"/>
            <a:r>
              <a:rPr lang="en-US" dirty="0" smtClean="0"/>
              <a:t>Unconditional branching</a:t>
            </a:r>
          </a:p>
          <a:p>
            <a:pPr lvl="1"/>
            <a:r>
              <a:rPr lang="en-US" dirty="0" smtClean="0"/>
              <a:t>Conditional branching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Assembly Code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;Date 2-1-2016</a:t>
            </a:r>
          </a:p>
          <a:p>
            <a:pPr>
              <a:buNone/>
            </a:pPr>
            <a:r>
              <a:rPr lang="en-US" dirty="0" smtClean="0"/>
              <a:t>;by John Smith</a:t>
            </a:r>
          </a:p>
          <a:p>
            <a:pPr>
              <a:buNone/>
            </a:pPr>
            <a:r>
              <a:rPr lang="en-US" dirty="0" smtClean="0"/>
              <a:t>;This program demonstrates the basic template of assembly.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;</a:t>
            </a:r>
            <a:r>
              <a:rPr lang="en-US" dirty="0" smtClean="0">
                <a:solidFill>
                  <a:srgbClr val="0070C0"/>
                </a:solidFill>
              </a:rPr>
              <a:t>Colored words </a:t>
            </a:r>
            <a:r>
              <a:rPr lang="en-US" dirty="0" smtClean="0"/>
              <a:t>are reserved.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area</a:t>
            </a:r>
            <a:r>
              <a:rPr lang="en-US" dirty="0" smtClean="0"/>
              <a:t> 	</a:t>
            </a:r>
            <a:r>
              <a:rPr lang="en-US" i="1" dirty="0" err="1" smtClean="0"/>
              <a:t>myprogram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code, </a:t>
            </a:r>
            <a:r>
              <a:rPr lang="en-US" dirty="0" err="1" smtClean="0">
                <a:solidFill>
                  <a:srgbClr val="0070C0"/>
                </a:solidFill>
              </a:rPr>
              <a:t>readonly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entry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export	__main	</a:t>
            </a:r>
            <a:r>
              <a:rPr lang="en-US" dirty="0" smtClean="0"/>
              <a:t>;two underbars.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__main</a:t>
            </a:r>
            <a:r>
              <a:rPr lang="en-US" dirty="0" smtClean="0"/>
              <a:t>	b	start</a:t>
            </a:r>
          </a:p>
          <a:p>
            <a:pPr>
              <a:buNone/>
            </a:pPr>
            <a:r>
              <a:rPr lang="en-US" dirty="0" smtClean="0"/>
              <a:t>; This space is reserved for EQU assignments       </a:t>
            </a:r>
          </a:p>
          <a:p>
            <a:pPr>
              <a:buNone/>
            </a:pPr>
            <a:r>
              <a:rPr lang="en-US" dirty="0" smtClean="0"/>
              <a:t>start	</a:t>
            </a:r>
            <a:r>
              <a:rPr lang="en-US" dirty="0" err="1" smtClean="0"/>
              <a:t>nop</a:t>
            </a:r>
            <a:r>
              <a:rPr lang="en-US" dirty="0" smtClean="0"/>
              <a:t>		;replace </a:t>
            </a:r>
            <a:r>
              <a:rPr lang="en-US" dirty="0" err="1" smtClean="0"/>
              <a:t>nop</a:t>
            </a:r>
            <a:r>
              <a:rPr lang="en-US" dirty="0" smtClean="0"/>
              <a:t> with an executable code.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nop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b 	start	;main stays in the loop.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end</a:t>
            </a:r>
            <a:r>
              <a:rPr lang="en-US" dirty="0" smtClean="0"/>
              <a:t>	;end of the program, not execution.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is case sensitive. Type all in upper or lower case. Labels may be mixed.</a:t>
            </a:r>
          </a:p>
          <a:p>
            <a:r>
              <a:rPr lang="en-US" dirty="0" smtClean="0"/>
              <a:t>A label starts at the 1</a:t>
            </a:r>
            <a:r>
              <a:rPr lang="en-US" baseline="30000" dirty="0" smtClean="0"/>
              <a:t>st</a:t>
            </a:r>
            <a:r>
              <a:rPr lang="en-US" dirty="0" smtClean="0"/>
              <a:t> column of a line, nothing else. Do not put anything at the 1</a:t>
            </a:r>
            <a:r>
              <a:rPr lang="en-US" baseline="30000" dirty="0" smtClean="0"/>
              <a:t>st</a:t>
            </a:r>
            <a:r>
              <a:rPr lang="en-US" dirty="0" smtClean="0"/>
              <a:t> column if it is not a label.  </a:t>
            </a:r>
          </a:p>
          <a:p>
            <a:r>
              <a:rPr lang="en-US" dirty="0" smtClean="0"/>
              <a:t>; is the beginning of a comment. Each comment line starts with 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535</Words>
  <Application>Microsoft Office PowerPoint</Application>
  <PresentationFormat>On-screen Show (4:3)</PresentationFormat>
  <Paragraphs>138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EECE237 Introduction to Embedded System</vt:lpstr>
      <vt:lpstr>Review of Week-2c</vt:lpstr>
      <vt:lpstr>Today’s Topics</vt:lpstr>
      <vt:lpstr>Assignments </vt:lpstr>
      <vt:lpstr>What is Assembly language?</vt:lpstr>
      <vt:lpstr>Types of Assembly codes</vt:lpstr>
      <vt:lpstr>Assembly codes by function</vt:lpstr>
      <vt:lpstr>Assembly Code Template</vt:lpstr>
      <vt:lpstr>Assembly codes</vt:lpstr>
      <vt:lpstr>Data Transfer instructions Core register to core register</vt:lpstr>
      <vt:lpstr>Data Transfer instructions Core register to core register</vt:lpstr>
      <vt:lpstr>Data Transfer instructions Core register to memory</vt:lpstr>
      <vt:lpstr>Data Transfer instructions Core register to memory</vt:lpstr>
      <vt:lpstr>Data Transfer instructions Register to Stack memory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130</cp:revision>
  <dcterms:created xsi:type="dcterms:W3CDTF">2015-08-27T03:31:18Z</dcterms:created>
  <dcterms:modified xsi:type="dcterms:W3CDTF">2016-02-08T16:48:52Z</dcterms:modified>
</cp:coreProperties>
</file>