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8" r:id="rId3"/>
    <p:sldId id="269" r:id="rId4"/>
    <p:sldId id="285" r:id="rId5"/>
    <p:sldId id="321" r:id="rId6"/>
    <p:sldId id="322" r:id="rId7"/>
    <p:sldId id="307" r:id="rId8"/>
    <p:sldId id="332" r:id="rId9"/>
    <p:sldId id="329" r:id="rId10"/>
    <p:sldId id="330" r:id="rId11"/>
    <p:sldId id="326" r:id="rId12"/>
    <p:sldId id="327" r:id="rId13"/>
    <p:sldId id="333" r:id="rId14"/>
    <p:sldId id="33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736CE-E9EB-48BD-AFB0-44FD1ADE276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DFC27-F770-4E92-872D-1549BFBBD5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0C82-480E-4AD9-919C-78BE17A2369E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221-5683-4B9C-8C1A-C5C6B6010D24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2314-7420-43FE-AA71-30CFCAD1C3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1BD2-C3C1-44AB-812B-C0964EAD9BE0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D7B2-5F6A-4F9A-A3A0-EB6E6255F95C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B8E3-C20C-4D89-9D82-C911D0441805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EED-3C64-4B67-9CF0-667EC92E34D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2CF3-34C7-4229-8FE8-C814D1A0F8B3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0A7C-94BA-4AAE-8CA6-B9FE4190BDA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D422-D00A-4A70-A7F8-D956D189F7BB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C5F3-FADB-4B9C-9EE1-8100A3EA75D4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C1DF-F7B1-4DED-A931-95C5110EFEC4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3-b, Spring,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Date (Logic)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Logic operations are bit-wise.</a:t>
            </a:r>
          </a:p>
          <a:p>
            <a:pPr>
              <a:buNone/>
            </a:pPr>
            <a:r>
              <a:rPr lang="en-US" dirty="0" smtClean="0"/>
              <a:t>	AND	R1,  R2, #</a:t>
            </a:r>
            <a:r>
              <a:rPr lang="en-US" dirty="0" err="1" smtClean="0"/>
              <a:t>immed</a:t>
            </a:r>
            <a:r>
              <a:rPr lang="en-US" dirty="0" smtClean="0"/>
              <a:t>	;R1=R2 &amp; </a:t>
            </a:r>
            <a:r>
              <a:rPr lang="en-US" dirty="0" err="1" smtClean="0"/>
              <a:t>immed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ORR	R1,  R2, #</a:t>
            </a:r>
            <a:r>
              <a:rPr lang="en-US" dirty="0" err="1" smtClean="0"/>
              <a:t>immed</a:t>
            </a:r>
            <a:r>
              <a:rPr lang="en-US" dirty="0" smtClean="0"/>
              <a:t>	;R1=R2|immed</a:t>
            </a:r>
          </a:p>
          <a:p>
            <a:pPr>
              <a:buNone/>
            </a:pPr>
            <a:r>
              <a:rPr lang="en-US" dirty="0" smtClean="0"/>
              <a:t>	EOR	R1,  R2, #</a:t>
            </a:r>
            <a:r>
              <a:rPr lang="en-US" dirty="0" err="1" smtClean="0"/>
              <a:t>immed</a:t>
            </a:r>
            <a:r>
              <a:rPr lang="en-US" dirty="0" smtClean="0"/>
              <a:t>	;R1=R2||</a:t>
            </a:r>
            <a:r>
              <a:rPr lang="en-US" dirty="0" err="1" smtClean="0"/>
              <a:t>immed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BIC		R9, R8, #0XFF00	; Clear [15:8] -&gt;R9.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	LDR	R2, =0X05050505</a:t>
            </a:r>
          </a:p>
          <a:p>
            <a:pPr>
              <a:buNone/>
            </a:pPr>
            <a:r>
              <a:rPr lang="en-US" dirty="0" smtClean="0"/>
              <a:t>	EOR	R1,  R2,  #0XFFFFFFFF</a:t>
            </a:r>
          </a:p>
          <a:p>
            <a:pPr>
              <a:buNone/>
            </a:pPr>
            <a:r>
              <a:rPr lang="en-US" dirty="0" smtClean="0"/>
              <a:t>	What is in R1?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Shift/Rotate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Logical shift feeds 0 (zero) at the end bit.</a:t>
            </a:r>
          </a:p>
          <a:p>
            <a:pPr lvl="1">
              <a:buNone/>
            </a:pPr>
            <a:r>
              <a:rPr lang="en-US" dirty="0" smtClean="0"/>
              <a:t>LSR    R0,  R1,  #4 ;Logical shift right by 4 bits</a:t>
            </a:r>
          </a:p>
          <a:p>
            <a:pPr lvl="1">
              <a:buNone/>
            </a:pPr>
            <a:r>
              <a:rPr lang="en-US" dirty="0" smtClean="0"/>
              <a:t>LSL    R0,  R1,  #4  ; Logical shift left by 4 bits</a:t>
            </a:r>
          </a:p>
          <a:p>
            <a:r>
              <a:rPr lang="en-US" dirty="0" smtClean="0"/>
              <a:t>Arithmetic shift feeds itself at the end bit.</a:t>
            </a:r>
          </a:p>
          <a:p>
            <a:pPr lvl="1">
              <a:buNone/>
            </a:pPr>
            <a:r>
              <a:rPr lang="en-US" dirty="0" smtClean="0"/>
              <a:t>ASR   R0,  R1,  #4 ;arithmetic shift right by 4 bits</a:t>
            </a:r>
          </a:p>
          <a:p>
            <a:r>
              <a:rPr lang="en-US" dirty="0" smtClean="0"/>
              <a:t>Rotate</a:t>
            </a:r>
          </a:p>
          <a:p>
            <a:pPr>
              <a:buNone/>
            </a:pPr>
            <a:r>
              <a:rPr lang="en-US" sz="3000" dirty="0" smtClean="0"/>
              <a:t>	ROR   R0,  </a:t>
            </a:r>
            <a:r>
              <a:rPr lang="en-US" sz="3000" dirty="0" smtClean="0"/>
              <a:t>R1, #4</a:t>
            </a:r>
            <a:r>
              <a:rPr lang="en-US" sz="3000" dirty="0" smtClean="0"/>
              <a:t>	     ;Rotate R1 -&gt;</a:t>
            </a:r>
            <a:r>
              <a:rPr lang="en-US" sz="3000" dirty="0" smtClean="0"/>
              <a:t>R0 by 4 bits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ROL</a:t>
            </a:r>
          </a:p>
          <a:p>
            <a:pPr>
              <a:buNone/>
            </a:pPr>
            <a:r>
              <a:rPr lang="en-US" sz="3000" dirty="0" smtClean="0"/>
              <a:t>	RRX   R0,  </a:t>
            </a:r>
            <a:r>
              <a:rPr lang="en-US" sz="3000" dirty="0" smtClean="0"/>
              <a:t>R1, #4</a:t>
            </a:r>
            <a:r>
              <a:rPr lang="en-US" sz="3000" dirty="0" smtClean="0"/>
              <a:t>	   </a:t>
            </a:r>
            <a:r>
              <a:rPr lang="en-US" sz="3000" dirty="0" smtClean="0"/>
              <a:t>; </a:t>
            </a:r>
            <a:r>
              <a:rPr lang="en-US" sz="3000" dirty="0" smtClean="0"/>
              <a:t>Rotate R1 including C -&gt;</a:t>
            </a:r>
            <a:r>
              <a:rPr lang="en-US" sz="3000" dirty="0" smtClean="0"/>
              <a:t>R1 by 4 bits</a:t>
            </a:r>
            <a:endParaRPr lang="en-US" sz="3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shift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	LDR	R1,  =0XAAAAAAAA</a:t>
            </a:r>
          </a:p>
          <a:p>
            <a:pPr>
              <a:buNone/>
            </a:pPr>
            <a:r>
              <a:rPr lang="en-US" dirty="0" smtClean="0"/>
              <a:t>	LOOP	</a:t>
            </a:r>
          </a:p>
          <a:p>
            <a:pPr>
              <a:buNone/>
            </a:pPr>
            <a:r>
              <a:rPr lang="en-US" dirty="0" smtClean="0"/>
              <a:t>			LSR    R1, R1, #2</a:t>
            </a:r>
          </a:p>
          <a:p>
            <a:pPr>
              <a:buNone/>
            </a:pPr>
            <a:r>
              <a:rPr lang="en-US" dirty="0" smtClean="0"/>
              <a:t>			B 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 breakpoint at LSR line and repeat step over several times. Expand </a:t>
            </a:r>
            <a:r>
              <a:rPr lang="en-US" dirty="0" err="1" smtClean="0"/>
              <a:t>xPSR</a:t>
            </a:r>
            <a:r>
              <a:rPr lang="en-US" dirty="0" smtClean="0"/>
              <a:t> for detail.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LSR with other shift instructions, and do the same thing. </a:t>
            </a:r>
          </a:p>
          <a:p>
            <a:pPr lvl="4"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Compute m1*0x000f.  </a:t>
            </a:r>
            <a:r>
              <a:rPr lang="en-US" dirty="0" smtClean="0"/>
              <a:t>m</a:t>
            </a:r>
            <a:r>
              <a:rPr lang="en-US" dirty="0" smtClean="0"/>
              <a:t>1 is 16 bit long and is located at 0x20001000.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3100" dirty="0" err="1" smtClean="0"/>
              <a:t>equ</a:t>
            </a:r>
            <a:r>
              <a:rPr lang="en-US" sz="3100" dirty="0" smtClean="0"/>
              <a:t> 	m1addr 	0x20001000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err="1" smtClean="0"/>
              <a:t>ldr</a:t>
            </a:r>
            <a:r>
              <a:rPr lang="en-US" sz="3100" dirty="0" smtClean="0"/>
              <a:t>	r5,	=m1addr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err="1" smtClean="0"/>
              <a:t>ldr</a:t>
            </a:r>
            <a:r>
              <a:rPr lang="en-US" sz="3100" dirty="0" smtClean="0"/>
              <a:t>	r1,	[r5]	;load r1 with m1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err="1" smtClean="0"/>
              <a:t>mov</a:t>
            </a:r>
            <a:r>
              <a:rPr lang="en-US" sz="3100" dirty="0" smtClean="0"/>
              <a:t>	r0,	#00	;clear r0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smtClean="0"/>
              <a:t>add	r0, 	r0, 	r1	;add m1 to r0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err="1" smtClean="0"/>
              <a:t>lsl</a:t>
            </a:r>
            <a:r>
              <a:rPr lang="en-US" sz="3100" dirty="0" smtClean="0"/>
              <a:t>	r1,	r1, 	#1	;multiply m1 by 2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smtClean="0"/>
              <a:t>add	r0, 	r0,	r1	;add 2*m1 to r0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err="1" smtClean="0"/>
              <a:t>lsl</a:t>
            </a:r>
            <a:r>
              <a:rPr lang="en-US" sz="3100" dirty="0" smtClean="0"/>
              <a:t>	</a:t>
            </a:r>
            <a:r>
              <a:rPr lang="en-US" sz="3100" dirty="0" smtClean="0"/>
              <a:t>r1</a:t>
            </a:r>
            <a:r>
              <a:rPr lang="en-US" sz="3100" dirty="0" smtClean="0"/>
              <a:t>,	r1, 	#</a:t>
            </a:r>
            <a:r>
              <a:rPr lang="en-US" sz="3100" dirty="0" smtClean="0"/>
              <a:t>1	;multiply m1 by 4</a:t>
            </a:r>
            <a:endParaRPr lang="en-US" sz="3100" dirty="0" smtClean="0"/>
          </a:p>
          <a:p>
            <a:pPr lvl="1">
              <a:buNone/>
            </a:pPr>
            <a:r>
              <a:rPr lang="en-US" sz="3100" dirty="0" smtClean="0"/>
              <a:t>	add	r0, 	r0,	</a:t>
            </a:r>
            <a:r>
              <a:rPr lang="en-US" sz="3100" dirty="0" smtClean="0"/>
              <a:t>r1	;add 4*m1 to r0</a:t>
            </a:r>
          </a:p>
          <a:p>
            <a:pPr lvl="1">
              <a:buNone/>
            </a:pPr>
            <a:r>
              <a:rPr lang="en-US" sz="3100" dirty="0" smtClean="0"/>
              <a:t>	</a:t>
            </a:r>
            <a:r>
              <a:rPr lang="en-US" sz="3100" dirty="0" err="1" smtClean="0"/>
              <a:t>lsl</a:t>
            </a:r>
            <a:r>
              <a:rPr lang="en-US" sz="3100" dirty="0" smtClean="0"/>
              <a:t>	</a:t>
            </a:r>
            <a:r>
              <a:rPr lang="en-US" sz="3100" dirty="0" smtClean="0"/>
              <a:t>r1</a:t>
            </a:r>
            <a:r>
              <a:rPr lang="en-US" sz="3100" dirty="0" smtClean="0"/>
              <a:t>,	r1, 	#</a:t>
            </a:r>
            <a:r>
              <a:rPr lang="en-US" sz="3100" dirty="0" smtClean="0"/>
              <a:t>1	;multiply m1 by 8</a:t>
            </a:r>
            <a:endParaRPr lang="en-US" sz="3100" dirty="0" smtClean="0"/>
          </a:p>
          <a:p>
            <a:pPr lvl="1">
              <a:buNone/>
            </a:pPr>
            <a:r>
              <a:rPr lang="en-US" sz="3100" dirty="0" smtClean="0"/>
              <a:t>	add	r0, 	r0,	</a:t>
            </a:r>
            <a:r>
              <a:rPr lang="en-US" sz="3100" dirty="0" smtClean="0"/>
              <a:t>r1	;add 8*m1 to r0</a:t>
            </a:r>
            <a:endParaRPr lang="en-US" sz="3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code suffices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		;Sets APSR after execution</a:t>
            </a:r>
          </a:p>
          <a:p>
            <a:pPr lvl="1"/>
            <a:r>
              <a:rPr lang="en-US" dirty="0" smtClean="0"/>
              <a:t>Without S, APSR is not set except for several instructions such as </a:t>
            </a:r>
            <a:r>
              <a:rPr lang="en-US" dirty="0" err="1" smtClean="0"/>
              <a:t>cmp</a:t>
            </a:r>
            <a:r>
              <a:rPr lang="en-US" dirty="0" smtClean="0"/>
              <a:t>. Next class topic.</a:t>
            </a:r>
          </a:p>
          <a:p>
            <a:pPr lvl="1"/>
            <a:r>
              <a:rPr lang="en-US" dirty="0" smtClean="0"/>
              <a:t>ADD 	R0, R1, R2	;APSR is not set</a:t>
            </a:r>
          </a:p>
          <a:p>
            <a:pPr lvl="1"/>
            <a:r>
              <a:rPr lang="en-US" dirty="0" smtClean="0"/>
              <a:t>ADDS  R0, R1, R2	;</a:t>
            </a:r>
            <a:r>
              <a:rPr lang="en-US" smtClean="0"/>
              <a:t>APSR is set</a:t>
            </a:r>
            <a:endParaRPr lang="en-US" dirty="0" smtClean="0"/>
          </a:p>
          <a:p>
            <a:r>
              <a:rPr lang="en-US" dirty="0" smtClean="0"/>
              <a:t>W,H, B	; Word, half-word or byte operation</a:t>
            </a:r>
          </a:p>
          <a:p>
            <a:pPr lvl="1"/>
            <a:r>
              <a:rPr lang="en-US" dirty="0" smtClean="0"/>
              <a:t>ADDH	R0, R1, R2</a:t>
            </a:r>
          </a:p>
          <a:p>
            <a:r>
              <a:rPr lang="en-US" dirty="0" smtClean="0"/>
              <a:t>Conditional suffices 	;next class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Week-3a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Assembler language?</a:t>
            </a:r>
          </a:p>
          <a:p>
            <a:r>
              <a:rPr lang="en-US" dirty="0" smtClean="0"/>
              <a:t>Types of Assembler codes.</a:t>
            </a:r>
          </a:p>
          <a:p>
            <a:r>
              <a:rPr lang="en-US" dirty="0" smtClean="0"/>
              <a:t>Groups of Assembler codes.</a:t>
            </a:r>
          </a:p>
          <a:p>
            <a:r>
              <a:rPr lang="en-US" dirty="0" smtClean="0"/>
              <a:t>Instruction codes to move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</a:t>
            </a:r>
          </a:p>
          <a:p>
            <a:r>
              <a:rPr lang="en-US" dirty="0" smtClean="0"/>
              <a:t>Arithmetic operation </a:t>
            </a:r>
          </a:p>
          <a:p>
            <a:r>
              <a:rPr lang="en-US" dirty="0" smtClean="0"/>
              <a:t>Logic operation</a:t>
            </a:r>
          </a:p>
          <a:p>
            <a:r>
              <a:rPr lang="en-US" dirty="0" smtClean="0"/>
              <a:t>Shift and rotate operation</a:t>
            </a:r>
          </a:p>
          <a:p>
            <a:r>
              <a:rPr lang="en-US" dirty="0" smtClean="0"/>
              <a:t>Suffices in Cortex-M4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assignment: Chapter 5</a:t>
            </a:r>
          </a:p>
          <a:p>
            <a:pPr lvl="1"/>
            <a:r>
              <a:rPr lang="en-US" dirty="0" smtClean="0"/>
              <a:t>Skip any discussion on ftp (floating point) or mask(PRIMASK etc.)</a:t>
            </a:r>
          </a:p>
          <a:p>
            <a:pPr lvl="1"/>
            <a:r>
              <a:rPr lang="en-US" dirty="0" smtClean="0"/>
              <a:t>Skip 5.6.6 (data conversion)</a:t>
            </a:r>
          </a:p>
          <a:p>
            <a:pPr lvl="1"/>
            <a:r>
              <a:rPr lang="en-US" dirty="0" smtClean="0"/>
              <a:t>Skip 5.6.7 (bit-field operation)</a:t>
            </a:r>
          </a:p>
          <a:p>
            <a:pPr lvl="1"/>
            <a:r>
              <a:rPr lang="en-US" dirty="0" smtClean="0"/>
              <a:t>Skip 5.6.10 (saturation operation) and after.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uVision</a:t>
            </a:r>
            <a:r>
              <a:rPr lang="en-US" dirty="0" smtClean="0"/>
              <a:t> on your computer. </a:t>
            </a:r>
          </a:p>
          <a:p>
            <a:r>
              <a:rPr lang="en-US" dirty="0" smtClean="0"/>
              <a:t>Homework 1 assignment.</a:t>
            </a:r>
          </a:p>
          <a:p>
            <a:r>
              <a:rPr lang="en-US" dirty="0" smtClean="0"/>
              <a:t>Quiz 1  when?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direct addressing</a:t>
            </a:r>
          </a:p>
          <a:p>
            <a:pPr marL="514350" indent="-514350">
              <a:buNone/>
            </a:pPr>
            <a:r>
              <a:rPr lang="en-US" dirty="0" smtClean="0"/>
              <a:t>	MOV	R1, 	R2	; move r2 to r1.</a:t>
            </a:r>
          </a:p>
          <a:p>
            <a:pPr>
              <a:buNone/>
            </a:pPr>
            <a:r>
              <a:rPr lang="en-US" dirty="0" smtClean="0"/>
              <a:t> 2) immediate addressing</a:t>
            </a:r>
          </a:p>
          <a:p>
            <a:pPr>
              <a:buNone/>
            </a:pPr>
            <a:r>
              <a:rPr lang="en-US" dirty="0" smtClean="0"/>
              <a:t>	MOV	R1,	#3	; assign 3</a:t>
            </a:r>
            <a:r>
              <a:rPr lang="en-US" baseline="-25000" dirty="0" smtClean="0"/>
              <a:t>10</a:t>
            </a:r>
            <a:r>
              <a:rPr lang="en-US" dirty="0" smtClean="0"/>
              <a:t> to R1 register. </a:t>
            </a:r>
          </a:p>
          <a:p>
            <a:pPr>
              <a:buNone/>
            </a:pPr>
            <a:r>
              <a:rPr lang="en-US" dirty="0" smtClean="0"/>
              <a:t> 3) indirect addressing</a:t>
            </a:r>
          </a:p>
          <a:p>
            <a:pPr>
              <a:buNone/>
            </a:pPr>
            <a:r>
              <a:rPr lang="en-US" dirty="0" smtClean="0"/>
              <a:t>	LDR	</a:t>
            </a:r>
            <a:r>
              <a:rPr lang="en-US" dirty="0" smtClean="0"/>
              <a:t>	R1</a:t>
            </a:r>
            <a:r>
              <a:rPr lang="en-US" dirty="0" smtClean="0"/>
              <a:t>,	[RN]</a:t>
            </a:r>
          </a:p>
          <a:p>
            <a:pPr marL="342900" lvl="1" indent="-3429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[RN]: The memory data at the address which is stored at RN.</a:t>
            </a:r>
          </a:p>
          <a:p>
            <a:pPr marL="342900" lvl="1" indent="-342900">
              <a:buNone/>
            </a:pPr>
            <a:r>
              <a:rPr lang="en-US" dirty="0" smtClean="0"/>
              <a:t>	***</a:t>
            </a:r>
            <a:r>
              <a:rPr lang="en-US" dirty="0" smtClean="0"/>
              <a:t>MOV does not take indirect addressing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) Offset indirect addressing</a:t>
            </a:r>
          </a:p>
          <a:p>
            <a:pPr>
              <a:buNone/>
            </a:pPr>
            <a:r>
              <a:rPr lang="en-US" dirty="0" smtClean="0"/>
              <a:t>	LDR	R1, 	[RN, OFFSET]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indirect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Offset Indirect addressing</a:t>
            </a:r>
          </a:p>
          <a:p>
            <a:pPr>
              <a:buNone/>
            </a:pPr>
            <a:r>
              <a:rPr lang="en-US" dirty="0" smtClean="0"/>
              <a:t>		LDR		R1,	[RN, OFFSET]</a:t>
            </a:r>
          </a:p>
          <a:p>
            <a:pPr lvl="2">
              <a:buNone/>
            </a:pPr>
            <a:r>
              <a:rPr lang="en-US" sz="2800" dirty="0" smtClean="0"/>
              <a:t>The data located at [RN+OFFSET] is moved to R1.</a:t>
            </a:r>
          </a:p>
          <a:p>
            <a:pPr lvl="2">
              <a:buNone/>
            </a:pPr>
            <a:r>
              <a:rPr lang="en-US" sz="2800" dirty="0" smtClean="0"/>
              <a:t>RN does not change.</a:t>
            </a:r>
          </a:p>
          <a:p>
            <a:r>
              <a:rPr lang="en-US" dirty="0" smtClean="0"/>
              <a:t>Pre-indexed indirect addressing</a:t>
            </a:r>
          </a:p>
          <a:p>
            <a:pPr>
              <a:buNone/>
            </a:pPr>
            <a:r>
              <a:rPr lang="en-US" dirty="0" smtClean="0"/>
              <a:t>		LDR		R1, 	[RN, OFFSET]!</a:t>
            </a:r>
          </a:p>
          <a:p>
            <a:pPr lvl="2">
              <a:buNone/>
            </a:pPr>
            <a:r>
              <a:rPr lang="en-US" sz="2800" dirty="0" smtClean="0"/>
              <a:t>The data located at [RN+OFFSET] is moved to R1.</a:t>
            </a:r>
          </a:p>
          <a:p>
            <a:pPr lvl="2">
              <a:buNone/>
            </a:pPr>
            <a:r>
              <a:rPr lang="en-US" sz="2800" dirty="0" smtClean="0"/>
              <a:t>Then RN is updated to RN+OFFSET.</a:t>
            </a:r>
          </a:p>
          <a:p>
            <a:r>
              <a:rPr lang="en-US" dirty="0" smtClean="0"/>
              <a:t>Post-indexed addressing</a:t>
            </a:r>
          </a:p>
          <a:p>
            <a:pPr>
              <a:buNone/>
            </a:pPr>
            <a:r>
              <a:rPr lang="en-US" dirty="0" smtClean="0"/>
              <a:t>		LDR		R1, 	[RN], OFFSET</a:t>
            </a:r>
          </a:p>
          <a:p>
            <a:pPr lvl="2">
              <a:buNone/>
            </a:pPr>
            <a:r>
              <a:rPr lang="en-US" sz="2800" dirty="0" smtClean="0"/>
              <a:t>The data located at [RN] is moved to R1.</a:t>
            </a:r>
          </a:p>
          <a:p>
            <a:pPr lvl="2">
              <a:buNone/>
            </a:pPr>
            <a:r>
              <a:rPr lang="en-US" sz="2800" dirty="0" smtClean="0"/>
              <a:t>Then RN is updated to RN+OFFSET.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Arithmetic instruction has three operands.</a:t>
            </a:r>
          </a:p>
          <a:p>
            <a:r>
              <a:rPr lang="en-US" dirty="0" smtClean="0"/>
              <a:t>ADD	R0,  R0,  R1		; R0=R0+R1</a:t>
            </a:r>
          </a:p>
          <a:p>
            <a:r>
              <a:rPr lang="en-US" dirty="0" smtClean="0"/>
              <a:t>ADD	R0,  R1,  #12	;R0=R1+12</a:t>
            </a:r>
          </a:p>
          <a:p>
            <a:r>
              <a:rPr lang="en-US" dirty="0" smtClean="0"/>
              <a:t>ADC	R0,  R1,  R2		;R0=R1+R2+Carry</a:t>
            </a:r>
          </a:p>
          <a:p>
            <a:r>
              <a:rPr lang="en-US" dirty="0" smtClean="0"/>
              <a:t>SUB	R0,  R1,  R2		; R0=R1-R2</a:t>
            </a:r>
          </a:p>
          <a:p>
            <a:r>
              <a:rPr lang="en-US" dirty="0" smtClean="0"/>
              <a:t>SUB	R0,  R1,  #12	;R0=R1-12</a:t>
            </a:r>
          </a:p>
          <a:p>
            <a:r>
              <a:rPr lang="en-US" dirty="0" smtClean="0"/>
              <a:t>UMUL   </a:t>
            </a:r>
            <a:r>
              <a:rPr lang="en-US" dirty="0" err="1" smtClean="0"/>
              <a:t>RdLo</a:t>
            </a:r>
            <a:r>
              <a:rPr lang="en-US" dirty="0" smtClean="0"/>
              <a:t>, </a:t>
            </a:r>
            <a:r>
              <a:rPr lang="en-US" dirty="0" err="1" smtClean="0"/>
              <a:t>RdHi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Rs</a:t>
            </a:r>
            <a:r>
              <a:rPr lang="en-US" dirty="0" smtClean="0"/>
              <a:t>	</a:t>
            </a:r>
            <a:r>
              <a:rPr lang="en-US" dirty="0" smtClean="0"/>
              <a:t>;</a:t>
            </a:r>
            <a:r>
              <a:rPr lang="en-US" dirty="0" err="1" smtClean="0"/>
              <a:t>RdHi</a:t>
            </a:r>
            <a:r>
              <a:rPr lang="en-US" dirty="0" smtClean="0"/>
              <a:t>/</a:t>
            </a:r>
            <a:r>
              <a:rPr lang="en-US" dirty="0" err="1" smtClean="0"/>
              <a:t>RdLo</a:t>
            </a:r>
            <a:r>
              <a:rPr lang="en-US" dirty="0" smtClean="0"/>
              <a:t>=</a:t>
            </a:r>
            <a:r>
              <a:rPr lang="en-US" dirty="0" err="1" smtClean="0"/>
              <a:t>Rm</a:t>
            </a:r>
            <a:r>
              <a:rPr lang="en-US" dirty="0" smtClean="0"/>
              <a:t>*Rs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(C)2016 CSU-Chico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797-29B4-4A6B-9C3B-3F00A9DA44A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2362200"/>
            <a:ext cx="2133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Counter (PC)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200400"/>
            <a:ext cx="2133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Register (IR)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40386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Decoder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39624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Special 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3276600"/>
            <a:ext cx="762000" cy="369332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4953000"/>
            <a:ext cx="21336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ROM</a:t>
            </a:r>
          </a:p>
          <a:p>
            <a:r>
              <a:rPr lang="en-US" dirty="0" smtClean="0"/>
              <a:t>(Instruction Code)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4953000"/>
            <a:ext cx="21336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2860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Register Bank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***Remember this diagram***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4800" y="21336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800" y="24384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21336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00600" y="2362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800" y="25908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52578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2819400"/>
            <a:ext cx="190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00600" y="3810000"/>
            <a:ext cx="1371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95800" y="42672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5800" y="5410200"/>
            <a:ext cx="83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0" y="4267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8" idx="2"/>
          </p:cNvCxnSpPr>
          <p:nvPr/>
        </p:nvCxnSpPr>
        <p:spPr>
          <a:xfrm flipV="1">
            <a:off x="2743200" y="3846731"/>
            <a:ext cx="0" cy="1918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10000" y="25908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0600" y="2971800"/>
            <a:ext cx="990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00600" y="41148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00600" y="5105400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0" y="2743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10000" y="5410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10000" y="34290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2200" y="579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Bus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7200" y="609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Bus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524000" y="1905000"/>
            <a:ext cx="6172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532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810000" y="36576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86400" y="31242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00800" y="31242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72200" y="3124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9800" y="31242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3600" y="36576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86400" y="3124200"/>
            <a:ext cx="4572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00800" y="3124200"/>
            <a:ext cx="5334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91200" y="29718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72200" y="36576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5600" y="28194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495800" y="3429000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LDR	R0, =0X00000FFF</a:t>
            </a:r>
          </a:p>
          <a:p>
            <a:pPr>
              <a:buNone/>
            </a:pPr>
            <a:r>
              <a:rPr lang="pt-BR" dirty="0" smtClean="0"/>
              <a:t>	LDR	R1, =0X00000AAA</a:t>
            </a:r>
          </a:p>
          <a:p>
            <a:pPr>
              <a:buNone/>
            </a:pPr>
            <a:r>
              <a:rPr lang="pt-BR" dirty="0" smtClean="0"/>
              <a:t>    ADD 	R3,  R0,  R1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326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EECE237 Introduction to Embedded System</vt:lpstr>
      <vt:lpstr>Review of Week-3a</vt:lpstr>
      <vt:lpstr>Today’s Topics</vt:lpstr>
      <vt:lpstr>Assignments </vt:lpstr>
      <vt:lpstr>Addressing methods</vt:lpstr>
      <vt:lpstr>Offset indirect addressing</vt:lpstr>
      <vt:lpstr>Arithmetic operations</vt:lpstr>
      <vt:lpstr>Core Structure</vt:lpstr>
      <vt:lpstr>Example of addition</vt:lpstr>
      <vt:lpstr>Processing Date (Logic)</vt:lpstr>
      <vt:lpstr>Shift/Rotate instructions</vt:lpstr>
      <vt:lpstr>Example of shift instruction</vt:lpstr>
      <vt:lpstr>Example of multiplication</vt:lpstr>
      <vt:lpstr>Cortex M4 code suffices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118</cp:revision>
  <dcterms:created xsi:type="dcterms:W3CDTF">2015-08-27T03:31:18Z</dcterms:created>
  <dcterms:modified xsi:type="dcterms:W3CDTF">2016-02-15T17:29:46Z</dcterms:modified>
</cp:coreProperties>
</file>