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8" r:id="rId3"/>
    <p:sldId id="269" r:id="rId4"/>
    <p:sldId id="291" r:id="rId5"/>
    <p:sldId id="298" r:id="rId6"/>
    <p:sldId id="292" r:id="rId7"/>
    <p:sldId id="296" r:id="rId8"/>
    <p:sldId id="297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75AD-4522-40D8-B7F6-040C12D774F1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1263-1BDD-47B4-AAB2-B14845FFE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FF5F-5253-4069-8052-E9DF5CAC7334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7CBE-71B0-4E7D-BB21-3D65F67C06F2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E6E-6644-4422-920E-16DF4C8B7AF7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E87-A391-44D9-A730-5770F4E1C616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C322-45D4-4DA1-B50A-7699FDE49916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DC5-7C33-4544-8C41-88664A6859AA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3F4A-AA88-4103-822E-385322A1FB8F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874D-4C56-4E83-8EAC-D12BD5774B34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0357-4592-4899-8C3A-4B6430215BDC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AC4-2EC2-47F8-8AE1-F095E67AC6A8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5B08-87A2-4A4A-8D28-268DDD08D42C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10E0-86C4-44A0-A4C5-888390D6A60E}" type="datetime1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4-b, 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Week-4b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</a:p>
          <a:p>
            <a:pPr lvl="1"/>
            <a:r>
              <a:rPr lang="en-US" dirty="0" smtClean="0"/>
              <a:t>Branching with no return</a:t>
            </a:r>
          </a:p>
          <a:p>
            <a:pPr lvl="1"/>
            <a:r>
              <a:rPr lang="en-US" dirty="0" smtClean="0"/>
              <a:t>Branching with return</a:t>
            </a:r>
          </a:p>
          <a:p>
            <a:r>
              <a:rPr lang="en-US" dirty="0" smtClean="0"/>
              <a:t>Conditional branching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Conditional executions</a:t>
            </a:r>
          </a:p>
          <a:p>
            <a:pPr lvl="1"/>
            <a:r>
              <a:rPr lang="en-US" dirty="0" smtClean="0"/>
              <a:t>Compare and test</a:t>
            </a:r>
          </a:p>
          <a:p>
            <a:pPr lvl="1"/>
            <a:r>
              <a:rPr lang="en-US" dirty="0" smtClean="0"/>
              <a:t>IT instruction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Barrel shifter (5.8)</a:t>
            </a:r>
          </a:p>
          <a:p>
            <a:r>
              <a:rPr lang="en-US" dirty="0" smtClean="0"/>
              <a:t>EQU</a:t>
            </a:r>
          </a:p>
          <a:p>
            <a:r>
              <a:rPr lang="en-US" dirty="0" smtClean="0"/>
              <a:t>NOP</a:t>
            </a:r>
          </a:p>
          <a:p>
            <a:r>
              <a:rPr lang="en-US" dirty="0" smtClean="0"/>
              <a:t>Assembly coding exercises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assignment: Chapter 6.</a:t>
            </a:r>
          </a:p>
          <a:p>
            <a:r>
              <a:rPr lang="en-US" dirty="0" err="1" smtClean="0"/>
              <a:t>Rgt</a:t>
            </a:r>
            <a:r>
              <a:rPr lang="en-US" dirty="0" smtClean="0"/>
              <a:t> LCD panel for the Discovery Kit.</a:t>
            </a:r>
          </a:p>
          <a:p>
            <a:r>
              <a:rPr lang="en-US" dirty="0" smtClean="0"/>
              <a:t>Quiz 1 on 2/26 (Fri)</a:t>
            </a:r>
          </a:p>
          <a:p>
            <a:r>
              <a:rPr lang="en-US" dirty="0" smtClean="0"/>
              <a:t>Homework 1 due on 2/28(Sun)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code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47801"/>
          <a:ext cx="7772400" cy="4190999"/>
        </p:xfrm>
        <a:graphic>
          <a:graphicData uri="http://schemas.openxmlformats.org/drawingml/2006/table">
            <a:tbl>
              <a:tblPr/>
              <a:tblGrid>
                <a:gridCol w="2037425"/>
                <a:gridCol w="5734975"/>
              </a:tblGrid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Data transfer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mov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mvn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neg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ldr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str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push,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pop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Arithmetic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add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adc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sub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umul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Logic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and,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orr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bic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rrx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Branching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it,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cmp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cbz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cbnz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</a:t>
                      </a:r>
                      <a:r>
                        <a:rPr lang="en-US" sz="2800" smtClean="0">
                          <a:latin typeface="Calibri"/>
                          <a:ea typeface="Malgun Gothic"/>
                          <a:cs typeface="Times New Roman"/>
                        </a:rPr>
                        <a:t>uffix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(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eq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ne,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ge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le, mi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pl),(s, b, h, w)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barrel shifter is a hardware circuit which enables multiple bit shifting in one machine cycle. </a:t>
            </a:r>
          </a:p>
          <a:p>
            <a:r>
              <a:rPr lang="en-US" dirty="0" err="1" smtClean="0"/>
              <a:t>op_code</a:t>
            </a:r>
            <a:r>
              <a:rPr lang="en-US" dirty="0" smtClean="0"/>
              <a:t>	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shift_op</a:t>
            </a:r>
            <a:r>
              <a:rPr lang="en-US" dirty="0" smtClean="0"/>
              <a:t> #n</a:t>
            </a:r>
          </a:p>
          <a:p>
            <a:pPr>
              <a:buNone/>
            </a:pPr>
            <a:r>
              <a:rPr lang="en-US" dirty="0" smtClean="0"/>
              <a:t>;It acts as if a compound instruction,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shift_op</a:t>
            </a:r>
            <a:r>
              <a:rPr lang="en-US" dirty="0" smtClean="0"/>
              <a:t> 	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#n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op_code</a:t>
            </a:r>
            <a:r>
              <a:rPr lang="en-US" dirty="0" smtClean="0"/>
              <a:t>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>
              <a:buNone/>
            </a:pPr>
            <a:r>
              <a:rPr lang="en-US" dirty="0" smtClean="0"/>
              <a:t>	add	r0, r1, r2, </a:t>
            </a:r>
            <a:r>
              <a:rPr lang="en-US" dirty="0" err="1" smtClean="0"/>
              <a:t>asr</a:t>
            </a:r>
            <a:r>
              <a:rPr lang="en-US" dirty="0" smtClean="0"/>
              <a:t> #4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		rd, [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lsl</a:t>
            </a:r>
            <a:r>
              <a:rPr lang="en-US" dirty="0" smtClean="0"/>
              <a:t> #n]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 is a directive which is executed during assembly.</a:t>
            </a:r>
          </a:p>
          <a:p>
            <a:r>
              <a:rPr lang="en-US" dirty="0" smtClean="0"/>
              <a:t>label	</a:t>
            </a:r>
            <a:r>
              <a:rPr lang="en-US" dirty="0" err="1" smtClean="0"/>
              <a:t>equ</a:t>
            </a:r>
            <a:r>
              <a:rPr lang="en-US" dirty="0" smtClean="0"/>
              <a:t>	constant</a:t>
            </a:r>
          </a:p>
          <a:p>
            <a:r>
              <a:rPr lang="en-US" dirty="0" smtClean="0"/>
              <a:t>The label is replaced by the constant during assembly.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my_student_id</a:t>
            </a:r>
            <a:r>
              <a:rPr lang="en-US" dirty="0" smtClean="0"/>
              <a:t>	</a:t>
            </a:r>
            <a:r>
              <a:rPr lang="en-US" dirty="0" err="1" smtClean="0"/>
              <a:t>equ</a:t>
            </a:r>
            <a:r>
              <a:rPr lang="en-US" dirty="0" smtClean="0"/>
              <a:t>	0x12345678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ldr</a:t>
            </a:r>
            <a:r>
              <a:rPr lang="en-US" dirty="0" smtClean="0"/>
              <a:t> 	r0, =</a:t>
            </a:r>
            <a:r>
              <a:rPr lang="en-US" dirty="0" err="1" smtClean="0"/>
              <a:t>my_student_id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Remember that a label starts at column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 (no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NOP is a convenient code filler.</a:t>
            </a:r>
          </a:p>
          <a:p>
            <a:r>
              <a:rPr lang="en-US" dirty="0" smtClean="0"/>
              <a:t>It takes one instruction cycle.</a:t>
            </a:r>
          </a:p>
          <a:p>
            <a:pPr>
              <a:buNone/>
            </a:pPr>
            <a:r>
              <a:rPr lang="en-US" dirty="0" smtClean="0"/>
              <a:t>			..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mov</a:t>
            </a:r>
            <a:r>
              <a:rPr lang="en-US" dirty="0" smtClean="0"/>
              <a:t>	r1, #255</a:t>
            </a:r>
          </a:p>
          <a:p>
            <a:pPr>
              <a:buNone/>
            </a:pPr>
            <a:r>
              <a:rPr lang="en-US" dirty="0" smtClean="0"/>
              <a:t>delay		</a:t>
            </a:r>
            <a:r>
              <a:rPr lang="en-US" dirty="0" err="1" smtClean="0"/>
              <a:t>nop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sub 	r1, r1, #1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beq</a:t>
            </a:r>
            <a:r>
              <a:rPr lang="en-US" dirty="0" smtClean="0"/>
              <a:t>	delay</a:t>
            </a:r>
          </a:p>
          <a:p>
            <a:pPr>
              <a:buNone/>
            </a:pPr>
            <a:r>
              <a:rPr lang="en-US" dirty="0" smtClean="0"/>
              <a:t>			..</a:t>
            </a:r>
          </a:p>
          <a:p>
            <a:pPr>
              <a:buNone/>
            </a:pPr>
            <a:r>
              <a:rPr lang="en-US" dirty="0" smtClean="0"/>
              <a:t> 			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</a:p>
          <a:p>
            <a:r>
              <a:rPr lang="en-US" smtClean="0"/>
              <a:t>Exercise </a:t>
            </a:r>
            <a:r>
              <a:rPr lang="en-US" smtClean="0"/>
              <a:t>2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248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EECE237 Introduction to Embedded System</vt:lpstr>
      <vt:lpstr>Review of Week-4b</vt:lpstr>
      <vt:lpstr>Today’s Topics</vt:lpstr>
      <vt:lpstr>Announcement </vt:lpstr>
      <vt:lpstr>Instruction code summary</vt:lpstr>
      <vt:lpstr>Barrel Shifter</vt:lpstr>
      <vt:lpstr>EQU</vt:lpstr>
      <vt:lpstr>NOP (no operation)</vt:lpstr>
      <vt:lpstr>Assembly coding 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121</cp:revision>
  <dcterms:created xsi:type="dcterms:W3CDTF">2015-08-27T03:31:18Z</dcterms:created>
  <dcterms:modified xsi:type="dcterms:W3CDTF">2016-02-19T17:13:39Z</dcterms:modified>
</cp:coreProperties>
</file>