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8" r:id="rId3"/>
    <p:sldId id="269" r:id="rId4"/>
    <p:sldId id="295" r:id="rId5"/>
    <p:sldId id="297" r:id="rId6"/>
    <p:sldId id="292" r:id="rId7"/>
    <p:sldId id="315" r:id="rId8"/>
    <p:sldId id="298" r:id="rId9"/>
    <p:sldId id="299" r:id="rId10"/>
    <p:sldId id="302" r:id="rId11"/>
    <p:sldId id="313" r:id="rId12"/>
    <p:sldId id="316" r:id="rId13"/>
    <p:sldId id="31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4" autoAdjust="0"/>
    <p:restoredTop sz="94660"/>
  </p:normalViewPr>
  <p:slideViewPr>
    <p:cSldViewPr>
      <p:cViewPr varScale="1">
        <p:scale>
          <a:sx n="72" d="100"/>
          <a:sy n="72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B6EF1-76FB-45F2-A048-94B8B2763300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C3477-7E7B-4AF2-8FC1-11A742800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CC1F-E82E-41AF-8E5A-8E8515A1FA79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16C8-6372-4513-8D9F-D4B9199BE1F1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E2AA-CD6A-4545-ABA6-BF0EF4CEC898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D555-EA48-4E4F-83FE-B41F4E6E24A3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2C08-13C9-4B90-81BE-4532EDD8083C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3763-DE47-4127-B0C3-B2840D56934D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2398-F7E3-4BD2-BF90-D0454C46EC23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F250-705F-4C35-994C-606A51F37C04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D0F7-E8C5-4A77-8364-AB6B5A9ECB45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12A2-797B-422F-846E-CD9051AA5B6B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35A0-7E39-4FB4-96C3-BCF2F08B36AC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2AE7-BA24-45F3-956F-A10CBDAA043C}" type="datetime1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5-a, Spring,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Buses (outside of Core)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 bus allows multi tasking in interrupt and stack handling. It also improves system bandwidth.</a:t>
            </a:r>
          </a:p>
          <a:p>
            <a:r>
              <a:rPr lang="en-US" dirty="0" smtClean="0"/>
              <a:t>Three AHB’s (AMBA High Performance Bus) for Code, SRAM regions and high speed I/O’s.</a:t>
            </a:r>
          </a:p>
          <a:p>
            <a:r>
              <a:rPr lang="en-US" dirty="0" smtClean="0"/>
              <a:t>Two APB’s for other peripherals (ex. USART, Timer).</a:t>
            </a:r>
          </a:p>
          <a:p>
            <a:r>
              <a:rPr lang="en-US" dirty="0" smtClean="0"/>
              <a:t>The separation of AHB from APB is not in bus width but in the way of the bus interfaces with peripheral devices.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Peripheral I/O-to-Bus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I/O interfaces with either AHB or APB bus.</a:t>
            </a:r>
          </a:p>
          <a:p>
            <a:r>
              <a:rPr lang="en-US" dirty="0" smtClean="0"/>
              <a:t>All peripheral I/O’s are disconnected from the processor by default. RCC (reset and clock control) block controls the connection by feeding clock signal to the peripheral. </a:t>
            </a:r>
          </a:p>
          <a:p>
            <a:r>
              <a:rPr lang="en-US" dirty="0" smtClean="0"/>
              <a:t>Each I/O has peripheral registers that store data and control bits. The number of registers varies from a peripheral to a peripheral.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Mapping of peripheral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peripheral region starts from 0x4000 0000. </a:t>
            </a:r>
          </a:p>
          <a:p>
            <a:r>
              <a:rPr lang="en-US" dirty="0" smtClean="0"/>
              <a:t>The region is divided into different I/O devices by bus. (ex. APB1 devices, AHB1 devices, etc.)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171460"/>
            <a:ext cx="4114800" cy="55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I/O, registers and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GPIOE is a AHB device and has register addresses in 0x4800 1000~ 0x4800 13ff.</a:t>
            </a:r>
          </a:p>
          <a:p>
            <a:r>
              <a:rPr lang="en-US" dirty="0" smtClean="0"/>
              <a:t>I2C1 is a APB device and has register addresses in 0x4000 5400~0x4000 57ff.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19200"/>
            <a:ext cx="3705226" cy="548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Week-4c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Barrel shifter (5.8)</a:t>
            </a:r>
          </a:p>
          <a:p>
            <a:r>
              <a:rPr lang="en-US" dirty="0" smtClean="0"/>
              <a:t>EQU</a:t>
            </a:r>
          </a:p>
          <a:p>
            <a:r>
              <a:rPr lang="en-US" dirty="0" smtClean="0"/>
              <a:t>NOP</a:t>
            </a:r>
          </a:p>
          <a:p>
            <a:r>
              <a:rPr lang="en-US" dirty="0" smtClean="0"/>
              <a:t>Assembly coding exercises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coding exercise</a:t>
            </a:r>
          </a:p>
          <a:p>
            <a:r>
              <a:rPr lang="en-US" dirty="0" smtClean="0"/>
              <a:t>Memory map</a:t>
            </a:r>
          </a:p>
          <a:p>
            <a:r>
              <a:rPr lang="en-US" dirty="0" smtClean="0"/>
              <a:t>Memory and peripherals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Refer to STM32F3 Data sheet. (posted on BB)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assignment: Chapter 6.</a:t>
            </a:r>
          </a:p>
          <a:p>
            <a:r>
              <a:rPr lang="en-US" dirty="0" smtClean="0"/>
              <a:t>Skip 6.7.4, 6.8-6.12</a:t>
            </a:r>
          </a:p>
          <a:p>
            <a:r>
              <a:rPr lang="en-US" dirty="0" err="1" smtClean="0"/>
              <a:t>Rgt</a:t>
            </a:r>
            <a:r>
              <a:rPr lang="en-US" dirty="0" smtClean="0"/>
              <a:t> LCD panel for the Discovery Kit.</a:t>
            </a:r>
          </a:p>
          <a:p>
            <a:r>
              <a:rPr lang="en-US" dirty="0" smtClean="0"/>
              <a:t>Quiz 1 on 2/26 (Fri)</a:t>
            </a:r>
          </a:p>
          <a:p>
            <a:r>
              <a:rPr lang="en-US" dirty="0" smtClean="0"/>
              <a:t>Homework 1 due on 2/28(Sun)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code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447801"/>
          <a:ext cx="7772400" cy="4190999"/>
        </p:xfrm>
        <a:graphic>
          <a:graphicData uri="http://schemas.openxmlformats.org/drawingml/2006/table">
            <a:tbl>
              <a:tblPr/>
              <a:tblGrid>
                <a:gridCol w="2037425"/>
                <a:gridCol w="5734975"/>
              </a:tblGrid>
              <a:tr h="1120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Data transfer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mov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mvn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neg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ldr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str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push,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pop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Arithmetic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add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adc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sub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umul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01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Logic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and,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orr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bic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eor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asr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lsl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lsr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ror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rol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rrx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Branching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b, 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bx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bl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>
                          <a:latin typeface="Calibri"/>
                          <a:ea typeface="Malgun Gothic"/>
                          <a:cs typeface="Times New Roman"/>
                        </a:rPr>
                        <a:t>blx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it,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cmp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cbz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cbnz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6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S</a:t>
                      </a:r>
                      <a:r>
                        <a:rPr lang="en-US" sz="2800" smtClean="0">
                          <a:latin typeface="Calibri"/>
                          <a:ea typeface="Malgun Gothic"/>
                          <a:cs typeface="Times New Roman"/>
                        </a:rPr>
                        <a:t>uffix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(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eq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ne,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gt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lt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err="1" smtClean="0">
                          <a:latin typeface="Calibri"/>
                          <a:ea typeface="Malgun Gothic"/>
                          <a:cs typeface="Times New Roman"/>
                        </a:rPr>
                        <a:t>ge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le, mi</a:t>
                      </a:r>
                      <a:r>
                        <a:rPr lang="en-US" sz="2800" dirty="0">
                          <a:latin typeface="Calibri"/>
                          <a:ea typeface="Malgun Gothic"/>
                          <a:cs typeface="Times New Roman"/>
                        </a:rPr>
                        <a:t>, </a:t>
                      </a:r>
                      <a:r>
                        <a:rPr lang="en-US" sz="2800" dirty="0" smtClean="0">
                          <a:latin typeface="Calibri"/>
                          <a:ea typeface="Malgun Gothic"/>
                          <a:cs typeface="Times New Roman"/>
                        </a:rPr>
                        <a:t>pl),(s, b, h, w)</a:t>
                      </a:r>
                      <a:endParaRPr lang="en-US" sz="2800" dirty="0"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coding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Self study answer sheet.</a:t>
            </a:r>
          </a:p>
          <a:p>
            <a:r>
              <a:rPr lang="en-US" dirty="0" smtClean="0"/>
              <a:t>Homework 1 discussion</a:t>
            </a:r>
          </a:p>
          <a:p>
            <a:r>
              <a:rPr lang="en-US" dirty="0" err="1" smtClean="0"/>
              <a:t>Keil</a:t>
            </a:r>
            <a:r>
              <a:rPr lang="en-US" dirty="0" smtClean="0"/>
              <a:t> </a:t>
            </a:r>
            <a:r>
              <a:rPr lang="el-GR" dirty="0" smtClean="0"/>
              <a:t>μ</a:t>
            </a:r>
            <a:r>
              <a:rPr lang="en-US" dirty="0" smtClean="0"/>
              <a:t>Vision Demonstration</a:t>
            </a:r>
          </a:p>
          <a:p>
            <a:pPr lvl="1"/>
            <a:r>
              <a:rPr lang="en-US" dirty="0" smtClean="0"/>
              <a:t>Debug-breakpoint, single run</a:t>
            </a:r>
          </a:p>
          <a:p>
            <a:pPr lvl="1"/>
            <a:r>
              <a:rPr lang="en-US" dirty="0" smtClean="0"/>
              <a:t>SRAM 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Get the average of 10 numbers stored in 0x20002000~0x2000200A.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smtClean="0"/>
              <a:t>the keyboard and store the data 10 times  to 0x20002000~0x2000200A.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dirty="0" smtClean="0"/>
              <a:t>SSTM32F303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3200400" cy="5486400"/>
          </a:xfrm>
          <a:ln w="50800"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Processor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Core peripherals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peripherals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External I/O ports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Internal I/O ports (functional blocks)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Buses</a:t>
            </a:r>
          </a:p>
          <a:p>
            <a:pPr>
              <a:buNone/>
            </a:pPr>
            <a:r>
              <a:rPr lang="en-US" sz="2400" dirty="0" smtClean="0"/>
              <a:t>STM32F303xC Datasheet (DM00058181) P12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914400"/>
            <a:ext cx="4419600" cy="581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far as PC is concerned, all memory have addresses and content (data), thus are treated in the same way.</a:t>
            </a:r>
          </a:p>
          <a:p>
            <a:r>
              <a:rPr lang="en-US" dirty="0" smtClean="0"/>
              <a:t>The entire memory space that PC sees is drawn in the memory map.</a:t>
            </a:r>
          </a:p>
          <a:p>
            <a:r>
              <a:rPr lang="en-US" dirty="0" smtClean="0"/>
              <a:t>The  continuous memory addresses are not necessarily located adjacent physically.</a:t>
            </a:r>
          </a:p>
          <a:p>
            <a:r>
              <a:rPr lang="en-US" dirty="0" smtClean="0"/>
              <a:t>The memories in the map are made of various devices such as SRAM, ROM, Flash, hard disk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entire memory space in the map is divided into several regions.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region(0x00000000~1FFF FFFF),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SRAM region(i.e. memory 0x2000 0000~0x3FFF FFFF),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region(0x4000 0000~5FFF FFFF),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regions:  Internal peripherals.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609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EECE237 Introduction to Embedded System</vt:lpstr>
      <vt:lpstr>Review of Week-4c</vt:lpstr>
      <vt:lpstr>Today’s Topics</vt:lpstr>
      <vt:lpstr>Announcement </vt:lpstr>
      <vt:lpstr>Instruction code summary</vt:lpstr>
      <vt:lpstr>Assembly coding exercise</vt:lpstr>
      <vt:lpstr>SSTM32F303 Layout</vt:lpstr>
      <vt:lpstr>Memory Map</vt:lpstr>
      <vt:lpstr>Memory regions</vt:lpstr>
      <vt:lpstr>Internal Buses (outside of Core)</vt:lpstr>
      <vt:lpstr>Peripheral I/O-to-Bus connection</vt:lpstr>
      <vt:lpstr>Memory Mapping of peripheral region</vt:lpstr>
      <vt:lpstr>I/O, registers and Bus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125</cp:revision>
  <dcterms:created xsi:type="dcterms:W3CDTF">2015-08-27T03:31:18Z</dcterms:created>
  <dcterms:modified xsi:type="dcterms:W3CDTF">2016-02-22T04:55:10Z</dcterms:modified>
</cp:coreProperties>
</file>