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96" r:id="rId3"/>
    <p:sldId id="269" r:id="rId4"/>
    <p:sldId id="285" r:id="rId5"/>
    <p:sldId id="331" r:id="rId6"/>
    <p:sldId id="329" r:id="rId7"/>
    <p:sldId id="330" r:id="rId8"/>
    <p:sldId id="333" r:id="rId9"/>
    <p:sldId id="332" r:id="rId10"/>
    <p:sldId id="326" r:id="rId11"/>
    <p:sldId id="327" r:id="rId12"/>
    <p:sldId id="334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0642B-5955-4BB2-83A6-3CB819CDB4B6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316F9-49B1-4496-BD6E-3B0F48533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71DEB-2036-4042-AB47-30CAEFB899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4D93-39B2-4DE4-BFD4-B92A3004A0A1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388-0CDB-41A0-A7C3-452984B77792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2C5-5474-4D04-B5D7-60C12DF3E649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4183-836A-4465-99E5-B4D269DC4C8F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E6C-DF54-41BF-B40E-6A1FD486B209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740E-29BB-47BD-A2AC-9739D20F831D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DF6F-8E62-43D6-8BD7-FC88CBF12EC4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FFF1-5E19-4C96-BB89-08352531871E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DFC6-01EC-4DF6-AAFB-D6FDBA6DEB42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D22F-DB15-470B-B751-E7E12E7C1D7C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919-B1AB-4430-A8B4-765D4907C7A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B01A-E467-4089-8544-ABDBD1B52247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6b,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Peripheral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 GPIO port has 16 pins.</a:t>
            </a:r>
          </a:p>
          <a:p>
            <a:pPr lvl="0"/>
            <a:r>
              <a:rPr lang="en-US" dirty="0" smtClean="0"/>
              <a:t>Each pin of a GPIO operates in either an input mode or output mode or alternate-function (AF) mode. </a:t>
            </a:r>
            <a:r>
              <a:rPr lang="en-US" dirty="0" err="1" smtClean="0"/>
              <a:t>ModeR</a:t>
            </a:r>
            <a:r>
              <a:rPr lang="en-US" dirty="0" smtClean="0"/>
              <a:t> (mode register) sets the mode of each pin. (00:input, 01:output, 10:AF )</a:t>
            </a:r>
          </a:p>
          <a:p>
            <a:pPr lvl="0"/>
            <a:r>
              <a:rPr lang="en-US" dirty="0" smtClean="0"/>
              <a:t>In an output mode, the processor sends a data to ODR (output data register, 16 bit) Then the internal circuitry places this data to the port pins. </a:t>
            </a:r>
          </a:p>
          <a:p>
            <a:pPr lvl="0"/>
            <a:r>
              <a:rPr lang="en-US" dirty="0" smtClean="0"/>
              <a:t>In an input mode, a signal at the port pin is stored at IDR (input data register, 16 bit). Then the processor reads this data.</a:t>
            </a:r>
          </a:p>
          <a:p>
            <a:pPr lvl="0"/>
            <a:r>
              <a:rPr lang="en-US" dirty="0" smtClean="0"/>
              <a:t>GPIO is AF0 (Alternate function).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Register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GPIOA	Base Address	0x4800 0000</a:t>
            </a:r>
          </a:p>
          <a:p>
            <a:r>
              <a:rPr lang="en-US" sz="3000" dirty="0" smtClean="0"/>
              <a:t>GPIOE	Base Address	0x4800 1000</a:t>
            </a:r>
          </a:p>
          <a:p>
            <a:endParaRPr lang="en-US" sz="3000" dirty="0" smtClean="0"/>
          </a:p>
          <a:p>
            <a:r>
              <a:rPr lang="en-US" sz="3000" dirty="0" err="1" smtClean="0"/>
              <a:t>GPIO_ModeR</a:t>
            </a:r>
            <a:r>
              <a:rPr lang="en-US" sz="3000" dirty="0" smtClean="0"/>
              <a:t>	Offset 	0x00		</a:t>
            </a:r>
          </a:p>
          <a:p>
            <a:r>
              <a:rPr lang="en-US" sz="3000" dirty="0" smtClean="0"/>
              <a:t>GPIO_IDR	Offset	0x10</a:t>
            </a:r>
          </a:p>
          <a:p>
            <a:r>
              <a:rPr lang="en-US" sz="3000" dirty="0" smtClean="0"/>
              <a:t>GPIO_ODR	Offset	0x14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GPIOE </a:t>
            </a:r>
            <a:r>
              <a:rPr lang="en-US" dirty="0" err="1" smtClean="0"/>
              <a:t>ModeR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353300" cy="457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 of GPIO port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Step I: Configure the port registers.</a:t>
            </a:r>
          </a:p>
          <a:p>
            <a:pPr lvl="2"/>
            <a:r>
              <a:rPr lang="en-US" sz="2800" dirty="0" smtClean="0"/>
              <a:t>Set the base address and offset addresses</a:t>
            </a:r>
          </a:p>
          <a:p>
            <a:pPr lvl="2"/>
            <a:r>
              <a:rPr lang="en-US" sz="2800" dirty="0" smtClean="0"/>
              <a:t>Set </a:t>
            </a:r>
            <a:r>
              <a:rPr lang="en-US" sz="2800" dirty="0" err="1" smtClean="0"/>
              <a:t>ModeR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Step II</a:t>
            </a:r>
          </a:p>
          <a:p>
            <a:pPr lvl="1"/>
            <a:r>
              <a:rPr lang="en-US" dirty="0" smtClean="0"/>
              <a:t>If output port, write a data to ODR.</a:t>
            </a:r>
          </a:p>
          <a:p>
            <a:pPr lvl="1"/>
            <a:r>
              <a:rPr lang="en-US" dirty="0" smtClean="0"/>
              <a:t>If input port, read the data in IDR.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W6-a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exercise – bcc, </a:t>
            </a:r>
            <a:r>
              <a:rPr lang="en-US" dirty="0" err="1" smtClean="0"/>
              <a:t>movt</a:t>
            </a:r>
            <a:r>
              <a:rPr lang="en-US" dirty="0" smtClean="0"/>
              <a:t>, </a:t>
            </a:r>
            <a:r>
              <a:rPr lang="en-US" dirty="0" err="1" smtClean="0"/>
              <a:t>bne</a:t>
            </a:r>
            <a:r>
              <a:rPr lang="en-US" dirty="0" smtClean="0"/>
              <a:t>, </a:t>
            </a:r>
            <a:r>
              <a:rPr lang="en-US" dirty="0" err="1" smtClean="0"/>
              <a:t>rrx</a:t>
            </a:r>
            <a:r>
              <a:rPr lang="en-US" dirty="0" smtClean="0"/>
              <a:t>, </a:t>
            </a:r>
            <a:r>
              <a:rPr lang="en-US" dirty="0" err="1" smtClean="0"/>
              <a:t>bl</a:t>
            </a:r>
            <a:r>
              <a:rPr lang="en-US" dirty="0" smtClean="0"/>
              <a:t>, </a:t>
            </a:r>
            <a:r>
              <a:rPr lang="en-US" dirty="0" err="1" smtClean="0"/>
              <a:t>bx</a:t>
            </a:r>
            <a:endParaRPr lang="en-US" dirty="0" smtClean="0"/>
          </a:p>
          <a:p>
            <a:r>
              <a:rPr lang="en-US" dirty="0" smtClean="0"/>
              <a:t>Lab work #2</a:t>
            </a:r>
          </a:p>
          <a:p>
            <a:r>
              <a:rPr lang="en-US" dirty="0" smtClean="0"/>
              <a:t>STM32F3 Discovery kit</a:t>
            </a:r>
          </a:p>
          <a:p>
            <a:r>
              <a:rPr lang="en-US" dirty="0" smtClean="0"/>
              <a:t>STM32F303 VC device GPIO 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1 review</a:t>
            </a:r>
          </a:p>
          <a:p>
            <a:r>
              <a:rPr lang="en-US" dirty="0" smtClean="0"/>
              <a:t>Homework 1 review</a:t>
            </a:r>
          </a:p>
          <a:p>
            <a:r>
              <a:rPr lang="en-US" dirty="0" smtClean="0"/>
              <a:t>RCC configuration </a:t>
            </a:r>
          </a:p>
          <a:p>
            <a:r>
              <a:rPr lang="en-US" dirty="0" smtClean="0"/>
              <a:t>GPIO registers</a:t>
            </a:r>
          </a:p>
          <a:p>
            <a:r>
              <a:rPr lang="en-US" dirty="0" smtClean="0"/>
              <a:t>Lab Work </a:t>
            </a:r>
            <a:r>
              <a:rPr lang="en-US" dirty="0" smtClean="0"/>
              <a:t>#1 Announcement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Assignment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STM32F3 Reference manual (V.6)</a:t>
            </a:r>
          </a:p>
          <a:p>
            <a:pPr marL="971550" lvl="1" indent="-514350"/>
            <a:r>
              <a:rPr lang="en-US" dirty="0" smtClean="0"/>
              <a:t>Chapter 9	Reset and Clock Control (RCC)</a:t>
            </a:r>
          </a:p>
          <a:p>
            <a:pPr marL="971550" lvl="1" indent="-514350"/>
            <a:r>
              <a:rPr lang="en-US" dirty="0" smtClean="0"/>
              <a:t>Chapter 11	General Purpose I/Os (GPIO</a:t>
            </a:r>
            <a:r>
              <a:rPr lang="en-US" dirty="0" smtClean="0"/>
              <a:t>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Lab work 1 announcement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writing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LDR instruction to set bits R0[15:8]</a:t>
            </a:r>
          </a:p>
          <a:p>
            <a:pPr lvl="1"/>
            <a:r>
              <a:rPr lang="en-US" dirty="0" smtClean="0"/>
              <a:t>	Example:      </a:t>
            </a:r>
            <a:r>
              <a:rPr lang="en-US" dirty="0" err="1" smtClean="0"/>
              <a:t>ldr</a:t>
            </a:r>
            <a:r>
              <a:rPr lang="en-US" dirty="0" smtClean="0"/>
              <a:t>  r0, =0x00005500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ORR instruction</a:t>
            </a:r>
          </a:p>
          <a:p>
            <a:pPr lvl="1"/>
            <a:r>
              <a:rPr lang="en-US" dirty="0" smtClean="0"/>
              <a:t>What if R0[31:16] and R0[7:0] have valid bits?</a:t>
            </a:r>
          </a:p>
          <a:p>
            <a:pPr lvl="1">
              <a:buNone/>
            </a:pPr>
            <a:r>
              <a:rPr lang="en-US" dirty="0" smtClean="0"/>
              <a:t>		LDR     R3, =0x00005500	;set a pattern</a:t>
            </a:r>
          </a:p>
          <a:p>
            <a:pPr lvl="1">
              <a:buNone/>
            </a:pPr>
            <a:r>
              <a:rPr lang="en-US" dirty="0" smtClean="0"/>
              <a:t>		ORR     R0, R3, R0		;ORR the pattern to R0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BIC and BFC instructions</a:t>
            </a:r>
          </a:p>
          <a:p>
            <a:pPr lvl="1"/>
            <a:r>
              <a:rPr lang="en-US" dirty="0" smtClean="0"/>
              <a:t>What if R0[15:8] has non-zero bits?</a:t>
            </a:r>
          </a:p>
          <a:p>
            <a:pPr lvl="1"/>
            <a:r>
              <a:rPr lang="en-US" dirty="0" smtClean="0"/>
              <a:t>Clear R0[15:7] with BIC or BFC instruction.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RCC (Reset and Clock Control)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RCC is an internal peripheral I/O. It is not connected to any pins. </a:t>
            </a:r>
          </a:p>
          <a:p>
            <a:r>
              <a:rPr lang="en-US" dirty="0" smtClean="0"/>
              <a:t>All peripheral I/O are disabled (disconnected from CPU) at reset. </a:t>
            </a:r>
          </a:p>
          <a:p>
            <a:r>
              <a:rPr lang="en-US" dirty="0" smtClean="0"/>
              <a:t>RCC does, </a:t>
            </a:r>
          </a:p>
          <a:p>
            <a:pPr lvl="1"/>
            <a:r>
              <a:rPr lang="en-US" dirty="0" smtClean="0"/>
              <a:t>Resets the system</a:t>
            </a:r>
          </a:p>
          <a:p>
            <a:pPr lvl="1"/>
            <a:r>
              <a:rPr lang="en-US" dirty="0" smtClean="0"/>
              <a:t>Controls internal/external clocks</a:t>
            </a:r>
          </a:p>
          <a:p>
            <a:pPr lvl="1"/>
            <a:r>
              <a:rPr lang="en-US" dirty="0" smtClean="0"/>
              <a:t>Connect/disconnect a peripheral to CPU by enable/disable the bus clock to the peripheral.</a:t>
            </a:r>
          </a:p>
          <a:p>
            <a:r>
              <a:rPr lang="en-US" dirty="0" smtClean="0"/>
              <a:t>Unless RCC sets a particular I/O peripheral, the core cannot access the peripheral registers of the I/O.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RCC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RCC has total 13 (peripheral) registers.</a:t>
            </a:r>
          </a:p>
          <a:p>
            <a:r>
              <a:rPr lang="en-US" dirty="0" smtClean="0"/>
              <a:t>Out of these, RCC_AHBENR controls AHB peripheral devices. </a:t>
            </a:r>
          </a:p>
          <a:p>
            <a:r>
              <a:rPr lang="en-US" dirty="0" smtClean="0"/>
              <a:t>GPIO’s are AHB devices.</a:t>
            </a:r>
          </a:p>
          <a:p>
            <a:r>
              <a:rPr lang="en-US" dirty="0" smtClean="0"/>
              <a:t>RCC base address is 0x40021000.</a:t>
            </a:r>
          </a:p>
          <a:p>
            <a:r>
              <a:rPr lang="en-US" dirty="0" smtClean="0"/>
              <a:t>RCC_AHBENR has offset of 0x14</a:t>
            </a:r>
          </a:p>
          <a:p>
            <a:r>
              <a:rPr lang="en-US" dirty="0" smtClean="0"/>
              <a:t>GPIO_F~A are set by bit [22:17]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RCC_AHBENR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493219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RCC configuration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; Configure GPIO_E port (LED port)</a:t>
            </a:r>
          </a:p>
          <a:p>
            <a:pPr>
              <a:buNone/>
            </a:pPr>
            <a:r>
              <a:rPr lang="en-US" sz="2800" dirty="0" smtClean="0"/>
              <a:t>RCC_BASE 		EQU   	0x40021000	</a:t>
            </a:r>
          </a:p>
          <a:p>
            <a:pPr>
              <a:buNone/>
            </a:pPr>
            <a:r>
              <a:rPr lang="en-US" sz="2800" dirty="0" smtClean="0"/>
              <a:t>AHBENR_OFFSET  	EQU  	0x14</a:t>
            </a:r>
          </a:p>
          <a:p>
            <a:pPr>
              <a:buNone/>
            </a:pPr>
            <a:r>
              <a:rPr lang="en-US" sz="2800" dirty="0" smtClean="0"/>
              <a:t>AHBENR_GPIOEEN 	EQU  	0x0200000	;bit[21]</a:t>
            </a:r>
          </a:p>
          <a:p>
            <a:pPr>
              <a:buNone/>
            </a:pPr>
            <a:r>
              <a:rPr lang="en-US" sz="2800" dirty="0" smtClean="0"/>
              <a:t>	LDR   R0, =RCC_BASE 	</a:t>
            </a:r>
            <a:r>
              <a:rPr lang="en-US" sz="2800" dirty="0" smtClean="0">
                <a:solidFill>
                  <a:srgbClr val="0070C0"/>
                </a:solidFill>
              </a:rPr>
              <a:t>; load base address for RCC</a:t>
            </a:r>
          </a:p>
          <a:p>
            <a:pPr>
              <a:buNone/>
            </a:pPr>
            <a:r>
              <a:rPr lang="en-US" sz="2800" dirty="0" smtClean="0"/>
              <a:t>	LDR   R1, =AHBENR_OFFSET </a:t>
            </a:r>
            <a:r>
              <a:rPr lang="en-US" sz="2800" dirty="0" smtClean="0">
                <a:solidFill>
                  <a:srgbClr val="0070C0"/>
                </a:solidFill>
              </a:rPr>
              <a:t>; load offset for AHBENR</a:t>
            </a:r>
          </a:p>
          <a:p>
            <a:pPr>
              <a:buNone/>
            </a:pPr>
            <a:r>
              <a:rPr lang="en-US" sz="2800" dirty="0" smtClean="0"/>
              <a:t>	LDR   R2, =AHBENR_GPIOEEN </a:t>
            </a:r>
            <a:r>
              <a:rPr lang="en-US" sz="2800" dirty="0" smtClean="0">
                <a:solidFill>
                  <a:srgbClr val="0070C0"/>
                </a:solidFill>
              </a:rPr>
              <a:t>; load GPIOE enable</a:t>
            </a:r>
          </a:p>
          <a:p>
            <a:pPr>
              <a:buNone/>
            </a:pPr>
            <a:r>
              <a:rPr lang="en-US" sz="2800" dirty="0" smtClean="0"/>
              <a:t>	LDR   R3, [R0, R1]	 	</a:t>
            </a:r>
            <a:r>
              <a:rPr lang="en-US" sz="2800" dirty="0" smtClean="0">
                <a:solidFill>
                  <a:srgbClr val="0070C0"/>
                </a:solidFill>
              </a:rPr>
              <a:t>; Read current AHBENR value</a:t>
            </a:r>
          </a:p>
          <a:p>
            <a:pPr>
              <a:buNone/>
            </a:pPr>
            <a:r>
              <a:rPr lang="pt-BR" sz="2800" dirty="0" smtClean="0"/>
              <a:t>	ORR   R2, R2, R3  </a:t>
            </a:r>
            <a:r>
              <a:rPr lang="pt-BR" sz="2800" dirty="0" smtClean="0">
                <a:solidFill>
                  <a:srgbClr val="0070C0"/>
                </a:solidFill>
              </a:rPr>
              <a:t>	; Modify AHBENR value to enable E</a:t>
            </a:r>
          </a:p>
          <a:p>
            <a:pPr>
              <a:buNone/>
            </a:pPr>
            <a:r>
              <a:rPr lang="en-US" sz="2800" dirty="0" smtClean="0"/>
              <a:t>	STR   R2, [R0, R1] 	</a:t>
            </a:r>
            <a:r>
              <a:rPr lang="en-US" sz="2800" dirty="0" smtClean="0">
                <a:solidFill>
                  <a:srgbClr val="0070C0"/>
                </a:solidFill>
              </a:rPr>
              <a:t>; Write new AHBENR value to register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438</Words>
  <Application>Microsoft Office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EECE237 Introduction to Embedded System</vt:lpstr>
      <vt:lpstr>Review W6-a</vt:lpstr>
      <vt:lpstr>Today’s Topics</vt:lpstr>
      <vt:lpstr>Announcements</vt:lpstr>
      <vt:lpstr>Bit writing techniques</vt:lpstr>
      <vt:lpstr>RCC (Reset and Clock Control) port</vt:lpstr>
      <vt:lpstr>RCC configuration</vt:lpstr>
      <vt:lpstr>RCC_AHBENR register</vt:lpstr>
      <vt:lpstr>RCC configuration example</vt:lpstr>
      <vt:lpstr>GPIO Peripheral Registers</vt:lpstr>
      <vt:lpstr>GPIO Register Addresses</vt:lpstr>
      <vt:lpstr>GPIOE ModeR </vt:lpstr>
      <vt:lpstr>Two steps of GPIO port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225</cp:revision>
  <dcterms:created xsi:type="dcterms:W3CDTF">2015-08-27T03:31:18Z</dcterms:created>
  <dcterms:modified xsi:type="dcterms:W3CDTF">2016-02-29T18:14:07Z</dcterms:modified>
</cp:coreProperties>
</file>