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4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08" y="-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C4021-A7A6-4523-9A31-B41865CBAF4E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E1D7-61EC-4C52-8544-857573C234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C4021-A7A6-4523-9A31-B41865CBAF4E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E1D7-61EC-4C52-8544-857573C234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C4021-A7A6-4523-9A31-B41865CBAF4E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E1D7-61EC-4C52-8544-857573C234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C4021-A7A6-4523-9A31-B41865CBAF4E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E1D7-61EC-4C52-8544-857573C234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C4021-A7A6-4523-9A31-B41865CBAF4E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E1D7-61EC-4C52-8544-857573C234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C4021-A7A6-4523-9A31-B41865CBAF4E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E1D7-61EC-4C52-8544-857573C234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C4021-A7A6-4523-9A31-B41865CBAF4E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E1D7-61EC-4C52-8544-857573C234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C4021-A7A6-4523-9A31-B41865CBAF4E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E1D7-61EC-4C52-8544-857573C234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C4021-A7A6-4523-9A31-B41865CBAF4E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E1D7-61EC-4C52-8544-857573C234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C4021-A7A6-4523-9A31-B41865CBAF4E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E1D7-61EC-4C52-8544-857573C234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C4021-A7A6-4523-9A31-B41865CBAF4E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E1D7-61EC-4C52-8544-857573C234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C4021-A7A6-4523-9A31-B41865CBAF4E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3E1D7-61EC-4C52-8544-857573C2341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905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EECE237</a:t>
            </a:r>
            <a:br>
              <a:rPr lang="en-US" dirty="0" smtClean="0"/>
            </a:br>
            <a:r>
              <a:rPr lang="en-US" dirty="0" smtClean="0"/>
              <a:t>Introduction to Embedded </a:t>
            </a:r>
            <a:r>
              <a:rPr lang="en-US" dirty="0" smtClean="0"/>
              <a:t>System</a:t>
            </a:r>
            <a:br>
              <a:rPr lang="en-US" dirty="0" smtClean="0"/>
            </a:br>
            <a:r>
              <a:rPr lang="en-US" dirty="0" smtClean="0"/>
              <a:t>Quiz 1 Study guide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2438400"/>
          </a:xfrm>
        </p:spPr>
        <p:txBody>
          <a:bodyPr/>
          <a:lstStyle/>
          <a:p>
            <a:r>
              <a:rPr lang="en-US" dirty="0" err="1" smtClean="0"/>
              <a:t>Sukgi</a:t>
            </a:r>
            <a:r>
              <a:rPr lang="en-US" dirty="0" smtClean="0"/>
              <a:t> Choi, Ph.D.</a:t>
            </a:r>
          </a:p>
          <a:p>
            <a:endParaRPr lang="en-US" dirty="0" smtClean="0"/>
          </a:p>
          <a:p>
            <a:r>
              <a:rPr lang="en-US" dirty="0" smtClean="0"/>
              <a:t>Week </a:t>
            </a:r>
            <a:r>
              <a:rPr lang="en-US" dirty="0" smtClean="0"/>
              <a:t>5-b, </a:t>
            </a:r>
            <a:r>
              <a:rPr lang="en-US" dirty="0" smtClean="0"/>
              <a:t>Spring,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668A-0F52-41DA-83FD-5F1879629BF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Bank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register is a memory array of 32 bits.</a:t>
            </a:r>
          </a:p>
          <a:p>
            <a:r>
              <a:rPr lang="en-US" dirty="0" smtClean="0"/>
              <a:t>A register is made of SRAM and is designed for easy and fast access of data.</a:t>
            </a:r>
          </a:p>
          <a:p>
            <a:r>
              <a:rPr lang="en-US" dirty="0" smtClean="0"/>
              <a:t>A register has a name (R0, R1 etc.) but no address. </a:t>
            </a:r>
          </a:p>
          <a:p>
            <a:r>
              <a:rPr lang="en-US" dirty="0" smtClean="0"/>
              <a:t>A collection of 16 registers is called a  register bank.  (R0~R15)</a:t>
            </a:r>
          </a:p>
          <a:p>
            <a:r>
              <a:rPr lang="en-US" dirty="0" smtClean="0"/>
              <a:t>Designated function registers</a:t>
            </a:r>
          </a:p>
          <a:p>
            <a:pPr lvl="1"/>
            <a:r>
              <a:rPr lang="en-US" dirty="0" smtClean="0"/>
              <a:t>R13: Stack pointer (SP)</a:t>
            </a:r>
          </a:p>
          <a:p>
            <a:pPr lvl="1"/>
            <a:r>
              <a:rPr lang="en-US" dirty="0" smtClean="0"/>
              <a:t>R14: Link register (LR)</a:t>
            </a:r>
          </a:p>
          <a:p>
            <a:pPr lvl="1"/>
            <a:r>
              <a:rPr lang="en-US" dirty="0" smtClean="0"/>
              <a:t>R15: Program counter (PC)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Counter (PC)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PC contains the address of the </a:t>
            </a:r>
            <a:r>
              <a:rPr lang="en-US" u="sng" dirty="0" smtClean="0"/>
              <a:t>next</a:t>
            </a:r>
            <a:r>
              <a:rPr lang="en-US" i="1" u="sng" dirty="0" smtClean="0"/>
              <a:t> </a:t>
            </a:r>
            <a:r>
              <a:rPr lang="en-US" dirty="0" smtClean="0"/>
              <a:t>instruction to be executed, assuming that instructions are executed sequentially.</a:t>
            </a:r>
          </a:p>
          <a:p>
            <a:r>
              <a:rPr lang="en-US" dirty="0" smtClean="0"/>
              <a:t>PC holds an </a:t>
            </a:r>
            <a:r>
              <a:rPr lang="en-US" u="sng" dirty="0" smtClean="0"/>
              <a:t>address</a:t>
            </a:r>
            <a:r>
              <a:rPr lang="en-US" dirty="0" smtClean="0"/>
              <a:t>, not an instruction code.</a:t>
            </a:r>
          </a:p>
          <a:p>
            <a:r>
              <a:rPr lang="en-US" dirty="0" smtClean="0"/>
              <a:t>PC is updated right after the instruction is fetched and stored in IR (instruction register). Then PC is adjusted when necessary.</a:t>
            </a:r>
          </a:p>
          <a:p>
            <a:r>
              <a:rPr lang="en-US" dirty="0" smtClean="0"/>
              <a:t>PC is R15 in the register bank.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Register (IR)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Instruction register (IR) holds the currently executing instruction code.</a:t>
            </a:r>
          </a:p>
          <a:p>
            <a:r>
              <a:rPr lang="en-US" dirty="0" smtClean="0"/>
              <a:t>IR feeds the instruction to the instruction decoder.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decoder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Instruction decoder decodes the instruction into a series of micro-codes and feeds the control bus. </a:t>
            </a:r>
          </a:p>
          <a:p>
            <a:r>
              <a:rPr lang="en-US" dirty="0" smtClean="0"/>
              <a:t>This series of micro-codes operates and executes the instruction in multiple clock cycles. </a:t>
            </a:r>
          </a:p>
          <a:p>
            <a:r>
              <a:rPr lang="en-US" dirty="0" smtClean="0"/>
              <a:t>The design of the instruction decoder is proprietary and highly guarded.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Arithmetic and Logical Unit (ALU) performs arithmetic operations (+,-, *,/) and logic operations (AND, OR, NOT, shift).</a:t>
            </a:r>
          </a:p>
          <a:p>
            <a:pPr>
              <a:buNone/>
            </a:pPr>
            <a:r>
              <a:rPr lang="en-US" dirty="0" smtClean="0"/>
              <a:t>		ADD 	R2, R0, R1  (R2=R0+R1)</a:t>
            </a:r>
          </a:p>
          <a:p>
            <a:pPr>
              <a:buNone/>
            </a:pPr>
            <a:r>
              <a:rPr lang="en-US" dirty="0" smtClean="0"/>
              <a:t>		SUB 	Rd, </a:t>
            </a:r>
            <a:r>
              <a:rPr lang="en-US" dirty="0" err="1" smtClean="0"/>
              <a:t>Rn</a:t>
            </a:r>
            <a:r>
              <a:rPr lang="en-US" dirty="0" smtClean="0"/>
              <a:t>, </a:t>
            </a:r>
            <a:r>
              <a:rPr lang="en-US" dirty="0" err="1" smtClean="0"/>
              <a:t>Rm</a:t>
            </a:r>
            <a:r>
              <a:rPr lang="en-US" dirty="0" smtClean="0"/>
              <a:t>  (Rd=</a:t>
            </a:r>
            <a:r>
              <a:rPr lang="en-US" dirty="0" err="1" smtClean="0"/>
              <a:t>Rn-Rm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	AND	Rd, </a:t>
            </a:r>
            <a:r>
              <a:rPr lang="en-US" dirty="0" err="1" smtClean="0"/>
              <a:t>Rn</a:t>
            </a:r>
            <a:r>
              <a:rPr lang="en-US" dirty="0" smtClean="0"/>
              <a:t>	(Rd=</a:t>
            </a:r>
            <a:r>
              <a:rPr lang="en-US" dirty="0" err="1" smtClean="0"/>
              <a:t>Rd&amp;Rn</a:t>
            </a:r>
            <a:r>
              <a:rPr lang="en-US" dirty="0" smtClean="0"/>
              <a:t>)</a:t>
            </a:r>
          </a:p>
          <a:p>
            <a:r>
              <a:rPr lang="en-US" dirty="0" smtClean="0"/>
              <a:t>ALU symbol</a:t>
            </a:r>
          </a:p>
          <a:p>
            <a:r>
              <a:rPr lang="en-US" dirty="0" smtClean="0"/>
              <a:t>In Cortex M4, ALU cannot be read directly.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(Function)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Special (function) registers perform only very specific functions only</a:t>
            </a:r>
          </a:p>
          <a:p>
            <a:r>
              <a:rPr lang="en-US" dirty="0" smtClean="0"/>
              <a:t>Special registers in Cortex-M4</a:t>
            </a:r>
          </a:p>
          <a:p>
            <a:pPr lvl="1"/>
            <a:r>
              <a:rPr lang="en-US" dirty="0" smtClean="0"/>
              <a:t>Program Status registers</a:t>
            </a:r>
          </a:p>
          <a:p>
            <a:pPr lvl="1"/>
            <a:r>
              <a:rPr lang="en-US" dirty="0" smtClean="0"/>
              <a:t>Interrupt Mask registers: will be discussed later.</a:t>
            </a:r>
          </a:p>
          <a:p>
            <a:pPr lvl="1"/>
            <a:r>
              <a:rPr lang="en-US" dirty="0" smtClean="0"/>
              <a:t>Control register: will be discussed later.</a:t>
            </a:r>
          </a:p>
          <a:p>
            <a:pPr lvl="1"/>
            <a:r>
              <a:rPr lang="en-US" dirty="0" smtClean="0"/>
              <a:t>FPU registers: will be discussed later.</a:t>
            </a:r>
          </a:p>
          <a:p>
            <a:r>
              <a:rPr lang="en-US" dirty="0" smtClean="0"/>
              <a:t>Special registers are accessible by special instructions only. </a:t>
            </a:r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Status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Autofit/>
          </a:bodyPr>
          <a:lstStyle/>
          <a:p>
            <a:r>
              <a:rPr lang="en-US" sz="2200" dirty="0" smtClean="0"/>
              <a:t>PSR is also called PSW (program status word).</a:t>
            </a:r>
          </a:p>
          <a:p>
            <a:r>
              <a:rPr lang="en-US" sz="2200" dirty="0" smtClean="0"/>
              <a:t>Cortex M4 processor has three program status registers (APSR, IPSR and EPSR). APSR has the most significance for application. (Ch 4.3/Ch 3.2.1)</a:t>
            </a:r>
          </a:p>
          <a:p>
            <a:r>
              <a:rPr lang="en-US" sz="2200" dirty="0" smtClean="0"/>
              <a:t>APSR holds the flags (N,Z,C,V,Q) which indicate the status of ALU.</a:t>
            </a:r>
          </a:p>
          <a:p>
            <a:pPr lvl="1"/>
            <a:r>
              <a:rPr lang="en-US" sz="2200" dirty="0" smtClean="0"/>
              <a:t>N:	negative</a:t>
            </a:r>
          </a:p>
          <a:p>
            <a:pPr lvl="1"/>
            <a:r>
              <a:rPr lang="en-US" sz="2200" dirty="0" smtClean="0"/>
              <a:t>Z: 	zero</a:t>
            </a:r>
          </a:p>
          <a:p>
            <a:pPr lvl="1"/>
            <a:r>
              <a:rPr lang="en-US" sz="2200" dirty="0" smtClean="0"/>
              <a:t>C: 	carry/borrow</a:t>
            </a:r>
          </a:p>
          <a:p>
            <a:pPr lvl="1"/>
            <a:r>
              <a:rPr lang="en-US" sz="2200" dirty="0" smtClean="0"/>
              <a:t>V:	overflow</a:t>
            </a:r>
          </a:p>
          <a:p>
            <a:pPr lvl="1"/>
            <a:r>
              <a:rPr lang="en-US" sz="2200" dirty="0" smtClean="0"/>
              <a:t>Q	saturation</a:t>
            </a:r>
          </a:p>
          <a:p>
            <a:r>
              <a:rPr lang="en-US" sz="2200" dirty="0" smtClean="0"/>
              <a:t>An instruction a S-suffix sets PSR flags at the end of execution.  </a:t>
            </a:r>
          </a:p>
          <a:p>
            <a:pPr>
              <a:buNone/>
            </a:pPr>
            <a:r>
              <a:rPr lang="en-US" sz="2200" dirty="0" smtClean="0"/>
              <a:t>		ADDS R0, R1, R2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Harvard vs. Princeton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Harvard architecture, the instruction code memory (usually ROM) and the data memory (SRAM) are connected to two different buses (I-bus, D-bus). This architecture allows simultaneous operation of instruction and data.</a:t>
            </a:r>
          </a:p>
          <a:p>
            <a:r>
              <a:rPr lang="en-US" dirty="0" smtClean="0"/>
              <a:t>In Von Neumann (Princeton) architecture, the code memory and the data memory share the same bus. Von Neumann architecture is adopted outside of the core.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of instruction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None/>
            </a:pPr>
            <a:r>
              <a:rPr lang="en-US" dirty="0" smtClean="0"/>
              <a:t>The program counter (PC, R15) contains the address of the current instruction code.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Fetch  an Instruction code from the code ROM designated by PC. Then load it at the instruction register (IR). Then increment PC.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Decode the instruction code into micro-codes.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Execute a series of actions such as read /write a register, shift ALU, transfer data from one address to another, etc.</a:t>
            </a:r>
          </a:p>
          <a:p>
            <a:pPr marL="514350" indent="-514350">
              <a:buNone/>
            </a:pPr>
            <a:r>
              <a:rPr lang="en-US" dirty="0" smtClean="0"/>
              <a:t>Then  the core repeats this “fetch-decode-execute” cycle.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Cortex-M4 processor has a three-stage pipeline. </a:t>
            </a:r>
          </a:p>
          <a:p>
            <a:r>
              <a:rPr lang="en-US" dirty="0" smtClean="0"/>
              <a:t>With pipeline, PC fetches the next instruction in anticipation before execution completes. </a:t>
            </a:r>
          </a:p>
          <a:p>
            <a:r>
              <a:rPr lang="en-US" dirty="0" smtClean="0"/>
              <a:t>When this anticipation fails (ex. Branch), the pipeline has to </a:t>
            </a:r>
            <a:r>
              <a:rPr lang="en-US" u="sng" dirty="0" smtClean="0"/>
              <a:t>flush</a:t>
            </a:r>
            <a:r>
              <a:rPr lang="en-US" dirty="0" smtClean="0"/>
              <a:t> and start over.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and Hexadecimal Numbers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914400" y="1600200"/>
          <a:ext cx="7010400" cy="483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/>
                <a:gridCol w="1168400"/>
                <a:gridCol w="1168400"/>
                <a:gridCol w="1168400"/>
                <a:gridCol w="1168400"/>
                <a:gridCol w="1168400"/>
              </a:tblGrid>
              <a:tr h="52493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Decimal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Binary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Hexa</a:t>
                      </a:r>
                      <a:r>
                        <a:rPr lang="en-US" sz="1800" dirty="0" smtClean="0"/>
                        <a:t>-decimal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Decimal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Bianry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Hexa</a:t>
                      </a:r>
                      <a:r>
                        <a:rPr lang="en-US" sz="1800" dirty="0" smtClean="0"/>
                        <a:t>-decimal</a:t>
                      </a:r>
                      <a:endParaRPr lang="en-US" sz="1800" dirty="0"/>
                    </a:p>
                  </a:txBody>
                  <a:tcPr/>
                </a:tc>
              </a:tr>
              <a:tr h="524933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0000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1000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/>
                </a:tc>
              </a:tr>
              <a:tr h="524933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0001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9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1001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9</a:t>
                      </a:r>
                      <a:endParaRPr lang="en-US" sz="2800" dirty="0"/>
                    </a:p>
                  </a:txBody>
                  <a:tcPr/>
                </a:tc>
              </a:tr>
              <a:tr h="524933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0010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1010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</a:t>
                      </a:r>
                      <a:endParaRPr lang="en-US" sz="2800" dirty="0"/>
                    </a:p>
                  </a:txBody>
                  <a:tcPr/>
                </a:tc>
              </a:tr>
              <a:tr h="524933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0011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1011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</a:t>
                      </a:r>
                      <a:endParaRPr lang="en-US" sz="2800" dirty="0"/>
                    </a:p>
                  </a:txBody>
                  <a:tcPr/>
                </a:tc>
              </a:tr>
              <a:tr h="524933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0100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1100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</a:t>
                      </a:r>
                      <a:endParaRPr lang="en-US" sz="2800" dirty="0"/>
                    </a:p>
                  </a:txBody>
                  <a:tcPr/>
                </a:tc>
              </a:tr>
              <a:tr h="524933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0101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1101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</a:t>
                      </a:r>
                      <a:endParaRPr lang="en-US" sz="2800" dirty="0"/>
                    </a:p>
                  </a:txBody>
                  <a:tcPr/>
                </a:tc>
              </a:tr>
              <a:tr h="524933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0110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1110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</a:t>
                      </a:r>
                      <a:endParaRPr lang="en-US" sz="2800" dirty="0"/>
                    </a:p>
                  </a:txBody>
                  <a:tcPr/>
                </a:tc>
              </a:tr>
              <a:tr h="524933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0111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1111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AB0F-0333-497E-8294-5F07C825D2F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32 bit (4GB) address space of memory. This space is divided into 7 regions. The first two regions are the code (ROM) region and SRAM region.</a:t>
            </a:r>
          </a:p>
          <a:p>
            <a:pPr lvl="1"/>
            <a:r>
              <a:rPr lang="en-US" dirty="0" smtClean="0"/>
              <a:t>The starting address of the code region is 0x0000 0000</a:t>
            </a:r>
          </a:p>
          <a:p>
            <a:pPr lvl="1"/>
            <a:r>
              <a:rPr lang="en-US" dirty="0" smtClean="0"/>
              <a:t>The starting address of the SRAM region is 0x2000 0000.</a:t>
            </a:r>
          </a:p>
          <a:p>
            <a:pPr>
              <a:buNone/>
            </a:pPr>
            <a:r>
              <a:rPr lang="en-US" sz="3000" dirty="0" smtClean="0"/>
              <a:t>	</a:t>
            </a:r>
            <a:r>
              <a:rPr lang="en-US" sz="3000" dirty="0" smtClean="0">
                <a:solidFill>
                  <a:srgbClr val="C00000"/>
                </a:solidFill>
              </a:rPr>
              <a:t>Note that this memory space is outside of the core. In this space, each memory has an address.</a:t>
            </a:r>
          </a:p>
          <a:p>
            <a:r>
              <a:rPr lang="en-US" dirty="0" smtClean="0"/>
              <a:t>Cortex-M4 supports both little </a:t>
            </a:r>
            <a:r>
              <a:rPr lang="en-US" dirty="0" err="1" smtClean="0"/>
              <a:t>endian</a:t>
            </a:r>
            <a:r>
              <a:rPr lang="en-US" dirty="0" smtClean="0"/>
              <a:t> and big </a:t>
            </a:r>
            <a:r>
              <a:rPr lang="en-US" dirty="0" err="1" smtClean="0"/>
              <a:t>endian</a:t>
            </a:r>
            <a:r>
              <a:rPr lang="en-US" dirty="0" smtClean="0"/>
              <a:t> systems. To be discussed later.</a:t>
            </a:r>
          </a:p>
          <a:p>
            <a:r>
              <a:rPr lang="en-US" dirty="0" smtClean="0"/>
              <a:t>Bit Band Access allows atomic access to individual bits .</a:t>
            </a:r>
          </a:p>
          <a:p>
            <a:r>
              <a:rPr lang="en-US" dirty="0" smtClean="0"/>
              <a:t>Memory Protection Unit (MPU) –to be discussed later.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Cortex M4 Memory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429000" cy="4419600"/>
          </a:xfrm>
        </p:spPr>
        <p:txBody>
          <a:bodyPr/>
          <a:lstStyle/>
          <a:p>
            <a:r>
              <a:rPr lang="en-US" dirty="0" smtClean="0"/>
              <a:t>Figure 4.31, P114</a:t>
            </a:r>
          </a:p>
          <a:p>
            <a:r>
              <a:rPr lang="en-US" dirty="0" smtClean="0"/>
              <a:t>Memory means ROM, RAM and peripheral I/O registers. Not core registers.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1600200"/>
            <a:ext cx="4848225" cy="4623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and Stack Pointer (SP)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Memory is stored in a stack by word (4 bytes).</a:t>
            </a:r>
          </a:p>
          <a:p>
            <a:r>
              <a:rPr lang="en-US" dirty="0" smtClean="0"/>
              <a:t>The Cortex stack has a full-descending stack operation model. The stack pointer (R13) keeps the address of the bottom of the stack (entry point) in Cortex.</a:t>
            </a:r>
          </a:p>
          <a:p>
            <a:r>
              <a:rPr lang="en-US" dirty="0" smtClean="0"/>
              <a:t>A stack starts from a SRAM address (default 0x20008000)and ends at the address of the stack pointer (SP, R13). </a:t>
            </a:r>
          </a:p>
          <a:p>
            <a:r>
              <a:rPr lang="en-US" dirty="0" smtClean="0"/>
              <a:t>Cortex has one stack, but two stack pointers. </a:t>
            </a:r>
          </a:p>
          <a:p>
            <a:pPr lvl="1"/>
            <a:r>
              <a:rPr lang="en-US" dirty="0" smtClean="0"/>
              <a:t>Main Stack Pointer (MSP)</a:t>
            </a:r>
          </a:p>
          <a:p>
            <a:pPr lvl="1"/>
            <a:r>
              <a:rPr lang="en-US" dirty="0" smtClean="0"/>
              <a:t>Process Stack Pointer (PSP)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instructions to store and read data are POP are PUSH.</a:t>
            </a:r>
          </a:p>
          <a:p>
            <a:r>
              <a:rPr lang="en-US" dirty="0" smtClean="0"/>
              <a:t>Descending stack</a:t>
            </a:r>
          </a:p>
          <a:p>
            <a:pPr lvl="1"/>
            <a:r>
              <a:rPr lang="en-US" dirty="0" smtClean="0"/>
              <a:t>Push adds data to the stack and </a:t>
            </a:r>
            <a:r>
              <a:rPr lang="en-US" u="sng" dirty="0" smtClean="0"/>
              <a:t>decreases</a:t>
            </a:r>
            <a:r>
              <a:rPr lang="en-US" dirty="0" smtClean="0"/>
              <a:t> SP by 4. </a:t>
            </a:r>
          </a:p>
          <a:p>
            <a:pPr lvl="1"/>
            <a:r>
              <a:rPr lang="en-US" dirty="0" smtClean="0"/>
              <a:t>POP removes data from the stack and </a:t>
            </a:r>
            <a:r>
              <a:rPr lang="en-US" u="sng" dirty="0" smtClean="0"/>
              <a:t>increases</a:t>
            </a:r>
            <a:r>
              <a:rPr lang="en-US" dirty="0" smtClean="0"/>
              <a:t> SP by 4. </a:t>
            </a:r>
          </a:p>
          <a:p>
            <a:pPr lvl="1"/>
            <a:r>
              <a:rPr lang="en-US" dirty="0" smtClean="0"/>
              <a:t>These changes in SP are automatic.</a:t>
            </a:r>
          </a:p>
          <a:p>
            <a:r>
              <a:rPr lang="en-US" dirty="0" smtClean="0"/>
              <a:t>Example: POP {R0}		 PUSH {R1, R2-R5}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processor can respond to an input device in one of two ways.</a:t>
            </a:r>
          </a:p>
          <a:p>
            <a:pPr lvl="1"/>
            <a:r>
              <a:rPr lang="en-US" dirty="0" smtClean="0"/>
              <a:t>Polling: The processor checks the input/output device repeatedly until it is ready. </a:t>
            </a:r>
          </a:p>
          <a:p>
            <a:pPr lvl="1"/>
            <a:r>
              <a:rPr lang="en-US" dirty="0" smtClean="0"/>
              <a:t>Interrupt: The processor performs its routine (thread). When the input/output device is ready, it calls the processor’s attention (IRQ).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sequence of interrupt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5334000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The processor is running its own routine in thread.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An I/O source initiates an </a:t>
            </a:r>
            <a:r>
              <a:rPr lang="en-US" sz="4000" u="sng" dirty="0" smtClean="0"/>
              <a:t>IRQ (interrupt request).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The processor halts the currently running program. All active data in the registers &amp; memory are </a:t>
            </a:r>
            <a:r>
              <a:rPr lang="en-US" sz="4000" u="sng" dirty="0" smtClean="0"/>
              <a:t>pushed</a:t>
            </a:r>
            <a:r>
              <a:rPr lang="en-US" sz="4000" dirty="0" smtClean="0"/>
              <a:t> to the stack. The stack pointer is adjusted.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The processor runs the </a:t>
            </a:r>
            <a:r>
              <a:rPr lang="en-US" sz="4000" u="sng" dirty="0" smtClean="0"/>
              <a:t>Interrupt Service Routine </a:t>
            </a:r>
            <a:r>
              <a:rPr lang="en-US" sz="4000" dirty="0" smtClean="0"/>
              <a:t>(ISR). The start address of IRS is called a </a:t>
            </a:r>
            <a:r>
              <a:rPr lang="en-US" sz="4000" u="sng" dirty="0" smtClean="0"/>
              <a:t>vector</a:t>
            </a:r>
            <a:r>
              <a:rPr lang="en-US" sz="4000" dirty="0" smtClean="0"/>
              <a:t>, and is stored in the vector table.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Once ISR is served (completed), the processor </a:t>
            </a:r>
            <a:r>
              <a:rPr lang="en-US" sz="4000" u="sng" dirty="0" smtClean="0"/>
              <a:t>pops</a:t>
            </a:r>
            <a:r>
              <a:rPr lang="en-US" sz="4000" dirty="0" smtClean="0"/>
              <a:t> the previous data from the stack back to the registers &amp; memory.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The processor resumes the previous thread.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and interrupt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When IRQ source is external to the processor, it is called an interrupt-push button, keyboard.</a:t>
            </a:r>
          </a:p>
          <a:p>
            <a:r>
              <a:rPr lang="en-US" dirty="0" smtClean="0"/>
              <a:t>When IRQ source is internal in the processor, it is called an exception – fault, </a:t>
            </a:r>
            <a:r>
              <a:rPr lang="en-US" dirty="0" err="1" smtClean="0"/>
              <a:t>SysTick</a:t>
            </a:r>
            <a:r>
              <a:rPr lang="en-US" dirty="0" smtClean="0"/>
              <a:t> timer etc. </a:t>
            </a:r>
          </a:p>
          <a:p>
            <a:r>
              <a:rPr lang="en-US" dirty="0" smtClean="0"/>
              <a:t>Exception is </a:t>
            </a:r>
            <a:r>
              <a:rPr lang="en-US" u="sng" dirty="0" smtClean="0"/>
              <a:t>handled</a:t>
            </a:r>
            <a:r>
              <a:rPr lang="en-US" dirty="0" smtClean="0"/>
              <a:t> by a </a:t>
            </a:r>
            <a:r>
              <a:rPr lang="en-US" u="sng" dirty="0" smtClean="0"/>
              <a:t>handler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Interrupt is </a:t>
            </a:r>
            <a:r>
              <a:rPr lang="en-US" u="sng" dirty="0" smtClean="0"/>
              <a:t>served</a:t>
            </a:r>
            <a:r>
              <a:rPr lang="en-US" dirty="0" smtClean="0"/>
              <a:t> by an </a:t>
            </a:r>
            <a:r>
              <a:rPr lang="en-US" u="sng" dirty="0" smtClean="0"/>
              <a:t>ISR</a:t>
            </a:r>
            <a:r>
              <a:rPr lang="en-US" dirty="0" smtClean="0"/>
              <a:t>.</a:t>
            </a:r>
          </a:p>
          <a:p>
            <a:r>
              <a:rPr lang="en-US" dirty="0" smtClean="0"/>
              <a:t>Other than this naming difference, they work in the same way. </a:t>
            </a:r>
          </a:p>
          <a:p>
            <a:r>
              <a:rPr lang="en-US" dirty="0" smtClean="0"/>
              <a:t>Table 4.9(p105) illustrates the different exceptions. </a:t>
            </a:r>
          </a:p>
          <a:p>
            <a:r>
              <a:rPr lang="en-US" dirty="0" smtClean="0"/>
              <a:t>Table 4.26(p108) illustrates corresponding vectors (ISR start addresses).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vectored 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a processor receives a new IRQ while running ISR of a previous IRQ, it compares the priority of the new IRQ to that of the previous IRQ.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the latter has a higher priority, the processor drops (interrupts) the currently running ISR, and runs a new ISR of the new IRQ.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the latter has a lower priority, it is ignored until the higher IRQ’s are served.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This process of handling multiple IRQ’s  with different priorities is called nesting.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When nested, each IRQ has a different  starting ISR address (vector). Thus it is called nested vectored interrupt.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priority and masking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Cortex design can change the priority of an IRQ dynamically (on-the-fly). This applies to some IRQ’s but not all. (Ex. RESET)</a:t>
            </a:r>
          </a:p>
          <a:p>
            <a:r>
              <a:rPr lang="en-US" dirty="0" smtClean="0"/>
              <a:t>A certain IRQ’s can be blocked (masked) from activation during the execution of a program. This is called interrupt masking. Masking is handled by interrupt mask registers (Special Registers). </a:t>
            </a:r>
          </a:p>
          <a:p>
            <a:r>
              <a:rPr lang="en-US" dirty="0" smtClean="0"/>
              <a:t>Masking is useful for program development.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codes by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Date transfer instructions</a:t>
            </a:r>
          </a:p>
          <a:p>
            <a:pPr lvl="1"/>
            <a:r>
              <a:rPr lang="en-US" dirty="0" smtClean="0"/>
              <a:t>Core register to Core register</a:t>
            </a:r>
          </a:p>
          <a:p>
            <a:pPr lvl="1"/>
            <a:r>
              <a:rPr lang="en-US" dirty="0" smtClean="0"/>
              <a:t>Core register to memory</a:t>
            </a:r>
          </a:p>
          <a:p>
            <a:r>
              <a:rPr lang="en-US" dirty="0" smtClean="0"/>
              <a:t>Date operation instructions</a:t>
            </a:r>
          </a:p>
          <a:p>
            <a:pPr lvl="1"/>
            <a:r>
              <a:rPr lang="en-US" dirty="0" smtClean="0"/>
              <a:t>Arithmetic operations</a:t>
            </a:r>
          </a:p>
          <a:p>
            <a:pPr lvl="1"/>
            <a:r>
              <a:rPr lang="en-US" dirty="0" smtClean="0"/>
              <a:t>Logic operations</a:t>
            </a:r>
          </a:p>
          <a:p>
            <a:r>
              <a:rPr lang="en-US" dirty="0" smtClean="0"/>
              <a:t>Flow-control instructions</a:t>
            </a:r>
          </a:p>
          <a:p>
            <a:pPr lvl="1"/>
            <a:r>
              <a:rPr lang="en-US" dirty="0" smtClean="0"/>
              <a:t>Unconditional branching</a:t>
            </a:r>
          </a:p>
          <a:p>
            <a:pPr lvl="1"/>
            <a:r>
              <a:rPr lang="en-US" dirty="0" smtClean="0"/>
              <a:t>Conditional branching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Problems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0xFF to decimal.</a:t>
            </a:r>
          </a:p>
          <a:p>
            <a:r>
              <a:rPr lang="en-US" dirty="0" smtClean="0"/>
              <a:t>Convert 0x123 to a decimal.</a:t>
            </a:r>
          </a:p>
          <a:p>
            <a:r>
              <a:rPr lang="en-US" dirty="0" smtClean="0"/>
              <a:t>Convert to hexadecimal and then to binary. </a:t>
            </a:r>
          </a:p>
          <a:p>
            <a:pPr>
              <a:buNone/>
            </a:pPr>
            <a:r>
              <a:rPr lang="en-US" dirty="0" smtClean="0"/>
              <a:t>		757</a:t>
            </a:r>
            <a:r>
              <a:rPr lang="en-US" baseline="-25000" dirty="0" smtClean="0"/>
              <a:t>10</a:t>
            </a:r>
          </a:p>
          <a:p>
            <a:pPr>
              <a:buNone/>
            </a:pPr>
            <a:r>
              <a:rPr lang="en-US" dirty="0" smtClean="0"/>
              <a:t>		356</a:t>
            </a:r>
            <a:r>
              <a:rPr lang="en-US" baseline="-25000" dirty="0" smtClean="0"/>
              <a:t>10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AB0F-0333-497E-8294-5F07C825D2F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Addressing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AutoNum type="arabicParenR"/>
            </a:pPr>
            <a:r>
              <a:rPr lang="en-US" dirty="0" smtClean="0"/>
              <a:t>direct addressing</a:t>
            </a:r>
          </a:p>
          <a:p>
            <a:pPr marL="514350" indent="-514350">
              <a:buNone/>
            </a:pPr>
            <a:r>
              <a:rPr lang="en-US" dirty="0" smtClean="0"/>
              <a:t>	MOV	R1, 	R2	; move r2 to r1.</a:t>
            </a:r>
          </a:p>
          <a:p>
            <a:pPr>
              <a:buNone/>
            </a:pPr>
            <a:r>
              <a:rPr lang="en-US" dirty="0" smtClean="0"/>
              <a:t> 2) immediate addressing</a:t>
            </a:r>
          </a:p>
          <a:p>
            <a:pPr>
              <a:buNone/>
            </a:pPr>
            <a:r>
              <a:rPr lang="en-US" dirty="0" smtClean="0"/>
              <a:t>	MOV	R1,	#3	; assign 3</a:t>
            </a:r>
            <a:r>
              <a:rPr lang="en-US" baseline="-25000" dirty="0" smtClean="0"/>
              <a:t>10</a:t>
            </a:r>
            <a:r>
              <a:rPr lang="en-US" dirty="0" smtClean="0"/>
              <a:t> to R1 register. </a:t>
            </a:r>
          </a:p>
          <a:p>
            <a:pPr>
              <a:buNone/>
            </a:pPr>
            <a:r>
              <a:rPr lang="en-US" dirty="0" smtClean="0"/>
              <a:t> 3) indirect addressing</a:t>
            </a:r>
          </a:p>
          <a:p>
            <a:pPr>
              <a:buNone/>
            </a:pPr>
            <a:r>
              <a:rPr lang="en-US" dirty="0" smtClean="0"/>
              <a:t>	LDR		R1,	[RN]</a:t>
            </a:r>
          </a:p>
          <a:p>
            <a:pPr marL="342900" lvl="1" indent="-34290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[RN]: The memory data at the address which is stored at RN.</a:t>
            </a:r>
          </a:p>
          <a:p>
            <a:pPr marL="342900" lvl="1" indent="-342900">
              <a:buNone/>
            </a:pPr>
            <a:r>
              <a:rPr lang="en-US" dirty="0" smtClean="0"/>
              <a:t>	***MOV does not take indirect addressing.</a:t>
            </a:r>
          </a:p>
          <a:p>
            <a:pPr>
              <a:buNone/>
            </a:pPr>
            <a:r>
              <a:rPr lang="en-US" dirty="0" smtClean="0"/>
              <a:t>4) Offset indirect addressing</a:t>
            </a:r>
          </a:p>
          <a:p>
            <a:pPr>
              <a:buNone/>
            </a:pPr>
            <a:r>
              <a:rPr lang="en-US" dirty="0" smtClean="0"/>
              <a:t>	LDR	R1, 	[RN, OFFSET]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Offset indirect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Offset Indirect addressing</a:t>
            </a:r>
          </a:p>
          <a:p>
            <a:pPr>
              <a:buNone/>
            </a:pPr>
            <a:r>
              <a:rPr lang="en-US" dirty="0" smtClean="0"/>
              <a:t>		LDR		R1,	[RN, OFFSET]</a:t>
            </a:r>
          </a:p>
          <a:p>
            <a:pPr lvl="2">
              <a:buNone/>
            </a:pPr>
            <a:r>
              <a:rPr lang="en-US" sz="2800" dirty="0" smtClean="0"/>
              <a:t>The data located at [RN+OFFSET] is moved to R1.</a:t>
            </a:r>
          </a:p>
          <a:p>
            <a:pPr lvl="2">
              <a:buNone/>
            </a:pPr>
            <a:r>
              <a:rPr lang="en-US" sz="2800" dirty="0" smtClean="0"/>
              <a:t>RN does not change.</a:t>
            </a:r>
          </a:p>
          <a:p>
            <a:r>
              <a:rPr lang="en-US" dirty="0" smtClean="0"/>
              <a:t>Pre-indexed indirect addressing</a:t>
            </a:r>
          </a:p>
          <a:p>
            <a:pPr>
              <a:buNone/>
            </a:pPr>
            <a:r>
              <a:rPr lang="en-US" dirty="0" smtClean="0"/>
              <a:t>		LDR		R1, 	[RN, OFFSET]!</a:t>
            </a:r>
          </a:p>
          <a:p>
            <a:pPr lvl="2">
              <a:buNone/>
            </a:pPr>
            <a:r>
              <a:rPr lang="en-US" sz="2800" dirty="0" smtClean="0"/>
              <a:t>The data located at [RN+OFFSET] is moved to R1.</a:t>
            </a:r>
          </a:p>
          <a:p>
            <a:pPr lvl="2">
              <a:buNone/>
            </a:pPr>
            <a:r>
              <a:rPr lang="en-US" sz="2800" dirty="0" smtClean="0"/>
              <a:t>Then RN is updated to RN+OFFSET.</a:t>
            </a:r>
          </a:p>
          <a:p>
            <a:r>
              <a:rPr lang="en-US" dirty="0" smtClean="0"/>
              <a:t>Post-indexed addressing</a:t>
            </a:r>
          </a:p>
          <a:p>
            <a:pPr>
              <a:buNone/>
            </a:pPr>
            <a:r>
              <a:rPr lang="en-US" dirty="0" smtClean="0"/>
              <a:t>		LDR		R1, 	[RN], OFFSET</a:t>
            </a:r>
          </a:p>
          <a:p>
            <a:pPr lvl="2">
              <a:buNone/>
            </a:pPr>
            <a:r>
              <a:rPr lang="en-US" sz="2800" dirty="0" smtClean="0"/>
              <a:t>The data located at [RN] is moved to R1.</a:t>
            </a:r>
          </a:p>
          <a:p>
            <a:pPr lvl="2">
              <a:buNone/>
            </a:pPr>
            <a:r>
              <a:rPr lang="en-US" sz="2800" dirty="0" smtClean="0"/>
              <a:t>Then RN is updated to RN+OFFSET.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Unconditional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Branch with no return</a:t>
            </a:r>
          </a:p>
          <a:p>
            <a:pPr lvl="1"/>
            <a:r>
              <a:rPr lang="en-US" dirty="0" smtClean="0"/>
              <a:t>B	Label	; Branch to Label.  One word.</a:t>
            </a:r>
          </a:p>
          <a:p>
            <a:pPr lvl="1"/>
            <a:r>
              <a:rPr lang="en-US" dirty="0" smtClean="0"/>
              <a:t>BX	</a:t>
            </a:r>
            <a:r>
              <a:rPr lang="en-US" dirty="0" err="1" smtClean="0"/>
              <a:t>Rm</a:t>
            </a:r>
            <a:r>
              <a:rPr lang="en-US" dirty="0" smtClean="0"/>
              <a:t>	;Branch to the address in Rm. 2 words.</a:t>
            </a:r>
          </a:p>
          <a:p>
            <a:r>
              <a:rPr lang="en-US" dirty="0" smtClean="0"/>
              <a:t>Branch with return</a:t>
            </a:r>
          </a:p>
          <a:p>
            <a:pPr lvl="1"/>
            <a:r>
              <a:rPr lang="en-US" dirty="0" smtClean="0"/>
              <a:t>BL	Label	;Branch and link to Label. </a:t>
            </a:r>
          </a:p>
          <a:p>
            <a:pPr lvl="1">
              <a:buNone/>
            </a:pPr>
            <a:r>
              <a:rPr lang="en-US" dirty="0" smtClean="0"/>
              <a:t>	; Subroutine call to Label.</a:t>
            </a:r>
          </a:p>
          <a:p>
            <a:pPr lvl="1">
              <a:buNone/>
            </a:pPr>
            <a:r>
              <a:rPr lang="en-US" dirty="0" smtClean="0"/>
              <a:t>	;BL stores the return address </a:t>
            </a:r>
          </a:p>
          <a:p>
            <a:pPr lvl="1">
              <a:buNone/>
            </a:pPr>
            <a:r>
              <a:rPr lang="en-US" dirty="0" smtClean="0"/>
              <a:t>	;to Link Register (LR, R14).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	;How to return back from a subroutine?</a:t>
            </a:r>
          </a:p>
          <a:p>
            <a:pPr lvl="1"/>
            <a:r>
              <a:rPr lang="en-US" dirty="0" smtClean="0"/>
              <a:t>BLX  </a:t>
            </a:r>
            <a:r>
              <a:rPr lang="en-US" dirty="0" err="1" smtClean="0"/>
              <a:t>Rm</a:t>
            </a:r>
            <a:r>
              <a:rPr lang="en-US" dirty="0" smtClean="0"/>
              <a:t>		;Subroutine call to the address in Rm.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Conditional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Conditional branching is done by one of the three codes.</a:t>
            </a:r>
          </a:p>
          <a:p>
            <a:pPr marL="971550" lvl="1" indent="-514350">
              <a:buFont typeface="Wingdings" pitchFamily="2" charset="2"/>
              <a:buChar char="ü"/>
            </a:pPr>
            <a:r>
              <a:rPr lang="en-US" dirty="0" smtClean="0"/>
              <a:t>Execution code&lt;condition&gt;</a:t>
            </a:r>
          </a:p>
          <a:p>
            <a:pPr marL="971550" lvl="1" indent="-514350">
              <a:buNone/>
            </a:pPr>
            <a:r>
              <a:rPr lang="en-US" dirty="0" smtClean="0"/>
              <a:t>	B</a:t>
            </a:r>
            <a:r>
              <a:rPr lang="en-US" u="sng" dirty="0" smtClean="0"/>
              <a:t>EQ</a:t>
            </a:r>
            <a:r>
              <a:rPr lang="en-US" dirty="0" smtClean="0"/>
              <a:t>	label		;Branch to Label if 0.</a:t>
            </a:r>
          </a:p>
          <a:p>
            <a:pPr marL="971550" lvl="1" indent="-514350">
              <a:buFont typeface="Wingdings" pitchFamily="2" charset="2"/>
              <a:buChar char="ü"/>
            </a:pPr>
            <a:r>
              <a:rPr lang="en-US" dirty="0" smtClean="0"/>
              <a:t>Compare and test</a:t>
            </a:r>
          </a:p>
          <a:p>
            <a:pPr marL="571500" indent="-514350">
              <a:buNone/>
            </a:pPr>
            <a:r>
              <a:rPr lang="en-US" dirty="0" smtClean="0"/>
              <a:t>		</a:t>
            </a:r>
            <a:r>
              <a:rPr lang="en-US" sz="2800" dirty="0" smtClean="0"/>
              <a:t>CBZ	R0, label</a:t>
            </a:r>
            <a:endParaRPr lang="en-US" dirty="0" smtClean="0"/>
          </a:p>
          <a:p>
            <a:pPr marL="971550" lvl="1" indent="-514350">
              <a:buFont typeface="Wingdings" pitchFamily="2" charset="2"/>
              <a:buChar char="ü"/>
            </a:pPr>
            <a:r>
              <a:rPr lang="en-US" dirty="0" smtClean="0"/>
              <a:t>It &lt;condition&gt; 	;(If-then statement)</a:t>
            </a:r>
          </a:p>
          <a:p>
            <a:pPr lvl="1">
              <a:buNone/>
            </a:pPr>
            <a:r>
              <a:rPr lang="en-US" dirty="0" smtClean="0"/>
              <a:t>		IT 	EQ</a:t>
            </a:r>
          </a:p>
          <a:p>
            <a:pPr lvl="1">
              <a:buNone/>
            </a:pPr>
            <a:r>
              <a:rPr lang="en-US" dirty="0" smtClean="0"/>
              <a:t>		MOVEQ	R0, R1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Conditiond</a:t>
            </a:r>
            <a:r>
              <a:rPr lang="en-US" dirty="0" smtClean="0"/>
              <a:t> in </a:t>
            </a:r>
            <a:r>
              <a:rPr lang="en-US" dirty="0" err="1" smtClean="0"/>
              <a:t>Coretex</a:t>
            </a:r>
            <a:r>
              <a:rPr lang="en-US" dirty="0" smtClean="0"/>
              <a:t> M4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&lt;condition&gt; is the condition of </a:t>
            </a:r>
            <a:r>
              <a:rPr lang="en-US" dirty="0" err="1" smtClean="0"/>
              <a:t>xPSR</a:t>
            </a:r>
            <a:r>
              <a:rPr lang="en-US" dirty="0" smtClean="0"/>
              <a:t>. </a:t>
            </a:r>
          </a:p>
          <a:p>
            <a:pPr lvl="1">
              <a:buNone/>
            </a:pPr>
            <a:r>
              <a:rPr lang="en-US" dirty="0" smtClean="0"/>
              <a:t>EQ		Equal to zero</a:t>
            </a:r>
          </a:p>
          <a:p>
            <a:pPr lvl="1">
              <a:buNone/>
            </a:pPr>
            <a:r>
              <a:rPr lang="en-US" dirty="0" smtClean="0"/>
              <a:t>NE		Not equal to zero</a:t>
            </a:r>
          </a:p>
          <a:p>
            <a:pPr lvl="1">
              <a:buNone/>
            </a:pPr>
            <a:r>
              <a:rPr lang="en-US" dirty="0" smtClean="0"/>
              <a:t>PL		Positive</a:t>
            </a:r>
          </a:p>
          <a:p>
            <a:pPr lvl="1">
              <a:buNone/>
            </a:pPr>
            <a:r>
              <a:rPr lang="en-US" dirty="0" smtClean="0"/>
              <a:t>MI		Minus. Negative</a:t>
            </a:r>
          </a:p>
          <a:p>
            <a:pPr lvl="1">
              <a:buNone/>
            </a:pPr>
            <a:r>
              <a:rPr lang="en-US" dirty="0" smtClean="0"/>
              <a:t>GT		Greater than</a:t>
            </a:r>
          </a:p>
          <a:p>
            <a:pPr lvl="1">
              <a:buNone/>
            </a:pPr>
            <a:r>
              <a:rPr lang="en-US" dirty="0" smtClean="0"/>
              <a:t>LT			Less than</a:t>
            </a:r>
          </a:p>
          <a:p>
            <a:pPr lvl="1">
              <a:buNone/>
            </a:pPr>
            <a:r>
              <a:rPr lang="en-US" dirty="0" smtClean="0"/>
              <a:t>GE		Greater than or equal</a:t>
            </a:r>
          </a:p>
          <a:p>
            <a:pPr lvl="1">
              <a:buNone/>
            </a:pPr>
            <a:r>
              <a:rPr lang="en-US" dirty="0" smtClean="0"/>
              <a:t>LE		Less than or equal</a:t>
            </a:r>
          </a:p>
          <a:p>
            <a:r>
              <a:rPr lang="en-US" dirty="0" smtClean="0"/>
              <a:t>There are many other conditions beside these.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code summary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5800" y="1447801"/>
          <a:ext cx="7772400" cy="4190999"/>
        </p:xfrm>
        <a:graphic>
          <a:graphicData uri="http://schemas.openxmlformats.org/drawingml/2006/table">
            <a:tbl>
              <a:tblPr/>
              <a:tblGrid>
                <a:gridCol w="2037425"/>
                <a:gridCol w="5734975"/>
              </a:tblGrid>
              <a:tr h="11201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Calibri"/>
                          <a:ea typeface="Malgun Gothic"/>
                          <a:cs typeface="Times New Roman"/>
                        </a:rPr>
                        <a:t>Data transfer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 smtClean="0">
                          <a:latin typeface="Calibri"/>
                          <a:ea typeface="Malgun Gothic"/>
                          <a:cs typeface="Times New Roman"/>
                        </a:rPr>
                        <a:t>mov</a:t>
                      </a:r>
                      <a:r>
                        <a:rPr lang="en-US" sz="2800" dirty="0" smtClean="0">
                          <a:latin typeface="Calibri"/>
                          <a:ea typeface="Malgun Gothic"/>
                          <a:cs typeface="Times New Roman"/>
                        </a:rPr>
                        <a:t>, </a:t>
                      </a:r>
                      <a:r>
                        <a:rPr lang="en-US" sz="2800" dirty="0" err="1" smtClean="0">
                          <a:latin typeface="Calibri"/>
                          <a:ea typeface="Malgun Gothic"/>
                          <a:cs typeface="Times New Roman"/>
                        </a:rPr>
                        <a:t>mvn</a:t>
                      </a:r>
                      <a:r>
                        <a:rPr lang="en-US" sz="2800" dirty="0">
                          <a:latin typeface="Calibri"/>
                          <a:ea typeface="Malgun Gothic"/>
                          <a:cs typeface="Times New Roman"/>
                        </a:rPr>
                        <a:t>,  </a:t>
                      </a:r>
                      <a:r>
                        <a:rPr lang="en-US" sz="2800" dirty="0" err="1" smtClean="0">
                          <a:latin typeface="Calibri"/>
                          <a:ea typeface="Malgun Gothic"/>
                          <a:cs typeface="Times New Roman"/>
                        </a:rPr>
                        <a:t>neg</a:t>
                      </a:r>
                      <a:r>
                        <a:rPr lang="en-US" sz="2800" dirty="0" smtClean="0">
                          <a:latin typeface="Calibri"/>
                          <a:ea typeface="Malgun Gothic"/>
                          <a:cs typeface="Times New Roman"/>
                        </a:rPr>
                        <a:t>, </a:t>
                      </a:r>
                      <a:endParaRPr lang="en-US" sz="2800" dirty="0">
                        <a:latin typeface="Calibri"/>
                        <a:ea typeface="Malgun Gothic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 smtClean="0">
                          <a:latin typeface="Calibri"/>
                          <a:ea typeface="Malgun Gothic"/>
                          <a:cs typeface="Times New Roman"/>
                        </a:rPr>
                        <a:t>ldr</a:t>
                      </a:r>
                      <a:r>
                        <a:rPr lang="en-US" sz="2800" dirty="0">
                          <a:latin typeface="Calibri"/>
                          <a:ea typeface="Malgun Gothic"/>
                          <a:cs typeface="Times New Roman"/>
                        </a:rPr>
                        <a:t>, </a:t>
                      </a:r>
                      <a:r>
                        <a:rPr lang="en-US" sz="2800" dirty="0" err="1" smtClean="0">
                          <a:latin typeface="Calibri"/>
                          <a:ea typeface="Malgun Gothic"/>
                          <a:cs typeface="Times New Roman"/>
                        </a:rPr>
                        <a:t>str</a:t>
                      </a:r>
                      <a:r>
                        <a:rPr lang="en-US" sz="2800" dirty="0">
                          <a:latin typeface="Calibri"/>
                          <a:ea typeface="Malgun Gothic"/>
                          <a:cs typeface="Times New Roman"/>
                        </a:rPr>
                        <a:t>, push, </a:t>
                      </a:r>
                      <a:r>
                        <a:rPr lang="en-US" sz="2800" dirty="0" smtClean="0">
                          <a:latin typeface="Calibri"/>
                          <a:ea typeface="Malgun Gothic"/>
                          <a:cs typeface="Times New Roman"/>
                        </a:rPr>
                        <a:t>pop</a:t>
                      </a:r>
                      <a:endParaRPr lang="en-US" sz="2800" dirty="0">
                        <a:latin typeface="Calibri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005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latin typeface="Calibri"/>
                          <a:ea typeface="Malgun Gothic"/>
                          <a:cs typeface="Times New Roman"/>
                        </a:rPr>
                        <a:t>Arithmetic</a:t>
                      </a:r>
                      <a:endParaRPr lang="en-US" sz="2800" dirty="0">
                        <a:latin typeface="Calibri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latin typeface="Calibri"/>
                          <a:ea typeface="Malgun Gothic"/>
                          <a:cs typeface="Times New Roman"/>
                        </a:rPr>
                        <a:t>add</a:t>
                      </a:r>
                      <a:r>
                        <a:rPr lang="en-US" sz="2800" dirty="0">
                          <a:latin typeface="Calibri"/>
                          <a:ea typeface="Malgun Gothic"/>
                          <a:cs typeface="Times New Roman"/>
                        </a:rPr>
                        <a:t>, </a:t>
                      </a:r>
                      <a:r>
                        <a:rPr lang="en-US" sz="2800" dirty="0" err="1" smtClean="0">
                          <a:latin typeface="Calibri"/>
                          <a:ea typeface="Malgun Gothic"/>
                          <a:cs typeface="Times New Roman"/>
                        </a:rPr>
                        <a:t>adc</a:t>
                      </a:r>
                      <a:r>
                        <a:rPr lang="en-US" sz="2800" dirty="0">
                          <a:latin typeface="Calibri"/>
                          <a:ea typeface="Malgun Gothic"/>
                          <a:cs typeface="Times New Roman"/>
                        </a:rPr>
                        <a:t>, </a:t>
                      </a:r>
                      <a:r>
                        <a:rPr lang="en-US" sz="2800" dirty="0" smtClean="0">
                          <a:latin typeface="Calibri"/>
                          <a:ea typeface="Malgun Gothic"/>
                          <a:cs typeface="Times New Roman"/>
                        </a:rPr>
                        <a:t>sub</a:t>
                      </a:r>
                      <a:r>
                        <a:rPr lang="en-US" sz="2800" dirty="0">
                          <a:latin typeface="Calibri"/>
                          <a:ea typeface="Malgun Gothic"/>
                          <a:cs typeface="Times New Roman"/>
                        </a:rPr>
                        <a:t>, </a:t>
                      </a:r>
                      <a:r>
                        <a:rPr lang="en-US" sz="2800" dirty="0" err="1" smtClean="0">
                          <a:latin typeface="Calibri"/>
                          <a:ea typeface="Malgun Gothic"/>
                          <a:cs typeface="Times New Roman"/>
                        </a:rPr>
                        <a:t>umul</a:t>
                      </a:r>
                      <a:r>
                        <a:rPr lang="en-US" sz="2800" dirty="0" smtClean="0">
                          <a:latin typeface="Calibri"/>
                          <a:ea typeface="Malgun Gothic"/>
                          <a:cs typeface="Times New Roman"/>
                        </a:rPr>
                        <a:t>,</a:t>
                      </a:r>
                      <a:endParaRPr lang="en-US" sz="2800" dirty="0">
                        <a:latin typeface="Calibri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01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latin typeface="Calibri"/>
                          <a:ea typeface="Malgun Gothic"/>
                          <a:cs typeface="Times New Roman"/>
                        </a:rPr>
                        <a:t>Logic</a:t>
                      </a:r>
                      <a:endParaRPr lang="en-US" sz="2800" dirty="0">
                        <a:latin typeface="Calibri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latin typeface="Calibri"/>
                          <a:ea typeface="Malgun Gothic"/>
                          <a:cs typeface="Times New Roman"/>
                        </a:rPr>
                        <a:t>and, </a:t>
                      </a:r>
                      <a:r>
                        <a:rPr lang="en-US" sz="2800" dirty="0" err="1">
                          <a:latin typeface="Calibri"/>
                          <a:ea typeface="Malgun Gothic"/>
                          <a:cs typeface="Times New Roman"/>
                        </a:rPr>
                        <a:t>orr</a:t>
                      </a:r>
                      <a:r>
                        <a:rPr lang="en-US" sz="2800" dirty="0">
                          <a:latin typeface="Calibri"/>
                          <a:ea typeface="Malgun Gothic"/>
                          <a:cs typeface="Times New Roman"/>
                        </a:rPr>
                        <a:t>, </a:t>
                      </a:r>
                      <a:r>
                        <a:rPr lang="en-US" sz="2800" dirty="0" err="1" smtClean="0">
                          <a:latin typeface="Calibri"/>
                          <a:ea typeface="Malgun Gothic"/>
                          <a:cs typeface="Times New Roman"/>
                        </a:rPr>
                        <a:t>bic</a:t>
                      </a:r>
                      <a:r>
                        <a:rPr lang="en-US" sz="2800" dirty="0">
                          <a:latin typeface="Calibri"/>
                          <a:ea typeface="Malgun Gothic"/>
                          <a:cs typeface="Times New Roman"/>
                        </a:rPr>
                        <a:t>, </a:t>
                      </a:r>
                      <a:r>
                        <a:rPr lang="en-US" sz="2800" dirty="0" err="1" smtClean="0">
                          <a:latin typeface="Calibri"/>
                          <a:ea typeface="Malgun Gothic"/>
                          <a:cs typeface="Times New Roman"/>
                        </a:rPr>
                        <a:t>eor</a:t>
                      </a:r>
                      <a:r>
                        <a:rPr lang="en-US" sz="2800" dirty="0" smtClean="0">
                          <a:latin typeface="Calibri"/>
                          <a:ea typeface="Malgun Gothic"/>
                          <a:cs typeface="Times New Roman"/>
                        </a:rPr>
                        <a:t>,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 smtClean="0">
                          <a:latin typeface="Calibri"/>
                          <a:ea typeface="Malgun Gothic"/>
                          <a:cs typeface="Times New Roman"/>
                        </a:rPr>
                        <a:t>asr</a:t>
                      </a:r>
                      <a:r>
                        <a:rPr lang="en-US" sz="2800" dirty="0" smtClean="0">
                          <a:latin typeface="Calibri"/>
                          <a:ea typeface="Malgun Gothic"/>
                          <a:cs typeface="Times New Roman"/>
                        </a:rPr>
                        <a:t>, </a:t>
                      </a:r>
                      <a:r>
                        <a:rPr lang="en-US" sz="2800" dirty="0" err="1" smtClean="0">
                          <a:latin typeface="Calibri"/>
                          <a:ea typeface="Malgun Gothic"/>
                          <a:cs typeface="Times New Roman"/>
                        </a:rPr>
                        <a:t>lsl</a:t>
                      </a:r>
                      <a:r>
                        <a:rPr lang="en-US" sz="2800" dirty="0" smtClean="0">
                          <a:latin typeface="Calibri"/>
                          <a:ea typeface="Malgun Gothic"/>
                          <a:cs typeface="Times New Roman"/>
                        </a:rPr>
                        <a:t>, </a:t>
                      </a:r>
                      <a:r>
                        <a:rPr lang="en-US" sz="2800" dirty="0" err="1" smtClean="0">
                          <a:latin typeface="Calibri"/>
                          <a:ea typeface="Malgun Gothic"/>
                          <a:cs typeface="Times New Roman"/>
                        </a:rPr>
                        <a:t>lsr</a:t>
                      </a:r>
                      <a:r>
                        <a:rPr lang="en-US" sz="2800" dirty="0" smtClean="0">
                          <a:latin typeface="Calibri"/>
                          <a:ea typeface="Malgun Gothic"/>
                          <a:cs typeface="Times New Roman"/>
                        </a:rPr>
                        <a:t>, </a:t>
                      </a:r>
                      <a:r>
                        <a:rPr lang="en-US" sz="2800" dirty="0" err="1" smtClean="0">
                          <a:latin typeface="Calibri"/>
                          <a:ea typeface="Malgun Gothic"/>
                          <a:cs typeface="Times New Roman"/>
                        </a:rPr>
                        <a:t>ror</a:t>
                      </a:r>
                      <a:r>
                        <a:rPr lang="en-US" sz="2800" dirty="0" smtClean="0">
                          <a:latin typeface="Calibri"/>
                          <a:ea typeface="Malgun Gothic"/>
                          <a:cs typeface="Times New Roman"/>
                        </a:rPr>
                        <a:t>, </a:t>
                      </a:r>
                      <a:r>
                        <a:rPr lang="en-US" sz="2800" dirty="0" err="1" smtClean="0">
                          <a:latin typeface="Calibri"/>
                          <a:ea typeface="Malgun Gothic"/>
                          <a:cs typeface="Times New Roman"/>
                        </a:rPr>
                        <a:t>rol</a:t>
                      </a:r>
                      <a:r>
                        <a:rPr lang="en-US" sz="2800" dirty="0" smtClean="0">
                          <a:latin typeface="Calibri"/>
                          <a:ea typeface="Malgun Gothic"/>
                          <a:cs typeface="Times New Roman"/>
                        </a:rPr>
                        <a:t>, </a:t>
                      </a:r>
                      <a:r>
                        <a:rPr lang="en-US" sz="2800" dirty="0" err="1" smtClean="0">
                          <a:latin typeface="Calibri"/>
                          <a:ea typeface="Malgun Gothic"/>
                          <a:cs typeface="Times New Roman"/>
                        </a:rPr>
                        <a:t>rrx</a:t>
                      </a:r>
                      <a:endParaRPr lang="en-US" sz="2800" dirty="0">
                        <a:latin typeface="Calibri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005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Calibri"/>
                          <a:ea typeface="Malgun Gothic"/>
                          <a:cs typeface="Times New Roman"/>
                        </a:rPr>
                        <a:t>Branching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Calibri"/>
                          <a:ea typeface="Malgun Gothic"/>
                          <a:cs typeface="Times New Roman"/>
                        </a:rPr>
                        <a:t>b,  </a:t>
                      </a:r>
                      <a:r>
                        <a:rPr lang="en-US" sz="2800" dirty="0" err="1">
                          <a:latin typeface="Calibri"/>
                          <a:ea typeface="Malgun Gothic"/>
                          <a:cs typeface="Times New Roman"/>
                        </a:rPr>
                        <a:t>bx</a:t>
                      </a:r>
                      <a:r>
                        <a:rPr lang="en-US" sz="2800" dirty="0">
                          <a:latin typeface="Calibri"/>
                          <a:ea typeface="Malgun Gothic"/>
                          <a:cs typeface="Times New Roman"/>
                        </a:rPr>
                        <a:t>,  </a:t>
                      </a:r>
                      <a:r>
                        <a:rPr lang="en-US" sz="2800" dirty="0" err="1">
                          <a:latin typeface="Calibri"/>
                          <a:ea typeface="Malgun Gothic"/>
                          <a:cs typeface="Times New Roman"/>
                        </a:rPr>
                        <a:t>bl</a:t>
                      </a:r>
                      <a:r>
                        <a:rPr lang="en-US" sz="2800" dirty="0">
                          <a:latin typeface="Calibri"/>
                          <a:ea typeface="Malgun Gothic"/>
                          <a:cs typeface="Times New Roman"/>
                        </a:rPr>
                        <a:t>, </a:t>
                      </a:r>
                      <a:r>
                        <a:rPr lang="en-US" sz="2800" dirty="0" err="1">
                          <a:latin typeface="Calibri"/>
                          <a:ea typeface="Malgun Gothic"/>
                          <a:cs typeface="Times New Roman"/>
                        </a:rPr>
                        <a:t>blx</a:t>
                      </a:r>
                      <a:r>
                        <a:rPr lang="en-US" sz="2800" dirty="0">
                          <a:latin typeface="Calibri"/>
                          <a:ea typeface="Malgun Gothic"/>
                          <a:cs typeface="Times New Roman"/>
                        </a:rPr>
                        <a:t>, it, </a:t>
                      </a:r>
                      <a:r>
                        <a:rPr lang="en-US" sz="2800" dirty="0" err="1" smtClean="0">
                          <a:latin typeface="Calibri"/>
                          <a:ea typeface="Malgun Gothic"/>
                          <a:cs typeface="Times New Roman"/>
                        </a:rPr>
                        <a:t>cmp</a:t>
                      </a:r>
                      <a:r>
                        <a:rPr lang="en-US" sz="2800" dirty="0" smtClean="0">
                          <a:latin typeface="Calibri"/>
                          <a:ea typeface="Malgun Gothic"/>
                          <a:cs typeface="Times New Roman"/>
                        </a:rPr>
                        <a:t>, </a:t>
                      </a:r>
                      <a:r>
                        <a:rPr lang="en-US" sz="2800" dirty="0" err="1" smtClean="0">
                          <a:latin typeface="Calibri"/>
                          <a:ea typeface="Malgun Gothic"/>
                          <a:cs typeface="Times New Roman"/>
                        </a:rPr>
                        <a:t>cbz</a:t>
                      </a:r>
                      <a:r>
                        <a:rPr lang="en-US" sz="2800" dirty="0" smtClean="0">
                          <a:latin typeface="Calibri"/>
                          <a:ea typeface="Malgun Gothic"/>
                          <a:cs typeface="Times New Roman"/>
                        </a:rPr>
                        <a:t>, </a:t>
                      </a:r>
                      <a:r>
                        <a:rPr lang="en-US" sz="2800" dirty="0" err="1" smtClean="0">
                          <a:latin typeface="Calibri"/>
                          <a:ea typeface="Malgun Gothic"/>
                          <a:cs typeface="Times New Roman"/>
                        </a:rPr>
                        <a:t>cbnz</a:t>
                      </a:r>
                      <a:endParaRPr lang="en-US" sz="2800" dirty="0">
                        <a:latin typeface="Calibri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06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latin typeface="Calibri"/>
                          <a:ea typeface="Malgun Gothic"/>
                          <a:cs typeface="Times New Roman"/>
                        </a:rPr>
                        <a:t>S</a:t>
                      </a:r>
                      <a:r>
                        <a:rPr lang="en-US" sz="2800" smtClean="0">
                          <a:latin typeface="Calibri"/>
                          <a:ea typeface="Malgun Gothic"/>
                          <a:cs typeface="Times New Roman"/>
                        </a:rPr>
                        <a:t>uffix</a:t>
                      </a:r>
                      <a:endParaRPr lang="en-US" sz="2800" dirty="0">
                        <a:latin typeface="Calibri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latin typeface="Calibri"/>
                          <a:ea typeface="Malgun Gothic"/>
                          <a:cs typeface="Times New Roman"/>
                        </a:rPr>
                        <a:t>(</a:t>
                      </a:r>
                      <a:r>
                        <a:rPr lang="en-US" sz="2800" dirty="0" err="1" smtClean="0">
                          <a:latin typeface="Calibri"/>
                          <a:ea typeface="Malgun Gothic"/>
                          <a:cs typeface="Times New Roman"/>
                        </a:rPr>
                        <a:t>eq</a:t>
                      </a:r>
                      <a:r>
                        <a:rPr lang="en-US" sz="2800" dirty="0">
                          <a:latin typeface="Calibri"/>
                          <a:ea typeface="Malgun Gothic"/>
                          <a:cs typeface="Times New Roman"/>
                        </a:rPr>
                        <a:t>, ne, </a:t>
                      </a:r>
                      <a:r>
                        <a:rPr lang="en-US" sz="2800" dirty="0" err="1" smtClean="0">
                          <a:latin typeface="Calibri"/>
                          <a:ea typeface="Malgun Gothic"/>
                          <a:cs typeface="Times New Roman"/>
                        </a:rPr>
                        <a:t>gt</a:t>
                      </a:r>
                      <a:r>
                        <a:rPr lang="en-US" sz="2800" dirty="0">
                          <a:latin typeface="Calibri"/>
                          <a:ea typeface="Malgun Gothic"/>
                          <a:cs typeface="Times New Roman"/>
                        </a:rPr>
                        <a:t>, </a:t>
                      </a:r>
                      <a:r>
                        <a:rPr lang="en-US" sz="2800" dirty="0" err="1" smtClean="0">
                          <a:latin typeface="Calibri"/>
                          <a:ea typeface="Malgun Gothic"/>
                          <a:cs typeface="Times New Roman"/>
                        </a:rPr>
                        <a:t>lt</a:t>
                      </a:r>
                      <a:r>
                        <a:rPr lang="en-US" sz="2800" dirty="0">
                          <a:latin typeface="Calibri"/>
                          <a:ea typeface="Malgun Gothic"/>
                          <a:cs typeface="Times New Roman"/>
                        </a:rPr>
                        <a:t>, </a:t>
                      </a:r>
                      <a:r>
                        <a:rPr lang="en-US" sz="2800" dirty="0" err="1" smtClean="0">
                          <a:latin typeface="Calibri"/>
                          <a:ea typeface="Malgun Gothic"/>
                          <a:cs typeface="Times New Roman"/>
                        </a:rPr>
                        <a:t>ge</a:t>
                      </a:r>
                      <a:r>
                        <a:rPr lang="en-US" sz="2800" dirty="0">
                          <a:latin typeface="Calibri"/>
                          <a:ea typeface="Malgun Gothic"/>
                          <a:cs typeface="Times New Roman"/>
                        </a:rPr>
                        <a:t>, </a:t>
                      </a:r>
                      <a:r>
                        <a:rPr lang="en-US" sz="2800" dirty="0" smtClean="0">
                          <a:latin typeface="Calibri"/>
                          <a:ea typeface="Malgun Gothic"/>
                          <a:cs typeface="Times New Roman"/>
                        </a:rPr>
                        <a:t>le, mi</a:t>
                      </a:r>
                      <a:r>
                        <a:rPr lang="en-US" sz="2800" dirty="0">
                          <a:latin typeface="Calibri"/>
                          <a:ea typeface="Malgun Gothic"/>
                          <a:cs typeface="Times New Roman"/>
                        </a:rPr>
                        <a:t>, </a:t>
                      </a:r>
                      <a:r>
                        <a:rPr lang="en-US" sz="2800" dirty="0" smtClean="0">
                          <a:latin typeface="Calibri"/>
                          <a:ea typeface="Malgun Gothic"/>
                          <a:cs typeface="Times New Roman"/>
                        </a:rPr>
                        <a:t>pl),(s, b, h, w)</a:t>
                      </a:r>
                      <a:endParaRPr lang="en-US" sz="2800" dirty="0">
                        <a:latin typeface="Calibri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Barrel Shifter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barrel shifter is a hardware circuit which enables multiple bit shifting in one machine cycle. </a:t>
            </a:r>
          </a:p>
          <a:p>
            <a:r>
              <a:rPr lang="en-US" dirty="0" err="1" smtClean="0"/>
              <a:t>op_code</a:t>
            </a:r>
            <a:r>
              <a:rPr lang="en-US" dirty="0" smtClean="0"/>
              <a:t>		rd, </a:t>
            </a:r>
            <a:r>
              <a:rPr lang="en-US" dirty="0" err="1" smtClean="0"/>
              <a:t>rn</a:t>
            </a:r>
            <a:r>
              <a:rPr lang="en-US" dirty="0" smtClean="0"/>
              <a:t>, </a:t>
            </a:r>
            <a:r>
              <a:rPr lang="en-US" dirty="0" err="1" smtClean="0"/>
              <a:t>rm</a:t>
            </a:r>
            <a:r>
              <a:rPr lang="en-US" dirty="0" smtClean="0"/>
              <a:t>, </a:t>
            </a:r>
            <a:r>
              <a:rPr lang="en-US" dirty="0" err="1" smtClean="0"/>
              <a:t>shift_op</a:t>
            </a:r>
            <a:r>
              <a:rPr lang="en-US" dirty="0" smtClean="0"/>
              <a:t> #n</a:t>
            </a:r>
          </a:p>
          <a:p>
            <a:pPr>
              <a:buNone/>
            </a:pPr>
            <a:r>
              <a:rPr lang="en-US" dirty="0" smtClean="0"/>
              <a:t>;It acts as if a compound instruction,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shift_op</a:t>
            </a:r>
            <a:r>
              <a:rPr lang="en-US" dirty="0" smtClean="0"/>
              <a:t> 	</a:t>
            </a:r>
            <a:r>
              <a:rPr lang="en-US" dirty="0" err="1" smtClean="0"/>
              <a:t>rm</a:t>
            </a:r>
            <a:r>
              <a:rPr lang="en-US" dirty="0" smtClean="0"/>
              <a:t>, </a:t>
            </a:r>
            <a:r>
              <a:rPr lang="en-US" dirty="0" err="1" smtClean="0"/>
              <a:t>rm</a:t>
            </a:r>
            <a:r>
              <a:rPr lang="en-US" dirty="0" smtClean="0"/>
              <a:t>, #n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op_code</a:t>
            </a:r>
            <a:r>
              <a:rPr lang="en-US" dirty="0" smtClean="0"/>
              <a:t>	rd, </a:t>
            </a:r>
            <a:r>
              <a:rPr lang="en-US" dirty="0" err="1" smtClean="0"/>
              <a:t>rn</a:t>
            </a:r>
            <a:r>
              <a:rPr lang="en-US" dirty="0" smtClean="0"/>
              <a:t>, </a:t>
            </a:r>
            <a:r>
              <a:rPr lang="en-US" dirty="0" err="1" smtClean="0"/>
              <a:t>rm</a:t>
            </a:r>
            <a:endParaRPr lang="en-US" dirty="0" smtClean="0"/>
          </a:p>
          <a:p>
            <a:r>
              <a:rPr lang="en-US" dirty="0" smtClean="0"/>
              <a:t>Examples</a:t>
            </a:r>
          </a:p>
          <a:p>
            <a:pPr>
              <a:buNone/>
            </a:pPr>
            <a:r>
              <a:rPr lang="en-US" dirty="0" smtClean="0"/>
              <a:t>	add	r0, r1, r2, </a:t>
            </a:r>
            <a:r>
              <a:rPr lang="en-US" dirty="0" err="1" smtClean="0"/>
              <a:t>asr</a:t>
            </a:r>
            <a:r>
              <a:rPr lang="en-US" dirty="0" smtClean="0"/>
              <a:t> #4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ldr</a:t>
            </a:r>
            <a:r>
              <a:rPr lang="en-US" dirty="0" smtClean="0"/>
              <a:t>		rd, [</a:t>
            </a:r>
            <a:r>
              <a:rPr lang="en-US" dirty="0" err="1" smtClean="0"/>
              <a:t>rn</a:t>
            </a:r>
            <a:r>
              <a:rPr lang="en-US" dirty="0" smtClean="0"/>
              <a:t>, </a:t>
            </a:r>
            <a:r>
              <a:rPr lang="en-US" dirty="0" err="1" smtClean="0"/>
              <a:t>rm</a:t>
            </a:r>
            <a:r>
              <a:rPr lang="en-US" dirty="0" smtClean="0"/>
              <a:t>, </a:t>
            </a:r>
            <a:r>
              <a:rPr lang="en-US" dirty="0" err="1" smtClean="0"/>
              <a:t>lsl</a:t>
            </a:r>
            <a:r>
              <a:rPr lang="en-US" dirty="0" smtClean="0"/>
              <a:t> #n]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Memory Mapping of peripheral region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05200" cy="4648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peripheral region starts from 0x4000 0000. </a:t>
            </a:r>
          </a:p>
          <a:p>
            <a:r>
              <a:rPr lang="en-US" dirty="0" smtClean="0"/>
              <a:t>The region is divided into different I/O devices by bus. (ex. APB1 devices, AHB1 devices, etc.)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1171460"/>
            <a:ext cx="4114800" cy="552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Glossary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Bus</a:t>
            </a:r>
            <a:r>
              <a:rPr lang="en-US" dirty="0" smtClean="0"/>
              <a:t>: Fixed pathway of data or signals. A bus has single or multiple lines. The number of lines of a bus is called the width of the bus.  Ex. Power bus, ground bus, data bus, instruction bus etc. </a:t>
            </a:r>
          </a:p>
          <a:p>
            <a:r>
              <a:rPr lang="en-US" dirty="0" smtClean="0"/>
              <a:t>CPU: central processing unit. The unit that executes instruction codes.</a:t>
            </a:r>
          </a:p>
          <a:p>
            <a:r>
              <a:rPr lang="en-US" dirty="0" smtClean="0"/>
              <a:t>Micro-processor: CPU on a single chip</a:t>
            </a:r>
          </a:p>
          <a:p>
            <a:r>
              <a:rPr lang="en-US" dirty="0" smtClean="0"/>
              <a:t>MCU: micro controller unit (</a:t>
            </a:r>
            <a:r>
              <a:rPr lang="en-US" dirty="0" err="1" smtClean="0"/>
              <a:t>CPU+Peripherals</a:t>
            </a:r>
            <a:r>
              <a:rPr lang="en-US" dirty="0" smtClean="0"/>
              <a:t>)</a:t>
            </a:r>
          </a:p>
          <a:p>
            <a:r>
              <a:rPr lang="en-US" dirty="0" smtClean="0"/>
              <a:t>MPU: memory protection unit</a:t>
            </a:r>
          </a:p>
          <a:p>
            <a:r>
              <a:rPr lang="en-US" dirty="0" smtClean="0"/>
              <a:t>I/O: input/output</a:t>
            </a:r>
          </a:p>
          <a:p>
            <a:r>
              <a:rPr lang="en-US" dirty="0" smtClean="0"/>
              <a:t>Periphery: any circuit block outside of the processor.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4918-D94B-4559-96D6-6EE025A25E6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Micro-processor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fontScale="85000" lnSpcReduction="20000"/>
          </a:bodyPr>
          <a:lstStyle/>
          <a:p>
            <a:r>
              <a:rPr lang="en-US" sz="3300" dirty="0" smtClean="0"/>
              <a:t>(Computer) Processor is a central unit of a compute which executes instructions. It is also called a CPU (central processing unit)</a:t>
            </a:r>
          </a:p>
          <a:p>
            <a:r>
              <a:rPr lang="en-US" sz="3300" dirty="0" smtClean="0"/>
              <a:t>Computers have evolved from a building size to a floor size to a file cabinet size (mini-computer) to a desktop size (micro-computer)</a:t>
            </a:r>
          </a:p>
          <a:p>
            <a:r>
              <a:rPr lang="en-US" sz="3300" dirty="0" smtClean="0"/>
              <a:t>The size of a processor evolved accordingly. A processor in a micro-computer is a micro-processor.</a:t>
            </a:r>
          </a:p>
          <a:p>
            <a:r>
              <a:rPr lang="en-US" sz="3300" dirty="0" smtClean="0"/>
              <a:t>A general purpose micro-processor has only CPU and basic RAM inside. All peripheral devices (ROM, I/O ports, etc.) are external. </a:t>
            </a:r>
          </a:p>
          <a:p>
            <a:r>
              <a:rPr lang="en-US" sz="3300" dirty="0" smtClean="0"/>
              <a:t>Micro-processors are versatile, fast and expensive.</a:t>
            </a:r>
          </a:p>
          <a:p>
            <a:r>
              <a:rPr lang="en-US" sz="3300" dirty="0" smtClean="0"/>
              <a:t>Microcontrollers are function specific and cheap.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4918-D94B-4559-96D6-6EE025A25E6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(single-chip) micro-controller has all functional blocks (CPU + peripherals) fabricated on a single a chip.</a:t>
            </a:r>
            <a:r>
              <a:rPr lang="en-US" i="1" dirty="0" smtClean="0"/>
              <a:t> </a:t>
            </a:r>
          </a:p>
          <a:p>
            <a:r>
              <a:rPr lang="en-US" dirty="0" smtClean="0"/>
              <a:t>Micro-controllers are simple to use, cheap but function specific.</a:t>
            </a:r>
          </a:p>
          <a:p>
            <a:r>
              <a:rPr lang="en-US" dirty="0" smtClean="0"/>
              <a:t>A system with a micro-controller built in is called an embedded system. A microcontroller functions as an embedded element of the system.   (examples, printer, TV remote controller, toys, etc.)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797-29B4-4A6B-9C3B-3F00A9DA44A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792162"/>
          </a:xfrm>
        </p:spPr>
        <p:txBody>
          <a:bodyPr/>
          <a:lstStyle/>
          <a:p>
            <a:r>
              <a:rPr lang="en-US" dirty="0" smtClean="0"/>
              <a:t>SSTM32F303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3200400" cy="5486400"/>
          </a:xfrm>
          <a:ln w="50800">
            <a:solidFill>
              <a:srgbClr val="FF0000"/>
            </a:solidFill>
          </a:ln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Processor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Core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Core peripherals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Memory blocks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System peripherals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External I/O ports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Internal I/O ports (functional blocks)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Buses</a:t>
            </a:r>
          </a:p>
          <a:p>
            <a:pPr>
              <a:buNone/>
            </a:pPr>
            <a:r>
              <a:rPr lang="en-US" sz="2400" dirty="0" smtClean="0"/>
              <a:t>STM32F303xC Datasheet (DM00058181) P12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942473"/>
            <a:ext cx="4419600" cy="5815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Structure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797-29B4-4A6B-9C3B-3F00A9DA44A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76400" y="2362200"/>
            <a:ext cx="2133600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 Counter (PC)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76400" y="3200400"/>
            <a:ext cx="2133600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Instruction Register (IR)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76400" y="4038600"/>
            <a:ext cx="213360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Instruction Decoder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57800" y="3962400"/>
            <a:ext cx="2133600" cy="369332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Special Registers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91200" y="3276600"/>
            <a:ext cx="762000" cy="369332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ALU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76400" y="4953000"/>
            <a:ext cx="2133600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ROM</a:t>
            </a:r>
          </a:p>
          <a:p>
            <a:r>
              <a:rPr lang="en-US" dirty="0" smtClean="0"/>
              <a:t>(Instruction Code)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0" y="4953000"/>
            <a:ext cx="2133600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RAM</a:t>
            </a:r>
          </a:p>
          <a:p>
            <a:r>
              <a:rPr lang="en-US" dirty="0" smtClean="0"/>
              <a:t>(Data)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257800" y="2286000"/>
            <a:ext cx="213360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Register Bank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457200" y="1219200"/>
            <a:ext cx="8153400" cy="609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***Remember this diagram***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114800" y="2133600"/>
            <a:ext cx="0" cy="3733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495800" y="2438400"/>
            <a:ext cx="0" cy="3733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800600" y="2133600"/>
            <a:ext cx="0" cy="3733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800600" y="2362200"/>
            <a:ext cx="457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495800" y="2590800"/>
            <a:ext cx="76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810000" y="5257800"/>
            <a:ext cx="304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800600" y="2819400"/>
            <a:ext cx="1905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800600" y="3810000"/>
            <a:ext cx="1371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495800" y="4267200"/>
            <a:ext cx="76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495800" y="5410200"/>
            <a:ext cx="838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810000" y="4267200"/>
            <a:ext cx="685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9" idx="0"/>
            <a:endCxn id="8" idx="2"/>
          </p:cNvCxnSpPr>
          <p:nvPr/>
        </p:nvCxnSpPr>
        <p:spPr>
          <a:xfrm flipV="1">
            <a:off x="2743200" y="3846731"/>
            <a:ext cx="0" cy="19186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810000" y="2590800"/>
            <a:ext cx="304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800600" y="2971800"/>
            <a:ext cx="990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800600" y="4114800"/>
            <a:ext cx="457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800600" y="5105400"/>
            <a:ext cx="533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810000" y="2743200"/>
            <a:ext cx="685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810000" y="5410200"/>
            <a:ext cx="685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810000" y="3429000"/>
            <a:ext cx="304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362200" y="57912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Instruction Bus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267200" y="6096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 Bus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876800" y="5638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Bus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1524000" y="1905000"/>
            <a:ext cx="6172200" cy="2743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6553200" y="4267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Core</a:t>
            </a:r>
            <a:endParaRPr lang="en-US" dirty="0"/>
          </a:p>
        </p:txBody>
      </p:sp>
      <p:cxnSp>
        <p:nvCxnSpPr>
          <p:cNvPr id="72" name="Straight Connector 71"/>
          <p:cNvCxnSpPr/>
          <p:nvPr/>
        </p:nvCxnSpPr>
        <p:spPr>
          <a:xfrm>
            <a:off x="3810000" y="3657600"/>
            <a:ext cx="685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486400" y="3124200"/>
            <a:ext cx="533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400800" y="3124200"/>
            <a:ext cx="533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6172200" y="3124200"/>
            <a:ext cx="22860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019800" y="3124200"/>
            <a:ext cx="15240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943600" y="36576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486400" y="3124200"/>
            <a:ext cx="457200" cy="533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6400800" y="3124200"/>
            <a:ext cx="533400" cy="533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791200" y="2971800"/>
            <a:ext cx="0" cy="152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172200" y="3657600"/>
            <a:ext cx="0" cy="152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705600" y="2819400"/>
            <a:ext cx="0" cy="304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495800" y="3429000"/>
            <a:ext cx="1219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Buses (STM)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STM uses AMBA (Advanced Microcontroller Bus Architecture) for bus structure.</a:t>
            </a:r>
          </a:p>
          <a:p>
            <a:r>
              <a:rPr lang="en-US" dirty="0" smtClean="0"/>
              <a:t>The processor interacts with the system via 3 AHB (high speed) buses and 2 APB (low speed) buses. </a:t>
            </a:r>
          </a:p>
          <a:p>
            <a:r>
              <a:rPr lang="en-US" dirty="0" smtClean="0"/>
              <a:t>High speed I/O’s (GPIO, DMA etc.) are connected to AHB buses. Low speed I/O’s (I2C, Timer, DAC etc.) are connected to APB buses.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2067</Words>
  <Application>Microsoft Office PowerPoint</Application>
  <PresentationFormat>On-screen Show (4:3)</PresentationFormat>
  <Paragraphs>375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EECE237 Introduction to Embedded System Quiz 1 Study guide</vt:lpstr>
      <vt:lpstr>Binary and Hexadecimal Numbers</vt:lpstr>
      <vt:lpstr>Exercise Problems </vt:lpstr>
      <vt:lpstr>Glossary</vt:lpstr>
      <vt:lpstr>Micro-processor</vt:lpstr>
      <vt:lpstr>Microcontroller</vt:lpstr>
      <vt:lpstr>SSTM32F303 Layout</vt:lpstr>
      <vt:lpstr>Core Structure</vt:lpstr>
      <vt:lpstr>Buses (STM)</vt:lpstr>
      <vt:lpstr>Register Bank</vt:lpstr>
      <vt:lpstr>Program Counter (PC)</vt:lpstr>
      <vt:lpstr>Instruction Register (IR)</vt:lpstr>
      <vt:lpstr>Instruction decoder </vt:lpstr>
      <vt:lpstr>ALU</vt:lpstr>
      <vt:lpstr>Special (Function) Registers</vt:lpstr>
      <vt:lpstr>Program Status Registers</vt:lpstr>
      <vt:lpstr>Harvard vs. Princeton</vt:lpstr>
      <vt:lpstr>Sequence of instruction execution</vt:lpstr>
      <vt:lpstr>Pipeline</vt:lpstr>
      <vt:lpstr>Memory System</vt:lpstr>
      <vt:lpstr>Cortex M4 Memory Map</vt:lpstr>
      <vt:lpstr>Stack and Stack Pointer (SP)</vt:lpstr>
      <vt:lpstr>Stack Operation</vt:lpstr>
      <vt:lpstr>Interrupt</vt:lpstr>
      <vt:lpstr>The sequence of interrupt</vt:lpstr>
      <vt:lpstr>Exception and interrupt</vt:lpstr>
      <vt:lpstr>Nested vectored Interrupts</vt:lpstr>
      <vt:lpstr>Interrupt priority and masking</vt:lpstr>
      <vt:lpstr>Assembly codes by function</vt:lpstr>
      <vt:lpstr>Addressing methods</vt:lpstr>
      <vt:lpstr>Offset indirect addressing</vt:lpstr>
      <vt:lpstr>Unconditional branch</vt:lpstr>
      <vt:lpstr>Conditional Branching</vt:lpstr>
      <vt:lpstr>Conditiond in Coretex M4</vt:lpstr>
      <vt:lpstr>Instruction code summary</vt:lpstr>
      <vt:lpstr>Barrel Shifter</vt:lpstr>
      <vt:lpstr>Memory Mapping of peripheral region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7</cp:revision>
  <dcterms:created xsi:type="dcterms:W3CDTF">2016-02-24T00:27:00Z</dcterms:created>
  <dcterms:modified xsi:type="dcterms:W3CDTF">2016-02-24T00:56:59Z</dcterms:modified>
</cp:coreProperties>
</file>