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85" r:id="rId5"/>
    <p:sldId id="372" r:id="rId6"/>
    <p:sldId id="359" r:id="rId7"/>
    <p:sldId id="374" r:id="rId8"/>
    <p:sldId id="365" r:id="rId9"/>
    <p:sldId id="373" r:id="rId10"/>
    <p:sldId id="379" r:id="rId11"/>
    <p:sldId id="383" r:id="rId12"/>
    <p:sldId id="384" r:id="rId13"/>
    <p:sldId id="381" r:id="rId14"/>
    <p:sldId id="382" r:id="rId15"/>
    <p:sldId id="376" r:id="rId16"/>
    <p:sldId id="386" r:id="rId17"/>
    <p:sldId id="378" r:id="rId18"/>
    <p:sldId id="380" r:id="rId19"/>
    <p:sldId id="3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2A732-04FA-4694-8F70-A5FECDE0D769}" v="6" dt="2025-02-04T05:46:11.963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12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Sikhakolanu" userId="37a10e6c224451da" providerId="LiveId" clId="{4182A732-04FA-4694-8F70-A5FECDE0D769}"/>
    <pc:docChg chg="modSld">
      <pc:chgData name="Hemanth Sikhakolanu" userId="37a10e6c224451da" providerId="LiveId" clId="{4182A732-04FA-4694-8F70-A5FECDE0D769}" dt="2025-02-04T05:46:57.950" v="35" actId="20577"/>
      <pc:docMkLst>
        <pc:docMk/>
      </pc:docMkLst>
      <pc:sldChg chg="addSp delSp modSp mod">
        <pc:chgData name="Hemanth Sikhakolanu" userId="37a10e6c224451da" providerId="LiveId" clId="{4182A732-04FA-4694-8F70-A5FECDE0D769}" dt="2025-02-04T05:46:57.950" v="35" actId="20577"/>
        <pc:sldMkLst>
          <pc:docMk/>
          <pc:sldMk cId="3304068007" sldId="381"/>
        </pc:sldMkLst>
        <pc:spChg chg="add del mod">
          <ac:chgData name="Hemanth Sikhakolanu" userId="37a10e6c224451da" providerId="LiveId" clId="{4182A732-04FA-4694-8F70-A5FECDE0D769}" dt="2025-02-04T05:44:37.070" v="5"/>
          <ac:spMkLst>
            <pc:docMk/>
            <pc:sldMk cId="3304068007" sldId="381"/>
            <ac:spMk id="2" creationId="{ADC4F992-8AB5-AFA8-61D7-41DD0A649435}"/>
          </ac:spMkLst>
        </pc:spChg>
        <pc:spChg chg="mod">
          <ac:chgData name="Hemanth Sikhakolanu" userId="37a10e6c224451da" providerId="LiveId" clId="{4182A732-04FA-4694-8F70-A5FECDE0D769}" dt="2025-02-04T05:44:35.359" v="3" actId="1076"/>
          <ac:spMkLst>
            <pc:docMk/>
            <pc:sldMk cId="3304068007" sldId="381"/>
            <ac:spMk id="3" creationId="{EEF125C3-99F8-5ABF-1328-0370F112121B}"/>
          </ac:spMkLst>
        </pc:spChg>
        <pc:spChg chg="mod">
          <ac:chgData name="Hemanth Sikhakolanu" userId="37a10e6c224451da" providerId="LiveId" clId="{4182A732-04FA-4694-8F70-A5FECDE0D769}" dt="2025-02-04T05:44:35.359" v="3" actId="1076"/>
          <ac:spMkLst>
            <pc:docMk/>
            <pc:sldMk cId="3304068007" sldId="381"/>
            <ac:spMk id="4" creationId="{48EA189C-8A41-5C63-2470-06541519CBCD}"/>
          </ac:spMkLst>
        </pc:spChg>
        <pc:spChg chg="add del mod">
          <ac:chgData name="Hemanth Sikhakolanu" userId="37a10e6c224451da" providerId="LiveId" clId="{4182A732-04FA-4694-8F70-A5FECDE0D769}" dt="2025-02-04T05:44:37.070" v="7"/>
          <ac:spMkLst>
            <pc:docMk/>
            <pc:sldMk cId="3304068007" sldId="381"/>
            <ac:spMk id="5" creationId="{7EAC5DEA-DEFC-CCAF-4D2A-84E6E662415F}"/>
          </ac:spMkLst>
        </pc:spChg>
        <pc:spChg chg="add del mod">
          <ac:chgData name="Hemanth Sikhakolanu" userId="37a10e6c224451da" providerId="LiveId" clId="{4182A732-04FA-4694-8F70-A5FECDE0D769}" dt="2025-02-04T05:45:44.920" v="17"/>
          <ac:spMkLst>
            <pc:docMk/>
            <pc:sldMk cId="3304068007" sldId="381"/>
            <ac:spMk id="6" creationId="{7018C8BE-A992-D793-217C-B5A7ECDFADD8}"/>
          </ac:spMkLst>
        </pc:spChg>
        <pc:spChg chg="add mod">
          <ac:chgData name="Hemanth Sikhakolanu" userId="37a10e6c224451da" providerId="LiveId" clId="{4182A732-04FA-4694-8F70-A5FECDE0D769}" dt="2025-02-04T05:46:38.708" v="25" actId="1076"/>
          <ac:spMkLst>
            <pc:docMk/>
            <pc:sldMk cId="3304068007" sldId="381"/>
            <ac:spMk id="7" creationId="{3FABA6DA-C721-37D8-423D-EC802C3A5667}"/>
          </ac:spMkLst>
        </pc:spChg>
        <pc:spChg chg="add mod">
          <ac:chgData name="Hemanth Sikhakolanu" userId="37a10e6c224451da" providerId="LiveId" clId="{4182A732-04FA-4694-8F70-A5FECDE0D769}" dt="2025-02-04T05:46:33.525" v="24" actId="1076"/>
          <ac:spMkLst>
            <pc:docMk/>
            <pc:sldMk cId="3304068007" sldId="381"/>
            <ac:spMk id="8" creationId="{37BCDC92-90F4-65B3-F318-CCDCB725DB4D}"/>
          </ac:spMkLst>
        </pc:spChg>
        <pc:spChg chg="add mod">
          <ac:chgData name="Hemanth Sikhakolanu" userId="37a10e6c224451da" providerId="LiveId" clId="{4182A732-04FA-4694-8F70-A5FECDE0D769}" dt="2025-02-04T05:46:57.950" v="35" actId="20577"/>
          <ac:spMkLst>
            <pc:docMk/>
            <pc:sldMk cId="3304068007" sldId="381"/>
            <ac:spMk id="9" creationId="{C494D2CE-3E7C-51A4-735A-CDE3B8C504C9}"/>
          </ac:spMkLst>
        </pc:spChg>
        <pc:picChg chg="mod">
          <ac:chgData name="Hemanth Sikhakolanu" userId="37a10e6c224451da" providerId="LiveId" clId="{4182A732-04FA-4694-8F70-A5FECDE0D769}" dt="2025-02-04T05:44:35.359" v="3" actId="1076"/>
          <ac:picMkLst>
            <pc:docMk/>
            <pc:sldMk cId="3304068007" sldId="381"/>
            <ac:picMk id="10" creationId="{8C860B3A-E714-BD13-E80C-D4DA22DF157F}"/>
          </ac:picMkLst>
        </pc:picChg>
        <pc:picChg chg="mod">
          <ac:chgData name="Hemanth Sikhakolanu" userId="37a10e6c224451da" providerId="LiveId" clId="{4182A732-04FA-4694-8F70-A5FECDE0D769}" dt="2025-02-04T05:44:35.359" v="3" actId="1076"/>
          <ac:picMkLst>
            <pc:docMk/>
            <pc:sldMk cId="3304068007" sldId="381"/>
            <ac:picMk id="12" creationId="{C36694E3-D5DC-3558-1A91-F08FBC282CD8}"/>
          </ac:picMkLst>
        </pc:picChg>
        <pc:picChg chg="mod">
          <ac:chgData name="Hemanth Sikhakolanu" userId="37a10e6c224451da" providerId="LiveId" clId="{4182A732-04FA-4694-8F70-A5FECDE0D769}" dt="2025-02-04T05:44:35.359" v="3" actId="1076"/>
          <ac:picMkLst>
            <pc:docMk/>
            <pc:sldMk cId="3304068007" sldId="381"/>
            <ac:picMk id="14" creationId="{774B48BE-F13D-9EAB-CBF4-9DAFD6FD901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14C9D-11E8-293B-BCF4-459DC52D4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E93A3-A6E0-7CFA-F303-034815055B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605C2A-2F33-806F-086E-46917480B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6CEAA-BAC9-3019-E6EC-E38AEEBE56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80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C913B-26AE-5A98-F979-09CDA94B3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EE1197-22DE-CB69-D602-5F26CB0E3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9DEB32-9D06-09EE-0F12-36561BB23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90F09-43A1-F8F9-FEE9-D96D1BAC25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605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E8318-112F-7104-3198-A6791BA14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3D9B74-E9B7-80D1-BE47-F511B99F16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3309C2-DCF5-8299-10AE-4DE4EA270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23A41-7815-0A0D-E163-0B999FD17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563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C7308-1D96-CAA5-D31E-69ABF8954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706A05-F7CD-525D-46E1-1AC427972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927347-4CC8-9668-594C-F85C9646D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8ABCB-45BB-B47F-C6D1-379046F37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13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E44A2-8221-5B03-06F7-E125C0367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869F94-8AB0-EE43-A07F-8A129CBF7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98CCE2-2F45-F09A-8285-71C771A17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42990-5F39-E9ED-3CBE-6A02352DB7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60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7533C-F686-502B-CAA6-4F8AB8831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B851476-B6F6-F81E-58A0-174BDFFB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 err="1"/>
              <a:t>daA</a:t>
            </a:r>
            <a:endParaRPr lang="en-US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3C59474E-95B0-77D2-C9E3-E498EA1EA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PRESENTATION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Faculty advisor:-</a:t>
            </a:r>
          </a:p>
          <a:p>
            <a:pPr algn="r"/>
            <a:r>
              <a:rPr lang="en-US" dirty="0"/>
              <a:t>d.Balakotaiah sir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742A4D-CA37-F505-6648-A133016A2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52" y="0"/>
            <a:ext cx="38195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8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51" y="771662"/>
            <a:ext cx="10515601" cy="1140849"/>
          </a:xfrm>
        </p:spPr>
        <p:txBody>
          <a:bodyPr/>
          <a:lstStyle/>
          <a:p>
            <a:pPr algn="ctr"/>
            <a:r>
              <a:rPr lang="en-US" dirty="0"/>
              <a:t>Test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13152" y="635401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860B3A-E714-BD13-E80C-D4DA22DF1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93" y="2162345"/>
            <a:ext cx="3850956" cy="3084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6694E3-D5DC-3558-1A91-F08FBC282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7661" y="2309963"/>
            <a:ext cx="3858691" cy="2788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4B48BE-F13D-9EAB-CBF4-9DAFD6FD9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7050" y="2162345"/>
            <a:ext cx="3650612" cy="3084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ABA6DA-C721-37D8-423D-EC802C3A5667}"/>
              </a:ext>
            </a:extLst>
          </p:cNvPr>
          <p:cNvSpPr txBox="1"/>
          <p:nvPr/>
        </p:nvSpPr>
        <p:spPr>
          <a:xfrm>
            <a:off x="902108" y="5541799"/>
            <a:ext cx="222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(1)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BCDC92-90F4-65B3-F318-CCDCB725DB4D}"/>
              </a:ext>
            </a:extLst>
          </p:cNvPr>
          <p:cNvSpPr txBox="1"/>
          <p:nvPr/>
        </p:nvSpPr>
        <p:spPr>
          <a:xfrm>
            <a:off x="4744064" y="5541799"/>
            <a:ext cx="222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(2)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4D2CE-3E7C-51A4-735A-CDE3B8C504C9}"/>
              </a:ext>
            </a:extLst>
          </p:cNvPr>
          <p:cNvSpPr txBox="1"/>
          <p:nvPr/>
        </p:nvSpPr>
        <p:spPr>
          <a:xfrm>
            <a:off x="7983796" y="5541799"/>
            <a:ext cx="222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    (3)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889D9-4003-4F6E-E024-C53C9111F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5B8F2ED3-6879-E63E-E29F-C54C4A263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BA8083-46F1-8DBE-A15E-C1F1EDC7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7" y="1148081"/>
            <a:ext cx="6327105" cy="660400"/>
          </a:xfrm>
        </p:spPr>
        <p:txBody>
          <a:bodyPr anchor="b"/>
          <a:lstStyle/>
          <a:p>
            <a:r>
              <a:rPr lang="en-US" dirty="0"/>
              <a:t>extension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3369797-663C-7A7D-607C-470EB395D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520" y="2336800"/>
            <a:ext cx="10068560" cy="3962399"/>
          </a:xfr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 What happens if one additional person joins the group and has a crossing time of 15 minutes? How does this affect the total crossing time in your greedy algorithm? Show the step-by-step crossing sequence.</a:t>
            </a:r>
          </a:p>
        </p:txBody>
      </p:sp>
    </p:spTree>
    <p:extLst>
      <p:ext uri="{BB962C8B-B14F-4D97-AF65-F5344CB8AC3E}">
        <p14:creationId xmlns:p14="http://schemas.microsoft.com/office/powerpoint/2010/main" val="213595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Extension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1" y="2106593"/>
            <a:ext cx="8869669" cy="3896616"/>
          </a:xfrm>
        </p:spPr>
        <p:txBody>
          <a:bodyPr numCol="2"/>
          <a:lstStyle/>
          <a:p>
            <a:r>
              <a:rPr lang="en-US" dirty="0"/>
              <a:t>The bridge crossing puzzle involves a group of people needing to cross a bridge at night with only one flashlight. At most two people can cross at a time, moving at the slower person's speed. The goal is to minimize the total crossing time.</a:t>
            </a:r>
          </a:p>
          <a:p>
            <a:r>
              <a:rPr lang="en-US" dirty="0"/>
              <a:t>Initially, we have four people with crossing times of </a:t>
            </a:r>
            <a:r>
              <a:rPr lang="en-US" b="1" dirty="0"/>
              <a:t>1, 2, 5, and 10 minutes</a:t>
            </a:r>
            <a:r>
              <a:rPr lang="en-US" dirty="0"/>
              <a:t>. The greedy algorithm typically follows these steps: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two fastest people cross first.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fastest returns with the flashlight.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two slowest cross together.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second-fastest returns with the flashlight.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two fastest cross again.</a:t>
            </a:r>
          </a:p>
          <a:p>
            <a:r>
              <a:rPr lang="en-US" dirty="0"/>
              <a:t>When adding a fifth person with </a:t>
            </a:r>
            <a:r>
              <a:rPr lang="en-US" b="1" dirty="0"/>
              <a:t>15 minutes crossing time</a:t>
            </a:r>
            <a:r>
              <a:rPr lang="en-US" dirty="0"/>
              <a:t>, the strategy might change, increasing the total crossing time. The revised sequence would involve: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Ensuring optimal pairing to minimize waiting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Adjusting the return of the flashlight strategically.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0D2F0-1120-1B26-B8CD-4DED039A7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F3F092F-F8C1-9BDC-DF5E-CE43CF3D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52B55C1-08CB-42F4-2594-7F7C4C55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696" y="-245961"/>
            <a:ext cx="8657864" cy="660400"/>
          </a:xfrm>
        </p:spPr>
        <p:txBody>
          <a:bodyPr anchor="b"/>
          <a:lstStyle/>
          <a:p>
            <a:r>
              <a:rPr lang="en-US" sz="1800" dirty="0"/>
              <a:t>Extension 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10E35-3026-462E-ADC5-16CC50D2BC0B}"/>
              </a:ext>
            </a:extLst>
          </p:cNvPr>
          <p:cNvSpPr txBox="1"/>
          <p:nvPr/>
        </p:nvSpPr>
        <p:spPr>
          <a:xfrm>
            <a:off x="2419109" y="524727"/>
            <a:ext cx="865786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bridgeCrossing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people[],int n){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("Bridge Crossing Sequence:\n");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total_time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("(%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d,%d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)-&gt;%d minutes\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n",people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[0],people[1],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people[1]);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total_time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+=people[1];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("(%d)&lt;-%d minutes\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n",people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[0],people[0]);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total_time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+=people[0];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("(%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d,%d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)-&gt;%d minutes\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n",people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[n-2],people[n-1],people[n-1]);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total_time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+=people[n-1];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("(%d)&lt;-%d minutes\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n",people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[1],people[1]);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total_time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+=people[1];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("(%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d,%d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)-&gt;%d minutes\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n",people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[0],people[1],people[1]);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total_time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+=people[1];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("Total Crossing Time:%d minutes\n",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total_time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people[]={1,2,5,10,15};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n=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(people)/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(people[0]);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bridgeCrossing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people,n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37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dirty="0"/>
              <a:t>Extension output</a:t>
            </a:r>
            <a:endParaRPr lang="en-US" noProof="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3"/>
          <a:stretch/>
        </p:blipFill>
        <p:spPr>
          <a:xfrm>
            <a:off x="195707" y="941109"/>
            <a:ext cx="5106667" cy="4716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  <p:transition spd="slow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Time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B97EF4C-A1D7-187F-618E-C34092A0DBCB}"/>
              </a:ext>
            </a:extLst>
          </p:cNvPr>
          <p:cNvSpPr>
            <a:spLocks noGrp="1" noChangeArrowheads="1"/>
          </p:cNvSpPr>
          <p:nvPr>
            <p:ph sz="quarter" idx="36"/>
          </p:nvPr>
        </p:nvSpPr>
        <p:spPr bwMode="auto">
          <a:xfrm>
            <a:off x="20008" y="2504460"/>
            <a:ext cx="63610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The question:-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Sorting Step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O(n log n) (if needed)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Greedy Execution Steps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O(n)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Total Complexity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O(n log n)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6C0D9F0-B07D-49A6-D5CA-7DED20CF2392}"/>
              </a:ext>
            </a:extLst>
          </p:cNvPr>
          <p:cNvSpPr>
            <a:spLocks noGrp="1" noChangeArrowheads="1"/>
          </p:cNvSpPr>
          <p:nvPr>
            <p:ph sz="quarter" idx="37"/>
          </p:nvPr>
        </p:nvSpPr>
        <p:spPr bwMode="auto">
          <a:xfrm>
            <a:off x="5523134" y="3910022"/>
            <a:ext cx="63610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The extension question:-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Sorting Step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O(n log n) (if needed)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Greedy Execution Steps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O(n)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Total Complexity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O(n log n)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E7C47-7235-288E-FB8D-DC22920D7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201161D-2EDD-8898-662E-E3D4F869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929832"/>
            <a:ext cx="12191998" cy="3215641"/>
          </a:xfrm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48257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Batch:-5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5386070" cy="2752725"/>
          </a:xfrm>
        </p:spPr>
        <p:txBody>
          <a:bodyPr/>
          <a:lstStyle/>
          <a:p>
            <a:r>
              <a:rPr lang="en-US" dirty="0"/>
              <a:t>231FA04934-S.H.V.S Aditya Sekhar</a:t>
            </a:r>
          </a:p>
          <a:p>
            <a:r>
              <a:rPr lang="en-US" dirty="0"/>
              <a:t>231FA04966-J.Devendra</a:t>
            </a:r>
          </a:p>
          <a:p>
            <a:r>
              <a:rPr lang="en-US" dirty="0"/>
              <a:t>231FA04A15- </a:t>
            </a:r>
            <a:r>
              <a:rPr lang="en-US" dirty="0" err="1"/>
              <a:t>L.Hasikkha</a:t>
            </a:r>
            <a:endParaRPr lang="en-US" dirty="0"/>
          </a:p>
          <a:p>
            <a:r>
              <a:rPr lang="en-US" dirty="0"/>
              <a:t>231FA04G95- </a:t>
            </a:r>
            <a:r>
              <a:rPr lang="en-US" dirty="0" err="1"/>
              <a:t>B.Harshitha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Problem Description</a:t>
            </a:r>
          </a:p>
          <a:p>
            <a:r>
              <a:rPr lang="en-US" dirty="0"/>
              <a:t>Algorithm</a:t>
            </a:r>
          </a:p>
          <a:p>
            <a:r>
              <a:rPr lang="en-US" dirty="0"/>
              <a:t>Test Cases</a:t>
            </a:r>
          </a:p>
          <a:p>
            <a:r>
              <a:rPr lang="en-US" dirty="0"/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25" y="2690200"/>
            <a:ext cx="6033026" cy="37185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Four people need to cross a bridge with one flashlight in 17 minutes using the </a:t>
            </a:r>
            <a:r>
              <a:rPr lang="en-US" sz="2000" b="1" dirty="0"/>
              <a:t>Greedy Two-Fastest Method</a:t>
            </a:r>
            <a:r>
              <a:rPr lang="en-US" sz="2000" dirty="0"/>
              <a:t>, where at most two can cross at a time, the crossing time is determined by the slower person, and individual crossing times are 1, 2, 5, and 10 minutes, with a generalization for n people with crossing times</a:t>
            </a:r>
            <a:br>
              <a:rPr lang="en-US" sz="2000" dirty="0"/>
            </a:br>
            <a:r>
              <a:rPr lang="en-US" sz="2000" dirty="0"/>
              <a:t>t1,t2,…,tn.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336550"/>
            <a:ext cx="5631389" cy="1117865"/>
          </a:xfrm>
        </p:spPr>
        <p:txBody>
          <a:bodyPr/>
          <a:lstStyle/>
          <a:p>
            <a:r>
              <a:rPr lang="en-US" sz="2400" dirty="0"/>
              <a:t>Problem statement:-</a:t>
            </a:r>
          </a:p>
          <a:p>
            <a:endParaRPr lang="en-US" sz="2000" dirty="0"/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1000">
        <p:circle/>
      </p:transition>
    </mc:Choice>
    <mc:Fallback xmlns="">
      <p:transition spd="slow" advTm="1000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1"/>
            <a:ext cx="6742494" cy="660400"/>
          </a:xfrm>
        </p:spPr>
        <p:txBody>
          <a:bodyPr anchor="b"/>
          <a:lstStyle/>
          <a:p>
            <a:r>
              <a:rPr lang="en-US" dirty="0"/>
              <a:t>Problem description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80" y="1066800"/>
            <a:ext cx="10068560" cy="396239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There are four people who need to cross a rickety bridge at night. The constraints are: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A maximum of two people can cross the bridge at the same time.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They must carry the only available flashlight while crossing.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The speed of crossing is determined by the slower person.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The goal is to get everyone across in the shortest possible time.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Each person takes the following time to cross individually: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Person 1: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1 minute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Person 2: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2 minutes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Person 3: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5 minutes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Person 4: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10 minutes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The total time limit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17 minutes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Additionally, we consider the general case with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n &gt; 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people whose crossing times are given as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t1, t2, ..., tn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The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Greedy Method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noProof="0" dirty="0"/>
              <a:t>Question solving using al</a:t>
            </a:r>
            <a:r>
              <a:rPr lang="en-US" dirty="0" err="1"/>
              <a:t>gorithm</a:t>
            </a:r>
            <a:br>
              <a:rPr lang="en-US" dirty="0"/>
            </a:br>
            <a:r>
              <a:rPr lang="en-US" dirty="0"/>
              <a:t>&amp;tracing</a:t>
            </a:r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592860" y="2580768"/>
            <a:ext cx="4135398" cy="4653409"/>
          </a:xfrm>
        </p:spPr>
        <p:txBody>
          <a:bodyPr/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Consider any schedule that does not follow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SJF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Suppose jobs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are scheduled in the order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→ 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but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 →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&gt; t → 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Swapping them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reduces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the waiting time because a shorter job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j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executes earlier, reducing total waiting time.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By repeating this process, we arrive at the sorted order, which is optimal.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endParaRPr lang="en-US" dirty="0"/>
          </a:p>
        </p:txBody>
      </p:sp>
      <p:graphicFrame>
        <p:nvGraphicFramePr>
          <p:cNvPr id="13" name="Table Placeholder 12">
            <a:extLst>
              <a:ext uri="{FF2B5EF4-FFF2-40B4-BE49-F238E27FC236}">
                <a16:creationId xmlns:a16="http://schemas.microsoft.com/office/drawing/2014/main" id="{0985252F-82B1-3ED4-C884-80590199B53F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1790347562"/>
              </p:ext>
            </p:extLst>
          </p:nvPr>
        </p:nvGraphicFramePr>
        <p:xfrm>
          <a:off x="4884516" y="266217"/>
          <a:ext cx="7176300" cy="605356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35260">
                  <a:extLst>
                    <a:ext uri="{9D8B030D-6E8A-4147-A177-3AD203B41FA5}">
                      <a16:colId xmlns:a16="http://schemas.microsoft.com/office/drawing/2014/main" val="1805935378"/>
                    </a:ext>
                  </a:extLst>
                </a:gridCol>
                <a:gridCol w="1516285">
                  <a:extLst>
                    <a:ext uri="{9D8B030D-6E8A-4147-A177-3AD203B41FA5}">
                      <a16:colId xmlns:a16="http://schemas.microsoft.com/office/drawing/2014/main" val="608604942"/>
                    </a:ext>
                  </a:extLst>
                </a:gridCol>
                <a:gridCol w="1354235">
                  <a:extLst>
                    <a:ext uri="{9D8B030D-6E8A-4147-A177-3AD203B41FA5}">
                      <a16:colId xmlns:a16="http://schemas.microsoft.com/office/drawing/2014/main" val="1873614739"/>
                    </a:ext>
                  </a:extLst>
                </a:gridCol>
                <a:gridCol w="1435260">
                  <a:extLst>
                    <a:ext uri="{9D8B030D-6E8A-4147-A177-3AD203B41FA5}">
                      <a16:colId xmlns:a16="http://schemas.microsoft.com/office/drawing/2014/main" val="523711659"/>
                    </a:ext>
                  </a:extLst>
                </a:gridCol>
                <a:gridCol w="1435260">
                  <a:extLst>
                    <a:ext uri="{9D8B030D-6E8A-4147-A177-3AD203B41FA5}">
                      <a16:colId xmlns:a16="http://schemas.microsoft.com/office/drawing/2014/main" val="3903490886"/>
                    </a:ext>
                  </a:extLst>
                </a:gridCol>
              </a:tblGrid>
              <a:tr h="1008927">
                <a:tc>
                  <a:txBody>
                    <a:bodyPr/>
                    <a:lstStyle/>
                    <a:p>
                      <a:r>
                        <a:rPr lang="en-IN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 Taken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Side A (Start)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Side B (Across)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272449"/>
                  </a:ext>
                </a:extLst>
              </a:tr>
              <a:tr h="1008927">
                <a:tc>
                  <a:txBody>
                    <a:bodyPr/>
                    <a:lstStyle/>
                    <a:p>
                      <a:r>
                        <a:rPr lang="en-IN"/>
                        <a:t>1️⃣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(1,2) cross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5, 10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1, 2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72895"/>
                  </a:ext>
                </a:extLst>
              </a:tr>
              <a:tr h="1008927">
                <a:tc>
                  <a:txBody>
                    <a:bodyPr/>
                    <a:lstStyle/>
                    <a:p>
                      <a:r>
                        <a:rPr lang="en-IN" dirty="0"/>
                        <a:t>2️⃣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(1 returns)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 min</a:t>
                      </a:r>
                      <a:endParaRPr lang="en-IN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1,5,10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677284"/>
                  </a:ext>
                </a:extLst>
              </a:tr>
              <a:tr h="1008927">
                <a:tc>
                  <a:txBody>
                    <a:bodyPr/>
                    <a:lstStyle/>
                    <a:p>
                      <a:r>
                        <a:rPr lang="en-IN" dirty="0"/>
                        <a:t>3️⃣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(5,10) cross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2,5,10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60240"/>
                  </a:ext>
                </a:extLst>
              </a:tr>
              <a:tr h="1008927">
                <a:tc>
                  <a:txBody>
                    <a:bodyPr/>
                    <a:lstStyle/>
                    <a:p>
                      <a:r>
                        <a:rPr lang="en-IN" dirty="0"/>
                        <a:t>4️⃣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(2 returns)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IN" dirty="0"/>
                        <a:t>,2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IN" dirty="0"/>
                        <a:t>,10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41149"/>
                  </a:ext>
                </a:extLst>
              </a:tr>
              <a:tr h="1008927">
                <a:tc>
                  <a:txBody>
                    <a:bodyPr/>
                    <a:lstStyle/>
                    <a:p>
                      <a:r>
                        <a:rPr lang="en-IN" dirty="0"/>
                        <a:t>5️⃣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(1,2) cross</a:t>
                      </a:r>
                    </a:p>
                    <a:p>
                      <a:pPr algn="ctr"/>
                      <a:r>
                        <a:rPr lang="en-IN" b="1" dirty="0"/>
                        <a:t>again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 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1, 2,5,10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521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C0AC-1AF8-55FC-5482-54652B56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436" y="111105"/>
            <a:ext cx="6971071" cy="639097"/>
          </a:xfrm>
        </p:spPr>
        <p:txBody>
          <a:bodyPr/>
          <a:lstStyle/>
          <a:p>
            <a:r>
              <a:rPr lang="en-US" dirty="0"/>
              <a:t>Code implementation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E4B0C-E9D9-CD7D-6774-AB17E8511009}"/>
              </a:ext>
            </a:extLst>
          </p:cNvPr>
          <p:cNvSpPr txBox="1"/>
          <p:nvPr/>
        </p:nvSpPr>
        <p:spPr>
          <a:xfrm>
            <a:off x="6817490" y="643938"/>
            <a:ext cx="537451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algn="l">
              <a:lnSpc>
                <a:spcPct val="100000"/>
              </a:lnSpc>
            </a:pP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 n;</a:t>
            </a:r>
          </a:p>
          <a:p>
            <a:pPr algn="l">
              <a:lnSpc>
                <a:spcPct val="100000"/>
              </a:lnSpc>
            </a:pP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("Enter the number of people: ");</a:t>
            </a:r>
          </a:p>
          <a:p>
            <a:pPr algn="l">
              <a:lnSpc>
                <a:spcPct val="100000"/>
              </a:lnSpc>
            </a:pP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("%d", &amp;n);</a:t>
            </a:r>
          </a:p>
          <a:p>
            <a:pPr algn="l">
              <a:lnSpc>
                <a:spcPct val="100000"/>
              </a:lnSpc>
            </a:pP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(n &lt; 2) {</a:t>
            </a:r>
          </a:p>
          <a:p>
            <a:pPr algn="l">
              <a:lnSpc>
                <a:spcPct val="100000"/>
              </a:lnSpc>
            </a:pP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("At least two people are needed to cross the bridge.\n");</a:t>
            </a:r>
          </a:p>
          <a:p>
            <a:pPr algn="l">
              <a:lnSpc>
                <a:spcPct val="100000"/>
              </a:lnSpc>
            </a:pP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1; }</a:t>
            </a:r>
          </a:p>
          <a:p>
            <a:pPr algn="l">
              <a:lnSpc>
                <a:spcPct val="100000"/>
              </a:lnSpc>
            </a:pP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people[n];</a:t>
            </a:r>
          </a:p>
          <a:p>
            <a:pPr algn="l">
              <a:lnSpc>
                <a:spcPct val="100000"/>
              </a:lnSpc>
            </a:pP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("Enter the crossing times of %d people (space-separated): ", n);</a:t>
            </a:r>
          </a:p>
          <a:p>
            <a:pPr algn="l">
              <a:lnSpc>
                <a:spcPct val="100000"/>
              </a:lnSpc>
            </a:pP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("%d", &amp;people[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algn="l">
              <a:lnSpc>
                <a:spcPct val="100000"/>
              </a:lnSpc>
            </a:pP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n - 1;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(int j = 0; j &lt; n -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- 1;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algn="l">
              <a:lnSpc>
                <a:spcPct val="100000"/>
              </a:lnSpc>
            </a:pP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(people[j] &gt; people[j + 1]) {</a:t>
            </a:r>
          </a:p>
          <a:p>
            <a:pPr algn="l">
              <a:lnSpc>
                <a:spcPct val="100000"/>
              </a:lnSpc>
            </a:pP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int temp = people[j];</a:t>
            </a:r>
          </a:p>
          <a:p>
            <a:pPr algn="l">
              <a:lnSpc>
                <a:spcPct val="100000"/>
              </a:lnSpc>
            </a:pP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people[j] = people[j + 1];</a:t>
            </a:r>
          </a:p>
          <a:p>
            <a:pPr algn="l">
              <a:lnSpc>
                <a:spcPct val="100000"/>
              </a:lnSpc>
            </a:pP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people[j + 1] = temp;}}}</a:t>
            </a:r>
          </a:p>
          <a:p>
            <a:pPr algn="l">
              <a:lnSpc>
                <a:spcPct val="100000"/>
              </a:lnSpc>
            </a:pP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bridgeCrossing</a:t>
            </a: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(people, n);</a:t>
            </a:r>
          </a:p>
          <a:p>
            <a:pPr algn="l">
              <a:lnSpc>
                <a:spcPct val="100000"/>
              </a:lnSpc>
            </a:pPr>
            <a:r>
              <a:rPr lang="en-IN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61E7B-C412-931C-79E8-67AC6AE2AFCA}"/>
              </a:ext>
            </a:extLst>
          </p:cNvPr>
          <p:cNvSpPr txBox="1"/>
          <p:nvPr/>
        </p:nvSpPr>
        <p:spPr>
          <a:xfrm>
            <a:off x="0" y="750202"/>
            <a:ext cx="70510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l"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bridgecrossing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people[], int n) {</a:t>
            </a:r>
          </a:p>
          <a:p>
            <a:pPr algn="l"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("bridge crossing order:\n");</a:t>
            </a:r>
          </a:p>
          <a:p>
            <a:pPr algn="l"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(n == 2) {</a:t>
            </a:r>
          </a:p>
          <a:p>
            <a:pPr algn="l"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("(%d, %d) -&gt; %d minutes\n", people[0], people[1], people[1]);</a:t>
            </a:r>
          </a:p>
          <a:p>
            <a:pPr algn="l"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return;</a:t>
            </a:r>
          </a:p>
          <a:p>
            <a:pPr algn="l"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l"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total_time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algn="l"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("(%d, %d) -&gt; %d minutes\n", people[0], people[1], people[1]);</a:t>
            </a:r>
          </a:p>
          <a:p>
            <a:pPr algn="l"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total_time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people[1];</a:t>
            </a:r>
          </a:p>
          <a:p>
            <a:pPr algn="l"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("(%d) &lt;- %d minutes\n", people[0], people[0]);</a:t>
            </a:r>
          </a:p>
          <a:p>
            <a:pPr algn="l"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total_time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people[0];</a:t>
            </a:r>
          </a:p>
          <a:p>
            <a:pPr algn="l"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("(%d, %d) -&gt; %d minutes\n", people[n - 2], people[n - 1], people[n - 1]);</a:t>
            </a:r>
          </a:p>
          <a:p>
            <a:pPr algn="l"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total_time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people[n - 1];</a:t>
            </a:r>
          </a:p>
          <a:p>
            <a:pPr algn="l"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("(%d) &lt;- %d minutes\n", people[1], people[1]);</a:t>
            </a:r>
          </a:p>
          <a:p>
            <a:pPr algn="l"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total_time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people[1];</a:t>
            </a:r>
          </a:p>
          <a:p>
            <a:pPr algn="l"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("(%d, %d) -&gt; %d minutes\n", people[0], people[1], people[1]);</a:t>
            </a:r>
          </a:p>
          <a:p>
            <a:pPr algn="l"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total_time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people[1];</a:t>
            </a:r>
          </a:p>
          <a:p>
            <a:pPr algn="l"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("total time taken: %d minutes\n", </a:t>
            </a:r>
            <a:r>
              <a:rPr lang="en-US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total_time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);}</a:t>
            </a:r>
          </a:p>
          <a:p>
            <a:pPr algn="l">
              <a:lnSpc>
                <a:spcPct val="100000"/>
              </a:lnSpc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46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07CF36-3B6C-0C12-C9B0-84690F89F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BF9C303-9BFB-FAEB-5649-A90FD10E6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915" y="1454415"/>
            <a:ext cx="5631389" cy="1117865"/>
          </a:xfrm>
        </p:spPr>
        <p:txBody>
          <a:bodyPr/>
          <a:lstStyle/>
          <a:p>
            <a:r>
              <a:rPr lang="en-US" sz="2400" dirty="0"/>
              <a:t>The output:-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08AD2-A2D9-323D-D599-2349634B5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201673F6-83E3-C011-CFDC-C2F576EDF7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tretch>
            <a:fillRect/>
          </a:stretch>
        </p:blipFill>
        <p:spPr>
          <a:xfrm>
            <a:off x="6678805" y="759336"/>
            <a:ext cx="4924332" cy="49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4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1381</Words>
  <Application>Microsoft Office PowerPoint</Application>
  <PresentationFormat>Widescreen</PresentationFormat>
  <Paragraphs>184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Nova</vt:lpstr>
      <vt:lpstr>Arial Unicode MS</vt:lpstr>
      <vt:lpstr>Biome</vt:lpstr>
      <vt:lpstr>Calibri</vt:lpstr>
      <vt:lpstr>Times New Roman</vt:lpstr>
      <vt:lpstr>Custom</vt:lpstr>
      <vt:lpstr>daA</vt:lpstr>
      <vt:lpstr>Batch:-5</vt:lpstr>
      <vt:lpstr>Agenda</vt:lpstr>
      <vt:lpstr>Four people need to cross a bridge with one flashlight in 17 minutes using the Greedy Two-Fastest Method, where at most two can cross at a time, the crossing time is determined by the slower person, and individual crossing times are 1, 2, 5, and 10 minutes, with a generalization for n people with crossing times t1,t2,…,tn.</vt:lpstr>
      <vt:lpstr>Problem description</vt:lpstr>
      <vt:lpstr>The</vt:lpstr>
      <vt:lpstr>Question solving using algorithm &amp;tracing</vt:lpstr>
      <vt:lpstr>Code implementation</vt:lpstr>
      <vt:lpstr>PowerPoint Presentation</vt:lpstr>
      <vt:lpstr>Test cases</vt:lpstr>
      <vt:lpstr>extension</vt:lpstr>
      <vt:lpstr>Extension description</vt:lpstr>
      <vt:lpstr>Extension implementation</vt:lpstr>
      <vt:lpstr>Extension output</vt:lpstr>
      <vt:lpstr>Time complexity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:creator>Hemanth Sikhakolanu</dc:creator>
  <cp:lastModifiedBy>Hemanth Sikhakolanu</cp:lastModifiedBy>
  <cp:revision>3</cp:revision>
  <dcterms:created xsi:type="dcterms:W3CDTF">2024-01-05T14:58:10Z</dcterms:created>
  <dcterms:modified xsi:type="dcterms:W3CDTF">2025-02-04T05:47:04Z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