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2" r:id="rId10"/>
    <p:sldId id="263" r:id="rId11"/>
    <p:sldId id="264" r:id="rId12"/>
    <p:sldId id="265" r:id="rId13"/>
    <p:sldId id="267"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ula Madhu" userId="eae5d4555ffe1521" providerId="LiveId" clId="{BF2D8059-0742-4C1D-A9DF-4B20BDA4E71B}"/>
    <pc:docChg chg="custSel addSld delSld modSld">
      <pc:chgData name="Avula Madhu" userId="eae5d4555ffe1521" providerId="LiveId" clId="{BF2D8059-0742-4C1D-A9DF-4B20BDA4E71B}" dt="2022-05-25T04:20:40.814" v="154" actId="2696"/>
      <pc:docMkLst>
        <pc:docMk/>
      </pc:docMkLst>
      <pc:sldChg chg="modSp mod">
        <pc:chgData name="Avula Madhu" userId="eae5d4555ffe1521" providerId="LiveId" clId="{BF2D8059-0742-4C1D-A9DF-4B20BDA4E71B}" dt="2022-05-25T03:43:32.494" v="16"/>
        <pc:sldMkLst>
          <pc:docMk/>
          <pc:sldMk cId="1092678947" sldId="259"/>
        </pc:sldMkLst>
        <pc:spChg chg="mod">
          <ac:chgData name="Avula Madhu" userId="eae5d4555ffe1521" providerId="LiveId" clId="{BF2D8059-0742-4C1D-A9DF-4B20BDA4E71B}" dt="2022-05-25T03:43:32.494" v="16"/>
          <ac:spMkLst>
            <pc:docMk/>
            <pc:sldMk cId="1092678947" sldId="259"/>
            <ac:spMk id="3" creationId="{5E736DBA-6329-46DC-197A-6827064B58C0}"/>
          </ac:spMkLst>
        </pc:spChg>
      </pc:sldChg>
      <pc:sldChg chg="modSp new mod">
        <pc:chgData name="Avula Madhu" userId="eae5d4555ffe1521" providerId="LiveId" clId="{BF2D8059-0742-4C1D-A9DF-4B20BDA4E71B}" dt="2022-05-25T03:46:20.142" v="26" actId="27636"/>
        <pc:sldMkLst>
          <pc:docMk/>
          <pc:sldMk cId="2633744063" sldId="260"/>
        </pc:sldMkLst>
        <pc:spChg chg="mod">
          <ac:chgData name="Avula Madhu" userId="eae5d4555ffe1521" providerId="LiveId" clId="{BF2D8059-0742-4C1D-A9DF-4B20BDA4E71B}" dt="2022-05-25T03:19:53.834" v="1"/>
          <ac:spMkLst>
            <pc:docMk/>
            <pc:sldMk cId="2633744063" sldId="260"/>
            <ac:spMk id="2" creationId="{D0EABB36-26B5-F4CF-68AC-EDB922545BD9}"/>
          </ac:spMkLst>
        </pc:spChg>
        <pc:spChg chg="mod">
          <ac:chgData name="Avula Madhu" userId="eae5d4555ffe1521" providerId="LiveId" clId="{BF2D8059-0742-4C1D-A9DF-4B20BDA4E71B}" dt="2022-05-25T03:46:20.142" v="26" actId="27636"/>
          <ac:spMkLst>
            <pc:docMk/>
            <pc:sldMk cId="2633744063" sldId="260"/>
            <ac:spMk id="3" creationId="{8C4216DF-C1ED-9CAC-CFF3-A8C1D0C8E086}"/>
          </ac:spMkLst>
        </pc:spChg>
      </pc:sldChg>
      <pc:sldChg chg="modSp new mod">
        <pc:chgData name="Avula Madhu" userId="eae5d4555ffe1521" providerId="LiveId" clId="{BF2D8059-0742-4C1D-A9DF-4B20BDA4E71B}" dt="2022-05-25T03:47:36.464" v="30" actId="27636"/>
        <pc:sldMkLst>
          <pc:docMk/>
          <pc:sldMk cId="1594710317" sldId="261"/>
        </pc:sldMkLst>
        <pc:spChg chg="mod">
          <ac:chgData name="Avula Madhu" userId="eae5d4555ffe1521" providerId="LiveId" clId="{BF2D8059-0742-4C1D-A9DF-4B20BDA4E71B}" dt="2022-05-25T03:22:23.741" v="9"/>
          <ac:spMkLst>
            <pc:docMk/>
            <pc:sldMk cId="1594710317" sldId="261"/>
            <ac:spMk id="2" creationId="{9DE04EEF-206E-F120-1BF1-9E8AC8C113D6}"/>
          </ac:spMkLst>
        </pc:spChg>
        <pc:spChg chg="mod">
          <ac:chgData name="Avula Madhu" userId="eae5d4555ffe1521" providerId="LiveId" clId="{BF2D8059-0742-4C1D-A9DF-4B20BDA4E71B}" dt="2022-05-25T03:47:36.464" v="30" actId="27636"/>
          <ac:spMkLst>
            <pc:docMk/>
            <pc:sldMk cId="1594710317" sldId="261"/>
            <ac:spMk id="3" creationId="{C343E489-99EE-D434-2C03-DD98A4201EC0}"/>
          </ac:spMkLst>
        </pc:spChg>
      </pc:sldChg>
      <pc:sldChg chg="addSp modSp new mod">
        <pc:chgData name="Avula Madhu" userId="eae5d4555ffe1521" providerId="LiveId" clId="{BF2D8059-0742-4C1D-A9DF-4B20BDA4E71B}" dt="2022-05-25T03:59:57.194" v="75" actId="14100"/>
        <pc:sldMkLst>
          <pc:docMk/>
          <pc:sldMk cId="3911750729" sldId="262"/>
        </pc:sldMkLst>
        <pc:spChg chg="mod">
          <ac:chgData name="Avula Madhu" userId="eae5d4555ffe1521" providerId="LiveId" clId="{BF2D8059-0742-4C1D-A9DF-4B20BDA4E71B}" dt="2022-05-25T03:55:12.665" v="32" actId="27636"/>
          <ac:spMkLst>
            <pc:docMk/>
            <pc:sldMk cId="3911750729" sldId="262"/>
            <ac:spMk id="2" creationId="{EBA6A919-65B5-2335-1295-3A520A157B56}"/>
          </ac:spMkLst>
        </pc:spChg>
        <pc:spChg chg="mod">
          <ac:chgData name="Avula Madhu" userId="eae5d4555ffe1521" providerId="LiveId" clId="{BF2D8059-0742-4C1D-A9DF-4B20BDA4E71B}" dt="2022-05-25T03:59:20.323" v="70" actId="1076"/>
          <ac:spMkLst>
            <pc:docMk/>
            <pc:sldMk cId="3911750729" sldId="262"/>
            <ac:spMk id="3" creationId="{7C1B374A-ABD4-4A93-F152-450F027D8629}"/>
          </ac:spMkLst>
        </pc:spChg>
        <pc:picChg chg="add mod">
          <ac:chgData name="Avula Madhu" userId="eae5d4555ffe1521" providerId="LiveId" clId="{BF2D8059-0742-4C1D-A9DF-4B20BDA4E71B}" dt="2022-05-25T03:59:57.194" v="75" actId="14100"/>
          <ac:picMkLst>
            <pc:docMk/>
            <pc:sldMk cId="3911750729" sldId="262"/>
            <ac:picMk id="1026" creationId="{00294938-67FB-5C2C-D069-E8479DE527C9}"/>
          </ac:picMkLst>
        </pc:picChg>
      </pc:sldChg>
      <pc:sldChg chg="modSp new mod">
        <pc:chgData name="Avula Madhu" userId="eae5d4555ffe1521" providerId="LiveId" clId="{BF2D8059-0742-4C1D-A9DF-4B20BDA4E71B}" dt="2022-05-25T04:03:10.853" v="80"/>
        <pc:sldMkLst>
          <pc:docMk/>
          <pc:sldMk cId="310308638" sldId="263"/>
        </pc:sldMkLst>
        <pc:spChg chg="mod">
          <ac:chgData name="Avula Madhu" userId="eae5d4555ffe1521" providerId="LiveId" clId="{BF2D8059-0742-4C1D-A9DF-4B20BDA4E71B}" dt="2022-05-25T04:02:40.129" v="78" actId="27636"/>
          <ac:spMkLst>
            <pc:docMk/>
            <pc:sldMk cId="310308638" sldId="263"/>
            <ac:spMk id="2" creationId="{21B3D9B8-B9FE-ADC9-BCCD-F99921403127}"/>
          </ac:spMkLst>
        </pc:spChg>
        <pc:spChg chg="mod">
          <ac:chgData name="Avula Madhu" userId="eae5d4555ffe1521" providerId="LiveId" clId="{BF2D8059-0742-4C1D-A9DF-4B20BDA4E71B}" dt="2022-05-25T04:03:10.853" v="80"/>
          <ac:spMkLst>
            <pc:docMk/>
            <pc:sldMk cId="310308638" sldId="263"/>
            <ac:spMk id="3" creationId="{959AE23B-599E-AF4F-36CD-CF8D02DABCC4}"/>
          </ac:spMkLst>
        </pc:spChg>
      </pc:sldChg>
      <pc:sldChg chg="addSp delSp modSp new mod">
        <pc:chgData name="Avula Madhu" userId="eae5d4555ffe1521" providerId="LiveId" clId="{BF2D8059-0742-4C1D-A9DF-4B20BDA4E71B}" dt="2022-05-25T04:09:32.669" v="87" actId="931"/>
        <pc:sldMkLst>
          <pc:docMk/>
          <pc:sldMk cId="492160955" sldId="264"/>
        </pc:sldMkLst>
        <pc:spChg chg="mod">
          <ac:chgData name="Avula Madhu" userId="eae5d4555ffe1521" providerId="LiveId" clId="{BF2D8059-0742-4C1D-A9DF-4B20BDA4E71B}" dt="2022-05-25T04:09:14.745" v="86"/>
          <ac:spMkLst>
            <pc:docMk/>
            <pc:sldMk cId="492160955" sldId="264"/>
            <ac:spMk id="2" creationId="{32CC49B8-138F-4099-5ABC-3E6BACA8621F}"/>
          </ac:spMkLst>
        </pc:spChg>
        <pc:spChg chg="del">
          <ac:chgData name="Avula Madhu" userId="eae5d4555ffe1521" providerId="LiveId" clId="{BF2D8059-0742-4C1D-A9DF-4B20BDA4E71B}" dt="2022-05-25T04:09:32.669" v="87" actId="931"/>
          <ac:spMkLst>
            <pc:docMk/>
            <pc:sldMk cId="492160955" sldId="264"/>
            <ac:spMk id="3" creationId="{DAEE4DEA-A6B6-3351-439B-A0C40AC5CD77}"/>
          </ac:spMkLst>
        </pc:spChg>
        <pc:picChg chg="add mod">
          <ac:chgData name="Avula Madhu" userId="eae5d4555ffe1521" providerId="LiveId" clId="{BF2D8059-0742-4C1D-A9DF-4B20BDA4E71B}" dt="2022-05-25T04:09:32.669" v="87" actId="931"/>
          <ac:picMkLst>
            <pc:docMk/>
            <pc:sldMk cId="492160955" sldId="264"/>
            <ac:picMk id="5" creationId="{2AEAFBDA-8DB9-1DCB-9767-A84354141C0E}"/>
          </ac:picMkLst>
        </pc:picChg>
      </pc:sldChg>
      <pc:sldChg chg="addSp delSp modSp new del mod">
        <pc:chgData name="Avula Madhu" userId="eae5d4555ffe1521" providerId="LiveId" clId="{BF2D8059-0742-4C1D-A9DF-4B20BDA4E71B}" dt="2022-05-25T04:08:53.178" v="84" actId="2696"/>
        <pc:sldMkLst>
          <pc:docMk/>
          <pc:sldMk cId="3109034629" sldId="264"/>
        </pc:sldMkLst>
        <pc:spChg chg="mod">
          <ac:chgData name="Avula Madhu" userId="eae5d4555ffe1521" providerId="LiveId" clId="{BF2D8059-0742-4C1D-A9DF-4B20BDA4E71B}" dt="2022-05-25T04:06:41.987" v="82"/>
          <ac:spMkLst>
            <pc:docMk/>
            <pc:sldMk cId="3109034629" sldId="264"/>
            <ac:spMk id="2" creationId="{1CBA50FF-0C30-C079-F331-37D35FCF8CD2}"/>
          </ac:spMkLst>
        </pc:spChg>
        <pc:spChg chg="del">
          <ac:chgData name="Avula Madhu" userId="eae5d4555ffe1521" providerId="LiveId" clId="{BF2D8059-0742-4C1D-A9DF-4B20BDA4E71B}" dt="2022-05-25T04:08:41.368" v="83" actId="931"/>
          <ac:spMkLst>
            <pc:docMk/>
            <pc:sldMk cId="3109034629" sldId="264"/>
            <ac:spMk id="4" creationId="{CF26DB42-ED32-A1DB-98DD-27756EA59946}"/>
          </ac:spMkLst>
        </pc:spChg>
        <pc:picChg chg="add mod">
          <ac:chgData name="Avula Madhu" userId="eae5d4555ffe1521" providerId="LiveId" clId="{BF2D8059-0742-4C1D-A9DF-4B20BDA4E71B}" dt="2022-05-25T04:08:41.368" v="83" actId="931"/>
          <ac:picMkLst>
            <pc:docMk/>
            <pc:sldMk cId="3109034629" sldId="264"/>
            <ac:picMk id="8" creationId="{87E9D7E3-7D0C-397C-2AF2-D87257CAA552}"/>
          </ac:picMkLst>
        </pc:picChg>
      </pc:sldChg>
      <pc:sldChg chg="modSp new mod">
        <pc:chgData name="Avula Madhu" userId="eae5d4555ffe1521" providerId="LiveId" clId="{BF2D8059-0742-4C1D-A9DF-4B20BDA4E71B}" dt="2022-05-25T04:15:07.064" v="92" actId="27636"/>
        <pc:sldMkLst>
          <pc:docMk/>
          <pc:sldMk cId="3362472305" sldId="265"/>
        </pc:sldMkLst>
        <pc:spChg chg="mod">
          <ac:chgData name="Avula Madhu" userId="eae5d4555ffe1521" providerId="LiveId" clId="{BF2D8059-0742-4C1D-A9DF-4B20BDA4E71B}" dt="2022-05-25T04:14:14.259" v="89"/>
          <ac:spMkLst>
            <pc:docMk/>
            <pc:sldMk cId="3362472305" sldId="265"/>
            <ac:spMk id="2" creationId="{C1106472-3997-DD94-054B-6DFAE0791218}"/>
          </ac:spMkLst>
        </pc:spChg>
        <pc:spChg chg="mod">
          <ac:chgData name="Avula Madhu" userId="eae5d4555ffe1521" providerId="LiveId" clId="{BF2D8059-0742-4C1D-A9DF-4B20BDA4E71B}" dt="2022-05-25T04:15:07.064" v="92" actId="27636"/>
          <ac:spMkLst>
            <pc:docMk/>
            <pc:sldMk cId="3362472305" sldId="265"/>
            <ac:spMk id="3" creationId="{61E4DB24-8686-EBA6-CABA-26DD47EF7689}"/>
          </ac:spMkLst>
        </pc:spChg>
      </pc:sldChg>
      <pc:sldChg chg="new del">
        <pc:chgData name="Avula Madhu" userId="eae5d4555ffe1521" providerId="LiveId" clId="{BF2D8059-0742-4C1D-A9DF-4B20BDA4E71B}" dt="2022-05-25T04:17:31.571" v="97" actId="2696"/>
        <pc:sldMkLst>
          <pc:docMk/>
          <pc:sldMk cId="3624248619" sldId="266"/>
        </pc:sldMkLst>
      </pc:sldChg>
      <pc:sldChg chg="modSp new mod">
        <pc:chgData name="Avula Madhu" userId="eae5d4555ffe1521" providerId="LiveId" clId="{BF2D8059-0742-4C1D-A9DF-4B20BDA4E71B}" dt="2022-05-25T04:18:00.704" v="132"/>
        <pc:sldMkLst>
          <pc:docMk/>
          <pc:sldMk cId="2980159076" sldId="267"/>
        </pc:sldMkLst>
        <pc:spChg chg="mod">
          <ac:chgData name="Avula Madhu" userId="eae5d4555ffe1521" providerId="LiveId" clId="{BF2D8059-0742-4C1D-A9DF-4B20BDA4E71B}" dt="2022-05-25T04:17:00.270" v="95"/>
          <ac:spMkLst>
            <pc:docMk/>
            <pc:sldMk cId="2980159076" sldId="267"/>
            <ac:spMk id="2" creationId="{551B10A6-DC87-40DB-E1E1-BE6D3A6AFBED}"/>
          </ac:spMkLst>
        </pc:spChg>
        <pc:spChg chg="mod">
          <ac:chgData name="Avula Madhu" userId="eae5d4555ffe1521" providerId="LiveId" clId="{BF2D8059-0742-4C1D-A9DF-4B20BDA4E71B}" dt="2022-05-25T04:18:00.704" v="132"/>
          <ac:spMkLst>
            <pc:docMk/>
            <pc:sldMk cId="2980159076" sldId="267"/>
            <ac:spMk id="3" creationId="{3F7E9A78-5687-BDE9-6B96-A19F2C7273B0}"/>
          </ac:spMkLst>
        </pc:spChg>
      </pc:sldChg>
      <pc:sldChg chg="modSp new mod">
        <pc:chgData name="Avula Madhu" userId="eae5d4555ffe1521" providerId="LiveId" clId="{BF2D8059-0742-4C1D-A9DF-4B20BDA4E71B}" dt="2022-05-25T04:18:46.752" v="136"/>
        <pc:sldMkLst>
          <pc:docMk/>
          <pc:sldMk cId="1733630835" sldId="268"/>
        </pc:sldMkLst>
        <pc:spChg chg="mod">
          <ac:chgData name="Avula Madhu" userId="eae5d4555ffe1521" providerId="LiveId" clId="{BF2D8059-0742-4C1D-A9DF-4B20BDA4E71B}" dt="2022-05-25T04:18:26.183" v="134"/>
          <ac:spMkLst>
            <pc:docMk/>
            <pc:sldMk cId="1733630835" sldId="268"/>
            <ac:spMk id="2" creationId="{5A717936-851B-20E6-F2DC-36697412F209}"/>
          </ac:spMkLst>
        </pc:spChg>
        <pc:spChg chg="mod">
          <ac:chgData name="Avula Madhu" userId="eae5d4555ffe1521" providerId="LiveId" clId="{BF2D8059-0742-4C1D-A9DF-4B20BDA4E71B}" dt="2022-05-25T04:18:46.752" v="136"/>
          <ac:spMkLst>
            <pc:docMk/>
            <pc:sldMk cId="1733630835" sldId="268"/>
            <ac:spMk id="3" creationId="{288EC6E7-BFC4-7047-3D04-25CE27F99918}"/>
          </ac:spMkLst>
        </pc:spChg>
      </pc:sldChg>
      <pc:sldChg chg="new del">
        <pc:chgData name="Avula Madhu" userId="eae5d4555ffe1521" providerId="LiveId" clId="{BF2D8059-0742-4C1D-A9DF-4B20BDA4E71B}" dt="2022-05-25T04:20:40.814" v="154" actId="2696"/>
        <pc:sldMkLst>
          <pc:docMk/>
          <pc:sldMk cId="425470377" sldId="269"/>
        </pc:sldMkLst>
      </pc:sldChg>
      <pc:sldChg chg="new del">
        <pc:chgData name="Avula Madhu" userId="eae5d4555ffe1521" providerId="LiveId" clId="{BF2D8059-0742-4C1D-A9DF-4B20BDA4E71B}" dt="2022-05-25T04:19:21.482" v="139" actId="2696"/>
        <pc:sldMkLst>
          <pc:docMk/>
          <pc:sldMk cId="3066394707" sldId="270"/>
        </pc:sldMkLst>
      </pc:sldChg>
      <pc:sldChg chg="modSp new mod">
        <pc:chgData name="Avula Madhu" userId="eae5d4555ffe1521" providerId="LiveId" clId="{BF2D8059-0742-4C1D-A9DF-4B20BDA4E71B}" dt="2022-05-25T04:20:30.139" v="153" actId="20577"/>
        <pc:sldMkLst>
          <pc:docMk/>
          <pc:sldMk cId="3490633601" sldId="270"/>
        </pc:sldMkLst>
        <pc:spChg chg="mod">
          <ac:chgData name="Avula Madhu" userId="eae5d4555ffe1521" providerId="LiveId" clId="{BF2D8059-0742-4C1D-A9DF-4B20BDA4E71B}" dt="2022-05-25T04:19:49.398" v="150" actId="20577"/>
          <ac:spMkLst>
            <pc:docMk/>
            <pc:sldMk cId="3490633601" sldId="270"/>
            <ac:spMk id="2" creationId="{ED7FBB0E-3566-2D4B-C0C3-1A3C95B2D431}"/>
          </ac:spMkLst>
        </pc:spChg>
        <pc:spChg chg="mod">
          <ac:chgData name="Avula Madhu" userId="eae5d4555ffe1521" providerId="LiveId" clId="{BF2D8059-0742-4C1D-A9DF-4B20BDA4E71B}" dt="2022-05-25T04:20:30.139" v="153" actId="20577"/>
          <ac:spMkLst>
            <pc:docMk/>
            <pc:sldMk cId="3490633601" sldId="270"/>
            <ac:spMk id="3" creationId="{301611A3-47A9-8D67-A012-50C09CC4D66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5/24/2022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5/24/2022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5/24/2022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5/24/2022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5/24/2022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5/24/2022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5/24/2022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MARKET BASKET ANALYSIS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MADHU</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B10A6-DC87-40DB-E1E1-BE6D3A6AFBED}"/>
              </a:ext>
            </a:extLst>
          </p:cNvPr>
          <p:cNvSpPr>
            <a:spLocks noGrp="1"/>
          </p:cNvSpPr>
          <p:nvPr>
            <p:ph type="title"/>
          </p:nvPr>
        </p:nvSpPr>
        <p:spPr/>
        <p:txBody>
          <a:bodyPr/>
          <a:lstStyle/>
          <a:p>
            <a:r>
              <a:rPr lang="en-IN" b="0" i="0" dirty="0">
                <a:solidFill>
                  <a:srgbClr val="610B38"/>
                </a:solidFill>
                <a:effectLst/>
                <a:latin typeface="erdana"/>
              </a:rPr>
              <a:t>Advantages of </a:t>
            </a:r>
            <a:r>
              <a:rPr lang="en-IN" b="0" i="0" dirty="0" err="1">
                <a:solidFill>
                  <a:srgbClr val="610B38"/>
                </a:solidFill>
                <a:effectLst/>
                <a:latin typeface="erdana"/>
              </a:rPr>
              <a:t>Apriori</a:t>
            </a:r>
            <a:r>
              <a:rPr lang="en-IN" b="0" i="0" dirty="0">
                <a:solidFill>
                  <a:srgbClr val="610B38"/>
                </a:solidFill>
                <a:effectLst/>
                <a:latin typeface="erdana"/>
              </a:rPr>
              <a:t> Algorithm</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F7E9A78-5687-BDE9-6B96-A19F2C7273B0}"/>
              </a:ext>
            </a:extLst>
          </p:cNvPr>
          <p:cNvSpPr>
            <a:spLocks noGrp="1"/>
          </p:cNvSpPr>
          <p:nvPr>
            <p:ph idx="1"/>
          </p:nvPr>
        </p:nvSpPr>
        <p:spPr/>
        <p:txBody>
          <a:bodyPr/>
          <a:lstStyle/>
          <a:p>
            <a:pPr algn="just">
              <a:buFont typeface="Arial" panose="020B0604020202020204" pitchFamily="34" charset="0"/>
              <a:buChar char="•"/>
            </a:pPr>
            <a:r>
              <a:rPr lang="en-US" sz="2400" b="0" i="0" dirty="0">
                <a:solidFill>
                  <a:srgbClr val="000000"/>
                </a:solidFill>
                <a:effectLst/>
                <a:latin typeface="inter-regular"/>
              </a:rPr>
              <a:t>It is used to calculate large </a:t>
            </a:r>
            <a:r>
              <a:rPr lang="en-US" sz="2400" b="0" i="0" dirty="0" err="1">
                <a:solidFill>
                  <a:srgbClr val="000000"/>
                </a:solidFill>
                <a:effectLst/>
                <a:latin typeface="inter-regular"/>
              </a:rPr>
              <a:t>itemsets</a:t>
            </a:r>
            <a:r>
              <a:rPr lang="en-US" sz="2400" b="0" i="0" dirty="0">
                <a:solidFill>
                  <a:srgbClr val="000000"/>
                </a:solidFill>
                <a:effectLst/>
                <a:latin typeface="inter-regular"/>
              </a:rPr>
              <a:t>.</a:t>
            </a:r>
          </a:p>
          <a:p>
            <a:pPr algn="just">
              <a:buFont typeface="Arial" panose="020B0604020202020204" pitchFamily="34" charset="0"/>
              <a:buChar char="•"/>
            </a:pPr>
            <a:r>
              <a:rPr lang="en-US" sz="2400" b="0" i="0" dirty="0">
                <a:solidFill>
                  <a:srgbClr val="000000"/>
                </a:solidFill>
                <a:effectLst/>
                <a:latin typeface="inter-regular"/>
              </a:rPr>
              <a:t>Simple to understand and apply.</a:t>
            </a:r>
          </a:p>
          <a:p>
            <a:pPr algn="just">
              <a:buFont typeface="Arial" panose="020B0604020202020204" pitchFamily="34" charset="0"/>
              <a:buChar char="•"/>
            </a:pPr>
            <a:endParaRPr lang="en-US" sz="2400"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2980159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7936-851B-20E6-F2DC-36697412F209}"/>
              </a:ext>
            </a:extLst>
          </p:cNvPr>
          <p:cNvSpPr>
            <a:spLocks noGrp="1"/>
          </p:cNvSpPr>
          <p:nvPr>
            <p:ph type="title"/>
          </p:nvPr>
        </p:nvSpPr>
        <p:spPr/>
        <p:txBody>
          <a:bodyPr/>
          <a:lstStyle/>
          <a:p>
            <a:r>
              <a:rPr lang="en-IN" b="0" i="0" dirty="0">
                <a:solidFill>
                  <a:srgbClr val="610B38"/>
                </a:solidFill>
                <a:effectLst/>
                <a:latin typeface="erdana"/>
              </a:rPr>
              <a:t>Disadvantages of </a:t>
            </a:r>
            <a:r>
              <a:rPr lang="en-IN" b="0" i="0" dirty="0" err="1">
                <a:solidFill>
                  <a:srgbClr val="610B38"/>
                </a:solidFill>
                <a:effectLst/>
                <a:latin typeface="erdana"/>
              </a:rPr>
              <a:t>Apriori</a:t>
            </a:r>
            <a:r>
              <a:rPr lang="en-IN" b="0" i="0" dirty="0">
                <a:solidFill>
                  <a:srgbClr val="610B38"/>
                </a:solidFill>
                <a:effectLst/>
                <a:latin typeface="erdana"/>
              </a:rPr>
              <a:t> Algorithms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288EC6E7-BFC4-7047-3D04-25CE27F99918}"/>
              </a:ext>
            </a:extLst>
          </p:cNvPr>
          <p:cNvSpPr>
            <a:spLocks noGrp="1"/>
          </p:cNvSpPr>
          <p:nvPr>
            <p:ph idx="1"/>
          </p:nvPr>
        </p:nvSpPr>
        <p:spPr/>
        <p:txBody>
          <a:bodyPr>
            <a:normAutofit/>
          </a:bodyPr>
          <a:lstStyle/>
          <a:p>
            <a:pPr algn="just">
              <a:buFont typeface="Arial" panose="020B0604020202020204" pitchFamily="34" charset="0"/>
              <a:buChar char="•"/>
            </a:pPr>
            <a:r>
              <a:rPr lang="en-US" sz="2400" b="0" i="0" dirty="0" err="1">
                <a:solidFill>
                  <a:srgbClr val="000000"/>
                </a:solidFill>
                <a:effectLst/>
                <a:latin typeface="inter-regular"/>
              </a:rPr>
              <a:t>Apriori</a:t>
            </a:r>
            <a:r>
              <a:rPr lang="en-US" sz="2400" b="0" i="0" dirty="0">
                <a:solidFill>
                  <a:srgbClr val="000000"/>
                </a:solidFill>
                <a:effectLst/>
                <a:latin typeface="inter-regular"/>
              </a:rPr>
              <a:t> algorithm is an expensive method to find support since the calculation has to pass through the whole database.</a:t>
            </a:r>
          </a:p>
          <a:p>
            <a:pPr algn="just">
              <a:buFont typeface="Arial" panose="020B0604020202020204" pitchFamily="34" charset="0"/>
              <a:buChar char="•"/>
            </a:pPr>
            <a:r>
              <a:rPr lang="en-US" sz="2400" b="0" i="0" dirty="0">
                <a:solidFill>
                  <a:srgbClr val="000000"/>
                </a:solidFill>
                <a:effectLst/>
                <a:latin typeface="inter-regular"/>
              </a:rPr>
              <a:t>Sometimes, you need a huge number of candidate rules, so it becomes computationally more expensive.</a:t>
            </a:r>
          </a:p>
          <a:p>
            <a:br>
              <a:rPr lang="en-US" sz="2400" dirty="0"/>
            </a:br>
            <a:endParaRPr lang="en-IN" sz="2400" dirty="0"/>
          </a:p>
        </p:txBody>
      </p:sp>
    </p:spTree>
    <p:extLst>
      <p:ext uri="{BB962C8B-B14F-4D97-AF65-F5344CB8AC3E}">
        <p14:creationId xmlns:p14="http://schemas.microsoft.com/office/powerpoint/2010/main" val="1733630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BB0E-3566-2D4B-C0C3-1A3C95B2D431}"/>
              </a:ext>
            </a:extLst>
          </p:cNvPr>
          <p:cNvSpPr>
            <a:spLocks noGrp="1"/>
          </p:cNvSpPr>
          <p:nvPr>
            <p:ph type="title"/>
          </p:nvPr>
        </p:nvSpPr>
        <p:spPr/>
        <p:txBody>
          <a:bodyPr/>
          <a:lstStyle/>
          <a:p>
            <a:r>
              <a:rPr lang="en-IN" dirty="0"/>
              <a:t>Thank you</a:t>
            </a:r>
          </a:p>
        </p:txBody>
      </p:sp>
      <p:sp>
        <p:nvSpPr>
          <p:cNvPr id="3" name="Text Placeholder 2">
            <a:extLst>
              <a:ext uri="{FF2B5EF4-FFF2-40B4-BE49-F238E27FC236}">
                <a16:creationId xmlns:a16="http://schemas.microsoft.com/office/drawing/2014/main" id="{301611A3-47A9-8D67-A012-50C09CC4D66E}"/>
              </a:ext>
            </a:extLst>
          </p:cNvPr>
          <p:cNvSpPr>
            <a:spLocks noGrp="1"/>
          </p:cNvSpPr>
          <p:nvPr>
            <p:ph type="body" idx="1"/>
          </p:nvPr>
        </p:nvSpPr>
        <p:spPr>
          <a:xfrm flipV="1">
            <a:off x="581192" y="5141973"/>
            <a:ext cx="11029615" cy="1326204"/>
          </a:xfrm>
        </p:spPr>
        <p:txBody>
          <a:bodyPr/>
          <a:lstStyle/>
          <a:p>
            <a:r>
              <a:rPr lang="en-IN" dirty="0"/>
              <a:t>s</a:t>
            </a:r>
          </a:p>
        </p:txBody>
      </p:sp>
    </p:spTree>
    <p:extLst>
      <p:ext uri="{BB962C8B-B14F-4D97-AF65-F5344CB8AC3E}">
        <p14:creationId xmlns:p14="http://schemas.microsoft.com/office/powerpoint/2010/main" val="3490633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fontScale="90000"/>
          </a:bodyPr>
          <a:lstStyle/>
          <a:p>
            <a:pPr marL="342900" indent="-342900">
              <a:buFont typeface="Wingdings" panose="05000000000000000000" pitchFamily="2" charset="2"/>
              <a:buChar char="Ø"/>
            </a:pPr>
            <a:r>
              <a:rPr lang="en-US" dirty="0"/>
              <a:t>WHAT IS MARKET BASKET ANALYSIS?</a:t>
            </a:r>
            <a:br>
              <a:rPr lang="en-US" dirty="0"/>
            </a:br>
            <a:br>
              <a:rPr lang="en-US" dirty="0"/>
            </a:br>
            <a:endParaRPr lang="en-US" dirty="0"/>
          </a:p>
        </p:txBody>
      </p:sp>
      <p:pic>
        <p:nvPicPr>
          <p:cNvPr id="7" name="Content Placeholder 6">
            <a:extLst>
              <a:ext uri="{FF2B5EF4-FFF2-40B4-BE49-F238E27FC236}">
                <a16:creationId xmlns:a16="http://schemas.microsoft.com/office/drawing/2014/main" id="{43D5EB89-A0B3-1E1B-CA5D-3358DC2ED370}"/>
              </a:ext>
            </a:extLst>
          </p:cNvPr>
          <p:cNvPicPr>
            <a:picLocks noGrp="1" noChangeAspect="1"/>
          </p:cNvPicPr>
          <p:nvPr>
            <p:ph idx="1"/>
          </p:nvPr>
        </p:nvPicPr>
        <p:blipFill>
          <a:blip r:embed="rId2"/>
          <a:stretch>
            <a:fillRect/>
          </a:stretch>
        </p:blipFill>
        <p:spPr>
          <a:xfrm>
            <a:off x="5397500" y="1923256"/>
            <a:ext cx="5657850" cy="3171825"/>
          </a:xfrm>
        </p:spPr>
      </p:pic>
      <p:sp>
        <p:nvSpPr>
          <p:cNvPr id="8" name="Text Placeholder 7">
            <a:extLst>
              <a:ext uri="{FF2B5EF4-FFF2-40B4-BE49-F238E27FC236}">
                <a16:creationId xmlns:a16="http://schemas.microsoft.com/office/drawing/2014/main" id="{DD050A3E-02C6-AFF6-B465-0BD5810E1A77}"/>
              </a:ext>
            </a:extLst>
          </p:cNvPr>
          <p:cNvSpPr>
            <a:spLocks noGrp="1"/>
          </p:cNvSpPr>
          <p:nvPr>
            <p:ph type="body" sz="half" idx="2"/>
          </p:nvPr>
        </p:nvSpPr>
        <p:spPr/>
        <p:txBody>
          <a:bodyPr>
            <a:normAutofit lnSpcReduction="10000"/>
          </a:bodyPr>
          <a:lstStyle/>
          <a:p>
            <a:pPr marL="285750" indent="-285750">
              <a:buClr>
                <a:schemeClr val="bg1"/>
              </a:buClr>
              <a:buFont typeface="Wingdings" panose="05000000000000000000" pitchFamily="2" charset="2"/>
              <a:buChar char="Ø"/>
            </a:pPr>
            <a:r>
              <a:rPr lang="en-IN" dirty="0"/>
              <a:t>This process finding customer buying habits.</a:t>
            </a:r>
          </a:p>
          <a:p>
            <a:pPr marL="285750" indent="-285750">
              <a:buClr>
                <a:schemeClr val="bg1"/>
              </a:buClr>
              <a:buFont typeface="Wingdings" panose="05000000000000000000" pitchFamily="2" charset="2"/>
              <a:buChar char="Ø"/>
            </a:pPr>
            <a:r>
              <a:rPr lang="en-IN" dirty="0"/>
              <a:t>That means different items that customer place in their shopping baskets as the following fig.</a:t>
            </a:r>
          </a:p>
          <a:p>
            <a:pPr marL="285750" indent="-285750">
              <a:buClr>
                <a:schemeClr val="bg1"/>
              </a:buClr>
              <a:buFont typeface="Wingdings" panose="05000000000000000000" pitchFamily="2" charset="2"/>
              <a:buChar char="Ø"/>
            </a:pPr>
            <a:r>
              <a:rPr lang="en-IN" dirty="0"/>
              <a:t>This kind of association will be help full retailer and marketers to develop marketing </a:t>
            </a:r>
            <a:r>
              <a:rPr lang="en-IN" dirty="0" err="1"/>
              <a:t>stratagies</a:t>
            </a:r>
            <a:endParaRPr lang="en-IN" dirty="0"/>
          </a:p>
          <a:p>
            <a:pPr>
              <a:buClr>
                <a:schemeClr val="bg1"/>
              </a:buClr>
            </a:pPr>
            <a:endParaRPr lang="en-IN" dirty="0"/>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B725A-C0A6-FE06-269D-EF0E4472FC45}"/>
              </a:ext>
            </a:extLst>
          </p:cNvPr>
          <p:cNvSpPr>
            <a:spLocks noGrp="1"/>
          </p:cNvSpPr>
          <p:nvPr>
            <p:ph type="title"/>
          </p:nvPr>
        </p:nvSpPr>
        <p:spPr/>
        <p:txBody>
          <a:bodyPr/>
          <a:lstStyle/>
          <a:p>
            <a:r>
              <a:rPr lang="en-IN" dirty="0"/>
              <a:t>1.Support</a:t>
            </a:r>
          </a:p>
        </p:txBody>
      </p:sp>
      <p:sp>
        <p:nvSpPr>
          <p:cNvPr id="3" name="Content Placeholder 2">
            <a:extLst>
              <a:ext uri="{FF2B5EF4-FFF2-40B4-BE49-F238E27FC236}">
                <a16:creationId xmlns:a16="http://schemas.microsoft.com/office/drawing/2014/main" id="{5E736DBA-6329-46DC-197A-6827064B58C0}"/>
              </a:ext>
            </a:extLst>
          </p:cNvPr>
          <p:cNvSpPr>
            <a:spLocks noGrp="1"/>
          </p:cNvSpPr>
          <p:nvPr>
            <p:ph idx="1"/>
          </p:nvPr>
        </p:nvSpPr>
        <p:spPr/>
        <p:txBody>
          <a:bodyPr>
            <a:normAutofit/>
          </a:bodyPr>
          <a:lstStyle/>
          <a:p>
            <a:r>
              <a:rPr lang="en-US" sz="2400" b="0" i="0" dirty="0">
                <a:solidFill>
                  <a:srgbClr val="111111"/>
                </a:solidFill>
                <a:effectLst/>
                <a:latin typeface="open sans" panose="020B0606030504020204" pitchFamily="34" charset="0"/>
              </a:rPr>
              <a:t>Its the default popularity of an item.</a:t>
            </a:r>
          </a:p>
          <a:p>
            <a:pPr algn="l"/>
            <a:r>
              <a:rPr lang="en-US" sz="2400" b="0" i="0" dirty="0">
                <a:solidFill>
                  <a:srgbClr val="111111"/>
                </a:solidFill>
                <a:effectLst/>
                <a:latin typeface="open sans" panose="020B0606030504020204" pitchFamily="34" charset="0"/>
              </a:rPr>
              <a:t>In mathematical terms, the support of item </a:t>
            </a:r>
            <a:r>
              <a:rPr lang="en-US" sz="2400" b="1" i="0" dirty="0">
                <a:solidFill>
                  <a:srgbClr val="111111"/>
                </a:solidFill>
                <a:effectLst/>
                <a:latin typeface="open sans" panose="020B0606030504020204" pitchFamily="34" charset="0"/>
              </a:rPr>
              <a:t>A</a:t>
            </a:r>
            <a:r>
              <a:rPr lang="en-US" sz="2400" b="0" i="0" dirty="0">
                <a:solidFill>
                  <a:srgbClr val="111111"/>
                </a:solidFill>
                <a:effectLst/>
                <a:latin typeface="open sans" panose="020B0606030504020204" pitchFamily="34" charset="0"/>
              </a:rPr>
              <a:t> is nothing but the ratio of transactions involving </a:t>
            </a:r>
            <a:r>
              <a:rPr lang="en-US" sz="2400" b="1" i="0" dirty="0">
                <a:solidFill>
                  <a:srgbClr val="111111"/>
                </a:solidFill>
                <a:effectLst/>
                <a:latin typeface="open sans" panose="020B0606030504020204" pitchFamily="34" charset="0"/>
              </a:rPr>
              <a:t>A</a:t>
            </a:r>
            <a:r>
              <a:rPr lang="en-US" sz="2400" b="0" i="0" dirty="0">
                <a:solidFill>
                  <a:srgbClr val="111111"/>
                </a:solidFill>
                <a:effectLst/>
                <a:latin typeface="open sans" panose="020B0606030504020204" pitchFamily="34" charset="0"/>
              </a:rPr>
              <a:t> to the total number of transactions.</a:t>
            </a:r>
          </a:p>
          <a:p>
            <a:pPr algn="just"/>
            <a:r>
              <a:rPr lang="fr-FR" sz="2400" b="0" i="0" dirty="0">
                <a:solidFill>
                  <a:srgbClr val="333333"/>
                </a:solidFill>
                <a:effectLst/>
                <a:latin typeface="inter-regular"/>
              </a:rPr>
              <a:t>Support (Biscuits) = (Transactions </a:t>
            </a:r>
            <a:r>
              <a:rPr lang="fr-FR" sz="2400" b="0" i="0" dirty="0" err="1">
                <a:solidFill>
                  <a:srgbClr val="333333"/>
                </a:solidFill>
                <a:effectLst/>
                <a:latin typeface="inter-regular"/>
              </a:rPr>
              <a:t>relating</a:t>
            </a:r>
            <a:r>
              <a:rPr lang="fr-FR" sz="2400" b="0" i="0" dirty="0">
                <a:solidFill>
                  <a:srgbClr val="333333"/>
                </a:solidFill>
                <a:effectLst/>
                <a:latin typeface="inter-regular"/>
              </a:rPr>
              <a:t> biscuits) / (Total transactions)</a:t>
            </a:r>
          </a:p>
          <a:p>
            <a:pPr algn="just"/>
            <a:r>
              <a:rPr lang="fr-FR" sz="2400" b="0" i="0" dirty="0">
                <a:solidFill>
                  <a:srgbClr val="333333"/>
                </a:solidFill>
                <a:effectLst/>
                <a:latin typeface="inter-regular"/>
              </a:rPr>
              <a:t>= 400/4000 = 10 percent.</a:t>
            </a:r>
          </a:p>
          <a:p>
            <a:endParaRPr lang="en-US" sz="2400" b="0" i="0" dirty="0">
              <a:solidFill>
                <a:srgbClr val="111111"/>
              </a:solidFill>
              <a:effectLst/>
              <a:latin typeface="open sans" panose="020B0606030504020204" pitchFamily="34" charset="0"/>
            </a:endParaRPr>
          </a:p>
          <a:p>
            <a:endParaRPr lang="en-IN" sz="2400" dirty="0"/>
          </a:p>
        </p:txBody>
      </p:sp>
    </p:spTree>
    <p:extLst>
      <p:ext uri="{BB962C8B-B14F-4D97-AF65-F5344CB8AC3E}">
        <p14:creationId xmlns:p14="http://schemas.microsoft.com/office/powerpoint/2010/main" val="1092678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ABB36-26B5-F4CF-68AC-EDB922545BD9}"/>
              </a:ext>
            </a:extLst>
          </p:cNvPr>
          <p:cNvSpPr>
            <a:spLocks noGrp="1"/>
          </p:cNvSpPr>
          <p:nvPr>
            <p:ph type="title"/>
          </p:nvPr>
        </p:nvSpPr>
        <p:spPr/>
        <p:txBody>
          <a:bodyPr/>
          <a:lstStyle/>
          <a:p>
            <a:r>
              <a:rPr lang="en-IN" b="1" i="0" dirty="0">
                <a:solidFill>
                  <a:srgbClr val="111111"/>
                </a:solidFill>
                <a:effectLst/>
                <a:latin typeface="open sans" panose="020B0606030504020204" pitchFamily="34" charset="0"/>
              </a:rPr>
              <a:t>2. Confidence:</a:t>
            </a:r>
            <a:endParaRPr lang="en-IN" dirty="0"/>
          </a:p>
        </p:txBody>
      </p:sp>
      <p:sp>
        <p:nvSpPr>
          <p:cNvPr id="3" name="Content Placeholder 2">
            <a:extLst>
              <a:ext uri="{FF2B5EF4-FFF2-40B4-BE49-F238E27FC236}">
                <a16:creationId xmlns:a16="http://schemas.microsoft.com/office/drawing/2014/main" id="{8C4216DF-C1ED-9CAC-CFF3-A8C1D0C8E086}"/>
              </a:ext>
            </a:extLst>
          </p:cNvPr>
          <p:cNvSpPr>
            <a:spLocks noGrp="1"/>
          </p:cNvSpPr>
          <p:nvPr>
            <p:ph idx="1"/>
          </p:nvPr>
        </p:nvSpPr>
        <p:spPr/>
        <p:txBody>
          <a:bodyPr>
            <a:normAutofit fontScale="85000" lnSpcReduction="20000"/>
          </a:bodyPr>
          <a:lstStyle/>
          <a:p>
            <a:r>
              <a:rPr lang="en-US" sz="2400" b="0" i="0" dirty="0">
                <a:solidFill>
                  <a:srgbClr val="111111"/>
                </a:solidFill>
                <a:effectLst/>
                <a:latin typeface="open sans" panose="020B0606030504020204" pitchFamily="34" charset="0"/>
              </a:rPr>
              <a:t>Likelihood that customer who bought both </a:t>
            </a:r>
            <a:r>
              <a:rPr lang="en-US" sz="2400" b="1" i="0" dirty="0">
                <a:solidFill>
                  <a:srgbClr val="111111"/>
                </a:solidFill>
                <a:effectLst/>
                <a:latin typeface="open sans" panose="020B0606030504020204" pitchFamily="34" charset="0"/>
              </a:rPr>
              <a:t>A </a:t>
            </a:r>
            <a:r>
              <a:rPr lang="en-US" sz="2400" b="0" i="0" dirty="0">
                <a:solidFill>
                  <a:srgbClr val="111111"/>
                </a:solidFill>
                <a:effectLst/>
                <a:latin typeface="open sans" panose="020B0606030504020204" pitchFamily="34" charset="0"/>
              </a:rPr>
              <a:t>and</a:t>
            </a:r>
            <a:r>
              <a:rPr lang="en-US" sz="2400" b="1" i="0" dirty="0">
                <a:solidFill>
                  <a:srgbClr val="111111"/>
                </a:solidFill>
                <a:effectLst/>
                <a:latin typeface="open sans" panose="020B0606030504020204" pitchFamily="34" charset="0"/>
              </a:rPr>
              <a:t> B</a:t>
            </a:r>
            <a:r>
              <a:rPr lang="en-US" sz="2400" b="0" i="0" dirty="0">
                <a:solidFill>
                  <a:srgbClr val="111111"/>
                </a:solidFill>
                <a:effectLst/>
                <a:latin typeface="open sans" panose="020B0606030504020204" pitchFamily="34" charset="0"/>
              </a:rPr>
              <a:t>.</a:t>
            </a:r>
          </a:p>
          <a:p>
            <a:pPr algn="l"/>
            <a:r>
              <a:rPr lang="en-US" sz="2400" b="0" i="0" dirty="0">
                <a:solidFill>
                  <a:srgbClr val="111111"/>
                </a:solidFill>
                <a:effectLst/>
                <a:latin typeface="open sans" panose="020B0606030504020204" pitchFamily="34" charset="0"/>
              </a:rPr>
              <a:t>Its divides the number of transactions involving both </a:t>
            </a:r>
            <a:r>
              <a:rPr lang="en-US" sz="2400" b="1" i="0" dirty="0">
                <a:solidFill>
                  <a:srgbClr val="111111"/>
                </a:solidFill>
                <a:effectLst/>
                <a:latin typeface="open sans" panose="020B0606030504020204" pitchFamily="34" charset="0"/>
              </a:rPr>
              <a:t>A</a:t>
            </a:r>
            <a:r>
              <a:rPr lang="en-US" sz="2400" b="0" i="0" dirty="0">
                <a:solidFill>
                  <a:srgbClr val="111111"/>
                </a:solidFill>
                <a:effectLst/>
                <a:latin typeface="open sans" panose="020B0606030504020204" pitchFamily="34" charset="0"/>
              </a:rPr>
              <a:t> and </a:t>
            </a:r>
            <a:r>
              <a:rPr lang="en-US" sz="2400" b="1" i="0" dirty="0">
                <a:solidFill>
                  <a:srgbClr val="111111"/>
                </a:solidFill>
                <a:effectLst/>
                <a:latin typeface="open sans" panose="020B0606030504020204" pitchFamily="34" charset="0"/>
              </a:rPr>
              <a:t>B</a:t>
            </a:r>
            <a:r>
              <a:rPr lang="en-US" sz="2400" b="0" i="0" dirty="0">
                <a:solidFill>
                  <a:srgbClr val="111111"/>
                </a:solidFill>
                <a:effectLst/>
                <a:latin typeface="open sans" panose="020B0606030504020204" pitchFamily="34" charset="0"/>
              </a:rPr>
              <a:t> by the number of transactions involving </a:t>
            </a:r>
            <a:r>
              <a:rPr lang="en-US" sz="2400" b="1" i="0" dirty="0">
                <a:solidFill>
                  <a:srgbClr val="111111"/>
                </a:solidFill>
                <a:effectLst/>
                <a:latin typeface="open sans" panose="020B0606030504020204" pitchFamily="34" charset="0"/>
              </a:rPr>
              <a:t>B</a:t>
            </a:r>
            <a:r>
              <a:rPr lang="en-US" sz="2400" b="0" i="0" dirty="0">
                <a:solidFill>
                  <a:srgbClr val="111111"/>
                </a:solidFill>
                <a:effectLst/>
                <a:latin typeface="open sans" panose="020B0606030504020204" pitchFamily="34" charset="0"/>
              </a:rPr>
              <a:t>.</a:t>
            </a:r>
          </a:p>
          <a:p>
            <a:pPr algn="l"/>
            <a:r>
              <a:rPr lang="en-US" sz="2400" b="0" i="0" dirty="0">
                <a:solidFill>
                  <a:srgbClr val="111111"/>
                </a:solidFill>
                <a:effectLst/>
                <a:latin typeface="open sans" panose="020B0606030504020204" pitchFamily="34" charset="0"/>
              </a:rPr>
              <a:t>Confidence(A =&gt; B) = (Transactions involving both A and B)/(Transactions involving only A)</a:t>
            </a:r>
          </a:p>
          <a:p>
            <a:pPr algn="l"/>
            <a:r>
              <a:rPr lang="en-US" sz="2400" b="0" i="0" dirty="0">
                <a:solidFill>
                  <a:srgbClr val="333333"/>
                </a:solidFill>
                <a:effectLst/>
                <a:latin typeface="inter-regular"/>
              </a:rPr>
              <a:t>Confidence = (Transactions relating both biscuits and Chocolate) / (Total transactions involving Biscuits)</a:t>
            </a:r>
          </a:p>
          <a:p>
            <a:pPr algn="just"/>
            <a:r>
              <a:rPr lang="en-US" sz="2400" b="0" i="0" dirty="0">
                <a:solidFill>
                  <a:srgbClr val="333333"/>
                </a:solidFill>
                <a:effectLst/>
                <a:latin typeface="inter-regular"/>
              </a:rPr>
              <a:t>= 200/400</a:t>
            </a:r>
          </a:p>
          <a:p>
            <a:pPr algn="just"/>
            <a:r>
              <a:rPr lang="en-US" sz="2400" b="0" i="0" dirty="0">
                <a:solidFill>
                  <a:srgbClr val="333333"/>
                </a:solidFill>
                <a:effectLst/>
                <a:latin typeface="inter-regular"/>
              </a:rPr>
              <a:t>= 50 percent.</a:t>
            </a:r>
          </a:p>
          <a:p>
            <a:pPr algn="just"/>
            <a:r>
              <a:rPr lang="en-US" sz="2400" b="0" i="0" dirty="0">
                <a:solidFill>
                  <a:srgbClr val="333333"/>
                </a:solidFill>
                <a:effectLst/>
                <a:latin typeface="inter-regular"/>
              </a:rPr>
              <a:t>It means that 50 percent of customers who bought biscuits bought chocolates also.</a:t>
            </a:r>
          </a:p>
          <a:p>
            <a:pPr algn="l"/>
            <a:endParaRPr lang="en-IN" sz="2400" dirty="0"/>
          </a:p>
        </p:txBody>
      </p:sp>
    </p:spTree>
    <p:extLst>
      <p:ext uri="{BB962C8B-B14F-4D97-AF65-F5344CB8AC3E}">
        <p14:creationId xmlns:p14="http://schemas.microsoft.com/office/powerpoint/2010/main" val="2633744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04EEF-206E-F120-1BF1-9E8AC8C113D6}"/>
              </a:ext>
            </a:extLst>
          </p:cNvPr>
          <p:cNvSpPr>
            <a:spLocks noGrp="1"/>
          </p:cNvSpPr>
          <p:nvPr>
            <p:ph type="title"/>
          </p:nvPr>
        </p:nvSpPr>
        <p:spPr/>
        <p:txBody>
          <a:bodyPr/>
          <a:lstStyle/>
          <a:p>
            <a:r>
              <a:rPr lang="en-IN" b="1" i="0" dirty="0">
                <a:solidFill>
                  <a:srgbClr val="111111"/>
                </a:solidFill>
                <a:effectLst/>
                <a:latin typeface="open sans" panose="020B0606030504020204" pitchFamily="34" charset="0"/>
              </a:rPr>
              <a:t>3. Lift :</a:t>
            </a:r>
            <a:endParaRPr lang="en-IN" dirty="0"/>
          </a:p>
        </p:txBody>
      </p:sp>
      <p:sp>
        <p:nvSpPr>
          <p:cNvPr id="3" name="Content Placeholder 2">
            <a:extLst>
              <a:ext uri="{FF2B5EF4-FFF2-40B4-BE49-F238E27FC236}">
                <a16:creationId xmlns:a16="http://schemas.microsoft.com/office/drawing/2014/main" id="{C343E489-99EE-D434-2C03-DD98A4201EC0}"/>
              </a:ext>
            </a:extLst>
          </p:cNvPr>
          <p:cNvSpPr>
            <a:spLocks noGrp="1"/>
          </p:cNvSpPr>
          <p:nvPr>
            <p:ph idx="1"/>
          </p:nvPr>
        </p:nvSpPr>
        <p:spPr/>
        <p:txBody>
          <a:bodyPr>
            <a:normAutofit fontScale="55000" lnSpcReduction="20000"/>
          </a:bodyPr>
          <a:lstStyle/>
          <a:p>
            <a:pPr algn="l"/>
            <a:r>
              <a:rPr lang="en-US" sz="2800" b="1" i="0" dirty="0">
                <a:solidFill>
                  <a:srgbClr val="111111"/>
                </a:solidFill>
                <a:effectLst/>
                <a:latin typeface="open sans" panose="020B0606030504020204" pitchFamily="34" charset="0"/>
              </a:rPr>
              <a:t> </a:t>
            </a:r>
            <a:r>
              <a:rPr lang="en-US" sz="2800" b="0" i="0" dirty="0">
                <a:solidFill>
                  <a:srgbClr val="111111"/>
                </a:solidFill>
                <a:effectLst/>
                <a:latin typeface="open sans" panose="020B0606030504020204" pitchFamily="34" charset="0"/>
              </a:rPr>
              <a:t>Increase in the sale of </a:t>
            </a:r>
            <a:r>
              <a:rPr lang="en-US" sz="2800" b="1" i="0" dirty="0">
                <a:solidFill>
                  <a:srgbClr val="111111"/>
                </a:solidFill>
                <a:effectLst/>
                <a:latin typeface="open sans" panose="020B0606030504020204" pitchFamily="34" charset="0"/>
              </a:rPr>
              <a:t>A</a:t>
            </a:r>
            <a:r>
              <a:rPr lang="en-US" sz="2800" b="0" i="0" dirty="0">
                <a:solidFill>
                  <a:srgbClr val="111111"/>
                </a:solidFill>
                <a:effectLst/>
                <a:latin typeface="open sans" panose="020B0606030504020204" pitchFamily="34" charset="0"/>
              </a:rPr>
              <a:t> when you sell </a:t>
            </a:r>
            <a:r>
              <a:rPr lang="en-US" sz="2800" b="1" i="0" dirty="0">
                <a:solidFill>
                  <a:srgbClr val="111111"/>
                </a:solidFill>
                <a:effectLst/>
                <a:latin typeface="open sans" panose="020B0606030504020204" pitchFamily="34" charset="0"/>
              </a:rPr>
              <a:t>B</a:t>
            </a:r>
            <a:r>
              <a:rPr lang="en-US" sz="2800" b="0" i="0" dirty="0">
                <a:solidFill>
                  <a:srgbClr val="111111"/>
                </a:solidFill>
                <a:effectLst/>
                <a:latin typeface="open sans" panose="020B0606030504020204" pitchFamily="34" charset="0"/>
              </a:rPr>
              <a:t>.</a:t>
            </a:r>
          </a:p>
          <a:p>
            <a:pPr algn="l"/>
            <a:r>
              <a:rPr lang="en-US" sz="2800" b="0" i="0" dirty="0">
                <a:solidFill>
                  <a:srgbClr val="111111"/>
                </a:solidFill>
                <a:effectLst/>
                <a:latin typeface="open sans" panose="020B0606030504020204" pitchFamily="34" charset="0"/>
              </a:rPr>
              <a:t>Lift(A =&gt; B) = Confidence(A, B) / Support(B)</a:t>
            </a:r>
          </a:p>
          <a:p>
            <a:pPr algn="just"/>
            <a:r>
              <a:rPr lang="en-IN" sz="2800" b="0" i="0" dirty="0">
                <a:solidFill>
                  <a:srgbClr val="333333"/>
                </a:solidFill>
                <a:effectLst/>
                <a:latin typeface="inter-regular"/>
              </a:rPr>
              <a:t>Lift = (Confidence (Biscuits - chocolates)/ (Support (Biscuits)</a:t>
            </a:r>
          </a:p>
          <a:p>
            <a:pPr algn="just"/>
            <a:r>
              <a:rPr lang="en-IN" sz="2800" b="0" i="0" dirty="0">
                <a:solidFill>
                  <a:srgbClr val="333333"/>
                </a:solidFill>
                <a:effectLst/>
                <a:latin typeface="inter-regular"/>
              </a:rPr>
              <a:t>= 50/10 = 5</a:t>
            </a:r>
          </a:p>
          <a:p>
            <a:pPr algn="l"/>
            <a:r>
              <a:rPr lang="en-US" sz="2800" b="0" i="0" dirty="0">
                <a:solidFill>
                  <a:srgbClr val="111111"/>
                </a:solidFill>
                <a:effectLst/>
                <a:latin typeface="open sans" panose="020B0606030504020204" pitchFamily="34" charset="0"/>
              </a:rPr>
              <a:t>So, likelihood of a customer buying both </a:t>
            </a:r>
            <a:r>
              <a:rPr lang="en-US" sz="2800" b="1" i="0" dirty="0">
                <a:solidFill>
                  <a:srgbClr val="111111"/>
                </a:solidFill>
                <a:effectLst/>
                <a:latin typeface="open sans" panose="020B0606030504020204" pitchFamily="34" charset="0"/>
              </a:rPr>
              <a:t>A</a:t>
            </a:r>
            <a:r>
              <a:rPr lang="en-US" sz="2800" b="0" i="0" dirty="0">
                <a:solidFill>
                  <a:srgbClr val="111111"/>
                </a:solidFill>
                <a:effectLst/>
                <a:latin typeface="open sans" panose="020B0606030504020204" pitchFamily="34" charset="0"/>
              </a:rPr>
              <a:t> and </a:t>
            </a:r>
            <a:r>
              <a:rPr lang="en-US" sz="2800" b="1" i="0" dirty="0">
                <a:solidFill>
                  <a:srgbClr val="111111"/>
                </a:solidFill>
                <a:effectLst/>
                <a:latin typeface="open sans" panose="020B0606030504020204" pitchFamily="34" charset="0"/>
              </a:rPr>
              <a:t>B</a:t>
            </a:r>
            <a:r>
              <a:rPr lang="en-US" sz="2800" b="0" i="0" dirty="0">
                <a:solidFill>
                  <a:srgbClr val="111111"/>
                </a:solidFill>
                <a:effectLst/>
                <a:latin typeface="open sans" panose="020B0606030504020204" pitchFamily="34" charset="0"/>
              </a:rPr>
              <a:t> together is ‘lift-value’ times more than the chance if purchasing alone.</a:t>
            </a:r>
          </a:p>
          <a:p>
            <a:pPr algn="l">
              <a:buFont typeface="Arial" panose="020B0604020202020204" pitchFamily="34" charset="0"/>
              <a:buChar char="•"/>
            </a:pPr>
            <a:r>
              <a:rPr lang="en-US" sz="2800" b="1" i="0" dirty="0">
                <a:solidFill>
                  <a:srgbClr val="111111"/>
                </a:solidFill>
                <a:effectLst/>
                <a:latin typeface="open sans" panose="020B0606030504020204" pitchFamily="34" charset="0"/>
              </a:rPr>
              <a:t>Lift (A</a:t>
            </a:r>
            <a:r>
              <a:rPr lang="en-US" sz="2800" b="1" i="1" dirty="0">
                <a:solidFill>
                  <a:srgbClr val="111111"/>
                </a:solidFill>
                <a:effectLst/>
                <a:latin typeface="open sans" panose="020B0606030504020204" pitchFamily="34" charset="0"/>
              </a:rPr>
              <a:t> </a:t>
            </a:r>
            <a:r>
              <a:rPr lang="en-US" sz="2800" b="1" i="0" dirty="0">
                <a:solidFill>
                  <a:srgbClr val="111111"/>
                </a:solidFill>
                <a:effectLst/>
                <a:latin typeface="open sans" panose="020B0606030504020204" pitchFamily="34" charset="0"/>
              </a:rPr>
              <a:t>=&gt; B)</a:t>
            </a:r>
            <a:r>
              <a:rPr lang="en-US" sz="2800" b="0" i="0" dirty="0">
                <a:solidFill>
                  <a:srgbClr val="111111"/>
                </a:solidFill>
                <a:effectLst/>
                <a:latin typeface="open sans" panose="020B0606030504020204" pitchFamily="34" charset="0"/>
              </a:rPr>
              <a:t> = 1 means that there is no correlation within the itemset.</a:t>
            </a:r>
          </a:p>
          <a:p>
            <a:pPr algn="l">
              <a:buFont typeface="Arial" panose="020B0604020202020204" pitchFamily="34" charset="0"/>
              <a:buChar char="•"/>
            </a:pPr>
            <a:r>
              <a:rPr lang="en-US" sz="2800" b="1" i="0" dirty="0">
                <a:solidFill>
                  <a:srgbClr val="111111"/>
                </a:solidFill>
                <a:effectLst/>
                <a:latin typeface="open sans" panose="020B0606030504020204" pitchFamily="34" charset="0"/>
              </a:rPr>
              <a:t>Lift (A =&gt; B)</a:t>
            </a:r>
            <a:r>
              <a:rPr lang="en-US" sz="2800" b="0" i="0" dirty="0">
                <a:solidFill>
                  <a:srgbClr val="111111"/>
                </a:solidFill>
                <a:effectLst/>
                <a:latin typeface="open sans" panose="020B0606030504020204" pitchFamily="34" charset="0"/>
              </a:rPr>
              <a:t> &gt; 1 means that there is a positive correlation within the itemset, i.e., products in the itemset, </a:t>
            </a:r>
            <a:r>
              <a:rPr lang="en-US" sz="2800" b="1" i="0" dirty="0">
                <a:solidFill>
                  <a:srgbClr val="111111"/>
                </a:solidFill>
                <a:effectLst/>
                <a:latin typeface="open sans" panose="020B0606030504020204" pitchFamily="34" charset="0"/>
              </a:rPr>
              <a:t>A</a:t>
            </a:r>
            <a:r>
              <a:rPr lang="en-US" sz="2800" b="0" i="1" dirty="0">
                <a:solidFill>
                  <a:srgbClr val="111111"/>
                </a:solidFill>
                <a:effectLst/>
                <a:latin typeface="open sans" panose="020B0606030504020204" pitchFamily="34" charset="0"/>
              </a:rPr>
              <a:t>, </a:t>
            </a:r>
            <a:r>
              <a:rPr lang="en-US" sz="2800" b="0" i="0" dirty="0">
                <a:solidFill>
                  <a:srgbClr val="111111"/>
                </a:solidFill>
                <a:effectLst/>
                <a:latin typeface="open sans" panose="020B0606030504020204" pitchFamily="34" charset="0"/>
              </a:rPr>
              <a:t>and </a:t>
            </a:r>
            <a:r>
              <a:rPr lang="en-US" sz="2800" b="1" i="0" dirty="0">
                <a:solidFill>
                  <a:srgbClr val="111111"/>
                </a:solidFill>
                <a:effectLst/>
                <a:latin typeface="open sans" panose="020B0606030504020204" pitchFamily="34" charset="0"/>
              </a:rPr>
              <a:t>B</a:t>
            </a:r>
            <a:r>
              <a:rPr lang="en-US" sz="2800" b="0" i="0" dirty="0">
                <a:solidFill>
                  <a:srgbClr val="111111"/>
                </a:solidFill>
                <a:effectLst/>
                <a:latin typeface="open sans" panose="020B0606030504020204" pitchFamily="34" charset="0"/>
              </a:rPr>
              <a:t>, are more likely to be bought together.</a:t>
            </a:r>
          </a:p>
          <a:p>
            <a:pPr algn="l">
              <a:buFont typeface="Arial" panose="020B0604020202020204" pitchFamily="34" charset="0"/>
              <a:buChar char="•"/>
            </a:pPr>
            <a:r>
              <a:rPr lang="en-US" sz="2800" b="1" i="0" dirty="0">
                <a:solidFill>
                  <a:srgbClr val="111111"/>
                </a:solidFill>
                <a:effectLst/>
                <a:latin typeface="open sans" panose="020B0606030504020204" pitchFamily="34" charset="0"/>
              </a:rPr>
              <a:t>Lift (A =&gt; B)</a:t>
            </a:r>
            <a:r>
              <a:rPr lang="en-US" sz="2800" b="0" i="0" dirty="0">
                <a:solidFill>
                  <a:srgbClr val="111111"/>
                </a:solidFill>
                <a:effectLst/>
                <a:latin typeface="open sans" panose="020B0606030504020204" pitchFamily="34" charset="0"/>
              </a:rPr>
              <a:t> &lt; 1 means that there is a negative correlation within the itemset, i.e., products in itemset, </a:t>
            </a:r>
            <a:r>
              <a:rPr lang="en-US" sz="2800" b="1" i="0" dirty="0">
                <a:solidFill>
                  <a:srgbClr val="111111"/>
                </a:solidFill>
                <a:effectLst/>
                <a:latin typeface="open sans" panose="020B0606030504020204" pitchFamily="34" charset="0"/>
              </a:rPr>
              <a:t>A</a:t>
            </a:r>
            <a:r>
              <a:rPr lang="en-US" sz="2800" b="0" i="1" dirty="0">
                <a:solidFill>
                  <a:srgbClr val="111111"/>
                </a:solidFill>
                <a:effectLst/>
                <a:latin typeface="open sans" panose="020B0606030504020204" pitchFamily="34" charset="0"/>
              </a:rPr>
              <a:t>, </a:t>
            </a:r>
            <a:r>
              <a:rPr lang="en-US" sz="2800" b="0" i="0" dirty="0">
                <a:solidFill>
                  <a:srgbClr val="111111"/>
                </a:solidFill>
                <a:effectLst/>
                <a:latin typeface="open sans" panose="020B0606030504020204" pitchFamily="34" charset="0"/>
              </a:rPr>
              <a:t>and </a:t>
            </a:r>
            <a:r>
              <a:rPr lang="en-US" sz="2800" b="1" i="0" dirty="0">
                <a:solidFill>
                  <a:srgbClr val="111111"/>
                </a:solidFill>
                <a:effectLst/>
                <a:latin typeface="open sans" panose="020B0606030504020204" pitchFamily="34" charset="0"/>
              </a:rPr>
              <a:t>B</a:t>
            </a:r>
            <a:r>
              <a:rPr lang="en-US" sz="2800" b="0" i="0" dirty="0">
                <a:solidFill>
                  <a:srgbClr val="111111"/>
                </a:solidFill>
                <a:effectLst/>
                <a:latin typeface="open sans" panose="020B0606030504020204" pitchFamily="34" charset="0"/>
              </a:rPr>
              <a:t>, are unlikely to be bought together</a:t>
            </a:r>
          </a:p>
          <a:p>
            <a:endParaRPr lang="en-IN" sz="2800" dirty="0"/>
          </a:p>
        </p:txBody>
      </p:sp>
    </p:spTree>
    <p:extLst>
      <p:ext uri="{BB962C8B-B14F-4D97-AF65-F5344CB8AC3E}">
        <p14:creationId xmlns:p14="http://schemas.microsoft.com/office/powerpoint/2010/main" val="1594710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6A919-65B5-2335-1295-3A520A157B56}"/>
              </a:ext>
            </a:extLst>
          </p:cNvPr>
          <p:cNvSpPr>
            <a:spLocks noGrp="1"/>
          </p:cNvSpPr>
          <p:nvPr>
            <p:ph type="title"/>
          </p:nvPr>
        </p:nvSpPr>
        <p:spPr/>
        <p:txBody>
          <a:bodyPr>
            <a:normAutofit fontScale="90000"/>
          </a:bodyPr>
          <a:lstStyle/>
          <a:p>
            <a:r>
              <a:rPr lang="en-IN" b="1" i="0" dirty="0" err="1">
                <a:solidFill>
                  <a:srgbClr val="111111"/>
                </a:solidFill>
                <a:effectLst/>
                <a:latin typeface="open sans" panose="020B0606030504020204" pitchFamily="34" charset="0"/>
              </a:rPr>
              <a:t>Apriori</a:t>
            </a:r>
            <a:r>
              <a:rPr lang="en-IN" b="1" i="0" dirty="0">
                <a:solidFill>
                  <a:srgbClr val="111111"/>
                </a:solidFill>
                <a:effectLst/>
                <a:latin typeface="open sans" panose="020B0606030504020204" pitchFamily="34" charset="0"/>
              </a:rPr>
              <a:t> Algorithm</a:t>
            </a:r>
            <a:br>
              <a:rPr lang="en-IN" b="1" i="0" dirty="0">
                <a:solidFill>
                  <a:srgbClr val="111111"/>
                </a:solidFill>
                <a:effectLst/>
                <a:latin typeface="open sans" panose="020B0606030504020204" pitchFamily="34" charset="0"/>
              </a:rPr>
            </a:br>
            <a:r>
              <a:rPr lang="en-IN" b="0" i="0" dirty="0">
                <a:solidFill>
                  <a:srgbClr val="111111"/>
                </a:solidFill>
                <a:effectLst/>
                <a:latin typeface="open sans" panose="020B0606030504020204" pitchFamily="34" charset="0"/>
              </a:rPr>
              <a:t> </a:t>
            </a:r>
            <a:br>
              <a:rPr lang="en-IN" b="0" i="0" dirty="0">
                <a:solidFill>
                  <a:srgbClr val="111111"/>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7C1B374A-ABD4-4A93-F152-450F027D8629}"/>
              </a:ext>
            </a:extLst>
          </p:cNvPr>
          <p:cNvSpPr>
            <a:spLocks noGrp="1"/>
          </p:cNvSpPr>
          <p:nvPr>
            <p:ph idx="1"/>
          </p:nvPr>
        </p:nvSpPr>
        <p:spPr>
          <a:xfrm>
            <a:off x="677445" y="702156"/>
            <a:ext cx="11029615" cy="5286967"/>
          </a:xfrm>
        </p:spPr>
        <p:txBody>
          <a:bodyPr>
            <a:normAutofit/>
          </a:bodyPr>
          <a:lstStyle/>
          <a:p>
            <a:pPr algn="l">
              <a:buFont typeface="Wingdings" panose="05000000000000000000" pitchFamily="2" charset="2"/>
              <a:buChar char="Ø"/>
            </a:pPr>
            <a:r>
              <a:rPr lang="en-US" sz="2400" b="0" i="0" dirty="0" err="1">
                <a:solidFill>
                  <a:srgbClr val="111111"/>
                </a:solidFill>
                <a:effectLst/>
                <a:latin typeface="open sans" panose="020B0606030504020204" pitchFamily="34" charset="0"/>
              </a:rPr>
              <a:t>Apriori</a:t>
            </a:r>
            <a:r>
              <a:rPr lang="en-US" sz="2400" b="0" i="0" dirty="0">
                <a:solidFill>
                  <a:srgbClr val="111111"/>
                </a:solidFill>
                <a:effectLst/>
                <a:latin typeface="open sans" panose="020B0606030504020204" pitchFamily="34" charset="0"/>
              </a:rPr>
              <a:t> algorithm assumes that any subset of a frequent itemset must be frequent. Its the algorithm behind Market Basket Analysis.</a:t>
            </a:r>
          </a:p>
          <a:p>
            <a:pPr algn="l"/>
            <a:r>
              <a:rPr lang="en-US" sz="2400" b="0" i="0" dirty="0">
                <a:solidFill>
                  <a:srgbClr val="111111"/>
                </a:solidFill>
                <a:effectLst/>
                <a:latin typeface="open sans" panose="020B0606030504020204" pitchFamily="34" charset="0"/>
              </a:rPr>
              <a:t>Say, a transaction containing {Grapes, Apple, Mango} also contains {Grapes, Mango}. So, according to the principle of </a:t>
            </a:r>
            <a:r>
              <a:rPr lang="en-US" sz="2400" b="0" i="0" dirty="0" err="1">
                <a:solidFill>
                  <a:srgbClr val="111111"/>
                </a:solidFill>
                <a:effectLst/>
                <a:latin typeface="open sans" panose="020B0606030504020204" pitchFamily="34" charset="0"/>
              </a:rPr>
              <a:t>Apriori</a:t>
            </a:r>
            <a:r>
              <a:rPr lang="en-US" sz="2400" b="0" i="0" dirty="0">
                <a:solidFill>
                  <a:srgbClr val="111111"/>
                </a:solidFill>
                <a:effectLst/>
                <a:latin typeface="open sans" panose="020B0606030504020204" pitchFamily="34" charset="0"/>
              </a:rPr>
              <a:t>, if {Grapes, Apple, Mango} is frequent, then {Grapes, Mango} must also be frequent.</a:t>
            </a:r>
          </a:p>
          <a:p>
            <a:pPr algn="l"/>
            <a:r>
              <a:rPr lang="en-US" sz="2400" b="0" i="0" dirty="0">
                <a:solidFill>
                  <a:srgbClr val="111111"/>
                </a:solidFill>
                <a:effectLst/>
                <a:latin typeface="open sans" panose="020B0606030504020204" pitchFamily="34" charset="0"/>
              </a:rPr>
              <a:t>Here is a dataset consisting of six transactions. Each transaction is a combination of 0s and 1s, where 0 represents the absence of an item and 1 represents the presence of it.</a:t>
            </a:r>
          </a:p>
          <a:p>
            <a:br>
              <a:rPr lang="en-US" sz="2400" dirty="0"/>
            </a:br>
            <a:endParaRPr lang="en-IN" sz="2400" b="0" i="0" dirty="0">
              <a:solidFill>
                <a:srgbClr val="111111"/>
              </a:solidFill>
              <a:effectLst/>
              <a:latin typeface="open sans" panose="020B0606030504020204" pitchFamily="34" charset="0"/>
            </a:endParaRPr>
          </a:p>
          <a:p>
            <a:endParaRPr lang="en-IN" sz="2400" dirty="0"/>
          </a:p>
        </p:txBody>
      </p:sp>
      <p:pic>
        <p:nvPicPr>
          <p:cNvPr id="1026" name="Picture 2" descr="Figure">
            <a:extLst>
              <a:ext uri="{FF2B5EF4-FFF2-40B4-BE49-F238E27FC236}">
                <a16:creationId xmlns:a16="http://schemas.microsoft.com/office/drawing/2014/main" id="{00294938-67FB-5C2C-D069-E8479DE527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8553" y="4649002"/>
            <a:ext cx="5867400" cy="2117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750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3D9B8-B9FE-ADC9-BCCD-F99921403127}"/>
              </a:ext>
            </a:extLst>
          </p:cNvPr>
          <p:cNvSpPr>
            <a:spLocks noGrp="1"/>
          </p:cNvSpPr>
          <p:nvPr>
            <p:ph type="title"/>
          </p:nvPr>
        </p:nvSpPr>
        <p:spPr/>
        <p:txBody>
          <a:bodyPr>
            <a:normAutofit fontScale="90000"/>
          </a:bodyPr>
          <a:lstStyle/>
          <a:p>
            <a:r>
              <a:rPr lang="en-IN" b="1" i="0" dirty="0">
                <a:solidFill>
                  <a:srgbClr val="111111"/>
                </a:solidFill>
                <a:effectLst/>
                <a:latin typeface="open sans" panose="020B0606030504020204" pitchFamily="34" charset="0"/>
              </a:rPr>
              <a:t>Limitation of </a:t>
            </a:r>
            <a:r>
              <a:rPr lang="en-IN" b="1" i="0" dirty="0" err="1">
                <a:solidFill>
                  <a:srgbClr val="111111"/>
                </a:solidFill>
                <a:effectLst/>
                <a:latin typeface="open sans" panose="020B0606030504020204" pitchFamily="34" charset="0"/>
              </a:rPr>
              <a:t>Apriori</a:t>
            </a:r>
            <a:r>
              <a:rPr lang="en-IN" b="1" i="0" dirty="0">
                <a:solidFill>
                  <a:srgbClr val="111111"/>
                </a:solidFill>
                <a:effectLst/>
                <a:latin typeface="open sans" panose="020B0606030504020204" pitchFamily="34" charset="0"/>
              </a:rPr>
              <a:t> algorithm</a:t>
            </a:r>
            <a:br>
              <a:rPr lang="en-IN" b="1" i="0" dirty="0">
                <a:solidFill>
                  <a:srgbClr val="111111"/>
                </a:solidFill>
                <a:effectLst/>
                <a:latin typeface="open sans" panose="020B0606030504020204" pitchFamily="34" charset="0"/>
              </a:rPr>
            </a:br>
            <a:br>
              <a:rPr lang="en-IN" dirty="0"/>
            </a:br>
            <a:endParaRPr lang="en-IN" dirty="0"/>
          </a:p>
        </p:txBody>
      </p:sp>
      <p:sp>
        <p:nvSpPr>
          <p:cNvPr id="3" name="Content Placeholder 2">
            <a:extLst>
              <a:ext uri="{FF2B5EF4-FFF2-40B4-BE49-F238E27FC236}">
                <a16:creationId xmlns:a16="http://schemas.microsoft.com/office/drawing/2014/main" id="{959AE23B-599E-AF4F-36CD-CF8D02DABCC4}"/>
              </a:ext>
            </a:extLst>
          </p:cNvPr>
          <p:cNvSpPr>
            <a:spLocks noGrp="1"/>
          </p:cNvSpPr>
          <p:nvPr>
            <p:ph idx="1"/>
          </p:nvPr>
        </p:nvSpPr>
        <p:spPr/>
        <p:txBody>
          <a:bodyPr>
            <a:normAutofit/>
          </a:bodyPr>
          <a:lstStyle/>
          <a:p>
            <a:pPr algn="l"/>
            <a:r>
              <a:rPr lang="en-US" sz="2400" b="0" i="0" dirty="0">
                <a:solidFill>
                  <a:srgbClr val="111111"/>
                </a:solidFill>
                <a:effectLst/>
                <a:latin typeface="open sans" panose="020B0606030504020204" pitchFamily="34" charset="0"/>
              </a:rPr>
              <a:t>Frequent Itemset Generation is the most computationally expensive step because the algorithm scans the database too many times, which reduces the overall performance. Due to this, the algorithm assumes that the database is Permanent in the memory.</a:t>
            </a:r>
          </a:p>
          <a:p>
            <a:pPr algn="l"/>
            <a:r>
              <a:rPr lang="en-US" sz="2400" b="0" i="0" dirty="0">
                <a:solidFill>
                  <a:srgbClr val="111111"/>
                </a:solidFill>
                <a:effectLst/>
                <a:latin typeface="open sans" panose="020B0606030504020204" pitchFamily="34" charset="0"/>
              </a:rPr>
              <a:t>Also, both the time and space complexity of this algorithm are very high: O(2^{|D|}), thus exponential, where |D| is the horizontal width (the total number of items) present in the database.</a:t>
            </a:r>
          </a:p>
          <a:p>
            <a:endParaRPr lang="en-IN" sz="2400" dirty="0"/>
          </a:p>
        </p:txBody>
      </p:sp>
    </p:spTree>
    <p:extLst>
      <p:ext uri="{BB962C8B-B14F-4D97-AF65-F5344CB8AC3E}">
        <p14:creationId xmlns:p14="http://schemas.microsoft.com/office/powerpoint/2010/main" val="310308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C49B8-138F-4099-5ABC-3E6BACA8621F}"/>
              </a:ext>
            </a:extLst>
          </p:cNvPr>
          <p:cNvSpPr>
            <a:spLocks noGrp="1"/>
          </p:cNvSpPr>
          <p:nvPr>
            <p:ph type="title"/>
          </p:nvPr>
        </p:nvSpPr>
        <p:spPr/>
        <p:txBody>
          <a:bodyPr/>
          <a:lstStyle/>
          <a:p>
            <a:r>
              <a:rPr lang="en-IN" b="1" i="0" dirty="0">
                <a:solidFill>
                  <a:srgbClr val="111111"/>
                </a:solidFill>
                <a:effectLst/>
                <a:latin typeface="open sans" panose="020B0606030504020204" pitchFamily="34" charset="0"/>
              </a:rPr>
              <a:t>Optimizing </a:t>
            </a:r>
            <a:r>
              <a:rPr lang="en-IN" b="1" i="0" dirty="0" err="1">
                <a:solidFill>
                  <a:srgbClr val="111111"/>
                </a:solidFill>
                <a:effectLst/>
                <a:latin typeface="open sans" panose="020B0606030504020204" pitchFamily="34" charset="0"/>
              </a:rPr>
              <a:t>Apriori</a:t>
            </a:r>
            <a:r>
              <a:rPr lang="en-IN" b="1" i="0" dirty="0">
                <a:solidFill>
                  <a:srgbClr val="111111"/>
                </a:solidFill>
                <a:effectLst/>
                <a:latin typeface="open sans" panose="020B0606030504020204" pitchFamily="34" charset="0"/>
              </a:rPr>
              <a:t> algorithm</a:t>
            </a:r>
            <a:br>
              <a:rPr lang="en-IN" b="1" i="0" dirty="0">
                <a:solidFill>
                  <a:srgbClr val="111111"/>
                </a:solidFill>
                <a:effectLst/>
                <a:latin typeface="open sans" panose="020B0606030504020204" pitchFamily="34" charset="0"/>
              </a:rPr>
            </a:br>
            <a:endParaRPr lang="en-IN" dirty="0"/>
          </a:p>
        </p:txBody>
      </p:sp>
      <p:pic>
        <p:nvPicPr>
          <p:cNvPr id="5" name="Content Placeholder 4">
            <a:extLst>
              <a:ext uri="{FF2B5EF4-FFF2-40B4-BE49-F238E27FC236}">
                <a16:creationId xmlns:a16="http://schemas.microsoft.com/office/drawing/2014/main" id="{2AEAFBDA-8DB9-1DCB-9767-A84354141C0E}"/>
              </a:ext>
            </a:extLst>
          </p:cNvPr>
          <p:cNvPicPr>
            <a:picLocks noGrp="1" noChangeAspect="1"/>
          </p:cNvPicPr>
          <p:nvPr>
            <p:ph idx="1"/>
          </p:nvPr>
        </p:nvPicPr>
        <p:blipFill>
          <a:blip r:embed="rId2"/>
          <a:stretch>
            <a:fillRect/>
          </a:stretch>
        </p:blipFill>
        <p:spPr>
          <a:xfrm>
            <a:off x="1882914" y="2341563"/>
            <a:ext cx="8426172" cy="3633787"/>
          </a:xfrm>
        </p:spPr>
      </p:pic>
    </p:spTree>
    <p:extLst>
      <p:ext uri="{BB962C8B-B14F-4D97-AF65-F5344CB8AC3E}">
        <p14:creationId xmlns:p14="http://schemas.microsoft.com/office/powerpoint/2010/main" val="492160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06472-3997-DD94-054B-6DFAE0791218}"/>
              </a:ext>
            </a:extLst>
          </p:cNvPr>
          <p:cNvSpPr>
            <a:spLocks noGrp="1"/>
          </p:cNvSpPr>
          <p:nvPr>
            <p:ph type="title"/>
          </p:nvPr>
        </p:nvSpPr>
        <p:spPr/>
        <p:txBody>
          <a:bodyPr/>
          <a:lstStyle/>
          <a:p>
            <a:r>
              <a:rPr lang="en-IN" b="1" i="0" dirty="0">
                <a:solidFill>
                  <a:srgbClr val="111111"/>
                </a:solidFill>
                <a:effectLst/>
                <a:latin typeface="open sans" panose="020B0606030504020204" pitchFamily="34" charset="0"/>
              </a:rPr>
              <a:t>Transaction reduction</a:t>
            </a:r>
            <a:endParaRPr lang="en-IN" dirty="0"/>
          </a:p>
        </p:txBody>
      </p:sp>
      <p:sp>
        <p:nvSpPr>
          <p:cNvPr id="3" name="Content Placeholder 2">
            <a:extLst>
              <a:ext uri="{FF2B5EF4-FFF2-40B4-BE49-F238E27FC236}">
                <a16:creationId xmlns:a16="http://schemas.microsoft.com/office/drawing/2014/main" id="{61E4DB24-8686-EBA6-CABA-26DD47EF7689}"/>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1" i="0" dirty="0">
                <a:solidFill>
                  <a:srgbClr val="111111"/>
                </a:solidFill>
                <a:effectLst/>
                <a:latin typeface="open sans" panose="020B0606030504020204" pitchFamily="34" charset="0"/>
              </a:rPr>
              <a:t>Transaction reduction:</a:t>
            </a:r>
            <a:r>
              <a:rPr lang="en-US" b="0" i="0" dirty="0">
                <a:solidFill>
                  <a:srgbClr val="111111"/>
                </a:solidFill>
                <a:effectLst/>
                <a:latin typeface="open sans" panose="020B0606030504020204" pitchFamily="34" charset="0"/>
              </a:rPr>
              <a:t> A transaction that does not contain any frequent k-</a:t>
            </a:r>
            <a:r>
              <a:rPr lang="en-US" b="0" i="0" dirty="0" err="1">
                <a:solidFill>
                  <a:srgbClr val="111111"/>
                </a:solidFill>
                <a:effectLst/>
                <a:latin typeface="open sans" panose="020B0606030504020204" pitchFamily="34" charset="0"/>
              </a:rPr>
              <a:t>itemsets</a:t>
            </a:r>
            <a:r>
              <a:rPr lang="en-US" b="0" i="0" dirty="0">
                <a:solidFill>
                  <a:srgbClr val="111111"/>
                </a:solidFill>
                <a:effectLst/>
                <a:latin typeface="open sans" panose="020B0606030504020204" pitchFamily="34" charset="0"/>
              </a:rPr>
              <a:t> useless in subsequent scans.</a:t>
            </a:r>
          </a:p>
          <a:p>
            <a:pPr algn="l">
              <a:buFont typeface="Arial" panose="020B0604020202020204" pitchFamily="34" charset="0"/>
              <a:buChar char="•"/>
            </a:pPr>
            <a:r>
              <a:rPr lang="en-US" b="1" i="0" dirty="0">
                <a:solidFill>
                  <a:srgbClr val="111111"/>
                </a:solidFill>
                <a:effectLst/>
                <a:latin typeface="open sans" panose="020B0606030504020204" pitchFamily="34" charset="0"/>
              </a:rPr>
              <a:t>Partitioning: </a:t>
            </a:r>
            <a:r>
              <a:rPr lang="en-US" b="0" i="0" dirty="0">
                <a:solidFill>
                  <a:srgbClr val="111111"/>
                </a:solidFill>
                <a:effectLst/>
                <a:latin typeface="open sans" panose="020B0606030504020204" pitchFamily="34" charset="0"/>
              </a:rPr>
              <a:t>An itemset that is potentially frequent in DB must be frequent in at least one of the partitions of DB.</a:t>
            </a:r>
          </a:p>
          <a:p>
            <a:pPr algn="l">
              <a:buFont typeface="Arial" panose="020B0604020202020204" pitchFamily="34" charset="0"/>
              <a:buChar char="•"/>
            </a:pPr>
            <a:r>
              <a:rPr lang="en-US" b="1" i="0" dirty="0">
                <a:solidFill>
                  <a:srgbClr val="111111"/>
                </a:solidFill>
                <a:effectLst/>
                <a:latin typeface="open sans" panose="020B0606030504020204" pitchFamily="34" charset="0"/>
              </a:rPr>
              <a:t>Sampling:</a:t>
            </a:r>
            <a:r>
              <a:rPr lang="en-US" b="0" i="0" dirty="0">
                <a:solidFill>
                  <a:srgbClr val="111111"/>
                </a:solidFill>
                <a:effectLst/>
                <a:latin typeface="open sans" panose="020B0606030504020204" pitchFamily="34" charset="0"/>
              </a:rPr>
              <a:t> Mining on a subset of given data, lower support threshold + a method to determine the completeness.</a:t>
            </a:r>
          </a:p>
          <a:p>
            <a:pPr algn="l">
              <a:buFont typeface="Arial" panose="020B0604020202020204" pitchFamily="34" charset="0"/>
              <a:buChar char="•"/>
            </a:pPr>
            <a:r>
              <a:rPr lang="en-US" b="1" i="0" dirty="0">
                <a:solidFill>
                  <a:srgbClr val="111111"/>
                </a:solidFill>
                <a:effectLst/>
                <a:latin typeface="open sans" panose="020B0606030504020204" pitchFamily="34" charset="0"/>
              </a:rPr>
              <a:t>Dynamic itemset counting: </a:t>
            </a:r>
            <a:r>
              <a:rPr lang="en-US" b="0" i="0" dirty="0">
                <a:solidFill>
                  <a:srgbClr val="111111"/>
                </a:solidFill>
                <a:effectLst/>
                <a:latin typeface="open sans" panose="020B0606030504020204" pitchFamily="34" charset="0"/>
              </a:rPr>
              <a:t>add new candidate </a:t>
            </a:r>
            <a:r>
              <a:rPr lang="en-US" b="0" i="0" dirty="0" err="1">
                <a:solidFill>
                  <a:srgbClr val="111111"/>
                </a:solidFill>
                <a:effectLst/>
                <a:latin typeface="open sans" panose="020B0606030504020204" pitchFamily="34" charset="0"/>
              </a:rPr>
              <a:t>itemsets</a:t>
            </a:r>
            <a:r>
              <a:rPr lang="en-US" b="0" i="0" dirty="0">
                <a:solidFill>
                  <a:srgbClr val="111111"/>
                </a:solidFill>
                <a:effectLst/>
                <a:latin typeface="open sans" panose="020B0606030504020204" pitchFamily="34" charset="0"/>
              </a:rPr>
              <a:t> only when all of their subsets are estimated to be frequent.</a:t>
            </a:r>
          </a:p>
          <a:p>
            <a:r>
              <a:rPr lang="en-US" b="1" i="0" dirty="0">
                <a:solidFill>
                  <a:srgbClr val="111111"/>
                </a:solidFill>
                <a:effectLst/>
                <a:latin typeface="open sans" panose="020B0606030504020204" pitchFamily="34" charset="0"/>
              </a:rPr>
              <a:t>Hash-based itemset counting:</a:t>
            </a:r>
            <a:r>
              <a:rPr lang="en-US" b="0" i="0" dirty="0">
                <a:solidFill>
                  <a:srgbClr val="111111"/>
                </a:solidFill>
                <a:effectLst/>
                <a:latin typeface="open sans" panose="020B0606030504020204" pitchFamily="34" charset="0"/>
              </a:rPr>
              <a:t> A k-itemset whose corresponding hashing bucket count is below the threshold cannot be frequent.</a:t>
            </a:r>
          </a:p>
          <a:p>
            <a:br>
              <a:rPr lang="en-US" dirty="0"/>
            </a:br>
            <a:endParaRPr lang="en-IN" dirty="0"/>
          </a:p>
        </p:txBody>
      </p:sp>
    </p:spTree>
    <p:extLst>
      <p:ext uri="{BB962C8B-B14F-4D97-AF65-F5344CB8AC3E}">
        <p14:creationId xmlns:p14="http://schemas.microsoft.com/office/powerpoint/2010/main" val="336247230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{63AC0F6D-7B79-4ABE-A71E-ABA0A1A7BFF4}tf33552983_win32</Template>
  <TotalTime>672</TotalTime>
  <Words>748</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erdana</vt:lpstr>
      <vt:lpstr>Franklin Gothic Book</vt:lpstr>
      <vt:lpstr>Franklin Gothic Demi</vt:lpstr>
      <vt:lpstr>inter-regular</vt:lpstr>
      <vt:lpstr>open sans</vt:lpstr>
      <vt:lpstr>Wingdings</vt:lpstr>
      <vt:lpstr>Wingdings 2</vt:lpstr>
      <vt:lpstr>DividendVTI</vt:lpstr>
      <vt:lpstr>MARKET BASKET ANALYSIS</vt:lpstr>
      <vt:lpstr>WHAT IS MARKET BASKET ANALYSIS?  </vt:lpstr>
      <vt:lpstr>1.Support</vt:lpstr>
      <vt:lpstr>2. Confidence:</vt:lpstr>
      <vt:lpstr>3. Lift :</vt:lpstr>
      <vt:lpstr>Apriori Algorithm   </vt:lpstr>
      <vt:lpstr>Limitation of Apriori algorithm  </vt:lpstr>
      <vt:lpstr>Optimizing Apriori algorithm </vt:lpstr>
      <vt:lpstr>Transaction reduction</vt:lpstr>
      <vt:lpstr>Advantages of Apriori Algorithm </vt:lpstr>
      <vt:lpstr>Disadvantages of Apriori Algorithms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BASKET ANALYSIS</dc:title>
  <dc:creator>Avula Madhu</dc:creator>
  <cp:lastModifiedBy>Avula Madhu</cp:lastModifiedBy>
  <cp:revision>5</cp:revision>
  <dcterms:created xsi:type="dcterms:W3CDTF">2022-05-24T17:08:10Z</dcterms:created>
  <dcterms:modified xsi:type="dcterms:W3CDTF">2022-05-25T04:20:43Z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