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1" r:id="rId1"/>
  </p:sldMasterIdLst>
  <p:sldIdLst>
    <p:sldId id="256" r:id="rId2"/>
    <p:sldId id="278" r:id="rId3"/>
    <p:sldId id="257" r:id="rId4"/>
    <p:sldId id="258" r:id="rId5"/>
    <p:sldId id="259" r:id="rId6"/>
    <p:sldId id="260" r:id="rId7"/>
    <p:sldId id="261" r:id="rId8"/>
    <p:sldId id="286" r:id="rId9"/>
    <p:sldId id="262" r:id="rId10"/>
    <p:sldId id="263" r:id="rId11"/>
    <p:sldId id="270" r:id="rId12"/>
    <p:sldId id="272" r:id="rId13"/>
    <p:sldId id="276" r:id="rId14"/>
    <p:sldId id="275" r:id="rId15"/>
    <p:sldId id="273" r:id="rId16"/>
    <p:sldId id="282" r:id="rId17"/>
    <p:sldId id="284" r:id="rId18"/>
    <p:sldId id="285" r:id="rId19"/>
    <p:sldId id="283" r:id="rId20"/>
    <p:sldId id="277" r:id="rId21"/>
    <p:sldId id="269"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0"/>
    <p:restoredTop sz="95915"/>
  </p:normalViewPr>
  <p:slideViewPr>
    <p:cSldViewPr snapToGrid="0">
      <p:cViewPr varScale="1">
        <p:scale>
          <a:sx n="84" d="100"/>
          <a:sy n="84" d="100"/>
        </p:scale>
        <p:origin x="200"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2.xml.rels><?xml version="1.0" encoding="UTF-8" standalone="yes"?>
<Relationships xmlns="http://schemas.openxmlformats.org/package/2006/relationships"><Relationship Id="rId3" Type="http://schemas.openxmlformats.org/officeDocument/2006/relationships/hyperlink" Target="https://careerfoundry.com/en/blog/data-analytics/data-analysis-techniques/" TargetMode="External"/><Relationship Id="rId2" Type="http://schemas.openxmlformats.org/officeDocument/2006/relationships/hyperlink" Target="https://www.mygreatlearning.com/blog/understanding-data-visualization-techniques/" TargetMode="External"/><Relationship Id="rId1" Type="http://schemas.openxmlformats.org/officeDocument/2006/relationships/hyperlink" Target="https://archive.ics.uci.edu/ml/datasets/Adult"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hyperlink" Target="https://careerfoundry.com/en/blog/data-analytics/data-analysis-techniques/" TargetMode="External"/><Relationship Id="rId2" Type="http://schemas.openxmlformats.org/officeDocument/2006/relationships/hyperlink" Target="https://www.mygreatlearning.com/blog/understanding-data-visualization-techniques/" TargetMode="External"/><Relationship Id="rId1" Type="http://schemas.openxmlformats.org/officeDocument/2006/relationships/hyperlink" Target="https://archive.ics.uci.edu/ml/datasets/Adult"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D5AD4D-24DE-4509-9272-ABABF5B4B3C2}"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D8F23C5-5F11-48CD-A38A-5E2183A37938}">
      <dgm:prSet custT="1"/>
      <dgm:spPr/>
      <dgm:t>
        <a:bodyPr/>
        <a:lstStyle/>
        <a:p>
          <a:pPr>
            <a:lnSpc>
              <a:spcPct val="100000"/>
            </a:lnSpc>
          </a:pPr>
          <a:r>
            <a:rPr lang="en-US" sz="1800" cap="none" dirty="0">
              <a:latin typeface="Times New Roman" panose="02020603050405020304" pitchFamily="18" charset="0"/>
              <a:cs typeface="Times New Roman" panose="02020603050405020304" pitchFamily="18" charset="0"/>
            </a:rPr>
            <a:t>We created train and test dataset by splitting the </a:t>
          </a:r>
        </a:p>
        <a:p>
          <a:pPr>
            <a:lnSpc>
              <a:spcPct val="100000"/>
            </a:lnSpc>
          </a:pPr>
          <a:r>
            <a:rPr lang="en-US" sz="1800" cap="none" dirty="0">
              <a:latin typeface="Times New Roman" panose="02020603050405020304" pitchFamily="18" charset="0"/>
              <a:cs typeface="Times New Roman" panose="02020603050405020304" pitchFamily="18" charset="0"/>
            </a:rPr>
            <a:t>data into:</a:t>
          </a:r>
          <a:br>
            <a:rPr lang="en-US" sz="1800" cap="none" dirty="0">
              <a:latin typeface="Times New Roman" panose="02020603050405020304" pitchFamily="18" charset="0"/>
              <a:cs typeface="Times New Roman" panose="02020603050405020304" pitchFamily="18" charset="0"/>
            </a:rPr>
          </a:br>
          <a:r>
            <a:rPr lang="en-US" sz="1800" cap="none" dirty="0">
              <a:latin typeface="Times New Roman" panose="02020603050405020304" pitchFamily="18" charset="0"/>
              <a:cs typeface="Times New Roman" panose="02020603050405020304" pitchFamily="18" charset="0"/>
            </a:rPr>
            <a:t>- 70% for training</a:t>
          </a:r>
          <a:br>
            <a:rPr lang="en-US" sz="1800" cap="none" dirty="0">
              <a:latin typeface="Times New Roman" panose="02020603050405020304" pitchFamily="18" charset="0"/>
              <a:cs typeface="Times New Roman" panose="02020603050405020304" pitchFamily="18" charset="0"/>
            </a:rPr>
          </a:br>
          <a:r>
            <a:rPr lang="en-US" sz="1800" cap="none" dirty="0">
              <a:latin typeface="Times New Roman" panose="02020603050405020304" pitchFamily="18" charset="0"/>
              <a:cs typeface="Times New Roman" panose="02020603050405020304" pitchFamily="18" charset="0"/>
            </a:rPr>
            <a:t>-30% for test data set</a:t>
          </a:r>
        </a:p>
      </dgm:t>
    </dgm:pt>
    <dgm:pt modelId="{4CFD2F1F-264E-4C5F-8512-A60C1AE6DAF0}" type="parTrans" cxnId="{1F2CAE46-66F4-483B-A012-F8CF66093D71}">
      <dgm:prSet/>
      <dgm:spPr/>
      <dgm:t>
        <a:bodyPr/>
        <a:lstStyle/>
        <a:p>
          <a:endParaRPr lang="en-US" dirty="0">
            <a:latin typeface="Times New Roman" panose="02020603050405020304" pitchFamily="18" charset="0"/>
            <a:cs typeface="Times New Roman" panose="02020603050405020304" pitchFamily="18" charset="0"/>
          </a:endParaRPr>
        </a:p>
      </dgm:t>
    </dgm:pt>
    <dgm:pt modelId="{45483828-9AC2-4ABC-8681-4B86839FFF4D}" type="sibTrans" cxnId="{1F2CAE46-66F4-483B-A012-F8CF66093D71}">
      <dgm:prSet/>
      <dgm:spPr/>
      <dgm:t>
        <a:bodyPr/>
        <a:lstStyle/>
        <a:p>
          <a:pPr>
            <a:lnSpc>
              <a:spcPct val="100000"/>
            </a:lnSpc>
          </a:pPr>
          <a:endParaRPr lang="en-US">
            <a:latin typeface="Times New Roman" panose="02020603050405020304" pitchFamily="18" charset="0"/>
            <a:cs typeface="Times New Roman" panose="02020603050405020304" pitchFamily="18" charset="0"/>
          </a:endParaRPr>
        </a:p>
      </dgm:t>
    </dgm:pt>
    <dgm:pt modelId="{60D04BEB-48ED-4BEF-9543-7DFA93D9B349}">
      <dgm:prSet custT="1"/>
      <dgm:spPr/>
    </dgm:pt>
    <dgm:pt modelId="{0EB041A3-8908-487F-8626-81B9E5B6E42D}" type="parTrans" cxnId="{535035EF-4233-4142-8B83-8E956AB96044}">
      <dgm:prSet/>
      <dgm:spPr/>
      <dgm:t>
        <a:bodyPr/>
        <a:lstStyle/>
        <a:p>
          <a:endParaRPr lang="en-US" dirty="0">
            <a:latin typeface="Times New Roman" panose="02020603050405020304" pitchFamily="18" charset="0"/>
            <a:cs typeface="Times New Roman" panose="02020603050405020304" pitchFamily="18" charset="0"/>
          </a:endParaRPr>
        </a:p>
      </dgm:t>
    </dgm:pt>
    <dgm:pt modelId="{245024BA-655C-4F78-B2CA-34DFC3EF0AB6}" type="sibTrans" cxnId="{535035EF-4233-4142-8B83-8E956AB96044}">
      <dgm:prSet/>
      <dgm:spPr/>
      <dgm:t>
        <a:bodyPr/>
        <a:lstStyle/>
        <a:p>
          <a:endParaRPr lang="en-US">
            <a:latin typeface="Times New Roman" panose="02020603050405020304" pitchFamily="18" charset="0"/>
            <a:cs typeface="Times New Roman" panose="02020603050405020304" pitchFamily="18" charset="0"/>
          </a:endParaRPr>
        </a:p>
      </dgm:t>
    </dgm:pt>
    <dgm:pt modelId="{CE664498-54DA-423C-947D-E33EA4634382}">
      <dgm:prSet custT="1"/>
      <dgm:spPr/>
      <dgm:t>
        <a:bodyPr/>
        <a:lstStyle/>
        <a:p>
          <a:pPr>
            <a:lnSpc>
              <a:spcPct val="100000"/>
            </a:lnSpc>
          </a:pPr>
          <a:r>
            <a:rPr lang="en-US" sz="1800" cap="none" dirty="0">
              <a:latin typeface="Times New Roman" panose="02020603050405020304" pitchFamily="18" charset="0"/>
              <a:cs typeface="Times New Roman" panose="02020603050405020304" pitchFamily="18" charset="0"/>
            </a:rPr>
            <a:t>-Databricks runtime (7.3 ml</a:t>
          </a:r>
          <a:r>
            <a:rPr lang="en-US" sz="1800" b="0" cap="none" dirty="0">
              <a:latin typeface="Times New Roman" panose="02020603050405020304" pitchFamily="18" charset="0"/>
              <a:cs typeface="Times New Roman" panose="02020603050405020304" pitchFamily="18" charset="0"/>
            </a:rPr>
            <a:t>(10.4 LTS (includes </a:t>
          </a:r>
          <a:r>
            <a:rPr lang="en-US" sz="1800" b="0" cap="none" dirty="0" err="1">
              <a:latin typeface="Times New Roman" panose="02020603050405020304" pitchFamily="18" charset="0"/>
              <a:cs typeface="Times New Roman" panose="02020603050405020304" pitchFamily="18" charset="0"/>
            </a:rPr>
            <a:t>apache</a:t>
          </a:r>
          <a:r>
            <a:rPr lang="en-US" sz="1800" b="0" cap="none" dirty="0">
              <a:latin typeface="Times New Roman" panose="02020603050405020304" pitchFamily="18" charset="0"/>
              <a:cs typeface="Times New Roman" panose="02020603050405020304" pitchFamily="18" charset="0"/>
            </a:rPr>
            <a:t> spark 3.2.1, </a:t>
          </a:r>
          <a:r>
            <a:rPr lang="en-US" sz="1800" b="0" cap="none" dirty="0" err="1">
              <a:latin typeface="Times New Roman" panose="02020603050405020304" pitchFamily="18" charset="0"/>
              <a:cs typeface="Times New Roman" panose="02020603050405020304" pitchFamily="18" charset="0"/>
            </a:rPr>
            <a:t>scala</a:t>
          </a:r>
          <a:r>
            <a:rPr lang="en-US" sz="1800" b="0" cap="none" dirty="0">
              <a:latin typeface="Times New Roman" panose="02020603050405020304" pitchFamily="18" charset="0"/>
              <a:cs typeface="Times New Roman" panose="02020603050405020304" pitchFamily="18" charset="0"/>
            </a:rPr>
            <a:t> 2.12))</a:t>
          </a:r>
          <a:endParaRPr lang="en-US" sz="1800" cap="none" dirty="0">
            <a:latin typeface="Times New Roman" panose="02020603050405020304" pitchFamily="18" charset="0"/>
            <a:cs typeface="Times New Roman" panose="02020603050405020304" pitchFamily="18" charset="0"/>
          </a:endParaRPr>
        </a:p>
      </dgm:t>
    </dgm:pt>
    <dgm:pt modelId="{CA142793-54DC-405C-869D-BA4116CF23F7}" type="parTrans" cxnId="{8E877DD0-C12B-44E5-AD16-6EE116192FF1}">
      <dgm:prSet/>
      <dgm:spPr/>
      <dgm:t>
        <a:bodyPr/>
        <a:lstStyle/>
        <a:p>
          <a:endParaRPr lang="en-US" dirty="0">
            <a:latin typeface="Times New Roman" panose="02020603050405020304" pitchFamily="18" charset="0"/>
            <a:cs typeface="Times New Roman" panose="02020603050405020304" pitchFamily="18" charset="0"/>
          </a:endParaRPr>
        </a:p>
      </dgm:t>
    </dgm:pt>
    <dgm:pt modelId="{AAD7CD48-B4AB-4870-AA2F-C4692105E6F7}" type="sibTrans" cxnId="{8E877DD0-C12B-44E5-AD16-6EE116192FF1}">
      <dgm:prSet/>
      <dgm:spPr/>
      <dgm:t>
        <a:bodyPr/>
        <a:lstStyle/>
        <a:p>
          <a:pPr>
            <a:lnSpc>
              <a:spcPct val="100000"/>
            </a:lnSpc>
          </a:pPr>
          <a:endParaRPr lang="en-US">
            <a:latin typeface="Times New Roman" panose="02020603050405020304" pitchFamily="18" charset="0"/>
            <a:cs typeface="Times New Roman" panose="02020603050405020304" pitchFamily="18" charset="0"/>
          </a:endParaRPr>
        </a:p>
      </dgm:t>
    </dgm:pt>
    <dgm:pt modelId="{B48FDBD0-1F61-4653-A205-FECF68A6BF56}">
      <dgm:prSet custT="1"/>
      <dgm:spPr/>
      <dgm:t>
        <a:bodyPr/>
        <a:lstStyle/>
        <a:p>
          <a:pPr>
            <a:lnSpc>
              <a:spcPct val="100000"/>
            </a:lnSpc>
          </a:pPr>
          <a:r>
            <a:rPr lang="en-US" sz="1800" cap="none" dirty="0">
              <a:latin typeface="Times New Roman" panose="02020603050405020304" pitchFamily="18" charset="0"/>
              <a:cs typeface="Times New Roman" panose="02020603050405020304" pitchFamily="18" charset="0"/>
            </a:rPr>
            <a:t>-Machine learning algorithms using </a:t>
          </a:r>
          <a:r>
            <a:rPr lang="en-US" sz="1800" cap="none" dirty="0" err="1">
              <a:latin typeface="Times New Roman" panose="02020603050405020304" pitchFamily="18" charset="0"/>
              <a:cs typeface="Times New Roman" panose="02020603050405020304" pitchFamily="18" charset="0"/>
            </a:rPr>
            <a:t>pyspark</a:t>
          </a:r>
          <a:r>
            <a:rPr lang="en-US" sz="1800" cap="none" dirty="0">
              <a:latin typeface="Times New Roman" panose="02020603050405020304" pitchFamily="18" charset="0"/>
              <a:cs typeface="Times New Roman" panose="02020603050405020304" pitchFamily="18" charset="0"/>
            </a:rPr>
            <a:t>.</a:t>
          </a:r>
        </a:p>
      </dgm:t>
    </dgm:pt>
    <dgm:pt modelId="{39CB7CE6-691F-4877-ABD8-52DBB38E87FB}" type="parTrans" cxnId="{08C8D765-76DC-4F71-A291-D739BA0C4A70}">
      <dgm:prSet/>
      <dgm:spPr/>
      <dgm:t>
        <a:bodyPr/>
        <a:lstStyle/>
        <a:p>
          <a:endParaRPr lang="en-US" dirty="0">
            <a:latin typeface="Times New Roman" panose="02020603050405020304" pitchFamily="18" charset="0"/>
            <a:cs typeface="Times New Roman" panose="02020603050405020304" pitchFamily="18" charset="0"/>
          </a:endParaRPr>
        </a:p>
      </dgm:t>
    </dgm:pt>
    <dgm:pt modelId="{94AE8CE7-D9B1-4FF2-9C5D-C611655924EC}" type="sibTrans" cxnId="{08C8D765-76DC-4F71-A291-D739BA0C4A70}">
      <dgm:prSet/>
      <dgm:spPr/>
      <dgm:t>
        <a:bodyPr/>
        <a:lstStyle/>
        <a:p>
          <a:endParaRPr lang="en-US" dirty="0">
            <a:latin typeface="Times New Roman" panose="02020603050405020304" pitchFamily="18" charset="0"/>
            <a:cs typeface="Times New Roman" panose="02020603050405020304" pitchFamily="18" charset="0"/>
          </a:endParaRPr>
        </a:p>
      </dgm:t>
    </dgm:pt>
    <dgm:pt modelId="{204136B7-DAF2-418D-AB8A-3E997D7C18C6}" type="pres">
      <dgm:prSet presAssocID="{D7D5AD4D-24DE-4509-9272-ABABF5B4B3C2}" presName="root" presStyleCnt="0">
        <dgm:presLayoutVars>
          <dgm:dir/>
          <dgm:resizeHandles val="exact"/>
        </dgm:presLayoutVars>
      </dgm:prSet>
      <dgm:spPr/>
    </dgm:pt>
    <dgm:pt modelId="{18ADAF44-0693-4EE5-8FC4-308090A8C6FB}" type="pres">
      <dgm:prSet presAssocID="{D7D5AD4D-24DE-4509-9272-ABABF5B4B3C2}" presName="container" presStyleCnt="0">
        <dgm:presLayoutVars>
          <dgm:dir/>
          <dgm:resizeHandles val="exact"/>
        </dgm:presLayoutVars>
      </dgm:prSet>
      <dgm:spPr/>
    </dgm:pt>
    <dgm:pt modelId="{17CDF9BC-8AC6-457A-A997-5377C9139E39}" type="pres">
      <dgm:prSet presAssocID="{CD8F23C5-5F11-48CD-A38A-5E2183A37938}" presName="compNode" presStyleCnt="0"/>
      <dgm:spPr/>
    </dgm:pt>
    <dgm:pt modelId="{615A3007-DABF-4189-BB34-392D9F773FC7}" type="pres">
      <dgm:prSet presAssocID="{CD8F23C5-5F11-48CD-A38A-5E2183A37938}" presName="iconBgRect" presStyleLbl="bgShp" presStyleIdx="0" presStyleCnt="3" custScaleX="244620" custScaleY="227661" custLinFactNeighborX="82253"/>
      <dgm:spPr/>
    </dgm:pt>
    <dgm:pt modelId="{97BD1B29-28C5-4AD8-954E-C870BA67A9DE}" type="pres">
      <dgm:prSet presAssocID="{CD8F23C5-5F11-48CD-A38A-5E2183A37938}" presName="iconRect" presStyleLbl="node1" presStyleIdx="0" presStyleCnt="3" custScaleX="301350" custScaleY="283633" custLinFactX="47068" custLinFactNeighborX="100000" custLinFactNeighborY="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2EBCE089-7371-4680-94C9-C2D0198BE5BA}" type="pres">
      <dgm:prSet presAssocID="{CD8F23C5-5F11-48CD-A38A-5E2183A37938}" presName="spaceRect" presStyleCnt="0"/>
      <dgm:spPr/>
    </dgm:pt>
    <dgm:pt modelId="{BF67DCAC-7B8D-4BEC-9CEF-ED611A95FA34}" type="pres">
      <dgm:prSet presAssocID="{CD8F23C5-5F11-48CD-A38A-5E2183A37938}" presName="textRect" presStyleLbl="revTx" presStyleIdx="0" presStyleCnt="3" custScaleX="227471" custScaleY="235065" custLinFactY="135804" custLinFactNeighborX="-4453" custLinFactNeighborY="200000">
        <dgm:presLayoutVars>
          <dgm:chMax val="1"/>
          <dgm:chPref val="1"/>
        </dgm:presLayoutVars>
      </dgm:prSet>
      <dgm:spPr/>
    </dgm:pt>
    <dgm:pt modelId="{7B097507-A684-4740-B1A7-9943A6F8D98F}" type="pres">
      <dgm:prSet presAssocID="{45483828-9AC2-4ABC-8681-4B86839FFF4D}" presName="sibTrans" presStyleLbl="sibTrans2D1" presStyleIdx="0" presStyleCnt="0"/>
      <dgm:spPr/>
    </dgm:pt>
    <dgm:pt modelId="{F0307A4E-0889-4D9A-AFB8-3B08E7FD8CC4}" type="pres">
      <dgm:prSet presAssocID="{CE664498-54DA-423C-947D-E33EA4634382}" presName="compNode" presStyleCnt="0"/>
      <dgm:spPr/>
    </dgm:pt>
    <dgm:pt modelId="{DF5D2587-87C6-4DF0-A922-BE1DB987ED1D}" type="pres">
      <dgm:prSet presAssocID="{CE664498-54DA-423C-947D-E33EA4634382}" presName="iconBgRect" presStyleLbl="bgShp" presStyleIdx="1" presStyleCnt="3" custScaleX="282521" custScaleY="262063"/>
      <dgm:spPr/>
    </dgm:pt>
    <dgm:pt modelId="{31D0B121-818E-4AE1-9965-27EB47EB9A42}" type="pres">
      <dgm:prSet presAssocID="{CE664498-54DA-423C-947D-E33EA4634382}" presName="iconRect" presStyleLbl="node1" presStyleIdx="1" presStyleCnt="3" custScaleX="265780" custScaleY="34666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7D6456AF-7BE0-42BB-A2C0-0620BF5A5405}" type="pres">
      <dgm:prSet presAssocID="{CE664498-54DA-423C-947D-E33EA4634382}" presName="spaceRect" presStyleCnt="0"/>
      <dgm:spPr/>
    </dgm:pt>
    <dgm:pt modelId="{88855DB7-01B8-4ACC-93D3-D04777FF0C39}" type="pres">
      <dgm:prSet presAssocID="{CE664498-54DA-423C-947D-E33EA4634382}" presName="textRect" presStyleLbl="revTx" presStyleIdx="1" presStyleCnt="3" custScaleX="209773" custScaleY="307314" custLinFactY="104184" custLinFactNeighborX="-58043" custLinFactNeighborY="200000">
        <dgm:presLayoutVars>
          <dgm:chMax val="1"/>
          <dgm:chPref val="1"/>
        </dgm:presLayoutVars>
      </dgm:prSet>
      <dgm:spPr/>
    </dgm:pt>
    <dgm:pt modelId="{D74B982A-013A-4C69-AF47-60F06C0EB53C}" type="pres">
      <dgm:prSet presAssocID="{AAD7CD48-B4AB-4870-AA2F-C4692105E6F7}" presName="sibTrans" presStyleLbl="sibTrans2D1" presStyleIdx="0" presStyleCnt="0"/>
      <dgm:spPr/>
    </dgm:pt>
    <dgm:pt modelId="{CBD06052-92DE-40CB-BECC-9CBAE627FC1A}" type="pres">
      <dgm:prSet presAssocID="{B48FDBD0-1F61-4653-A205-FECF68A6BF56}" presName="compNode" presStyleCnt="0"/>
      <dgm:spPr/>
    </dgm:pt>
    <dgm:pt modelId="{A2620233-1738-4875-85F1-D1FBCE513E00}" type="pres">
      <dgm:prSet presAssocID="{B48FDBD0-1F61-4653-A205-FECF68A6BF56}" presName="iconBgRect" presStyleLbl="bgShp" presStyleIdx="2" presStyleCnt="3" custScaleX="310796" custScaleY="229586"/>
      <dgm:spPr/>
    </dgm:pt>
    <dgm:pt modelId="{46F057D5-D935-4D61-8485-86F97A53FE5C}" type="pres">
      <dgm:prSet presAssocID="{B48FDBD0-1F61-4653-A205-FECF68A6BF56}" presName="iconRect" presStyleLbl="node1" presStyleIdx="2" presStyleCnt="3" custScaleX="435097" custScaleY="32565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361DA8C9-8A6D-4414-8111-4BBF433DC7F8}" type="pres">
      <dgm:prSet presAssocID="{B48FDBD0-1F61-4653-A205-FECF68A6BF56}" presName="spaceRect" presStyleCnt="0"/>
      <dgm:spPr/>
    </dgm:pt>
    <dgm:pt modelId="{8D53F4B3-1E95-4B68-8F30-BDA8EEA76C92}" type="pres">
      <dgm:prSet presAssocID="{B48FDBD0-1F61-4653-A205-FECF68A6BF56}" presName="textRect" presStyleLbl="revTx" presStyleIdx="2" presStyleCnt="3" custScaleX="173269" custScaleY="340933" custLinFactY="100000" custLinFactNeighborX="-74359" custLinFactNeighborY="166014">
        <dgm:presLayoutVars>
          <dgm:chMax val="1"/>
          <dgm:chPref val="1"/>
        </dgm:presLayoutVars>
      </dgm:prSet>
      <dgm:spPr/>
    </dgm:pt>
  </dgm:ptLst>
  <dgm:cxnLst>
    <dgm:cxn modelId="{3A1DBB0A-AD24-9F4B-9684-00153065317F}" type="presOf" srcId="{CD8F23C5-5F11-48CD-A38A-5E2183A37938}" destId="{BF67DCAC-7B8D-4BEC-9CEF-ED611A95FA34}" srcOrd="0" destOrd="0" presId="urn:microsoft.com/office/officeart/2018/2/layout/IconCircleList"/>
    <dgm:cxn modelId="{1F2CAE46-66F4-483B-A012-F8CF66093D71}" srcId="{D7D5AD4D-24DE-4509-9272-ABABF5B4B3C2}" destId="{CD8F23C5-5F11-48CD-A38A-5E2183A37938}" srcOrd="0" destOrd="0" parTransId="{4CFD2F1F-264E-4C5F-8512-A60C1AE6DAF0}" sibTransId="{45483828-9AC2-4ABC-8681-4B86839FFF4D}"/>
    <dgm:cxn modelId="{08C8D765-76DC-4F71-A291-D739BA0C4A70}" srcId="{D7D5AD4D-24DE-4509-9272-ABABF5B4B3C2}" destId="{B48FDBD0-1F61-4653-A205-FECF68A6BF56}" srcOrd="2" destOrd="0" parTransId="{39CB7CE6-691F-4877-ABD8-52DBB38E87FB}" sibTransId="{94AE8CE7-D9B1-4FF2-9C5D-C611655924EC}"/>
    <dgm:cxn modelId="{96958E75-C8D7-164F-9318-E82C9C300F1C}" type="presOf" srcId="{B48FDBD0-1F61-4653-A205-FECF68A6BF56}" destId="{8D53F4B3-1E95-4B68-8F30-BDA8EEA76C92}" srcOrd="0" destOrd="0" presId="urn:microsoft.com/office/officeart/2018/2/layout/IconCircleList"/>
    <dgm:cxn modelId="{D89F78A7-E494-AF42-8832-5E201FDB4E4F}" type="presOf" srcId="{AAD7CD48-B4AB-4870-AA2F-C4692105E6F7}" destId="{D74B982A-013A-4C69-AF47-60F06C0EB53C}" srcOrd="0" destOrd="0" presId="urn:microsoft.com/office/officeart/2018/2/layout/IconCircleList"/>
    <dgm:cxn modelId="{B3BB40AA-11D8-FA47-BC65-9EDE355E094F}" type="presOf" srcId="{45483828-9AC2-4ABC-8681-4B86839FFF4D}" destId="{7B097507-A684-4740-B1A7-9943A6F8D98F}" srcOrd="0" destOrd="0" presId="urn:microsoft.com/office/officeart/2018/2/layout/IconCircleList"/>
    <dgm:cxn modelId="{2F6EC1AD-8606-2443-8C4B-088C2DBE0865}" type="presOf" srcId="{CE664498-54DA-423C-947D-E33EA4634382}" destId="{88855DB7-01B8-4ACC-93D3-D04777FF0C39}" srcOrd="0" destOrd="0" presId="urn:microsoft.com/office/officeart/2018/2/layout/IconCircleList"/>
    <dgm:cxn modelId="{8E877DD0-C12B-44E5-AD16-6EE116192FF1}" srcId="{D7D5AD4D-24DE-4509-9272-ABABF5B4B3C2}" destId="{CE664498-54DA-423C-947D-E33EA4634382}" srcOrd="1" destOrd="0" parTransId="{CA142793-54DC-405C-869D-BA4116CF23F7}" sibTransId="{AAD7CD48-B4AB-4870-AA2F-C4692105E6F7}"/>
    <dgm:cxn modelId="{535035EF-4233-4142-8B83-8E956AB96044}" srcId="{CD8F23C5-5F11-48CD-A38A-5E2183A37938}" destId="{60D04BEB-48ED-4BEF-9543-7DFA93D9B349}" srcOrd="0" destOrd="0" parTransId="{0EB041A3-8908-487F-8626-81B9E5B6E42D}" sibTransId="{245024BA-655C-4F78-B2CA-34DFC3EF0AB6}"/>
    <dgm:cxn modelId="{A0B60BF3-9C52-DA4C-A010-5D6ECDF21346}" type="presOf" srcId="{D7D5AD4D-24DE-4509-9272-ABABF5B4B3C2}" destId="{204136B7-DAF2-418D-AB8A-3E997D7C18C6}" srcOrd="0" destOrd="0" presId="urn:microsoft.com/office/officeart/2018/2/layout/IconCircleList"/>
    <dgm:cxn modelId="{B61D2101-9A85-144C-A3F7-CBA6017A0237}" type="presParOf" srcId="{204136B7-DAF2-418D-AB8A-3E997D7C18C6}" destId="{18ADAF44-0693-4EE5-8FC4-308090A8C6FB}" srcOrd="0" destOrd="0" presId="urn:microsoft.com/office/officeart/2018/2/layout/IconCircleList"/>
    <dgm:cxn modelId="{0EFD0750-61BD-E349-9387-72443524A2D0}" type="presParOf" srcId="{18ADAF44-0693-4EE5-8FC4-308090A8C6FB}" destId="{17CDF9BC-8AC6-457A-A997-5377C9139E39}" srcOrd="0" destOrd="0" presId="urn:microsoft.com/office/officeart/2018/2/layout/IconCircleList"/>
    <dgm:cxn modelId="{A788FE6D-60F5-6B48-93A6-DF1F8B1A7296}" type="presParOf" srcId="{17CDF9BC-8AC6-457A-A997-5377C9139E39}" destId="{615A3007-DABF-4189-BB34-392D9F773FC7}" srcOrd="0" destOrd="0" presId="urn:microsoft.com/office/officeart/2018/2/layout/IconCircleList"/>
    <dgm:cxn modelId="{66C81DE7-544E-414C-81B0-EEECDC8141BE}" type="presParOf" srcId="{17CDF9BC-8AC6-457A-A997-5377C9139E39}" destId="{97BD1B29-28C5-4AD8-954E-C870BA67A9DE}" srcOrd="1" destOrd="0" presId="urn:microsoft.com/office/officeart/2018/2/layout/IconCircleList"/>
    <dgm:cxn modelId="{BB9BB449-449D-1D47-91B7-620BF7AC9DA5}" type="presParOf" srcId="{17CDF9BC-8AC6-457A-A997-5377C9139E39}" destId="{2EBCE089-7371-4680-94C9-C2D0198BE5BA}" srcOrd="2" destOrd="0" presId="urn:microsoft.com/office/officeart/2018/2/layout/IconCircleList"/>
    <dgm:cxn modelId="{72CE4572-6E24-1E40-88FE-6D83FC3FAAE3}" type="presParOf" srcId="{17CDF9BC-8AC6-457A-A997-5377C9139E39}" destId="{BF67DCAC-7B8D-4BEC-9CEF-ED611A95FA34}" srcOrd="3" destOrd="0" presId="urn:microsoft.com/office/officeart/2018/2/layout/IconCircleList"/>
    <dgm:cxn modelId="{5C413043-379A-024C-85B2-001568AC7322}" type="presParOf" srcId="{18ADAF44-0693-4EE5-8FC4-308090A8C6FB}" destId="{7B097507-A684-4740-B1A7-9943A6F8D98F}" srcOrd="1" destOrd="0" presId="urn:microsoft.com/office/officeart/2018/2/layout/IconCircleList"/>
    <dgm:cxn modelId="{A4E81496-D3EF-FE49-9E15-C440AC873155}" type="presParOf" srcId="{18ADAF44-0693-4EE5-8FC4-308090A8C6FB}" destId="{F0307A4E-0889-4D9A-AFB8-3B08E7FD8CC4}" srcOrd="2" destOrd="0" presId="urn:microsoft.com/office/officeart/2018/2/layout/IconCircleList"/>
    <dgm:cxn modelId="{9C442E05-2A67-B240-8FB9-C8FF3369736A}" type="presParOf" srcId="{F0307A4E-0889-4D9A-AFB8-3B08E7FD8CC4}" destId="{DF5D2587-87C6-4DF0-A922-BE1DB987ED1D}" srcOrd="0" destOrd="0" presId="urn:microsoft.com/office/officeart/2018/2/layout/IconCircleList"/>
    <dgm:cxn modelId="{0FDD7EAD-9E6E-7A4C-B278-C8BFC95C1061}" type="presParOf" srcId="{F0307A4E-0889-4D9A-AFB8-3B08E7FD8CC4}" destId="{31D0B121-818E-4AE1-9965-27EB47EB9A42}" srcOrd="1" destOrd="0" presId="urn:microsoft.com/office/officeart/2018/2/layout/IconCircleList"/>
    <dgm:cxn modelId="{254308CB-704E-0442-B95D-10977E9E606E}" type="presParOf" srcId="{F0307A4E-0889-4D9A-AFB8-3B08E7FD8CC4}" destId="{7D6456AF-7BE0-42BB-A2C0-0620BF5A5405}" srcOrd="2" destOrd="0" presId="urn:microsoft.com/office/officeart/2018/2/layout/IconCircleList"/>
    <dgm:cxn modelId="{BD1F098A-CCA9-8345-B962-DC1A1B5F12AB}" type="presParOf" srcId="{F0307A4E-0889-4D9A-AFB8-3B08E7FD8CC4}" destId="{88855DB7-01B8-4ACC-93D3-D04777FF0C39}" srcOrd="3" destOrd="0" presId="urn:microsoft.com/office/officeart/2018/2/layout/IconCircleList"/>
    <dgm:cxn modelId="{8D1ACC8A-7951-7949-BD28-F39C116FECF8}" type="presParOf" srcId="{18ADAF44-0693-4EE5-8FC4-308090A8C6FB}" destId="{D74B982A-013A-4C69-AF47-60F06C0EB53C}" srcOrd="3" destOrd="0" presId="urn:microsoft.com/office/officeart/2018/2/layout/IconCircleList"/>
    <dgm:cxn modelId="{7C91C837-834D-D64D-A870-01B2056ADC7D}" type="presParOf" srcId="{18ADAF44-0693-4EE5-8FC4-308090A8C6FB}" destId="{CBD06052-92DE-40CB-BECC-9CBAE627FC1A}" srcOrd="4" destOrd="0" presId="urn:microsoft.com/office/officeart/2018/2/layout/IconCircleList"/>
    <dgm:cxn modelId="{1EDBD2F2-90BF-8E4A-BF67-4D47DAA8CAF4}" type="presParOf" srcId="{CBD06052-92DE-40CB-BECC-9CBAE627FC1A}" destId="{A2620233-1738-4875-85F1-D1FBCE513E00}" srcOrd="0" destOrd="0" presId="urn:microsoft.com/office/officeart/2018/2/layout/IconCircleList"/>
    <dgm:cxn modelId="{257D5F77-FFAA-894D-A30F-0D96ABE0D91D}" type="presParOf" srcId="{CBD06052-92DE-40CB-BECC-9CBAE627FC1A}" destId="{46F057D5-D935-4D61-8485-86F97A53FE5C}" srcOrd="1" destOrd="0" presId="urn:microsoft.com/office/officeart/2018/2/layout/IconCircleList"/>
    <dgm:cxn modelId="{F5D100FC-699B-1F40-ABC1-65209ACE429C}" type="presParOf" srcId="{CBD06052-92DE-40CB-BECC-9CBAE627FC1A}" destId="{361DA8C9-8A6D-4414-8111-4BBF433DC7F8}" srcOrd="2" destOrd="0" presId="urn:microsoft.com/office/officeart/2018/2/layout/IconCircleList"/>
    <dgm:cxn modelId="{8E567AA1-9BF4-0C43-9F48-DE4ED9C99EBF}" type="presParOf" srcId="{CBD06052-92DE-40CB-BECC-9CBAE627FC1A}" destId="{8D53F4B3-1E95-4B68-8F30-BDA8EEA76C9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80F3A1-EC52-45EA-9E64-95CF74DBDB0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0F4FEC6-06B0-4E64-A0FF-AA52B3BE4929}">
      <dgm:prSet/>
      <dgm:spPr/>
      <dgm:t>
        <a:bodyPr/>
        <a:lstStyle/>
        <a:p>
          <a:r>
            <a:rPr lang="en-US" b="0" dirty="0"/>
            <a:t>[1] Dataset link: UCI Machine Learning Repository: Adult Data Set. (n.d.). Retrieved March 18,2023, from </a:t>
          </a:r>
          <a:r>
            <a:rPr lang="en-US" b="0" dirty="0">
              <a:hlinkClick xmlns:r="http://schemas.openxmlformats.org/officeDocument/2006/relationships" r:id="rId1"/>
            </a:rPr>
            <a:t>https://archive.ics.uci.edu/ml/datasets/Adult</a:t>
          </a:r>
          <a:endParaRPr lang="en-US" dirty="0"/>
        </a:p>
      </dgm:t>
    </dgm:pt>
    <dgm:pt modelId="{9F023FBB-684B-417E-A29C-BA054131B9F4}" type="parTrans" cxnId="{AB44E03E-EF22-47F5-A825-1895F59A8323}">
      <dgm:prSet/>
      <dgm:spPr/>
      <dgm:t>
        <a:bodyPr/>
        <a:lstStyle/>
        <a:p>
          <a:endParaRPr lang="en-US"/>
        </a:p>
      </dgm:t>
    </dgm:pt>
    <dgm:pt modelId="{67DD90B3-AF26-4028-8286-EB4F5142756A}" type="sibTrans" cxnId="{AB44E03E-EF22-47F5-A825-1895F59A8323}">
      <dgm:prSet/>
      <dgm:spPr/>
      <dgm:t>
        <a:bodyPr/>
        <a:lstStyle/>
        <a:p>
          <a:endParaRPr lang="en-US"/>
        </a:p>
      </dgm:t>
    </dgm:pt>
    <dgm:pt modelId="{31D8AAD5-BDC1-4E9A-BD84-4CE487C93A10}">
      <dgm:prSet/>
      <dgm:spPr/>
      <dgm:t>
        <a:bodyPr/>
        <a:lstStyle/>
        <a:p>
          <a:r>
            <a:rPr lang="en-US" b="0"/>
            <a:t>[2] Great Learning Team. (2022, September 2). Data Visualization Techniques, Tools andConcepts. Great Learning Blog: Free Resources What Matters to Shape Your Career! </a:t>
          </a:r>
          <a:r>
            <a:rPr lang="en-US" b="0">
              <a:hlinkClick xmlns:r="http://schemas.openxmlformats.org/officeDocument/2006/relationships" r:id="rId2"/>
            </a:rPr>
            <a:t>https://www.mygreatlearning.com/blog/understanding-data-visualization-techniques/</a:t>
          </a:r>
          <a:endParaRPr lang="en-US"/>
        </a:p>
      </dgm:t>
    </dgm:pt>
    <dgm:pt modelId="{0D9717F1-43EF-4A6F-AC56-1ECE6230E6E2}" type="parTrans" cxnId="{4B6CBEB4-BE59-4DEA-BC58-461E0CB9C369}">
      <dgm:prSet/>
      <dgm:spPr/>
      <dgm:t>
        <a:bodyPr/>
        <a:lstStyle/>
        <a:p>
          <a:endParaRPr lang="en-US"/>
        </a:p>
      </dgm:t>
    </dgm:pt>
    <dgm:pt modelId="{B2BBA2C4-2787-434D-8930-6D1ED1D0CA8A}" type="sibTrans" cxnId="{4B6CBEB4-BE59-4DEA-BC58-461E0CB9C369}">
      <dgm:prSet/>
      <dgm:spPr/>
      <dgm:t>
        <a:bodyPr/>
        <a:lstStyle/>
        <a:p>
          <a:endParaRPr lang="en-US"/>
        </a:p>
      </dgm:t>
    </dgm:pt>
    <dgm:pt modelId="{E52B9A90-00A2-42F5-90EA-0C1DAAB64183}">
      <dgm:prSet/>
      <dgm:spPr/>
      <dgm:t>
        <a:bodyPr/>
        <a:lstStyle/>
        <a:p>
          <a:r>
            <a:rPr lang="en-US" b="0"/>
            <a:t>[3] Stevens, E. (2023, January 4). The 7 Most Useful Data Analysis Methods and Techniques.CareerFoundry. </a:t>
          </a:r>
          <a:r>
            <a:rPr lang="en-US" b="0">
              <a:hlinkClick xmlns:r="http://schemas.openxmlformats.org/officeDocument/2006/relationships" r:id="rId3"/>
            </a:rPr>
            <a:t>https://careerfoundry.com/en/blog/data-analytics/data-analysis-techniques/</a:t>
          </a:r>
          <a:endParaRPr lang="en-US"/>
        </a:p>
      </dgm:t>
    </dgm:pt>
    <dgm:pt modelId="{5F47C774-A449-4C5D-8BB2-5089D2C81A67}" type="parTrans" cxnId="{6C69D68C-BD2A-4F40-BCE2-661FA672E367}">
      <dgm:prSet/>
      <dgm:spPr/>
      <dgm:t>
        <a:bodyPr/>
        <a:lstStyle/>
        <a:p>
          <a:endParaRPr lang="en-US"/>
        </a:p>
      </dgm:t>
    </dgm:pt>
    <dgm:pt modelId="{C5FC3A4C-98ED-4D4E-8B6E-06CF294854BF}" type="sibTrans" cxnId="{6C69D68C-BD2A-4F40-BCE2-661FA672E367}">
      <dgm:prSet/>
      <dgm:spPr/>
      <dgm:t>
        <a:bodyPr/>
        <a:lstStyle/>
        <a:p>
          <a:endParaRPr lang="en-US"/>
        </a:p>
      </dgm:t>
    </dgm:pt>
    <dgm:pt modelId="{B1BDA952-E078-DC4D-ABD0-9E84746ECA97}" type="pres">
      <dgm:prSet presAssocID="{6D80F3A1-EC52-45EA-9E64-95CF74DBDB07}" presName="vert0" presStyleCnt="0">
        <dgm:presLayoutVars>
          <dgm:dir/>
          <dgm:animOne val="branch"/>
          <dgm:animLvl val="lvl"/>
        </dgm:presLayoutVars>
      </dgm:prSet>
      <dgm:spPr/>
    </dgm:pt>
    <dgm:pt modelId="{86C2CA45-EA46-BC4C-8529-4D1A4201EFB2}" type="pres">
      <dgm:prSet presAssocID="{00F4FEC6-06B0-4E64-A0FF-AA52B3BE4929}" presName="thickLine" presStyleLbl="alignNode1" presStyleIdx="0" presStyleCnt="3"/>
      <dgm:spPr/>
    </dgm:pt>
    <dgm:pt modelId="{0361FA9B-1332-764C-B550-0792D2968762}" type="pres">
      <dgm:prSet presAssocID="{00F4FEC6-06B0-4E64-A0FF-AA52B3BE4929}" presName="horz1" presStyleCnt="0"/>
      <dgm:spPr/>
    </dgm:pt>
    <dgm:pt modelId="{7E0B70FF-8604-914F-957D-7891FFE02E5E}" type="pres">
      <dgm:prSet presAssocID="{00F4FEC6-06B0-4E64-A0FF-AA52B3BE4929}" presName="tx1" presStyleLbl="revTx" presStyleIdx="0" presStyleCnt="3"/>
      <dgm:spPr/>
    </dgm:pt>
    <dgm:pt modelId="{86DE0B01-7AAA-C940-9AA3-89B5E807612E}" type="pres">
      <dgm:prSet presAssocID="{00F4FEC6-06B0-4E64-A0FF-AA52B3BE4929}" presName="vert1" presStyleCnt="0"/>
      <dgm:spPr/>
    </dgm:pt>
    <dgm:pt modelId="{6D6E3368-0491-844C-9363-1E1BD993263C}" type="pres">
      <dgm:prSet presAssocID="{31D8AAD5-BDC1-4E9A-BD84-4CE487C93A10}" presName="thickLine" presStyleLbl="alignNode1" presStyleIdx="1" presStyleCnt="3"/>
      <dgm:spPr/>
    </dgm:pt>
    <dgm:pt modelId="{CCB7E5C4-9E5E-7341-8728-99C816A249A1}" type="pres">
      <dgm:prSet presAssocID="{31D8AAD5-BDC1-4E9A-BD84-4CE487C93A10}" presName="horz1" presStyleCnt="0"/>
      <dgm:spPr/>
    </dgm:pt>
    <dgm:pt modelId="{9CC4FA47-D53F-E344-9193-C9E122AC8E5D}" type="pres">
      <dgm:prSet presAssocID="{31D8AAD5-BDC1-4E9A-BD84-4CE487C93A10}" presName="tx1" presStyleLbl="revTx" presStyleIdx="1" presStyleCnt="3"/>
      <dgm:spPr/>
    </dgm:pt>
    <dgm:pt modelId="{B8B5EC3D-FE05-2746-9790-D2476CE47746}" type="pres">
      <dgm:prSet presAssocID="{31D8AAD5-BDC1-4E9A-BD84-4CE487C93A10}" presName="vert1" presStyleCnt="0"/>
      <dgm:spPr/>
    </dgm:pt>
    <dgm:pt modelId="{40203BB3-022D-0344-B93A-C6144DAD9611}" type="pres">
      <dgm:prSet presAssocID="{E52B9A90-00A2-42F5-90EA-0C1DAAB64183}" presName="thickLine" presStyleLbl="alignNode1" presStyleIdx="2" presStyleCnt="3"/>
      <dgm:spPr/>
    </dgm:pt>
    <dgm:pt modelId="{D8830D00-059D-3542-85AF-92E83F0C2216}" type="pres">
      <dgm:prSet presAssocID="{E52B9A90-00A2-42F5-90EA-0C1DAAB64183}" presName="horz1" presStyleCnt="0"/>
      <dgm:spPr/>
    </dgm:pt>
    <dgm:pt modelId="{486C606E-B5A7-FF42-9106-86AD9FBD7716}" type="pres">
      <dgm:prSet presAssocID="{E52B9A90-00A2-42F5-90EA-0C1DAAB64183}" presName="tx1" presStyleLbl="revTx" presStyleIdx="2" presStyleCnt="3"/>
      <dgm:spPr/>
    </dgm:pt>
    <dgm:pt modelId="{6EFB98A8-39C1-154D-B779-BC1707AC78BC}" type="pres">
      <dgm:prSet presAssocID="{E52B9A90-00A2-42F5-90EA-0C1DAAB64183}" presName="vert1" presStyleCnt="0"/>
      <dgm:spPr/>
    </dgm:pt>
  </dgm:ptLst>
  <dgm:cxnLst>
    <dgm:cxn modelId="{D3991433-655F-1340-803F-E4F2772BB67B}" type="presOf" srcId="{E52B9A90-00A2-42F5-90EA-0C1DAAB64183}" destId="{486C606E-B5A7-FF42-9106-86AD9FBD7716}" srcOrd="0" destOrd="0" presId="urn:microsoft.com/office/officeart/2008/layout/LinedList"/>
    <dgm:cxn modelId="{AB44E03E-EF22-47F5-A825-1895F59A8323}" srcId="{6D80F3A1-EC52-45EA-9E64-95CF74DBDB07}" destId="{00F4FEC6-06B0-4E64-A0FF-AA52B3BE4929}" srcOrd="0" destOrd="0" parTransId="{9F023FBB-684B-417E-A29C-BA054131B9F4}" sibTransId="{67DD90B3-AF26-4028-8286-EB4F5142756A}"/>
    <dgm:cxn modelId="{C2B5F681-F283-D440-92A4-5D2F286F1E16}" type="presOf" srcId="{6D80F3A1-EC52-45EA-9E64-95CF74DBDB07}" destId="{B1BDA952-E078-DC4D-ABD0-9E84746ECA97}" srcOrd="0" destOrd="0" presId="urn:microsoft.com/office/officeart/2008/layout/LinedList"/>
    <dgm:cxn modelId="{6C69D68C-BD2A-4F40-BCE2-661FA672E367}" srcId="{6D80F3A1-EC52-45EA-9E64-95CF74DBDB07}" destId="{E52B9A90-00A2-42F5-90EA-0C1DAAB64183}" srcOrd="2" destOrd="0" parTransId="{5F47C774-A449-4C5D-8BB2-5089D2C81A67}" sibTransId="{C5FC3A4C-98ED-4D4E-8B6E-06CF294854BF}"/>
    <dgm:cxn modelId="{4B6CBEB4-BE59-4DEA-BC58-461E0CB9C369}" srcId="{6D80F3A1-EC52-45EA-9E64-95CF74DBDB07}" destId="{31D8AAD5-BDC1-4E9A-BD84-4CE487C93A10}" srcOrd="1" destOrd="0" parTransId="{0D9717F1-43EF-4A6F-AC56-1ECE6230E6E2}" sibTransId="{B2BBA2C4-2787-434D-8930-6D1ED1D0CA8A}"/>
    <dgm:cxn modelId="{CBBF5AC4-CB49-3945-85F5-3191DEBA0900}" type="presOf" srcId="{31D8AAD5-BDC1-4E9A-BD84-4CE487C93A10}" destId="{9CC4FA47-D53F-E344-9193-C9E122AC8E5D}" srcOrd="0" destOrd="0" presId="urn:microsoft.com/office/officeart/2008/layout/LinedList"/>
    <dgm:cxn modelId="{EC9913EC-820B-FF46-8FFA-143C88C2C269}" type="presOf" srcId="{00F4FEC6-06B0-4E64-A0FF-AA52B3BE4929}" destId="{7E0B70FF-8604-914F-957D-7891FFE02E5E}" srcOrd="0" destOrd="0" presId="urn:microsoft.com/office/officeart/2008/layout/LinedList"/>
    <dgm:cxn modelId="{E5FB63EC-6C2F-264A-9A96-01C571312563}" type="presParOf" srcId="{B1BDA952-E078-DC4D-ABD0-9E84746ECA97}" destId="{86C2CA45-EA46-BC4C-8529-4D1A4201EFB2}" srcOrd="0" destOrd="0" presId="urn:microsoft.com/office/officeart/2008/layout/LinedList"/>
    <dgm:cxn modelId="{3FCB0E10-6C1F-834B-BA7C-483A5D1A7E5D}" type="presParOf" srcId="{B1BDA952-E078-DC4D-ABD0-9E84746ECA97}" destId="{0361FA9B-1332-764C-B550-0792D2968762}" srcOrd="1" destOrd="0" presId="urn:microsoft.com/office/officeart/2008/layout/LinedList"/>
    <dgm:cxn modelId="{D4FE6ED0-7250-F946-82A8-7EA0AA91BD67}" type="presParOf" srcId="{0361FA9B-1332-764C-B550-0792D2968762}" destId="{7E0B70FF-8604-914F-957D-7891FFE02E5E}" srcOrd="0" destOrd="0" presId="urn:microsoft.com/office/officeart/2008/layout/LinedList"/>
    <dgm:cxn modelId="{6E0012EC-A56F-6B4A-8316-5FB23FCD8CB6}" type="presParOf" srcId="{0361FA9B-1332-764C-B550-0792D2968762}" destId="{86DE0B01-7AAA-C940-9AA3-89B5E807612E}" srcOrd="1" destOrd="0" presId="urn:microsoft.com/office/officeart/2008/layout/LinedList"/>
    <dgm:cxn modelId="{F53A5816-C092-5B44-AC25-935D85C58EBB}" type="presParOf" srcId="{B1BDA952-E078-DC4D-ABD0-9E84746ECA97}" destId="{6D6E3368-0491-844C-9363-1E1BD993263C}" srcOrd="2" destOrd="0" presId="urn:microsoft.com/office/officeart/2008/layout/LinedList"/>
    <dgm:cxn modelId="{978B9CA3-3669-5442-BFEB-1DEC6B4EA4CF}" type="presParOf" srcId="{B1BDA952-E078-DC4D-ABD0-9E84746ECA97}" destId="{CCB7E5C4-9E5E-7341-8728-99C816A249A1}" srcOrd="3" destOrd="0" presId="urn:microsoft.com/office/officeart/2008/layout/LinedList"/>
    <dgm:cxn modelId="{6B587F3B-957B-3843-A79C-44C756BD2678}" type="presParOf" srcId="{CCB7E5C4-9E5E-7341-8728-99C816A249A1}" destId="{9CC4FA47-D53F-E344-9193-C9E122AC8E5D}" srcOrd="0" destOrd="0" presId="urn:microsoft.com/office/officeart/2008/layout/LinedList"/>
    <dgm:cxn modelId="{46041AD4-BB1A-9741-88F5-4445CB7177C4}" type="presParOf" srcId="{CCB7E5C4-9E5E-7341-8728-99C816A249A1}" destId="{B8B5EC3D-FE05-2746-9790-D2476CE47746}" srcOrd="1" destOrd="0" presId="urn:microsoft.com/office/officeart/2008/layout/LinedList"/>
    <dgm:cxn modelId="{93CE2815-446D-404D-B8AC-65BF859CC409}" type="presParOf" srcId="{B1BDA952-E078-DC4D-ABD0-9E84746ECA97}" destId="{40203BB3-022D-0344-B93A-C6144DAD9611}" srcOrd="4" destOrd="0" presId="urn:microsoft.com/office/officeart/2008/layout/LinedList"/>
    <dgm:cxn modelId="{83B64575-D6EE-F545-BFAF-EF6698677621}" type="presParOf" srcId="{B1BDA952-E078-DC4D-ABD0-9E84746ECA97}" destId="{D8830D00-059D-3542-85AF-92E83F0C2216}" srcOrd="5" destOrd="0" presId="urn:microsoft.com/office/officeart/2008/layout/LinedList"/>
    <dgm:cxn modelId="{1B71E3E9-68B4-C349-817D-014573D0E1F1}" type="presParOf" srcId="{D8830D00-059D-3542-85AF-92E83F0C2216}" destId="{486C606E-B5A7-FF42-9106-86AD9FBD7716}" srcOrd="0" destOrd="0" presId="urn:microsoft.com/office/officeart/2008/layout/LinedList"/>
    <dgm:cxn modelId="{F22CFC60-DA87-3945-AFDF-7ABF8D527B0A}" type="presParOf" srcId="{D8830D00-059D-3542-85AF-92E83F0C2216}" destId="{6EFB98A8-39C1-154D-B779-BC1707AC78B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A3007-DABF-4189-BB34-392D9F773FC7}">
      <dsp:nvSpPr>
        <dsp:cNvPr id="0" name=""/>
        <dsp:cNvSpPr/>
      </dsp:nvSpPr>
      <dsp:spPr>
        <a:xfrm>
          <a:off x="399752" y="1995728"/>
          <a:ext cx="1177501" cy="109586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BD1B29-28C5-4AD8-954E-C870BA67A9DE}">
      <dsp:nvSpPr>
        <dsp:cNvPr id="0" name=""/>
        <dsp:cNvSpPr/>
      </dsp:nvSpPr>
      <dsp:spPr>
        <a:xfrm>
          <a:off x="582500" y="2147726"/>
          <a:ext cx="841334" cy="7918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67DCAC-7B8D-4BEC-9CEF-ED611A95FA34}">
      <dsp:nvSpPr>
        <dsp:cNvPr id="0" name=""/>
        <dsp:cNvSpPr/>
      </dsp:nvSpPr>
      <dsp:spPr>
        <a:xfrm>
          <a:off x="162709" y="3594332"/>
          <a:ext cx="2580960" cy="1131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cap="none" dirty="0">
              <a:latin typeface="Times New Roman" panose="02020603050405020304" pitchFamily="18" charset="0"/>
              <a:cs typeface="Times New Roman" panose="02020603050405020304" pitchFamily="18" charset="0"/>
            </a:rPr>
            <a:t>We created train and test dataset by splitting the </a:t>
          </a:r>
        </a:p>
        <a:p>
          <a:pPr marL="0" lvl="0" indent="0" algn="l" defTabSz="800100">
            <a:lnSpc>
              <a:spcPct val="100000"/>
            </a:lnSpc>
            <a:spcBef>
              <a:spcPct val="0"/>
            </a:spcBef>
            <a:spcAft>
              <a:spcPct val="35000"/>
            </a:spcAft>
            <a:buNone/>
          </a:pPr>
          <a:r>
            <a:rPr lang="en-US" sz="1800" kern="1200" cap="none" dirty="0">
              <a:latin typeface="Times New Roman" panose="02020603050405020304" pitchFamily="18" charset="0"/>
              <a:cs typeface="Times New Roman" panose="02020603050405020304" pitchFamily="18" charset="0"/>
            </a:rPr>
            <a:t>data into:</a:t>
          </a:r>
          <a:br>
            <a:rPr lang="en-US" sz="1800" kern="1200" cap="none" dirty="0">
              <a:latin typeface="Times New Roman" panose="02020603050405020304" pitchFamily="18" charset="0"/>
              <a:cs typeface="Times New Roman" panose="02020603050405020304" pitchFamily="18" charset="0"/>
            </a:rPr>
          </a:br>
          <a:r>
            <a:rPr lang="en-US" sz="1800" kern="1200" cap="none" dirty="0">
              <a:latin typeface="Times New Roman" panose="02020603050405020304" pitchFamily="18" charset="0"/>
              <a:cs typeface="Times New Roman" panose="02020603050405020304" pitchFamily="18" charset="0"/>
            </a:rPr>
            <a:t>- 70% for training</a:t>
          </a:r>
          <a:br>
            <a:rPr lang="en-US" sz="1800" kern="1200" cap="none" dirty="0">
              <a:latin typeface="Times New Roman" panose="02020603050405020304" pitchFamily="18" charset="0"/>
              <a:cs typeface="Times New Roman" panose="02020603050405020304" pitchFamily="18" charset="0"/>
            </a:rPr>
          </a:br>
          <a:r>
            <a:rPr lang="en-US" sz="1800" kern="1200" cap="none" dirty="0">
              <a:latin typeface="Times New Roman" panose="02020603050405020304" pitchFamily="18" charset="0"/>
              <a:cs typeface="Times New Roman" panose="02020603050405020304" pitchFamily="18" charset="0"/>
            </a:rPr>
            <a:t>-30% for test data set</a:t>
          </a:r>
        </a:p>
      </dsp:txBody>
      <dsp:txXfrm>
        <a:off x="162709" y="3594332"/>
        <a:ext cx="2580960" cy="1131507"/>
      </dsp:txXfrm>
    </dsp:sp>
    <dsp:sp modelId="{DF5D2587-87C6-4DF0-A922-BE1DB987ED1D}">
      <dsp:nvSpPr>
        <dsp:cNvPr id="0" name=""/>
        <dsp:cNvSpPr/>
      </dsp:nvSpPr>
      <dsp:spPr>
        <a:xfrm>
          <a:off x="2991896" y="1912929"/>
          <a:ext cx="1359941" cy="126146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D0B121-818E-4AE1-9965-27EB47EB9A42}">
      <dsp:nvSpPr>
        <dsp:cNvPr id="0" name=""/>
        <dsp:cNvSpPr/>
      </dsp:nvSpPr>
      <dsp:spPr>
        <a:xfrm>
          <a:off x="3300854" y="2059743"/>
          <a:ext cx="742027" cy="9678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855DB7-01B8-4ACC-93D3-D04777FF0C39}">
      <dsp:nvSpPr>
        <dsp:cNvPr id="0" name=""/>
        <dsp:cNvSpPr/>
      </dsp:nvSpPr>
      <dsp:spPr>
        <a:xfrm>
          <a:off x="2734360" y="3268237"/>
          <a:ext cx="2380153" cy="1479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cap="none" dirty="0">
              <a:latin typeface="Times New Roman" panose="02020603050405020304" pitchFamily="18" charset="0"/>
              <a:cs typeface="Times New Roman" panose="02020603050405020304" pitchFamily="18" charset="0"/>
            </a:rPr>
            <a:t>-Databricks runtime (7.3 ml</a:t>
          </a:r>
          <a:r>
            <a:rPr lang="en-US" sz="1800" b="0" kern="1200" cap="none" dirty="0">
              <a:latin typeface="Times New Roman" panose="02020603050405020304" pitchFamily="18" charset="0"/>
              <a:cs typeface="Times New Roman" panose="02020603050405020304" pitchFamily="18" charset="0"/>
            </a:rPr>
            <a:t>(10.4 LTS (includes </a:t>
          </a:r>
          <a:r>
            <a:rPr lang="en-US" sz="1800" b="0" kern="1200" cap="none" dirty="0" err="1">
              <a:latin typeface="Times New Roman" panose="02020603050405020304" pitchFamily="18" charset="0"/>
              <a:cs typeface="Times New Roman" panose="02020603050405020304" pitchFamily="18" charset="0"/>
            </a:rPr>
            <a:t>apache</a:t>
          </a:r>
          <a:r>
            <a:rPr lang="en-US" sz="1800" b="0" kern="1200" cap="none" dirty="0">
              <a:latin typeface="Times New Roman" panose="02020603050405020304" pitchFamily="18" charset="0"/>
              <a:cs typeface="Times New Roman" panose="02020603050405020304" pitchFamily="18" charset="0"/>
            </a:rPr>
            <a:t> spark 3.2.1, </a:t>
          </a:r>
          <a:r>
            <a:rPr lang="en-US" sz="1800" b="0" kern="1200" cap="none" dirty="0" err="1">
              <a:latin typeface="Times New Roman" panose="02020603050405020304" pitchFamily="18" charset="0"/>
              <a:cs typeface="Times New Roman" panose="02020603050405020304" pitchFamily="18" charset="0"/>
            </a:rPr>
            <a:t>scala</a:t>
          </a:r>
          <a:r>
            <a:rPr lang="en-US" sz="1800" b="0" kern="1200" cap="none" dirty="0">
              <a:latin typeface="Times New Roman" panose="02020603050405020304" pitchFamily="18" charset="0"/>
              <a:cs typeface="Times New Roman" panose="02020603050405020304" pitchFamily="18" charset="0"/>
            </a:rPr>
            <a:t> 2.12))</a:t>
          </a:r>
          <a:endParaRPr lang="en-US" sz="1800" kern="1200" cap="none" dirty="0">
            <a:latin typeface="Times New Roman" panose="02020603050405020304" pitchFamily="18" charset="0"/>
            <a:cs typeface="Times New Roman" panose="02020603050405020304" pitchFamily="18" charset="0"/>
          </a:endParaRPr>
        </a:p>
      </dsp:txBody>
      <dsp:txXfrm>
        <a:off x="2734360" y="3268237"/>
        <a:ext cx="2380153" cy="1479284"/>
      </dsp:txXfrm>
    </dsp:sp>
    <dsp:sp modelId="{A2620233-1738-4875-85F1-D1FBCE513E00}">
      <dsp:nvSpPr>
        <dsp:cNvPr id="0" name=""/>
        <dsp:cNvSpPr/>
      </dsp:nvSpPr>
      <dsp:spPr>
        <a:xfrm>
          <a:off x="5970789" y="1991095"/>
          <a:ext cx="1496045" cy="110513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F057D5-D935-4D61-8485-86F97A53FE5C}">
      <dsp:nvSpPr>
        <dsp:cNvPr id="0" name=""/>
        <dsp:cNvSpPr/>
      </dsp:nvSpPr>
      <dsp:spPr>
        <a:xfrm>
          <a:off x="6111442" y="2089072"/>
          <a:ext cx="1214740" cy="9091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53F4B3-1E95-4B68-8F30-BDA8EEA76C92}">
      <dsp:nvSpPr>
        <dsp:cNvPr id="0" name=""/>
        <dsp:cNvSpPr/>
      </dsp:nvSpPr>
      <dsp:spPr>
        <a:xfrm>
          <a:off x="5803272" y="3003588"/>
          <a:ext cx="1965966" cy="1641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cap="none" dirty="0">
              <a:latin typeface="Times New Roman" panose="02020603050405020304" pitchFamily="18" charset="0"/>
              <a:cs typeface="Times New Roman" panose="02020603050405020304" pitchFamily="18" charset="0"/>
            </a:rPr>
            <a:t>-Machine learning algorithms using </a:t>
          </a:r>
          <a:r>
            <a:rPr lang="en-US" sz="1800" kern="1200" cap="none" dirty="0" err="1">
              <a:latin typeface="Times New Roman" panose="02020603050405020304" pitchFamily="18" charset="0"/>
              <a:cs typeface="Times New Roman" panose="02020603050405020304" pitchFamily="18" charset="0"/>
            </a:rPr>
            <a:t>pyspark</a:t>
          </a:r>
          <a:r>
            <a:rPr lang="en-US" sz="1800" kern="1200" cap="none" dirty="0">
              <a:latin typeface="Times New Roman" panose="02020603050405020304" pitchFamily="18" charset="0"/>
              <a:cs typeface="Times New Roman" panose="02020603050405020304" pitchFamily="18" charset="0"/>
            </a:rPr>
            <a:t>.</a:t>
          </a:r>
        </a:p>
      </dsp:txBody>
      <dsp:txXfrm>
        <a:off x="5803272" y="3003588"/>
        <a:ext cx="1965966" cy="16411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2CA45-EA46-BC4C-8529-4D1A4201EFB2}">
      <dsp:nvSpPr>
        <dsp:cNvPr id="0" name=""/>
        <dsp:cNvSpPr/>
      </dsp:nvSpPr>
      <dsp:spPr>
        <a:xfrm>
          <a:off x="0" y="2500"/>
          <a:ext cx="5910677"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0B70FF-8604-914F-957D-7891FFE02E5E}">
      <dsp:nvSpPr>
        <dsp:cNvPr id="0" name=""/>
        <dsp:cNvSpPr/>
      </dsp:nvSpPr>
      <dsp:spPr>
        <a:xfrm>
          <a:off x="0" y="2500"/>
          <a:ext cx="5910677" cy="1705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kern="1200" dirty="0"/>
            <a:t>[1] Dataset link: UCI Machine Learning Repository: Adult Data Set. (n.d.). Retrieved March 18,2023, from </a:t>
          </a:r>
          <a:r>
            <a:rPr lang="en-US" sz="1800" b="0" kern="1200" dirty="0">
              <a:hlinkClick xmlns:r="http://schemas.openxmlformats.org/officeDocument/2006/relationships" r:id="rId1"/>
            </a:rPr>
            <a:t>https://archive.ics.uci.edu/ml/datasets/Adult</a:t>
          </a:r>
          <a:endParaRPr lang="en-US" sz="1800" kern="1200" dirty="0"/>
        </a:p>
      </dsp:txBody>
      <dsp:txXfrm>
        <a:off x="0" y="2500"/>
        <a:ext cx="5910677" cy="1705213"/>
      </dsp:txXfrm>
    </dsp:sp>
    <dsp:sp modelId="{6D6E3368-0491-844C-9363-1E1BD993263C}">
      <dsp:nvSpPr>
        <dsp:cNvPr id="0" name=""/>
        <dsp:cNvSpPr/>
      </dsp:nvSpPr>
      <dsp:spPr>
        <a:xfrm>
          <a:off x="0" y="1707713"/>
          <a:ext cx="5910677"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C4FA47-D53F-E344-9193-C9E122AC8E5D}">
      <dsp:nvSpPr>
        <dsp:cNvPr id="0" name=""/>
        <dsp:cNvSpPr/>
      </dsp:nvSpPr>
      <dsp:spPr>
        <a:xfrm>
          <a:off x="0" y="1707713"/>
          <a:ext cx="5910677" cy="1705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kern="1200"/>
            <a:t>[2] Great Learning Team. (2022, September 2). Data Visualization Techniques, Tools andConcepts. Great Learning Blog: Free Resources What Matters to Shape Your Career! </a:t>
          </a:r>
          <a:r>
            <a:rPr lang="en-US" sz="1800" b="0" kern="1200">
              <a:hlinkClick xmlns:r="http://schemas.openxmlformats.org/officeDocument/2006/relationships" r:id="rId2"/>
            </a:rPr>
            <a:t>https://www.mygreatlearning.com/blog/understanding-data-visualization-techniques/</a:t>
          </a:r>
          <a:endParaRPr lang="en-US" sz="1800" kern="1200"/>
        </a:p>
      </dsp:txBody>
      <dsp:txXfrm>
        <a:off x="0" y="1707713"/>
        <a:ext cx="5910677" cy="1705213"/>
      </dsp:txXfrm>
    </dsp:sp>
    <dsp:sp modelId="{40203BB3-022D-0344-B93A-C6144DAD9611}">
      <dsp:nvSpPr>
        <dsp:cNvPr id="0" name=""/>
        <dsp:cNvSpPr/>
      </dsp:nvSpPr>
      <dsp:spPr>
        <a:xfrm>
          <a:off x="0" y="3412926"/>
          <a:ext cx="5910677"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6C606E-B5A7-FF42-9106-86AD9FBD7716}">
      <dsp:nvSpPr>
        <dsp:cNvPr id="0" name=""/>
        <dsp:cNvSpPr/>
      </dsp:nvSpPr>
      <dsp:spPr>
        <a:xfrm>
          <a:off x="0" y="3412926"/>
          <a:ext cx="5910677" cy="1705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kern="1200"/>
            <a:t>[3] Stevens, E. (2023, January 4). The 7 Most Useful Data Analysis Methods and Techniques.CareerFoundry. </a:t>
          </a:r>
          <a:r>
            <a:rPr lang="en-US" sz="1800" b="0" kern="1200">
              <a:hlinkClick xmlns:r="http://schemas.openxmlformats.org/officeDocument/2006/relationships" r:id="rId3"/>
            </a:rPr>
            <a:t>https://careerfoundry.com/en/blog/data-analytics/data-analysis-techniques/</a:t>
          </a:r>
          <a:endParaRPr lang="en-US" sz="1800" kern="1200"/>
        </a:p>
      </dsp:txBody>
      <dsp:txXfrm>
        <a:off x="0" y="3412926"/>
        <a:ext cx="5910677" cy="170521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458588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pPr/>
              <a:t>4/26/23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473773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pPr/>
              <a:t>4/26/23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845017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4/26/23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19210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t>4/26/23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888511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5898F52-2787-4BA2-BBBC-9395E9F86D50}" type="datetimeFigureOut">
              <a:rPr lang="en-US" smtClean="0"/>
              <a:pPr/>
              <a:t>4/26/23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80027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5898F52-2787-4BA2-BBBC-9395E9F86D50}" type="datetimeFigureOut">
              <a:rPr lang="en-US" smtClean="0"/>
              <a:pPr/>
              <a:t>4/26/23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057765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5898F52-2787-4BA2-BBBC-9395E9F86D50}" type="datetimeFigureOut">
              <a:rPr lang="en-US" smtClean="0"/>
              <a:t>4/26/23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344369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5898F52-2787-4BA2-BBBC-9395E9F86D50}" type="datetimeFigureOut">
              <a:rPr lang="en-US" smtClean="0"/>
              <a:t>4/26/23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599437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5898F52-2787-4BA2-BBBC-9395E9F86D50}" type="datetimeFigureOut">
              <a:rPr lang="en-US" smtClean="0"/>
              <a:pPr/>
              <a:t>4/26/23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4217398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5898F52-2787-4BA2-BBBC-9395E9F86D50}" type="datetimeFigureOut">
              <a:rPr lang="en-US" smtClean="0"/>
              <a:pPr/>
              <a:t>4/26/23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3734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5898F52-2787-4BA2-BBBC-9395E9F86D50}" type="datetimeFigureOut">
              <a:rPr lang="en-US" smtClean="0"/>
              <a:pPr/>
              <a:t>4/26/23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3213273703"/>
      </p:ext>
    </p:extLst>
  </p:cSld>
  <p:clrMap bg1="lt1" tx1="dk1" bg2="lt2" tx2="dk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A4DBD17-19AD-4376-A55A-C527EF944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DB7C943-6BFC-4A35-8DFA-0B204CD18B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CBE94A1-6ED2-C44A-7F60-ECFD0CE150A1}"/>
              </a:ext>
            </a:extLst>
          </p:cNvPr>
          <p:cNvSpPr>
            <a:spLocks noGrp="1"/>
          </p:cNvSpPr>
          <p:nvPr>
            <p:ph type="ctrTitle"/>
          </p:nvPr>
        </p:nvSpPr>
        <p:spPr>
          <a:xfrm>
            <a:off x="1120392" y="3042614"/>
            <a:ext cx="6068070" cy="3255264"/>
          </a:xfrm>
        </p:spPr>
        <p:txBody>
          <a:bodyPr>
            <a:noAutofit/>
          </a:bodyPr>
          <a:lstStyle/>
          <a:p>
            <a:pPr algn="ctr" rtl="0">
              <a:spcBef>
                <a:spcPts val="0"/>
              </a:spcBef>
              <a:spcAft>
                <a:spcPts val="0"/>
              </a:spcAft>
            </a:pPr>
            <a:r>
              <a:rPr lang="en-US" sz="3600" b="1" i="0" u="none" strike="noStrike" dirty="0">
                <a:effectLst/>
                <a:latin typeface="Times New Roman" panose="02020603050405020304" pitchFamily="18" charset="0"/>
                <a:cs typeface="Times New Roman" panose="02020603050405020304" pitchFamily="18" charset="0"/>
              </a:rPr>
              <a:t>Analysis of Adult dataset</a:t>
            </a:r>
            <a:br>
              <a:rPr lang="en-US" sz="2800" b="1" i="0" u="none" strike="noStrike" dirty="0">
                <a:effectLst/>
                <a:latin typeface="Times New Roman" panose="02020603050405020304" pitchFamily="18" charset="0"/>
                <a:cs typeface="Times New Roman" panose="02020603050405020304" pitchFamily="18" charset="0"/>
              </a:rPr>
            </a:br>
            <a:br>
              <a:rPr lang="en-US" sz="2800" b="1" i="0" u="none" strike="noStrike" dirty="0">
                <a:effectLst/>
                <a:latin typeface="Times New Roman" panose="02020603050405020304" pitchFamily="18" charset="0"/>
                <a:cs typeface="Times New Roman" panose="02020603050405020304" pitchFamily="18" charset="0"/>
              </a:rPr>
            </a:br>
            <a:r>
              <a:rPr lang="en-US" sz="2800" b="1" i="0" u="none" strike="noStrike" dirty="0">
                <a:effectLst/>
                <a:latin typeface="Times New Roman" panose="02020603050405020304" pitchFamily="18" charset="0"/>
                <a:cs typeface="Times New Roman" panose="02020603050405020304" pitchFamily="18" charset="0"/>
              </a:rPr>
              <a:t>Professor – Dr. </a:t>
            </a:r>
            <a:r>
              <a:rPr lang="en-US" sz="2800" b="1" i="0" u="none" strike="noStrike" dirty="0" err="1">
                <a:effectLst/>
                <a:latin typeface="Times New Roman" panose="02020603050405020304" pitchFamily="18" charset="0"/>
                <a:cs typeface="Times New Roman" panose="02020603050405020304" pitchFamily="18" charset="0"/>
              </a:rPr>
              <a:t>Lindi</a:t>
            </a:r>
            <a:r>
              <a:rPr lang="en-US" sz="2800" b="1" i="0" u="none" strike="noStrike" dirty="0">
                <a:effectLst/>
                <a:latin typeface="Times New Roman" panose="02020603050405020304" pitchFamily="18" charset="0"/>
                <a:cs typeface="Times New Roman" panose="02020603050405020304" pitchFamily="18" charset="0"/>
              </a:rPr>
              <a:t> Liao</a:t>
            </a:r>
            <a:br>
              <a:rPr lang="en-US" sz="2400" b="0" dirty="0">
                <a:effectLst/>
                <a:latin typeface="Times New Roman" panose="02020603050405020304" pitchFamily="18" charset="0"/>
                <a:cs typeface="Times New Roman" panose="02020603050405020304" pitchFamily="18" charset="0"/>
              </a:rPr>
            </a:br>
            <a:br>
              <a:rPr lang="en-US" sz="2400" b="0" dirty="0">
                <a:effectLst/>
                <a:latin typeface="Times New Roman" panose="02020603050405020304" pitchFamily="18" charset="0"/>
                <a:cs typeface="Times New Roman" panose="02020603050405020304" pitchFamily="18" charset="0"/>
              </a:rPr>
            </a:br>
            <a:r>
              <a:rPr lang="en-US" sz="2400" b="1" i="0" u="none" strike="noStrike" dirty="0">
                <a:effectLst/>
                <a:latin typeface="Times New Roman" panose="02020603050405020304" pitchFamily="18" charset="0"/>
                <a:cs typeface="Times New Roman" panose="02020603050405020304" pitchFamily="18" charset="0"/>
              </a:rPr>
              <a:t>AIT614 - #005: Big Data Essentials</a:t>
            </a:r>
            <a:br>
              <a:rPr lang="en-US" sz="2400" b="1" i="0" u="none" strike="noStrike" dirty="0">
                <a:effectLst/>
                <a:latin typeface="Times New Roman" panose="02020603050405020304" pitchFamily="18" charset="0"/>
                <a:cs typeface="Times New Roman" panose="02020603050405020304" pitchFamily="18" charset="0"/>
              </a:rPr>
            </a:br>
            <a:br>
              <a:rPr lang="en-US" sz="2400" b="1" i="0" u="none" strike="noStrike" dirty="0">
                <a:effectLst/>
                <a:latin typeface="Times New Roman" panose="02020603050405020304" pitchFamily="18" charset="0"/>
                <a:cs typeface="Times New Roman" panose="02020603050405020304" pitchFamily="18" charset="0"/>
              </a:rPr>
            </a:br>
            <a:r>
              <a:rPr lang="en-US" sz="2400" b="1" i="0" u="none" strike="noStrike" dirty="0">
                <a:effectLst/>
                <a:latin typeface="Times New Roman" panose="02020603050405020304" pitchFamily="18" charset="0"/>
                <a:cs typeface="Times New Roman" panose="02020603050405020304" pitchFamily="18" charset="0"/>
              </a:rPr>
              <a:t>April 26, 2023</a:t>
            </a:r>
            <a:br>
              <a:rPr lang="en-US" sz="2400" b="0" dirty="0">
                <a:effectLst/>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b="0" i="0" u="none" strike="noStrike" spc="0" dirty="0" err="1">
                <a:effectLst/>
                <a:latin typeface="Times New Roman" panose="02020603050405020304" pitchFamily="18" charset="0"/>
                <a:cs typeface="Times New Roman" panose="02020603050405020304" pitchFamily="18" charset="0"/>
              </a:rPr>
              <a:t>Pravallika</a:t>
            </a:r>
            <a:r>
              <a:rPr lang="en-US" sz="2400" b="0" i="0" u="none" strike="noStrike" spc="0" dirty="0">
                <a:effectLst/>
                <a:latin typeface="Times New Roman" panose="02020603050405020304" pitchFamily="18" charset="0"/>
                <a:cs typeface="Times New Roman" panose="02020603050405020304" pitchFamily="18" charset="0"/>
              </a:rPr>
              <a:t> </a:t>
            </a:r>
            <a:r>
              <a:rPr lang="en-US" sz="2400" b="0" i="0" u="none" strike="noStrike" spc="0" dirty="0" err="1">
                <a:effectLst/>
                <a:latin typeface="Times New Roman" panose="02020603050405020304" pitchFamily="18" charset="0"/>
                <a:cs typeface="Times New Roman" panose="02020603050405020304" pitchFamily="18" charset="0"/>
              </a:rPr>
              <a:t>Avula</a:t>
            </a:r>
            <a:r>
              <a:rPr lang="en-US" sz="2400" dirty="0">
                <a:latin typeface="Times New Roman" panose="02020603050405020304" pitchFamily="18" charset="0"/>
                <a:cs typeface="Times New Roman" panose="02020603050405020304" pitchFamily="18" charset="0"/>
              </a:rPr>
              <a:t> </a:t>
            </a:r>
            <a:r>
              <a:rPr lang="en-US" sz="2400" b="0" i="0" u="none" strike="noStrike" spc="0" dirty="0">
                <a:effectLst/>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G01388664</a:t>
            </a:r>
            <a:br>
              <a:rPr lang="en-US" sz="2400" b="0" spc="0" dirty="0">
                <a:effectLst/>
                <a:latin typeface="Times New Roman" panose="02020603050405020304" pitchFamily="18" charset="0"/>
                <a:cs typeface="Times New Roman" panose="02020603050405020304" pitchFamily="18" charset="0"/>
              </a:rPr>
            </a:br>
            <a:r>
              <a:rPr lang="en-US" sz="2400" b="0" i="0" u="none" strike="noStrike" spc="0" dirty="0" err="1">
                <a:effectLst/>
                <a:latin typeface="Times New Roman" panose="02020603050405020304" pitchFamily="18" charset="0"/>
                <a:cs typeface="Times New Roman" panose="02020603050405020304" pitchFamily="18" charset="0"/>
              </a:rPr>
              <a:t>Saipriya</a:t>
            </a:r>
            <a:r>
              <a:rPr lang="en-US" sz="2400" b="0" i="0" u="none" strike="noStrike" spc="0" dirty="0">
                <a:effectLst/>
                <a:latin typeface="Times New Roman" panose="02020603050405020304" pitchFamily="18" charset="0"/>
                <a:cs typeface="Times New Roman" panose="02020603050405020304" pitchFamily="18" charset="0"/>
              </a:rPr>
              <a:t> </a:t>
            </a:r>
            <a:r>
              <a:rPr lang="en-US" sz="2400" b="0" i="0" u="none" strike="noStrike" spc="0" dirty="0" err="1">
                <a:effectLst/>
                <a:latin typeface="Times New Roman" panose="02020603050405020304" pitchFamily="18" charset="0"/>
                <a:cs typeface="Times New Roman" panose="02020603050405020304" pitchFamily="18" charset="0"/>
              </a:rPr>
              <a:t>Bethi</a:t>
            </a:r>
            <a:r>
              <a:rPr lang="en-US" sz="2400" b="0" i="0" u="none" strike="noStrike" spc="0" dirty="0">
                <a:effectLst/>
                <a:latin typeface="Times New Roman" panose="02020603050405020304" pitchFamily="18" charset="0"/>
                <a:cs typeface="Times New Roman" panose="02020603050405020304" pitchFamily="18" charset="0"/>
              </a:rPr>
              <a:t> – G01389650</a:t>
            </a:r>
            <a:br>
              <a:rPr lang="en-US" sz="2400" b="0" spc="0" dirty="0">
                <a:effectLst/>
                <a:latin typeface="Times New Roman" panose="02020603050405020304" pitchFamily="18" charset="0"/>
                <a:cs typeface="Times New Roman" panose="02020603050405020304" pitchFamily="18" charset="0"/>
              </a:rPr>
            </a:br>
            <a:r>
              <a:rPr lang="en-US" sz="2400" b="0" i="0" u="none" strike="noStrike" spc="0" dirty="0">
                <a:effectLst/>
                <a:latin typeface="Times New Roman" panose="02020603050405020304" pitchFamily="18" charset="0"/>
                <a:cs typeface="Times New Roman" panose="02020603050405020304" pitchFamily="18" charset="0"/>
              </a:rPr>
              <a:t>Sai </a:t>
            </a:r>
            <a:r>
              <a:rPr lang="en-US" sz="2400" b="0" i="0" u="none" strike="noStrike" spc="0" dirty="0" err="1">
                <a:effectLst/>
                <a:latin typeface="Times New Roman" panose="02020603050405020304" pitchFamily="18" charset="0"/>
                <a:cs typeface="Times New Roman" panose="02020603050405020304" pitchFamily="18" charset="0"/>
              </a:rPr>
              <a:t>Roopesh</a:t>
            </a:r>
            <a:r>
              <a:rPr lang="en-US" sz="2400" b="0" i="0" u="none" strike="noStrike" spc="0" dirty="0">
                <a:effectLst/>
                <a:latin typeface="Times New Roman" panose="02020603050405020304" pitchFamily="18" charset="0"/>
                <a:cs typeface="Times New Roman" panose="02020603050405020304" pitchFamily="18" charset="0"/>
              </a:rPr>
              <a:t> </a:t>
            </a:r>
            <a:r>
              <a:rPr lang="en-US" sz="2400" b="0" i="0" u="none" strike="noStrike" spc="0" dirty="0" err="1">
                <a:effectLst/>
                <a:latin typeface="Times New Roman" panose="02020603050405020304" pitchFamily="18" charset="0"/>
                <a:cs typeface="Times New Roman" panose="02020603050405020304" pitchFamily="18" charset="0"/>
              </a:rPr>
              <a:t>Diddi</a:t>
            </a:r>
            <a:r>
              <a:rPr lang="en-US" sz="2400" dirty="0">
                <a:latin typeface="Times New Roman" panose="02020603050405020304" pitchFamily="18" charset="0"/>
                <a:cs typeface="Times New Roman" panose="02020603050405020304" pitchFamily="18" charset="0"/>
              </a:rPr>
              <a:t> </a:t>
            </a:r>
            <a:r>
              <a:rPr lang="en-US" sz="2400" b="0" i="0" u="none" strike="noStrike" spc="0" dirty="0">
                <a:effectLst/>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G01353614</a:t>
            </a:r>
            <a:br>
              <a:rPr lang="en-US" sz="2400" b="0" spc="0" dirty="0">
                <a:effectLst/>
                <a:latin typeface="Times New Roman" panose="02020603050405020304" pitchFamily="18" charset="0"/>
                <a:cs typeface="Times New Roman" panose="02020603050405020304" pitchFamily="18" charset="0"/>
              </a:rPr>
            </a:br>
            <a:r>
              <a:rPr lang="en-US" sz="2400" b="0" i="0" u="none" strike="noStrike" spc="0" dirty="0">
                <a:effectLst/>
                <a:latin typeface="Times New Roman" panose="02020603050405020304" pitchFamily="18" charset="0"/>
                <a:cs typeface="Times New Roman" panose="02020603050405020304" pitchFamily="18" charset="0"/>
              </a:rPr>
              <a:t>Snehita Moturu – G01388464</a:t>
            </a:r>
            <a:br>
              <a:rPr lang="en-US" sz="2400" i="0" u="none" strike="noStrike" dirty="0">
                <a:latin typeface="Times New Roman" panose="02020603050405020304" pitchFamily="18" charset="0"/>
                <a:cs typeface="Times New Roman" panose="02020603050405020304" pitchFamily="18" charset="0"/>
              </a:rPr>
            </a:br>
            <a:r>
              <a:rPr lang="en-US" sz="2400" b="0" i="0" u="none" strike="noStrike" spc="0" dirty="0" err="1">
                <a:effectLst/>
                <a:latin typeface="Times New Roman" panose="02020603050405020304" pitchFamily="18" charset="0"/>
                <a:cs typeface="Times New Roman" panose="02020603050405020304" pitchFamily="18" charset="0"/>
              </a:rPr>
              <a:t>Sameeksha</a:t>
            </a:r>
            <a:r>
              <a:rPr lang="en-US" sz="2400" b="0" i="0" u="none" strike="noStrike" spc="0" dirty="0">
                <a:effectLst/>
                <a:latin typeface="Times New Roman" panose="02020603050405020304" pitchFamily="18" charset="0"/>
                <a:cs typeface="Times New Roman" panose="02020603050405020304" pitchFamily="18" charset="0"/>
              </a:rPr>
              <a:t> </a:t>
            </a:r>
            <a:r>
              <a:rPr lang="en-US" sz="2400" b="0" i="0" u="none" strike="noStrike" spc="0" dirty="0" err="1">
                <a:effectLst/>
                <a:latin typeface="Times New Roman" panose="02020603050405020304" pitchFamily="18" charset="0"/>
                <a:cs typeface="Times New Roman" panose="02020603050405020304" pitchFamily="18" charset="0"/>
              </a:rPr>
              <a:t>Muralidhar</a:t>
            </a:r>
            <a:r>
              <a:rPr lang="en-US" sz="2400" b="0" i="0" u="none" strike="noStrike" spc="0" dirty="0">
                <a:effectLst/>
                <a:latin typeface="Times New Roman" panose="02020603050405020304" pitchFamily="18" charset="0"/>
                <a:cs typeface="Times New Roman" panose="02020603050405020304" pitchFamily="18" charset="0"/>
              </a:rPr>
              <a:t> Gupta –</a:t>
            </a:r>
            <a:r>
              <a:rPr lang="en-US" sz="2400" i="0" u="none" strike="noStrike" spc="0" dirty="0">
                <a:latin typeface="Times New Roman" panose="02020603050405020304" pitchFamily="18" charset="0"/>
                <a:cs typeface="Times New Roman" panose="02020603050405020304" pitchFamily="18" charset="0"/>
              </a:rPr>
              <a:t> </a:t>
            </a:r>
            <a:r>
              <a:rPr lang="en-US" sz="2400" spc="0" dirty="0">
                <a:latin typeface="Times New Roman" panose="02020603050405020304" pitchFamily="18" charset="0"/>
                <a:cs typeface="Times New Roman" panose="02020603050405020304" pitchFamily="18" charset="0"/>
              </a:rPr>
              <a:t>G01380844</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4328F4F-05A9-CA20-0107-52B77AF9E97A}"/>
              </a:ext>
            </a:extLst>
          </p:cNvPr>
          <p:cNvSpPr>
            <a:spLocks noGrp="1"/>
          </p:cNvSpPr>
          <p:nvPr>
            <p:ph type="subTitle" idx="1"/>
          </p:nvPr>
        </p:nvSpPr>
        <p:spPr>
          <a:xfrm>
            <a:off x="1100014" y="4670246"/>
            <a:ext cx="6037903" cy="914400"/>
          </a:xfrm>
        </p:spPr>
        <p:txBody>
          <a:bodyPr>
            <a:normAutofit/>
          </a:bodyPr>
          <a:lstStyle/>
          <a:p>
            <a:br>
              <a:rPr lang="en-US" spc="0" dirty="0">
                <a:latin typeface="Times New Roman" panose="02020603050405020304" pitchFamily="18" charset="0"/>
                <a:cs typeface="Times New Roman" panose="02020603050405020304" pitchFamily="18" charset="0"/>
              </a:rPr>
            </a:br>
            <a:endParaRPr lang="en-US" spc="0" dirty="0">
              <a:latin typeface="Times New Roman" panose="02020603050405020304" pitchFamily="18" charset="0"/>
              <a:cs typeface="Times New Roman" panose="02020603050405020304" pitchFamily="18" charset="0"/>
            </a:endParaRPr>
          </a:p>
        </p:txBody>
      </p:sp>
      <p:pic>
        <p:nvPicPr>
          <p:cNvPr id="18" name="Picture 3" descr="An abstract genetic concept">
            <a:extLst>
              <a:ext uri="{FF2B5EF4-FFF2-40B4-BE49-F238E27FC236}">
                <a16:creationId xmlns:a16="http://schemas.microsoft.com/office/drawing/2014/main" id="{C6D53192-0008-B819-50FE-F92D4F95BDFD}"/>
              </a:ext>
            </a:extLst>
          </p:cNvPr>
          <p:cNvPicPr>
            <a:picLocks noChangeAspect="1"/>
          </p:cNvPicPr>
          <p:nvPr/>
        </p:nvPicPr>
        <p:blipFill rotWithShape="1">
          <a:blip r:embed="rId2"/>
          <a:srcRect l="20120" r="15007" b="3"/>
          <a:stretch/>
        </p:blipFill>
        <p:spPr>
          <a:xfrm>
            <a:off x="8037574" y="759599"/>
            <a:ext cx="3458249" cy="5330650"/>
          </a:xfrm>
          <a:prstGeom prst="rect">
            <a:avLst/>
          </a:prstGeom>
        </p:spPr>
      </p:pic>
      <p:sp>
        <p:nvSpPr>
          <p:cNvPr id="40" name="Rectangle 39">
            <a:extLst>
              <a:ext uri="{FF2B5EF4-FFF2-40B4-BE49-F238E27FC236}">
                <a16:creationId xmlns:a16="http://schemas.microsoft.com/office/drawing/2014/main" id="{79DF27D9-327F-4301-A56A-9A8EC61E6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7411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A7014-0E86-1661-63C7-5C2F135647E2}"/>
              </a:ext>
            </a:extLst>
          </p:cNvPr>
          <p:cNvSpPr>
            <a:spLocks noGrp="1"/>
          </p:cNvSpPr>
          <p:nvPr>
            <p:ph type="title"/>
          </p:nvPr>
        </p:nvSpPr>
        <p:spPr>
          <a:xfrm>
            <a:off x="0" y="-552563"/>
            <a:ext cx="3733800" cy="3387203"/>
          </a:xfrm>
        </p:spPr>
        <p:txBody>
          <a:bodyPr vert="horz" lIns="91440" tIns="45720" rIns="91440" bIns="45720" rtlCol="0" anchor="ctr">
            <a:normAutofit/>
          </a:bodyPr>
          <a:lstStyle/>
          <a:p>
            <a:r>
              <a:rPr lang="en-US" sz="3200" b="1" dirty="0"/>
              <a:t>Data </a:t>
            </a:r>
            <a:r>
              <a:rPr lang="en-US" sz="3200" b="1" dirty="0">
                <a:latin typeface="Times New Roman" panose="02020603050405020304" pitchFamily="18" charset="0"/>
                <a:cs typeface="Times New Roman" panose="02020603050405020304" pitchFamily="18" charset="0"/>
              </a:rPr>
              <a:t>Visualization</a:t>
            </a:r>
          </a:p>
        </p:txBody>
      </p:sp>
      <p:sp>
        <p:nvSpPr>
          <p:cNvPr id="8" name="TextBox 7">
            <a:extLst>
              <a:ext uri="{FF2B5EF4-FFF2-40B4-BE49-F238E27FC236}">
                <a16:creationId xmlns:a16="http://schemas.microsoft.com/office/drawing/2014/main" id="{B7C20537-3A02-2524-0858-B4E1E80AD07C}"/>
              </a:ext>
            </a:extLst>
          </p:cNvPr>
          <p:cNvSpPr txBox="1"/>
          <p:nvPr/>
        </p:nvSpPr>
        <p:spPr>
          <a:xfrm>
            <a:off x="3899747" y="5940502"/>
            <a:ext cx="6905413" cy="1097280"/>
          </a:xfrm>
          <a:prstGeom prst="rect">
            <a:avLst/>
          </a:prstGeom>
        </p:spPr>
        <p:txBody>
          <a:bodyPr vert="horz" lIns="91440" tIns="45720" rIns="91440" bIns="45720" rtlCol="0" anchor="ctr">
            <a:normAutofit/>
          </a:bodyPr>
          <a:lstStyle/>
          <a:p>
            <a:pPr defTabSz="914400">
              <a:lnSpc>
                <a:spcPct val="90000"/>
              </a:lnSpc>
              <a:spcAft>
                <a:spcPts val="600"/>
              </a:spcAft>
              <a:buClr>
                <a:schemeClr val="accent1"/>
              </a:buClr>
            </a:pPr>
            <a:r>
              <a:rPr lang="en-US" dirty="0">
                <a:solidFill>
                  <a:schemeClr val="tx1">
                    <a:lumMod val="65000"/>
                    <a:lumOff val="35000"/>
                  </a:schemeClr>
                </a:solidFill>
                <a:latin typeface="Times New Roman" panose="02020603050405020304" pitchFamily="18" charset="0"/>
                <a:cs typeface="Times New Roman" panose="02020603050405020304" pitchFamily="18" charset="0"/>
              </a:rPr>
              <a:t>Visualization for different age groups where income is greater than 50K.</a:t>
            </a:r>
          </a:p>
        </p:txBody>
      </p:sp>
      <p:pic>
        <p:nvPicPr>
          <p:cNvPr id="9" name="Picture 8">
            <a:extLst>
              <a:ext uri="{FF2B5EF4-FFF2-40B4-BE49-F238E27FC236}">
                <a16:creationId xmlns:a16="http://schemas.microsoft.com/office/drawing/2014/main" id="{D4B1F442-ADFC-3BE0-CC6D-7F3CF11EF07B}"/>
              </a:ext>
            </a:extLst>
          </p:cNvPr>
          <p:cNvPicPr>
            <a:picLocks noChangeAspect="1"/>
          </p:cNvPicPr>
          <p:nvPr/>
        </p:nvPicPr>
        <p:blipFill>
          <a:blip r:embed="rId2"/>
          <a:stretch>
            <a:fillRect/>
          </a:stretch>
        </p:blipFill>
        <p:spPr>
          <a:xfrm>
            <a:off x="3550920" y="298641"/>
            <a:ext cx="8077200" cy="5641861"/>
          </a:xfrm>
          <a:prstGeom prst="rect">
            <a:avLst/>
          </a:prstGeom>
        </p:spPr>
      </p:pic>
    </p:spTree>
    <p:extLst>
      <p:ext uri="{BB962C8B-B14F-4D97-AF65-F5344CB8AC3E}">
        <p14:creationId xmlns:p14="http://schemas.microsoft.com/office/powerpoint/2010/main" val="257246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10A57C1-4D01-5B33-C448-1B96C612207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4038600" y="0"/>
            <a:ext cx="7680960" cy="71408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30664CC-5048-6D1B-F962-66622651D630}"/>
              </a:ext>
            </a:extLst>
          </p:cNvPr>
          <p:cNvSpPr txBox="1"/>
          <p:nvPr/>
        </p:nvSpPr>
        <p:spPr>
          <a:xfrm>
            <a:off x="607440" y="6396335"/>
            <a:ext cx="7484165"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Visualization of Work Class Distribution for Income &gt; 50K</a:t>
            </a:r>
          </a:p>
        </p:txBody>
      </p:sp>
      <p:sp>
        <p:nvSpPr>
          <p:cNvPr id="2" name="Title 1">
            <a:extLst>
              <a:ext uri="{FF2B5EF4-FFF2-40B4-BE49-F238E27FC236}">
                <a16:creationId xmlns:a16="http://schemas.microsoft.com/office/drawing/2014/main" id="{B7EE6FA0-7664-A3BB-58DA-45FFE7F00241}"/>
              </a:ext>
            </a:extLst>
          </p:cNvPr>
          <p:cNvSpPr>
            <a:spLocks noGrp="1"/>
          </p:cNvSpPr>
          <p:nvPr>
            <p:ph type="title"/>
          </p:nvPr>
        </p:nvSpPr>
        <p:spPr>
          <a:xfrm>
            <a:off x="0" y="-552563"/>
            <a:ext cx="3733800" cy="3387203"/>
          </a:xfrm>
        </p:spPr>
        <p:txBody>
          <a:bodyPr vert="horz" lIns="91440" tIns="45720" rIns="91440" bIns="45720" rtlCol="0" anchor="ctr">
            <a:normAutofit/>
          </a:bodyPr>
          <a:lstStyle/>
          <a:p>
            <a:r>
              <a:rPr lang="en-US" sz="3200" b="1" dirty="0"/>
              <a:t>Data </a:t>
            </a:r>
            <a:r>
              <a:rPr lang="en-US" sz="3200" b="1" dirty="0">
                <a:latin typeface="Times New Roman" panose="02020603050405020304" pitchFamily="18" charset="0"/>
                <a:cs typeface="Times New Roman" panose="02020603050405020304" pitchFamily="18" charset="0"/>
              </a:rPr>
              <a:t>Visualization</a:t>
            </a:r>
          </a:p>
        </p:txBody>
      </p:sp>
    </p:spTree>
    <p:extLst>
      <p:ext uri="{BB962C8B-B14F-4D97-AF65-F5344CB8AC3E}">
        <p14:creationId xmlns:p14="http://schemas.microsoft.com/office/powerpoint/2010/main" val="271717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par>
                                <p:cTn id="12" presetID="9" presetClass="entr" presetSubtype="0" fill="hold" nodeType="with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dissolve">
                                      <p:cBhvr>
                                        <p:cTn id="14"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516" y="4212709"/>
            <a:ext cx="10764932" cy="18739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E959E8B2-CF0A-CE72-46A7-0031BFD7DAB1}"/>
              </a:ext>
            </a:extLst>
          </p:cNvPr>
          <p:cNvSpPr>
            <a:spLocks noGrp="1"/>
          </p:cNvSpPr>
          <p:nvPr>
            <p:ph type="title"/>
          </p:nvPr>
        </p:nvSpPr>
        <p:spPr>
          <a:xfrm>
            <a:off x="0" y="3730737"/>
            <a:ext cx="4067033" cy="1527244"/>
          </a:xfrm>
        </p:spPr>
        <p:txBody>
          <a:bodyPr vert="horz" lIns="91440" tIns="45720" rIns="91440" bIns="45720" rtlCol="0" anchor="ctr">
            <a:normAutofit/>
          </a:bodyPr>
          <a:lstStyle/>
          <a:p>
            <a:pPr algn="r"/>
            <a:r>
              <a:rPr lang="en-US" sz="3200" b="1" dirty="0"/>
              <a:t>Data </a:t>
            </a:r>
            <a:r>
              <a:rPr lang="en-US" sz="3200" b="1" dirty="0">
                <a:latin typeface="Times New Roman" panose="02020603050405020304" pitchFamily="18" charset="0"/>
                <a:cs typeface="Times New Roman" panose="02020603050405020304" pitchFamily="18" charset="0"/>
              </a:rPr>
              <a:t>Visualization</a:t>
            </a:r>
          </a:p>
        </p:txBody>
      </p:sp>
      <p:sp>
        <p:nvSpPr>
          <p:cNvPr id="20" name="Rectangle 19">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a:extLst>
              <a:ext uri="{FF2B5EF4-FFF2-40B4-BE49-F238E27FC236}">
                <a16:creationId xmlns:a16="http://schemas.microsoft.com/office/drawing/2014/main" id="{63B39245-A5B6-049F-6AE1-121D654128A2}"/>
              </a:ext>
            </a:extLst>
          </p:cNvPr>
          <p:cNvPicPr>
            <a:picLocks noChangeAspect="1"/>
          </p:cNvPicPr>
          <p:nvPr/>
        </p:nvPicPr>
        <p:blipFill rotWithShape="1">
          <a:blip r:embed="rId2"/>
          <a:srcRect l="3096" t="33529" r="2235" b="18235"/>
          <a:stretch/>
        </p:blipFill>
        <p:spPr>
          <a:xfrm>
            <a:off x="198120" y="0"/>
            <a:ext cx="11765279" cy="4212709"/>
          </a:xfrm>
          <a:prstGeom prst="rect">
            <a:avLst/>
          </a:prstGeom>
        </p:spPr>
      </p:pic>
      <p:sp>
        <p:nvSpPr>
          <p:cNvPr id="5" name="TextBox 4">
            <a:extLst>
              <a:ext uri="{FF2B5EF4-FFF2-40B4-BE49-F238E27FC236}">
                <a16:creationId xmlns:a16="http://schemas.microsoft.com/office/drawing/2014/main" id="{33D707B5-EBDA-1416-07E2-D0A8C572DCFF}"/>
              </a:ext>
            </a:extLst>
          </p:cNvPr>
          <p:cNvSpPr txBox="1"/>
          <p:nvPr/>
        </p:nvSpPr>
        <p:spPr>
          <a:xfrm>
            <a:off x="864517" y="4702977"/>
            <a:ext cx="11098883" cy="1526582"/>
          </a:xfrm>
          <a:prstGeom prst="rect">
            <a:avLst/>
          </a:prstGeom>
        </p:spPr>
        <p:txBody>
          <a:bodyPr vert="horz" lIns="91440" tIns="45720" rIns="91440" bIns="45720" rtlCol="0" anchor="ctr">
            <a:normAutofit/>
          </a:bodyPr>
          <a:lstStyle/>
          <a:p>
            <a:pPr defTabSz="914400">
              <a:lnSpc>
                <a:spcPct val="90000"/>
              </a:lnSpc>
              <a:spcAft>
                <a:spcPts val="600"/>
              </a:spcAft>
              <a:buClr>
                <a:schemeClr val="accent1"/>
              </a:buClr>
            </a:pPr>
            <a:r>
              <a:rPr lang="en-US" b="0" i="0" dirty="0">
                <a:solidFill>
                  <a:srgbClr val="FFFFFF"/>
                </a:solidFill>
                <a:effectLst/>
                <a:latin typeface="Times New Roman" panose="02020603050405020304" pitchFamily="18" charset="0"/>
                <a:cs typeface="Times New Roman" panose="02020603050405020304" pitchFamily="18" charset="0"/>
              </a:rPr>
              <a:t>Exploring Variations through </a:t>
            </a:r>
            <a:r>
              <a:rPr lang="en-US" sz="2000" b="0" i="0" dirty="0">
                <a:solidFill>
                  <a:srgbClr val="FFFFFF"/>
                </a:solidFill>
                <a:effectLst/>
                <a:latin typeface="Times New Roman" panose="02020603050405020304" pitchFamily="18" charset="0"/>
                <a:cs typeface="Times New Roman" panose="02020603050405020304" pitchFamily="18" charset="0"/>
              </a:rPr>
              <a:t>Scatterplot</a:t>
            </a:r>
            <a:r>
              <a:rPr lang="en-US" b="0" i="0" dirty="0">
                <a:solidFill>
                  <a:srgbClr val="FFFFFF"/>
                </a:solidFill>
                <a:effectLst/>
                <a:latin typeface="Times New Roman" panose="02020603050405020304" pitchFamily="18" charset="0"/>
                <a:cs typeface="Times New Roman" panose="02020603050405020304" pitchFamily="18" charset="0"/>
              </a:rPr>
              <a:t> Visualization: </a:t>
            </a:r>
            <a:r>
              <a:rPr lang="en-US" dirty="0">
                <a:solidFill>
                  <a:srgbClr val="FFFFFF"/>
                </a:solidFill>
                <a:latin typeface="Times New Roman" panose="02020603050405020304" pitchFamily="18" charset="0"/>
                <a:cs typeface="Times New Roman" panose="02020603050405020304" pitchFamily="18" charset="0"/>
              </a:rPr>
              <a:t>Age and Hours per week showing income variation.</a:t>
            </a:r>
          </a:p>
        </p:txBody>
      </p:sp>
    </p:spTree>
    <p:extLst>
      <p:ext uri="{BB962C8B-B14F-4D97-AF65-F5344CB8AC3E}">
        <p14:creationId xmlns:p14="http://schemas.microsoft.com/office/powerpoint/2010/main" val="274630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6574D0EC-EF5A-BCA3-58CF-412504C38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8120" y="-24596"/>
            <a:ext cx="7021829" cy="63996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275D1B6-709E-CC4B-58AD-3D0A7BDB3A6A}"/>
              </a:ext>
            </a:extLst>
          </p:cNvPr>
          <p:cNvSpPr txBox="1"/>
          <p:nvPr/>
        </p:nvSpPr>
        <p:spPr>
          <a:xfrm>
            <a:off x="785813" y="6288216"/>
            <a:ext cx="917257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Occupation Distribution for Income &gt; 50K: A Visualization using Line Graph</a:t>
            </a:r>
          </a:p>
        </p:txBody>
      </p:sp>
      <p:sp>
        <p:nvSpPr>
          <p:cNvPr id="8" name="Title 1">
            <a:extLst>
              <a:ext uri="{FF2B5EF4-FFF2-40B4-BE49-F238E27FC236}">
                <a16:creationId xmlns:a16="http://schemas.microsoft.com/office/drawing/2014/main" id="{4AB42D07-AC1E-F059-CAC9-0892BAAD3337}"/>
              </a:ext>
            </a:extLst>
          </p:cNvPr>
          <p:cNvSpPr txBox="1">
            <a:spLocks/>
          </p:cNvSpPr>
          <p:nvPr/>
        </p:nvSpPr>
        <p:spPr>
          <a:xfrm>
            <a:off x="0" y="569784"/>
            <a:ext cx="9634011"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Data Visualization</a:t>
            </a:r>
          </a:p>
        </p:txBody>
      </p:sp>
    </p:spTree>
    <p:extLst>
      <p:ext uri="{BB962C8B-B14F-4D97-AF65-F5344CB8AC3E}">
        <p14:creationId xmlns:p14="http://schemas.microsoft.com/office/powerpoint/2010/main" val="84455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5CCCD68B-D45D-E332-7F2E-F989FDA248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9162"/>
            <a:ext cx="7467600" cy="63521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BC0CB0B-6241-0B7D-C3A0-F3400229E899}"/>
              </a:ext>
            </a:extLst>
          </p:cNvPr>
          <p:cNvSpPr txBox="1"/>
          <p:nvPr/>
        </p:nvSpPr>
        <p:spPr>
          <a:xfrm>
            <a:off x="299085" y="6347662"/>
            <a:ext cx="7822975" cy="400110"/>
          </a:xfrm>
          <a:prstGeom prst="rect">
            <a:avLst/>
          </a:prstGeom>
          <a:noFill/>
        </p:spPr>
        <p:txBody>
          <a:bodyPr wrap="none" rtlCol="0">
            <a:spAutoFit/>
          </a:bodyPr>
          <a:lstStyle/>
          <a:p>
            <a:r>
              <a:rPr lang="en-US" sz="2000" b="0" i="0" dirty="0">
                <a:solidFill>
                  <a:srgbClr val="374151"/>
                </a:solidFill>
                <a:effectLst/>
                <a:latin typeface="Times New Roman" panose="02020603050405020304" pitchFamily="18" charset="0"/>
                <a:cs typeface="Times New Roman" panose="02020603050405020304" pitchFamily="18" charset="0"/>
              </a:rPr>
              <a:t>Education Distribution for High-Income Individuals (&gt;50K) in the Dataset</a:t>
            </a: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9D10A18-7E85-D2CE-C209-052590740DC1}"/>
              </a:ext>
            </a:extLst>
          </p:cNvPr>
          <p:cNvSpPr txBox="1">
            <a:spLocks/>
          </p:cNvSpPr>
          <p:nvPr/>
        </p:nvSpPr>
        <p:spPr>
          <a:xfrm>
            <a:off x="0" y="569784"/>
            <a:ext cx="9634011"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Data Visualization</a:t>
            </a:r>
          </a:p>
        </p:txBody>
      </p:sp>
    </p:spTree>
    <p:extLst>
      <p:ext uri="{BB962C8B-B14F-4D97-AF65-F5344CB8AC3E}">
        <p14:creationId xmlns:p14="http://schemas.microsoft.com/office/powerpoint/2010/main" val="353301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060E6C-D88C-87D3-E679-9D0388DFFB19}"/>
              </a:ext>
            </a:extLst>
          </p:cNvPr>
          <p:cNvSpPr txBox="1"/>
          <p:nvPr/>
        </p:nvSpPr>
        <p:spPr>
          <a:xfrm>
            <a:off x="187521" y="6287736"/>
            <a:ext cx="799571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Average Weekly Work Hours by Marital Status for High Income Individuals</a:t>
            </a:r>
          </a:p>
        </p:txBody>
      </p:sp>
      <p:pic>
        <p:nvPicPr>
          <p:cNvPr id="8" name="Picture 7">
            <a:extLst>
              <a:ext uri="{FF2B5EF4-FFF2-40B4-BE49-F238E27FC236}">
                <a16:creationId xmlns:a16="http://schemas.microsoft.com/office/drawing/2014/main" id="{73E89EED-0075-4A39-C05F-95F9B996ECEA}"/>
              </a:ext>
            </a:extLst>
          </p:cNvPr>
          <p:cNvPicPr>
            <a:picLocks noChangeAspect="1"/>
          </p:cNvPicPr>
          <p:nvPr/>
        </p:nvPicPr>
        <p:blipFill rotWithShape="1">
          <a:blip r:embed="rId2"/>
          <a:srcRect l="4209" t="4809" r="9599"/>
          <a:stretch/>
        </p:blipFill>
        <p:spPr>
          <a:xfrm>
            <a:off x="4607386" y="1"/>
            <a:ext cx="6308222" cy="6392778"/>
          </a:xfrm>
          <a:prstGeom prst="rect">
            <a:avLst/>
          </a:prstGeom>
        </p:spPr>
      </p:pic>
      <p:sp>
        <p:nvSpPr>
          <p:cNvPr id="2" name="Title 1">
            <a:extLst>
              <a:ext uri="{FF2B5EF4-FFF2-40B4-BE49-F238E27FC236}">
                <a16:creationId xmlns:a16="http://schemas.microsoft.com/office/drawing/2014/main" id="{345F267D-D906-05B2-9F15-B96565871132}"/>
              </a:ext>
            </a:extLst>
          </p:cNvPr>
          <p:cNvSpPr txBox="1">
            <a:spLocks/>
          </p:cNvSpPr>
          <p:nvPr/>
        </p:nvSpPr>
        <p:spPr>
          <a:xfrm>
            <a:off x="0" y="569784"/>
            <a:ext cx="9634011"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Data Visualization</a:t>
            </a:r>
          </a:p>
        </p:txBody>
      </p:sp>
    </p:spTree>
    <p:extLst>
      <p:ext uri="{BB962C8B-B14F-4D97-AF65-F5344CB8AC3E}">
        <p14:creationId xmlns:p14="http://schemas.microsoft.com/office/powerpoint/2010/main" val="82098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5802-D0B9-F8EA-26FE-19E871EE690A}"/>
              </a:ext>
            </a:extLst>
          </p:cNvPr>
          <p:cNvSpPr>
            <a:spLocks noGrp="1"/>
          </p:cNvSpPr>
          <p:nvPr>
            <p:ph type="title"/>
          </p:nvPr>
        </p:nvSpPr>
        <p:spPr>
          <a:xfrm>
            <a:off x="5850528" y="31779"/>
            <a:ext cx="3566160" cy="1325563"/>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Feature</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Preprocessing</a:t>
            </a:r>
          </a:p>
        </p:txBody>
      </p:sp>
      <p:pic>
        <p:nvPicPr>
          <p:cNvPr id="62" name="Content Placeholder 61" descr="Diagram&#10;&#10;Description automatically generated">
            <a:extLst>
              <a:ext uri="{FF2B5EF4-FFF2-40B4-BE49-F238E27FC236}">
                <a16:creationId xmlns:a16="http://schemas.microsoft.com/office/drawing/2014/main" id="{23B7FF37-581A-2208-057D-CF3A19970240}"/>
              </a:ext>
            </a:extLst>
          </p:cNvPr>
          <p:cNvPicPr>
            <a:picLocks noGrp="1" noChangeAspect="1"/>
          </p:cNvPicPr>
          <p:nvPr>
            <p:ph idx="1"/>
          </p:nvPr>
        </p:nvPicPr>
        <p:blipFill rotWithShape="1">
          <a:blip r:embed="rId2"/>
          <a:srcRect l="6921" t="2290" r="7258" b="9582"/>
          <a:stretch/>
        </p:blipFill>
        <p:spPr>
          <a:xfrm>
            <a:off x="3639558" y="1025951"/>
            <a:ext cx="8247642" cy="5477640"/>
          </a:xfrm>
        </p:spPr>
      </p:pic>
      <p:sp>
        <p:nvSpPr>
          <p:cNvPr id="3" name="Title 1">
            <a:extLst>
              <a:ext uri="{FF2B5EF4-FFF2-40B4-BE49-F238E27FC236}">
                <a16:creationId xmlns:a16="http://schemas.microsoft.com/office/drawing/2014/main" id="{BCAF49D6-AF1B-C234-9D8B-47C6A4FFA9A4}"/>
              </a:ext>
            </a:extLst>
          </p:cNvPr>
          <p:cNvSpPr txBox="1">
            <a:spLocks/>
          </p:cNvSpPr>
          <p:nvPr/>
        </p:nvSpPr>
        <p:spPr>
          <a:xfrm>
            <a:off x="-1" y="565179"/>
            <a:ext cx="4130041"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r>
              <a:rPr lang="en-US" sz="3600" b="1" dirty="0">
                <a:solidFill>
                  <a:schemeClr val="bg1"/>
                </a:solidFill>
                <a:latin typeface="Times New Roman" panose="02020603050405020304" pitchFamily="18" charset="0"/>
                <a:cs typeface="Times New Roman" panose="02020603050405020304" pitchFamily="18" charset="0"/>
              </a:rPr>
              <a:t>Model Building</a:t>
            </a:r>
          </a:p>
        </p:txBody>
      </p:sp>
    </p:spTree>
    <p:extLst>
      <p:ext uri="{BB962C8B-B14F-4D97-AF65-F5344CB8AC3E}">
        <p14:creationId xmlns:p14="http://schemas.microsoft.com/office/powerpoint/2010/main" val="277194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B05A762-92A8-E36F-D1CB-D6011B32BBD7}"/>
              </a:ext>
            </a:extLst>
          </p:cNvPr>
          <p:cNvSpPr txBox="1">
            <a:spLocks noGrp="1"/>
          </p:cNvSpPr>
          <p:nvPr>
            <p:ph type="title"/>
          </p:nvPr>
        </p:nvSpPr>
        <p:spPr>
          <a:xfrm>
            <a:off x="146239" y="-951102"/>
            <a:ext cx="2947482" cy="460118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r>
              <a:rPr lang="en-US" sz="3200" b="1" dirty="0">
                <a:solidFill>
                  <a:schemeClr val="bg1"/>
                </a:solidFill>
                <a:latin typeface="Times New Roman" panose="02020603050405020304" pitchFamily="18" charset="0"/>
                <a:cs typeface="Times New Roman" panose="02020603050405020304" pitchFamily="18" charset="0"/>
              </a:rPr>
              <a:t>Features of the Dataset</a:t>
            </a:r>
          </a:p>
        </p:txBody>
      </p:sp>
      <p:pic>
        <p:nvPicPr>
          <p:cNvPr id="9" name="Content Placeholder 8">
            <a:extLst>
              <a:ext uri="{FF2B5EF4-FFF2-40B4-BE49-F238E27FC236}">
                <a16:creationId xmlns:a16="http://schemas.microsoft.com/office/drawing/2014/main" id="{AA4405A6-35CB-C14A-67DF-2F8285A61B30}"/>
              </a:ext>
            </a:extLst>
          </p:cNvPr>
          <p:cNvPicPr>
            <a:picLocks noGrp="1" noChangeAspect="1"/>
          </p:cNvPicPr>
          <p:nvPr>
            <p:ph idx="1"/>
          </p:nvPr>
        </p:nvPicPr>
        <p:blipFill>
          <a:blip r:embed="rId2"/>
          <a:stretch>
            <a:fillRect/>
          </a:stretch>
        </p:blipFill>
        <p:spPr>
          <a:xfrm>
            <a:off x="3522250" y="365759"/>
            <a:ext cx="7953469" cy="6227759"/>
          </a:xfrm>
          <a:prstGeom prst="rect">
            <a:avLst/>
          </a:prstGeom>
        </p:spPr>
      </p:pic>
    </p:spTree>
    <p:extLst>
      <p:ext uri="{BB962C8B-B14F-4D97-AF65-F5344CB8AC3E}">
        <p14:creationId xmlns:p14="http://schemas.microsoft.com/office/powerpoint/2010/main" val="80287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0A5CA0-EB2D-427B-5465-8092C8B5DE94}"/>
              </a:ext>
            </a:extLst>
          </p:cNvPr>
          <p:cNvSpPr txBox="1">
            <a:spLocks/>
          </p:cNvSpPr>
          <p:nvPr/>
        </p:nvSpPr>
        <p:spPr>
          <a:xfrm>
            <a:off x="-198120" y="1844688"/>
            <a:ext cx="3810000" cy="5729592"/>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gn="ctr">
              <a:lnSpc>
                <a:spcPct val="90000"/>
              </a:lnSpc>
              <a:spcAft>
                <a:spcPts val="600"/>
              </a:spcAft>
            </a:pPr>
            <a:r>
              <a:rPr lang="en-US" sz="3600" b="1" spc="-60" dirty="0">
                <a:solidFill>
                  <a:srgbClr val="FFFFFF"/>
                </a:solidFill>
                <a:latin typeface="Times New Roman" panose="02020603050405020304" pitchFamily="18" charset="0"/>
                <a:cs typeface="Times New Roman" panose="02020603050405020304" pitchFamily="18" charset="0"/>
              </a:rPr>
              <a:t>Analysis Setup</a:t>
            </a:r>
          </a:p>
          <a:p>
            <a:pPr algn="ctr">
              <a:lnSpc>
                <a:spcPct val="90000"/>
              </a:lnSpc>
              <a:spcAft>
                <a:spcPts val="600"/>
              </a:spcAft>
            </a:pPr>
            <a:r>
              <a:rPr lang="en-US" sz="3600" b="1" spc="-60" dirty="0">
                <a:solidFill>
                  <a:srgbClr val="FFFFFF"/>
                </a:solidFill>
                <a:latin typeface="Times New Roman" panose="02020603050405020304" pitchFamily="18" charset="0"/>
                <a:cs typeface="Times New Roman" panose="02020603050405020304" pitchFamily="18" charset="0"/>
              </a:rPr>
              <a:t>and</a:t>
            </a:r>
          </a:p>
          <a:p>
            <a:pPr algn="ctr">
              <a:lnSpc>
                <a:spcPct val="90000"/>
              </a:lnSpc>
              <a:spcAft>
                <a:spcPts val="600"/>
              </a:spcAft>
            </a:pPr>
            <a:r>
              <a:rPr lang="en-US" sz="3600" b="1" spc="-60" dirty="0">
                <a:solidFill>
                  <a:srgbClr val="FFFFFF"/>
                </a:solidFill>
                <a:latin typeface="Times New Roman" panose="02020603050405020304" pitchFamily="18" charset="0"/>
                <a:cs typeface="Times New Roman" panose="02020603050405020304" pitchFamily="18" charset="0"/>
              </a:rPr>
              <a:t>Runtime Environment</a:t>
            </a:r>
          </a:p>
          <a:p>
            <a:pPr>
              <a:lnSpc>
                <a:spcPct val="90000"/>
              </a:lnSpc>
              <a:spcAft>
                <a:spcPts val="600"/>
              </a:spcAft>
            </a:pPr>
            <a:endParaRPr lang="en-US" sz="3600" b="1" spc="-60" dirty="0">
              <a:solidFill>
                <a:srgbClr val="FFFFFF"/>
              </a:solidFill>
              <a:latin typeface="Times New Roman" panose="02020603050405020304" pitchFamily="18" charset="0"/>
              <a:cs typeface="Times New Roman" panose="02020603050405020304" pitchFamily="18" charset="0"/>
            </a:endParaRPr>
          </a:p>
          <a:p>
            <a:pPr>
              <a:lnSpc>
                <a:spcPct val="90000"/>
              </a:lnSpc>
              <a:spcAft>
                <a:spcPts val="600"/>
              </a:spcAft>
            </a:pPr>
            <a:endParaRPr lang="en-US" sz="3600" b="1" spc="-60" dirty="0">
              <a:solidFill>
                <a:srgbClr val="FFFFFF"/>
              </a:solidFill>
              <a:latin typeface="Times New Roman" panose="02020603050405020304" pitchFamily="18" charset="0"/>
              <a:cs typeface="Times New Roman" panose="02020603050405020304" pitchFamily="18" charset="0"/>
            </a:endParaRPr>
          </a:p>
          <a:p>
            <a:pPr>
              <a:lnSpc>
                <a:spcPct val="90000"/>
              </a:lnSpc>
              <a:spcAft>
                <a:spcPts val="600"/>
              </a:spcAft>
            </a:pPr>
            <a:endParaRPr lang="en-US" sz="3600" b="1" spc="-60" dirty="0">
              <a:solidFill>
                <a:srgbClr val="FFFFFF"/>
              </a:solidFill>
              <a:latin typeface="Times New Roman" panose="02020603050405020304" pitchFamily="18" charset="0"/>
              <a:cs typeface="Times New Roman" panose="02020603050405020304" pitchFamily="18" charset="0"/>
            </a:endParaRPr>
          </a:p>
          <a:p>
            <a:pPr>
              <a:lnSpc>
                <a:spcPct val="90000"/>
              </a:lnSpc>
              <a:spcAft>
                <a:spcPts val="600"/>
              </a:spcAft>
            </a:pPr>
            <a:endParaRPr lang="en-US" sz="3600" b="1" spc="-60" dirty="0">
              <a:solidFill>
                <a:srgbClr val="FFFFFF"/>
              </a:solidFill>
              <a:latin typeface="Times New Roman" panose="02020603050405020304" pitchFamily="18" charset="0"/>
              <a:cs typeface="Times New Roman" panose="02020603050405020304" pitchFamily="18" charset="0"/>
            </a:endParaRPr>
          </a:p>
          <a:p>
            <a:pPr>
              <a:lnSpc>
                <a:spcPct val="90000"/>
              </a:lnSpc>
              <a:spcAft>
                <a:spcPts val="600"/>
              </a:spcAft>
            </a:pPr>
            <a:endParaRPr lang="en-US" sz="3600" b="1" spc="-60" dirty="0">
              <a:solidFill>
                <a:srgbClr val="FFFFFF"/>
              </a:solidFill>
              <a:latin typeface="Times New Roman" panose="02020603050405020304" pitchFamily="18" charset="0"/>
              <a:cs typeface="Times New Roman" panose="02020603050405020304" pitchFamily="18" charset="0"/>
            </a:endParaRPr>
          </a:p>
        </p:txBody>
      </p:sp>
      <p:graphicFrame>
        <p:nvGraphicFramePr>
          <p:cNvPr id="13" name="TextBox 4">
            <a:extLst>
              <a:ext uri="{FF2B5EF4-FFF2-40B4-BE49-F238E27FC236}">
                <a16:creationId xmlns:a16="http://schemas.microsoft.com/office/drawing/2014/main" id="{EEC1E11B-4C49-8D49-BCC1-77942F73E7BB}"/>
              </a:ext>
            </a:extLst>
          </p:cNvPr>
          <p:cNvGraphicFramePr/>
          <p:nvPr>
            <p:extLst>
              <p:ext uri="{D42A27DB-BD31-4B8C-83A1-F6EECF244321}">
                <p14:modId xmlns:p14="http://schemas.microsoft.com/office/powerpoint/2010/main" val="812104771"/>
              </p:ext>
            </p:extLst>
          </p:nvPr>
        </p:nvGraphicFramePr>
        <p:xfrm>
          <a:off x="3779520" y="885338"/>
          <a:ext cx="8616761"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56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13"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a:extLst>
              <a:ext uri="{FF2B5EF4-FFF2-40B4-BE49-F238E27FC236}">
                <a16:creationId xmlns:a16="http://schemas.microsoft.com/office/drawing/2014/main" id="{28BBA2B0-1CB3-A0A0-473D-E36EE4A251CE}"/>
              </a:ext>
            </a:extLst>
          </p:cNvPr>
          <p:cNvSpPr>
            <a:spLocks noGrp="1"/>
          </p:cNvSpPr>
          <p:nvPr>
            <p:ph type="title"/>
          </p:nvPr>
        </p:nvSpPr>
        <p:spPr>
          <a:xfrm>
            <a:off x="315045" y="604748"/>
            <a:ext cx="2947482" cy="1038177"/>
          </a:xfrm>
        </p:spPr>
        <p:txBody>
          <a:bodyPr vert="horz" lIns="91440" tIns="45720" rIns="91440" bIns="45720" rtlCol="0" anchor="b">
            <a:normAutofit/>
          </a:bodyPr>
          <a:lstStyle/>
          <a:p>
            <a:r>
              <a:rPr lang="en-US" sz="4400" b="1" dirty="0">
                <a:latin typeface="Times New Roman" panose="02020603050405020304" pitchFamily="18" charset="0"/>
                <a:cs typeface="Times New Roman" panose="02020603050405020304" pitchFamily="18" charset="0"/>
              </a:rPr>
              <a:t>Results</a:t>
            </a:r>
          </a:p>
        </p:txBody>
      </p:sp>
      <p:sp>
        <p:nvSpPr>
          <p:cNvPr id="7" name="Title 1">
            <a:extLst>
              <a:ext uri="{FF2B5EF4-FFF2-40B4-BE49-F238E27FC236}">
                <a16:creationId xmlns:a16="http://schemas.microsoft.com/office/drawing/2014/main" id="{0781F5B8-82C9-FBE8-FC52-4E4A1CE9A861}"/>
              </a:ext>
            </a:extLst>
          </p:cNvPr>
          <p:cNvSpPr txBox="1">
            <a:spLocks/>
          </p:cNvSpPr>
          <p:nvPr/>
        </p:nvSpPr>
        <p:spPr>
          <a:xfrm>
            <a:off x="3577573" y="1642924"/>
            <a:ext cx="7973730" cy="3980635"/>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nSpc>
                <a:spcPct val="90000"/>
              </a:lnSpc>
              <a:spcAft>
                <a:spcPts val="600"/>
              </a:spcAft>
              <a:buClr>
                <a:schemeClr val="tx1"/>
              </a:buClr>
            </a:pPr>
            <a:r>
              <a:rPr lang="en-US" sz="2400" dirty="0">
                <a:solidFill>
                  <a:schemeClr val="tx1"/>
                </a:solidFill>
                <a:latin typeface="Times New Roman" panose="02020603050405020304" pitchFamily="18" charset="0"/>
                <a:ea typeface="+mn-ea"/>
                <a:cs typeface="Times New Roman" panose="02020603050405020304" pitchFamily="18" charset="0"/>
              </a:rPr>
              <a:t>Below are the results and scores of the models</a:t>
            </a:r>
          </a:p>
        </p:txBody>
      </p:sp>
      <p:sp>
        <p:nvSpPr>
          <p:cNvPr id="16" name="Rectangle 15">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 name="Table 2">
            <a:extLst>
              <a:ext uri="{FF2B5EF4-FFF2-40B4-BE49-F238E27FC236}">
                <a16:creationId xmlns:a16="http://schemas.microsoft.com/office/drawing/2014/main" id="{BF59FDFA-8E55-1E53-F205-415E2256178C}"/>
              </a:ext>
            </a:extLst>
          </p:cNvPr>
          <p:cNvGraphicFramePr>
            <a:graphicFrameLocks noGrp="1"/>
          </p:cNvGraphicFramePr>
          <p:nvPr>
            <p:extLst>
              <p:ext uri="{D42A27DB-BD31-4B8C-83A1-F6EECF244321}">
                <p14:modId xmlns:p14="http://schemas.microsoft.com/office/powerpoint/2010/main" val="2203840618"/>
              </p:ext>
            </p:extLst>
          </p:nvPr>
        </p:nvGraphicFramePr>
        <p:xfrm>
          <a:off x="3842135" y="2270574"/>
          <a:ext cx="7709167" cy="2944501"/>
        </p:xfrm>
        <a:graphic>
          <a:graphicData uri="http://schemas.openxmlformats.org/drawingml/2006/table">
            <a:tbl>
              <a:tblPr firstRow="1" bandRow="1">
                <a:tableStyleId>{5C22544A-7EE6-4342-B048-85BDC9FD1C3A}</a:tableStyleId>
              </a:tblPr>
              <a:tblGrid>
                <a:gridCol w="1288775">
                  <a:extLst>
                    <a:ext uri="{9D8B030D-6E8A-4147-A177-3AD203B41FA5}">
                      <a16:colId xmlns:a16="http://schemas.microsoft.com/office/drawing/2014/main" val="547195300"/>
                    </a:ext>
                  </a:extLst>
                </a:gridCol>
                <a:gridCol w="1549660">
                  <a:extLst>
                    <a:ext uri="{9D8B030D-6E8A-4147-A177-3AD203B41FA5}">
                      <a16:colId xmlns:a16="http://schemas.microsoft.com/office/drawing/2014/main" val="1184372891"/>
                    </a:ext>
                  </a:extLst>
                </a:gridCol>
                <a:gridCol w="1549660">
                  <a:extLst>
                    <a:ext uri="{9D8B030D-6E8A-4147-A177-3AD203B41FA5}">
                      <a16:colId xmlns:a16="http://schemas.microsoft.com/office/drawing/2014/main" val="1504833241"/>
                    </a:ext>
                  </a:extLst>
                </a:gridCol>
                <a:gridCol w="1549660">
                  <a:extLst>
                    <a:ext uri="{9D8B030D-6E8A-4147-A177-3AD203B41FA5}">
                      <a16:colId xmlns:a16="http://schemas.microsoft.com/office/drawing/2014/main" val="588009523"/>
                    </a:ext>
                  </a:extLst>
                </a:gridCol>
                <a:gridCol w="1771412">
                  <a:extLst>
                    <a:ext uri="{9D8B030D-6E8A-4147-A177-3AD203B41FA5}">
                      <a16:colId xmlns:a16="http://schemas.microsoft.com/office/drawing/2014/main" val="1840850957"/>
                    </a:ext>
                  </a:extLst>
                </a:gridCol>
              </a:tblGrid>
              <a:tr h="864655">
                <a:tc>
                  <a:txBody>
                    <a:bodyPr/>
                    <a:lstStyle/>
                    <a:p>
                      <a:r>
                        <a:rPr lang="en-US" sz="1800" dirty="0">
                          <a:latin typeface="Times New Roman" panose="02020603050405020304" pitchFamily="18" charset="0"/>
                          <a:cs typeface="Times New Roman" panose="02020603050405020304" pitchFamily="18" charset="0"/>
                        </a:rPr>
                        <a:t>Scores</a:t>
                      </a:r>
                    </a:p>
                  </a:txBody>
                  <a:tcPr marL="91265" marR="91265" marT="45633" marB="45633"/>
                </a:tc>
                <a:tc>
                  <a:txBody>
                    <a:bodyPr/>
                    <a:lstStyle/>
                    <a:p>
                      <a:r>
                        <a:rPr lang="en-US" sz="1800">
                          <a:latin typeface="Times New Roman" panose="02020603050405020304" pitchFamily="18" charset="0"/>
                          <a:cs typeface="Times New Roman" panose="02020603050405020304" pitchFamily="18" charset="0"/>
                        </a:rPr>
                        <a:t>Logistic Regression</a:t>
                      </a:r>
                    </a:p>
                  </a:txBody>
                  <a:tcPr marL="91265" marR="91265" marT="45633" marB="45633"/>
                </a:tc>
                <a:tc>
                  <a:txBody>
                    <a:bodyPr/>
                    <a:lstStyle/>
                    <a:p>
                      <a:r>
                        <a:rPr lang="en-US" sz="1800">
                          <a:latin typeface="Times New Roman" panose="02020603050405020304" pitchFamily="18" charset="0"/>
                          <a:cs typeface="Times New Roman" panose="02020603050405020304" pitchFamily="18" charset="0"/>
                        </a:rPr>
                        <a:t>Random Forest</a:t>
                      </a:r>
                    </a:p>
                  </a:txBody>
                  <a:tcPr marL="91265" marR="91265" marT="45633" marB="45633"/>
                </a:tc>
                <a:tc>
                  <a:txBody>
                    <a:bodyPr/>
                    <a:lstStyle/>
                    <a:p>
                      <a:r>
                        <a:rPr lang="en-US" sz="1800">
                          <a:latin typeface="Times New Roman" panose="02020603050405020304" pitchFamily="18" charset="0"/>
                          <a:cs typeface="Times New Roman" panose="02020603050405020304" pitchFamily="18" charset="0"/>
                        </a:rPr>
                        <a:t>Naïve Bayes</a:t>
                      </a:r>
                    </a:p>
                  </a:txBody>
                  <a:tcPr marL="91265" marR="91265" marT="45633" marB="45633"/>
                </a:tc>
                <a:tc>
                  <a:txBody>
                    <a:bodyPr/>
                    <a:lstStyle/>
                    <a:p>
                      <a:r>
                        <a:rPr lang="en-US" sz="1800" dirty="0">
                          <a:latin typeface="Times New Roman" panose="02020603050405020304" pitchFamily="18" charset="0"/>
                          <a:cs typeface="Times New Roman" panose="02020603050405020304" pitchFamily="18" charset="0"/>
                        </a:rPr>
                        <a:t>Decision Tree Classifier</a:t>
                      </a:r>
                    </a:p>
                  </a:txBody>
                  <a:tcPr marL="91265" marR="91265" marT="45633" marB="45633"/>
                </a:tc>
                <a:extLst>
                  <a:ext uri="{0D108BD9-81ED-4DB2-BD59-A6C34878D82A}">
                    <a16:rowId xmlns:a16="http://schemas.microsoft.com/office/drawing/2014/main" val="2942193036"/>
                  </a:ext>
                </a:extLst>
              </a:tr>
              <a:tr h="1565726">
                <a:tc>
                  <a:txBody>
                    <a:bodyPr/>
                    <a:lstStyle/>
                    <a:p>
                      <a:pPr algn="ctr"/>
                      <a:r>
                        <a:rPr lang="en-US" sz="1800">
                          <a:latin typeface="Times New Roman" panose="02020603050405020304" pitchFamily="18" charset="0"/>
                          <a:cs typeface="Times New Roman" panose="02020603050405020304" pitchFamily="18" charset="0"/>
                        </a:rPr>
                        <a:t>Area under ROC Curve</a:t>
                      </a:r>
                    </a:p>
                  </a:txBody>
                  <a:tcPr marL="91265" marR="91265" marT="45633" marB="45633"/>
                </a:tc>
                <a:tc>
                  <a:txBody>
                    <a:bodyPr/>
                    <a:lstStyle/>
                    <a:p>
                      <a:pPr algn="ctr"/>
                      <a:r>
                        <a:rPr lang="en-US" sz="1800" b="0" dirty="0">
                          <a:latin typeface="Times New Roman" panose="02020603050405020304" pitchFamily="18" charset="0"/>
                          <a:cs typeface="Times New Roman" panose="02020603050405020304" pitchFamily="18" charset="0"/>
                        </a:rPr>
                        <a:t>0.898265838</a:t>
                      </a:r>
                    </a:p>
                  </a:txBody>
                  <a:tcPr marL="91265" marR="91265" marT="45633" marB="45633"/>
                </a:tc>
                <a:tc>
                  <a:txBody>
                    <a:bodyPr/>
                    <a:lstStyle/>
                    <a:p>
                      <a:pPr algn="ctr"/>
                      <a:r>
                        <a:rPr lang="en-US" sz="1800" b="0" dirty="0">
                          <a:latin typeface="Times New Roman" panose="02020603050405020304" pitchFamily="18" charset="0"/>
                          <a:cs typeface="Times New Roman" panose="02020603050405020304" pitchFamily="18" charset="0"/>
                        </a:rPr>
                        <a:t>0.887970954</a:t>
                      </a:r>
                    </a:p>
                  </a:txBody>
                  <a:tcPr marL="91265" marR="91265" marT="45633" marB="45633"/>
                </a:tc>
                <a:tc>
                  <a:txBody>
                    <a:bodyPr/>
                    <a:lstStyle/>
                    <a:p>
                      <a:pPr algn="ctr"/>
                      <a:r>
                        <a:rPr lang="en-US" sz="1800" b="0">
                          <a:latin typeface="Times New Roman" panose="02020603050405020304" pitchFamily="18" charset="0"/>
                          <a:cs typeface="Times New Roman" panose="02020603050405020304" pitchFamily="18" charset="0"/>
                        </a:rPr>
                        <a:t>0.233155472</a:t>
                      </a:r>
                    </a:p>
                  </a:txBody>
                  <a:tcPr marL="91265" marR="91265" marT="45633" marB="45633"/>
                </a:tc>
                <a:tc>
                  <a:txBody>
                    <a:bodyPr/>
                    <a:lstStyle/>
                    <a:p>
                      <a:pPr algn="ctr"/>
                      <a:r>
                        <a:rPr lang="en-US" sz="1800" b="0">
                          <a:latin typeface="Times New Roman" panose="02020603050405020304" pitchFamily="18" charset="0"/>
                          <a:cs typeface="Times New Roman" panose="02020603050405020304" pitchFamily="18" charset="0"/>
                        </a:rPr>
                        <a:t>0.682357909</a:t>
                      </a:r>
                    </a:p>
                  </a:txBody>
                  <a:tcPr marL="91265" marR="91265" marT="45633" marB="45633"/>
                </a:tc>
                <a:extLst>
                  <a:ext uri="{0D108BD9-81ED-4DB2-BD59-A6C34878D82A}">
                    <a16:rowId xmlns:a16="http://schemas.microsoft.com/office/drawing/2014/main" val="824253829"/>
                  </a:ext>
                </a:extLst>
              </a:tr>
              <a:tr h="514120">
                <a:tc>
                  <a:txBody>
                    <a:bodyPr/>
                    <a:lstStyle/>
                    <a:p>
                      <a:pPr algn="ctr"/>
                      <a:r>
                        <a:rPr lang="en-US" sz="1800">
                          <a:latin typeface="Times New Roman" panose="02020603050405020304" pitchFamily="18" charset="0"/>
                          <a:cs typeface="Times New Roman" panose="02020603050405020304" pitchFamily="18" charset="0"/>
                        </a:rPr>
                        <a:t>Accuracy</a:t>
                      </a:r>
                    </a:p>
                  </a:txBody>
                  <a:tcPr marL="91265" marR="91265" marT="45633" marB="45633"/>
                </a:tc>
                <a:tc>
                  <a:txBody>
                    <a:bodyPr/>
                    <a:lstStyle/>
                    <a:p>
                      <a:pPr algn="ctr"/>
                      <a:r>
                        <a:rPr lang="en-US" sz="1800" b="0" dirty="0">
                          <a:latin typeface="Times New Roman" panose="02020603050405020304" pitchFamily="18" charset="0"/>
                          <a:cs typeface="Times New Roman" panose="02020603050405020304" pitchFamily="18" charset="0"/>
                        </a:rPr>
                        <a:t>0.847064027</a:t>
                      </a:r>
                    </a:p>
                  </a:txBody>
                  <a:tcPr marL="91265" marR="91265" marT="45633" marB="45633"/>
                </a:tc>
                <a:tc>
                  <a:txBody>
                    <a:bodyPr/>
                    <a:lstStyle/>
                    <a:p>
                      <a:pPr algn="ctr"/>
                      <a:r>
                        <a:rPr lang="en-US" sz="1800" b="0">
                          <a:latin typeface="Times New Roman" panose="02020603050405020304" pitchFamily="18" charset="0"/>
                          <a:cs typeface="Times New Roman" panose="02020603050405020304" pitchFamily="18" charset="0"/>
                        </a:rPr>
                        <a:t>0.836337499</a:t>
                      </a:r>
                    </a:p>
                  </a:txBody>
                  <a:tcPr marL="91265" marR="91265" marT="45633" marB="45633"/>
                </a:tc>
                <a:tc>
                  <a:txBody>
                    <a:bodyPr/>
                    <a:lstStyle/>
                    <a:p>
                      <a:pPr algn="ctr"/>
                      <a:r>
                        <a:rPr lang="en-US" sz="1800" b="0">
                          <a:latin typeface="Times New Roman" panose="02020603050405020304" pitchFamily="18" charset="0"/>
                          <a:cs typeface="Times New Roman" panose="02020603050405020304" pitchFamily="18" charset="0"/>
                        </a:rPr>
                        <a:t>0.775406392</a:t>
                      </a:r>
                    </a:p>
                  </a:txBody>
                  <a:tcPr marL="91265" marR="91265" marT="45633" marB="45633"/>
                </a:tc>
                <a:tc>
                  <a:txBody>
                    <a:bodyPr/>
                    <a:lstStyle/>
                    <a:p>
                      <a:pPr algn="ctr"/>
                      <a:r>
                        <a:rPr lang="en-US" sz="1800" b="0" dirty="0">
                          <a:latin typeface="Times New Roman" panose="02020603050405020304" pitchFamily="18" charset="0"/>
                          <a:cs typeface="Times New Roman" panose="02020603050405020304" pitchFamily="18" charset="0"/>
                        </a:rPr>
                        <a:t>0.837885657</a:t>
                      </a:r>
                    </a:p>
                  </a:txBody>
                  <a:tcPr marL="91265" marR="91265" marT="45633" marB="45633"/>
                </a:tc>
                <a:extLst>
                  <a:ext uri="{0D108BD9-81ED-4DB2-BD59-A6C34878D82A}">
                    <a16:rowId xmlns:a16="http://schemas.microsoft.com/office/drawing/2014/main" val="885623311"/>
                  </a:ext>
                </a:extLst>
              </a:tr>
            </a:tbl>
          </a:graphicData>
        </a:graphic>
      </p:graphicFrame>
    </p:spTree>
    <p:extLst>
      <p:ext uri="{BB962C8B-B14F-4D97-AF65-F5344CB8AC3E}">
        <p14:creationId xmlns:p14="http://schemas.microsoft.com/office/powerpoint/2010/main" val="413906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ADD05D20-86E7-81FF-24F1-DC26AD944600}"/>
              </a:ext>
            </a:extLst>
          </p:cNvPr>
          <p:cNvPicPr>
            <a:picLocks noChangeAspect="1"/>
          </p:cNvPicPr>
          <p:nvPr/>
        </p:nvPicPr>
        <p:blipFill rotWithShape="1">
          <a:blip r:embed="rId2">
            <a:duotone>
              <a:schemeClr val="bg2">
                <a:shade val="45000"/>
                <a:satMod val="135000"/>
              </a:schemeClr>
              <a:prstClr val="white"/>
            </a:duotone>
            <a:alphaModFix amt="25000"/>
          </a:blip>
          <a:srcRect t="5492" r="8412" b="17308"/>
          <a:stretch/>
        </p:blipFill>
        <p:spPr>
          <a:xfrm>
            <a:off x="20" y="1"/>
            <a:ext cx="12188932" cy="6858000"/>
          </a:xfrm>
          <a:prstGeom prst="rect">
            <a:avLst/>
          </a:prstGeom>
        </p:spPr>
      </p:pic>
      <p:sp>
        <p:nvSpPr>
          <p:cNvPr id="23" name="Rectangle 15">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B2533AB-DF12-5C9F-542F-73B94472269D}"/>
              </a:ext>
            </a:extLst>
          </p:cNvPr>
          <p:cNvSpPr>
            <a:spLocks noGrp="1"/>
          </p:cNvSpPr>
          <p:nvPr>
            <p:ph type="title"/>
          </p:nvPr>
        </p:nvSpPr>
        <p:spPr>
          <a:xfrm>
            <a:off x="248055" y="-811870"/>
            <a:ext cx="2947482" cy="4601183"/>
          </a:xfrm>
        </p:spPr>
        <p:txBody>
          <a:bodyPr>
            <a:normAutofit/>
          </a:bodyPr>
          <a:lstStyle/>
          <a:p>
            <a:r>
              <a:rPr lang="en-US" b="1" dirty="0">
                <a:latin typeface="Times New Roman" panose="02020603050405020304" pitchFamily="18" charset="0"/>
                <a:cs typeface="Times New Roman" panose="02020603050405020304" pitchFamily="18" charset="0"/>
              </a:rPr>
              <a:t>Functional Requirements</a:t>
            </a:r>
          </a:p>
        </p:txBody>
      </p:sp>
      <p:sp>
        <p:nvSpPr>
          <p:cNvPr id="3" name="Content Placeholder 2">
            <a:extLst>
              <a:ext uri="{FF2B5EF4-FFF2-40B4-BE49-F238E27FC236}">
                <a16:creationId xmlns:a16="http://schemas.microsoft.com/office/drawing/2014/main" id="{40B347A3-270D-32C1-55A2-789F59EE9F03}"/>
              </a:ext>
            </a:extLst>
          </p:cNvPr>
          <p:cNvSpPr>
            <a:spLocks noGrp="1"/>
          </p:cNvSpPr>
          <p:nvPr>
            <p:ph idx="1"/>
          </p:nvPr>
        </p:nvSpPr>
        <p:spPr>
          <a:xfrm>
            <a:off x="3869267" y="864108"/>
            <a:ext cx="8069813" cy="5612892"/>
          </a:xfrm>
        </p:spPr>
        <p:txBody>
          <a:bodyPr>
            <a:normAutofit/>
          </a:bodyPr>
          <a:lstStyle/>
          <a:p>
            <a:pPr>
              <a:lnSpc>
                <a:spcPct val="150000"/>
              </a:lnSpc>
            </a:pPr>
            <a:r>
              <a:rPr lang="en-US" sz="3200" dirty="0">
                <a:latin typeface="Times New Roman" panose="02020603050405020304" pitchFamily="18" charset="0"/>
                <a:cs typeface="Times New Roman" panose="02020603050405020304" pitchFamily="18" charset="0"/>
              </a:rPr>
              <a:t>In this project, we will use </a:t>
            </a:r>
            <a:r>
              <a:rPr lang="en-US" sz="3200" dirty="0" err="1">
                <a:latin typeface="Times New Roman" panose="02020603050405020304" pitchFamily="18" charset="0"/>
                <a:cs typeface="Times New Roman" panose="02020603050405020304" pitchFamily="18" charset="0"/>
              </a:rPr>
              <a:t>Pyspark</a:t>
            </a:r>
            <a:r>
              <a:rPr lang="en-US" sz="3200" dirty="0">
                <a:latin typeface="Times New Roman" panose="02020603050405020304" pitchFamily="18" charset="0"/>
                <a:cs typeface="Times New Roman" panose="02020603050405020304" pitchFamily="18" charset="0"/>
              </a:rPr>
              <a:t> and the required libraries for data analysis and model building.</a:t>
            </a:r>
          </a:p>
          <a:p>
            <a:pPr>
              <a:lnSpc>
                <a:spcPct val="150000"/>
              </a:lnSpc>
            </a:pPr>
            <a:r>
              <a:rPr lang="en-US" sz="3200" dirty="0">
                <a:latin typeface="Times New Roman" panose="02020603050405020304" pitchFamily="18" charset="0"/>
                <a:cs typeface="Times New Roman" panose="02020603050405020304" pitchFamily="18" charset="0"/>
              </a:rPr>
              <a:t>We will also use SQL queries to find the income earned by the people with different variables.</a:t>
            </a:r>
          </a:p>
        </p:txBody>
      </p:sp>
      <p:sp>
        <p:nvSpPr>
          <p:cNvPr id="24" name="Rectangle 17">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2959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DDE8ED45-3353-BD26-01A8-5803F163E919}"/>
              </a:ext>
            </a:extLst>
          </p:cNvPr>
          <p:cNvPicPr>
            <a:picLocks noChangeAspect="1"/>
          </p:cNvPicPr>
          <p:nvPr/>
        </p:nvPicPr>
        <p:blipFill rotWithShape="1">
          <a:blip r:embed="rId2">
            <a:duotone>
              <a:schemeClr val="bg2">
                <a:shade val="45000"/>
                <a:satMod val="135000"/>
              </a:schemeClr>
              <a:prstClr val="white"/>
            </a:duotone>
            <a:alphaModFix amt="25000"/>
          </a:blip>
          <a:srcRect t="1266" r="-1" b="14443"/>
          <a:stretch/>
        </p:blipFill>
        <p:spPr>
          <a:xfrm>
            <a:off x="20" y="1"/>
            <a:ext cx="12188932" cy="6858000"/>
          </a:xfrm>
          <a:prstGeom prst="rect">
            <a:avLst/>
          </a:prstGeom>
        </p:spPr>
      </p:pic>
      <p:sp>
        <p:nvSpPr>
          <p:cNvPr id="11" name="Rectangle 10">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6BD082C-5E68-E9F5-C12E-0008B13D6FF3}"/>
              </a:ext>
            </a:extLst>
          </p:cNvPr>
          <p:cNvSpPr>
            <a:spLocks noGrp="1"/>
          </p:cNvSpPr>
          <p:nvPr>
            <p:ph type="title"/>
          </p:nvPr>
        </p:nvSpPr>
        <p:spPr>
          <a:xfrm>
            <a:off x="248055" y="-1009763"/>
            <a:ext cx="2947482" cy="4601183"/>
          </a:xfrm>
        </p:spPr>
        <p:txBody>
          <a:bodyPr>
            <a:normAutofit/>
          </a:bodyPr>
          <a:lstStyle/>
          <a:p>
            <a:r>
              <a:rPr lang="en-US" sz="4400" b="1" dirty="0">
                <a:latin typeface="Times New Roman" panose="02020603050405020304" pitchFamily="18" charset="0"/>
                <a:cs typeface="Times New Roman" panose="02020603050405020304" pitchFamily="18" charset="0"/>
              </a:rPr>
              <a:t>Conclusion</a:t>
            </a:r>
          </a:p>
        </p:txBody>
      </p:sp>
      <p:sp>
        <p:nvSpPr>
          <p:cNvPr id="18" name="Content Placeholder 2">
            <a:extLst>
              <a:ext uri="{FF2B5EF4-FFF2-40B4-BE49-F238E27FC236}">
                <a16:creationId xmlns:a16="http://schemas.microsoft.com/office/drawing/2014/main" id="{2C64CD1F-486D-FE8D-04F1-FFA16AAF6C95}"/>
              </a:ext>
            </a:extLst>
          </p:cNvPr>
          <p:cNvSpPr>
            <a:spLocks noGrp="1"/>
          </p:cNvSpPr>
          <p:nvPr>
            <p:ph idx="1"/>
          </p:nvPr>
        </p:nvSpPr>
        <p:spPr>
          <a:xfrm>
            <a:off x="3453301" y="864108"/>
            <a:ext cx="8485780" cy="5120640"/>
          </a:xfrm>
        </p:spPr>
        <p:txBody>
          <a:bodyPr>
            <a:normAutofit/>
          </a:bodyPr>
          <a:lstStyle/>
          <a:p>
            <a:r>
              <a:rPr lang="en-US" sz="2800" dirty="0">
                <a:latin typeface="Times New Roman" panose="02020603050405020304" pitchFamily="18" charset="0"/>
                <a:cs typeface="Times New Roman" panose="02020603050405020304" pitchFamily="18" charset="0"/>
              </a:rPr>
              <a:t>Through data visualization, we identified patterns and relationships within the data. </a:t>
            </a:r>
          </a:p>
          <a:p>
            <a:r>
              <a:rPr lang="en-US" sz="2800" dirty="0">
                <a:latin typeface="Times New Roman" panose="02020603050405020304" pitchFamily="18" charset="0"/>
                <a:cs typeface="Times New Roman" panose="02020603050405020304" pitchFamily="18" charset="0"/>
              </a:rPr>
              <a:t>Based on the Modelling results, the best predictive model is Logistic Regression with the best accuracy rate.</a:t>
            </a:r>
          </a:p>
          <a:p>
            <a:r>
              <a:rPr lang="en-US" sz="2800" dirty="0">
                <a:latin typeface="Times New Roman" panose="02020603050405020304" pitchFamily="18" charset="0"/>
                <a:cs typeface="Times New Roman" panose="02020603050405020304" pitchFamily="18" charset="0"/>
              </a:rPr>
              <a:t>Through modelling we can predict about future income levels and the factors affecting it.</a:t>
            </a:r>
          </a:p>
          <a:p>
            <a:r>
              <a:rPr lang="en-US" sz="2800" dirty="0">
                <a:latin typeface="Times New Roman" panose="02020603050405020304" pitchFamily="18" charset="0"/>
                <a:cs typeface="Times New Roman" panose="02020603050405020304" pitchFamily="18" charset="0"/>
              </a:rPr>
              <a:t>For instance, the factors determining the income the most include age, education, and working hours. </a:t>
            </a:r>
          </a:p>
        </p:txBody>
      </p:sp>
      <p:sp>
        <p:nvSpPr>
          <p:cNvPr id="13" name="Rectangle 12">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685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dissolve">
                                      <p:cBhvr>
                                        <p:cTn id="11" dur="500"/>
                                        <p:tgtEl>
                                          <p:spTgt spid="1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8">
                                            <p:txEl>
                                              <p:pRg st="1" end="1"/>
                                            </p:txEl>
                                          </p:spTgt>
                                        </p:tgtEl>
                                        <p:attrNameLst>
                                          <p:attrName>style.visibility</p:attrName>
                                        </p:attrNameLst>
                                      </p:cBhvr>
                                      <p:to>
                                        <p:strVal val="visible"/>
                                      </p:to>
                                    </p:set>
                                    <p:animEffect transition="in" filter="dissolve">
                                      <p:cBhvr>
                                        <p:cTn id="16" dur="500"/>
                                        <p:tgtEl>
                                          <p:spTgt spid="1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animEffect transition="in" filter="dissolve">
                                      <p:cBhvr>
                                        <p:cTn id="21" dur="500"/>
                                        <p:tgtEl>
                                          <p:spTgt spid="1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8">
                                            <p:txEl>
                                              <p:pRg st="3" end="3"/>
                                            </p:txEl>
                                          </p:spTgt>
                                        </p:tgtEl>
                                        <p:attrNameLst>
                                          <p:attrName>style.visibility</p:attrName>
                                        </p:attrNameLst>
                                      </p:cBhvr>
                                      <p:to>
                                        <p:strVal val="visible"/>
                                      </p:to>
                                    </p:set>
                                    <p:animEffect transition="in" filter="dissolve">
                                      <p:cBhvr>
                                        <p:cTn id="26"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Metallic spheres connected in mesh">
            <a:extLst>
              <a:ext uri="{FF2B5EF4-FFF2-40B4-BE49-F238E27FC236}">
                <a16:creationId xmlns:a16="http://schemas.microsoft.com/office/drawing/2014/main" id="{624FA543-050D-5E2B-EDF2-B30B14D4EB71}"/>
              </a:ext>
            </a:extLst>
          </p:cNvPr>
          <p:cNvPicPr>
            <a:picLocks noChangeAspect="1"/>
          </p:cNvPicPr>
          <p:nvPr/>
        </p:nvPicPr>
        <p:blipFill rotWithShape="1">
          <a:blip r:embed="rId2">
            <a:duotone>
              <a:schemeClr val="bg2">
                <a:shade val="45000"/>
                <a:satMod val="135000"/>
              </a:schemeClr>
              <a:prstClr val="white"/>
            </a:duotone>
            <a:alphaModFix amt="25000"/>
          </a:blip>
          <a:srcRect t="15709" r="-1" b="-1"/>
          <a:stretch/>
        </p:blipFill>
        <p:spPr>
          <a:xfrm>
            <a:off x="20" y="1"/>
            <a:ext cx="12188932" cy="6858000"/>
          </a:xfrm>
          <a:prstGeom prst="rect">
            <a:avLst/>
          </a:prstGeom>
        </p:spPr>
      </p:pic>
      <p:sp>
        <p:nvSpPr>
          <p:cNvPr id="17" name="Rectangle 16">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5E41215-9D45-767F-90BA-8220B37D7247}"/>
              </a:ext>
            </a:extLst>
          </p:cNvPr>
          <p:cNvSpPr>
            <a:spLocks noGrp="1"/>
          </p:cNvSpPr>
          <p:nvPr>
            <p:ph type="title"/>
          </p:nvPr>
        </p:nvSpPr>
        <p:spPr>
          <a:xfrm>
            <a:off x="0" y="-811870"/>
            <a:ext cx="4064855" cy="4601183"/>
          </a:xfrm>
        </p:spPr>
        <p:txBody>
          <a:bodyPr vert="horz" lIns="91440" tIns="45720" rIns="91440" bIns="45720" rtlCol="0" anchor="ctr">
            <a:normAutofit/>
          </a:bodyPr>
          <a:lstStyle/>
          <a:p>
            <a:r>
              <a:rPr lang="en-US" b="1" dirty="0">
                <a:latin typeface="Times New Roman" panose="02020603050405020304" pitchFamily="18" charset="0"/>
                <a:cs typeface="Times New Roman" panose="02020603050405020304" pitchFamily="18" charset="0"/>
              </a:rPr>
              <a:t>Lessons learned</a:t>
            </a:r>
          </a:p>
        </p:txBody>
      </p:sp>
      <p:sp>
        <p:nvSpPr>
          <p:cNvPr id="9" name="TextBox 8">
            <a:extLst>
              <a:ext uri="{FF2B5EF4-FFF2-40B4-BE49-F238E27FC236}">
                <a16:creationId xmlns:a16="http://schemas.microsoft.com/office/drawing/2014/main" id="{B541AF3F-15C0-CA1C-EF79-9B9FE49DAEB0}"/>
              </a:ext>
            </a:extLst>
          </p:cNvPr>
          <p:cNvSpPr txBox="1"/>
          <p:nvPr/>
        </p:nvSpPr>
        <p:spPr>
          <a:xfrm>
            <a:off x="3443591" y="864108"/>
            <a:ext cx="8748409" cy="5330952"/>
          </a:xfrm>
          <a:prstGeom prst="rect">
            <a:avLst/>
          </a:prstGeom>
        </p:spPr>
        <p:txBody>
          <a:bodyPr vert="horz" lIns="91440" tIns="45720" rIns="91440" bIns="45720" rtlCol="0" anchor="ctr">
            <a:normAutofit/>
          </a:bodyPr>
          <a:lstStyle/>
          <a:p>
            <a:pPr marL="285750" marR="0" indent="-182880" defTabSz="914400">
              <a:lnSpc>
                <a:spcPct val="150000"/>
              </a:lnSpc>
              <a:spcBef>
                <a:spcPts val="0"/>
              </a:spcBef>
              <a:spcAft>
                <a:spcPts val="600"/>
              </a:spcAft>
              <a:buClr>
                <a:schemeClr val="tx1"/>
              </a:buClr>
              <a:buFont typeface="Wingdings 2"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dirty="0">
                <a:solidFill>
                  <a:schemeClr val="tx1">
                    <a:lumMod val="65000"/>
                    <a:lumOff val="35000"/>
                  </a:schemeClr>
                </a:solidFill>
                <a:effectLst/>
                <a:latin typeface="Times New Roman" panose="02020603050405020304" pitchFamily="18" charset="0"/>
                <a:cs typeface="Times New Roman" panose="02020603050405020304" pitchFamily="18" charset="0"/>
              </a:rPr>
              <a:t>How to work with Big data tools like Databricks, </a:t>
            </a:r>
            <a:r>
              <a:rPr lang="en-US" sz="3200" dirty="0" err="1">
                <a:solidFill>
                  <a:schemeClr val="tx1">
                    <a:lumMod val="65000"/>
                    <a:lumOff val="35000"/>
                  </a:schemeClr>
                </a:solidFill>
                <a:effectLst/>
                <a:latin typeface="Times New Roman" panose="02020603050405020304" pitchFamily="18" charset="0"/>
                <a:cs typeface="Times New Roman" panose="02020603050405020304" pitchFamily="18" charset="0"/>
              </a:rPr>
              <a:t>Pyspark</a:t>
            </a:r>
            <a:r>
              <a:rPr lang="en-US" sz="3200" dirty="0">
                <a:solidFill>
                  <a:schemeClr val="tx1">
                    <a:lumMod val="65000"/>
                    <a:lumOff val="35000"/>
                  </a:schemeClr>
                </a:solidFill>
                <a:effectLst/>
                <a:latin typeface="Times New Roman" panose="02020603050405020304" pitchFamily="18" charset="0"/>
                <a:cs typeface="Times New Roman" panose="02020603050405020304" pitchFamily="18" charset="0"/>
              </a:rPr>
              <a:t> etc.</a:t>
            </a:r>
          </a:p>
          <a:p>
            <a:pPr marL="285750" marR="0" indent="-182880" defTabSz="914400">
              <a:lnSpc>
                <a:spcPct val="150000"/>
              </a:lnSpc>
              <a:spcBef>
                <a:spcPts val="0"/>
              </a:spcBef>
              <a:spcAft>
                <a:spcPts val="600"/>
              </a:spcAft>
              <a:buClr>
                <a:schemeClr val="tx1"/>
              </a:buClr>
              <a:buFont typeface="Wingdings 2"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How to handle huge datasets.</a:t>
            </a:r>
          </a:p>
          <a:p>
            <a:pPr marL="285750" marR="0" indent="-182880" defTabSz="914400">
              <a:lnSpc>
                <a:spcPct val="150000"/>
              </a:lnSpc>
              <a:spcBef>
                <a:spcPts val="0"/>
              </a:spcBef>
              <a:spcAft>
                <a:spcPts val="600"/>
              </a:spcAft>
              <a:buClr>
                <a:schemeClr val="tx1"/>
              </a:buClr>
              <a:buFont typeface="Wingdings 2"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Data visualizations techniques</a:t>
            </a:r>
          </a:p>
          <a:p>
            <a:pPr marL="285750" marR="0" indent="-182880" defTabSz="914400">
              <a:lnSpc>
                <a:spcPct val="150000"/>
              </a:lnSpc>
              <a:spcBef>
                <a:spcPts val="0"/>
              </a:spcBef>
              <a:spcAft>
                <a:spcPts val="600"/>
              </a:spcAft>
              <a:buClr>
                <a:schemeClr val="tx1"/>
              </a:buClr>
              <a:buFont typeface="Wingdings 2"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dirty="0">
                <a:solidFill>
                  <a:schemeClr val="tx1">
                    <a:lumMod val="65000"/>
                    <a:lumOff val="35000"/>
                  </a:schemeClr>
                </a:solidFill>
                <a:effectLst/>
                <a:latin typeface="Times New Roman" panose="02020603050405020304" pitchFamily="18" charset="0"/>
                <a:cs typeface="Times New Roman" panose="02020603050405020304" pitchFamily="18" charset="0"/>
              </a:rPr>
              <a:t>Building Predictive Models</a:t>
            </a:r>
          </a:p>
          <a:p>
            <a:pPr marL="285750" marR="0" indent="-182880" defTabSz="914400">
              <a:lnSpc>
                <a:spcPct val="150000"/>
              </a:lnSpc>
              <a:spcBef>
                <a:spcPts val="0"/>
              </a:spcBef>
              <a:spcAft>
                <a:spcPts val="600"/>
              </a:spcAft>
              <a:buClr>
                <a:schemeClr val="accent1"/>
              </a:buClr>
              <a:buFont typeface="Wingdings 2"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3200" dirty="0">
              <a:solidFill>
                <a:schemeClr val="tx1">
                  <a:lumMod val="65000"/>
                  <a:lumOff val="35000"/>
                </a:schemeClr>
              </a:solidFill>
              <a:effectLst/>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254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D9C4D42-1D9D-7F2F-6500-4104587DD139}"/>
              </a:ext>
            </a:extLst>
          </p:cNvPr>
          <p:cNvSpPr>
            <a:spLocks noGrp="1"/>
          </p:cNvSpPr>
          <p:nvPr>
            <p:ph type="title"/>
          </p:nvPr>
        </p:nvSpPr>
        <p:spPr>
          <a:xfrm>
            <a:off x="1100667" y="-1482852"/>
            <a:ext cx="3073914" cy="5120639"/>
          </a:xfrm>
        </p:spPr>
        <p:txBody>
          <a:bodyPr>
            <a:normAutofit/>
          </a:bodyPr>
          <a:lstStyle/>
          <a:p>
            <a:pPr algn="r"/>
            <a:r>
              <a:rPr lang="en-US" sz="4400" b="1" dirty="0">
                <a:solidFill>
                  <a:schemeClr val="tx1">
                    <a:lumMod val="85000"/>
                    <a:lumOff val="15000"/>
                  </a:schemeClr>
                </a:solidFill>
                <a:latin typeface="Times New Roman" panose="02020603050405020304" pitchFamily="18" charset="0"/>
                <a:cs typeface="Times New Roman" panose="02020603050405020304" pitchFamily="18" charset="0"/>
              </a:rPr>
              <a:t>References</a:t>
            </a:r>
          </a:p>
        </p:txBody>
      </p:sp>
      <p:sp>
        <p:nvSpPr>
          <p:cNvPr id="30" name="Rectangle 2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8" name="Content Placeholder 2">
            <a:extLst>
              <a:ext uri="{FF2B5EF4-FFF2-40B4-BE49-F238E27FC236}">
                <a16:creationId xmlns:a16="http://schemas.microsoft.com/office/drawing/2014/main" id="{6AB8FEBE-2B26-0FCB-3686-99A09EB995DD}"/>
              </a:ext>
            </a:extLst>
          </p:cNvPr>
          <p:cNvGraphicFramePr>
            <a:graphicFrameLocks noGrp="1"/>
          </p:cNvGraphicFramePr>
          <p:nvPr>
            <p:ph idx="1"/>
          </p:nvPr>
        </p:nvGraphicFramePr>
        <p:xfrm>
          <a:off x="5289229" y="864108"/>
          <a:ext cx="5910677"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4" name="Rectangle 3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720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dissolve">
                                      <p:cBhvr>
                                        <p:cTn id="1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8"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7CBBDD0-4420-4A50-96AB-392F9B97C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65BA403-54B9-4A0B-BC79-028C495C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7"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739F9C8-9429-49FA-B9FE-74323C855ACF}"/>
              </a:ext>
            </a:extLst>
          </p:cNvPr>
          <p:cNvSpPr>
            <a:spLocks noGrp="1"/>
          </p:cNvSpPr>
          <p:nvPr>
            <p:ph type="title"/>
          </p:nvPr>
        </p:nvSpPr>
        <p:spPr>
          <a:xfrm>
            <a:off x="4373588" y="993648"/>
            <a:ext cx="8060728" cy="3730752"/>
          </a:xfrm>
        </p:spPr>
        <p:txBody>
          <a:bodyPr vert="horz" lIns="91440" tIns="45720" rIns="91440" bIns="45720" rtlCol="0" anchor="b">
            <a:noAutofit/>
          </a:bodyPr>
          <a:lstStyle/>
          <a:p>
            <a:pPr algn="ctr"/>
            <a:r>
              <a:rPr lang="en-US" sz="11500" spc="-100" dirty="0">
                <a:latin typeface="AkayaKanadaka" panose="02010502080401010103" pitchFamily="2" charset="77"/>
                <a:cs typeface="AkayaKanadaka" panose="02010502080401010103" pitchFamily="2" charset="77"/>
              </a:rPr>
              <a:t>Thank you!</a:t>
            </a:r>
          </a:p>
        </p:txBody>
      </p:sp>
      <p:sp>
        <p:nvSpPr>
          <p:cNvPr id="17" name="Rectangle 16">
            <a:extLst>
              <a:ext uri="{FF2B5EF4-FFF2-40B4-BE49-F238E27FC236}">
                <a16:creationId xmlns:a16="http://schemas.microsoft.com/office/drawing/2014/main" id="{DC8C6883-513A-4FE8-8B55-7AA2A13A9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Graphic 5" descr="Handshake">
            <a:extLst>
              <a:ext uri="{FF2B5EF4-FFF2-40B4-BE49-F238E27FC236}">
                <a16:creationId xmlns:a16="http://schemas.microsoft.com/office/drawing/2014/main" id="{644EABF9-222D-793D-A3CD-1153984578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6177" y="1695799"/>
            <a:ext cx="3458249" cy="3458249"/>
          </a:xfrm>
          <a:prstGeom prst="rect">
            <a:avLst/>
          </a:prstGeom>
        </p:spPr>
      </p:pic>
    </p:spTree>
    <p:extLst>
      <p:ext uri="{BB962C8B-B14F-4D97-AF65-F5344CB8AC3E}">
        <p14:creationId xmlns:p14="http://schemas.microsoft.com/office/powerpoint/2010/main" val="142270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3B34AA36-3059-73DC-BA63-6A76158FB7D7}"/>
              </a:ext>
            </a:extLst>
          </p:cNvPr>
          <p:cNvPicPr>
            <a:picLocks noChangeAspect="1"/>
          </p:cNvPicPr>
          <p:nvPr/>
        </p:nvPicPr>
        <p:blipFill rotWithShape="1">
          <a:blip r:embed="rId2">
            <a:duotone>
              <a:schemeClr val="bg2">
                <a:shade val="45000"/>
                <a:satMod val="135000"/>
              </a:schemeClr>
              <a:prstClr val="white"/>
            </a:duotone>
            <a:alphaModFix amt="25000"/>
          </a:blip>
          <a:srcRect t="5492" r="8412" b="17308"/>
          <a:stretch/>
        </p:blipFill>
        <p:spPr>
          <a:xfrm>
            <a:off x="20" y="1"/>
            <a:ext cx="12188932" cy="6858000"/>
          </a:xfrm>
          <a:prstGeom prst="rect">
            <a:avLst/>
          </a:prstGeom>
        </p:spPr>
      </p:pic>
      <p:sp>
        <p:nvSpPr>
          <p:cNvPr id="16" name="Rectangle 15">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0941A11-E176-40DB-B93E-DF2A5B814237}"/>
              </a:ext>
            </a:extLst>
          </p:cNvPr>
          <p:cNvSpPr>
            <a:spLocks noGrp="1"/>
          </p:cNvSpPr>
          <p:nvPr>
            <p:ph type="title"/>
          </p:nvPr>
        </p:nvSpPr>
        <p:spPr>
          <a:xfrm>
            <a:off x="252919" y="-1176755"/>
            <a:ext cx="2947482" cy="4601183"/>
          </a:xfrm>
        </p:spPr>
        <p:txBody>
          <a:bodyPr>
            <a:normAutofit/>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9617E34-6757-24D5-B235-E9F06642B469}"/>
              </a:ext>
            </a:extLst>
          </p:cNvPr>
          <p:cNvSpPr>
            <a:spLocks noGrp="1"/>
          </p:cNvSpPr>
          <p:nvPr>
            <p:ph idx="1"/>
          </p:nvPr>
        </p:nvSpPr>
        <p:spPr>
          <a:xfrm>
            <a:off x="3696491" y="259080"/>
            <a:ext cx="8242590" cy="6278880"/>
          </a:xfrm>
        </p:spPr>
        <p:txBody>
          <a:bodyPr>
            <a:normAutofit/>
          </a:bodyPr>
          <a:lstStyle/>
          <a:p>
            <a:pPr>
              <a:lnSpc>
                <a:spcPct val="150000"/>
              </a:lnSpc>
            </a:pPr>
            <a:r>
              <a:rPr lang="en-US" b="0" i="0" dirty="0">
                <a:effectLst/>
                <a:latin typeface="Times New Roman" panose="02020603050405020304" pitchFamily="18" charset="0"/>
                <a:cs typeface="Times New Roman" panose="02020603050405020304" pitchFamily="18" charset="0"/>
              </a:rPr>
              <a:t>The economic success of a nation relies on multiple factors beyond income, such as employment opportunities and the overall welfare of its people. These aspects are influenced not only by financial status but also by other variables, including age, gender, race, education, and family background.</a:t>
            </a:r>
          </a:p>
          <a:p>
            <a:pPr>
              <a:lnSpc>
                <a:spcPct val="150000"/>
              </a:lnSpc>
            </a:pPr>
            <a:r>
              <a:rPr lang="en-US" b="0" i="0" dirty="0">
                <a:effectLst/>
                <a:latin typeface="Times New Roman" panose="02020603050405020304" pitchFamily="18" charset="0"/>
                <a:cs typeface="Times New Roman" panose="02020603050405020304" pitchFamily="18" charset="0"/>
              </a:rPr>
              <a:t> To obtain an accurate projection of an individual's income, these factors must be considered. Census income data is a valuable resource for big data analysis, providing essential insights into a population's demographic and economic characteristics. </a:t>
            </a:r>
          </a:p>
          <a:p>
            <a:pPr>
              <a:lnSpc>
                <a:spcPct val="150000"/>
              </a:lnSpc>
            </a:pPr>
            <a:r>
              <a:rPr lang="en-US" b="0" i="0" dirty="0">
                <a:effectLst/>
                <a:latin typeface="Times New Roman" panose="02020603050405020304" pitchFamily="18" charset="0"/>
                <a:cs typeface="Times New Roman" panose="02020603050405020304" pitchFamily="18" charset="0"/>
              </a:rPr>
              <a:t>By examining census income data, we can gain valuable information about consumer behavior, market trends, and economic patterns, leading to improved predictions of income and enhancing overall economic well-being.</a:t>
            </a:r>
            <a:endParaRPr lang="en-US"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916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Large skydiving group mid-air">
            <a:extLst>
              <a:ext uri="{FF2B5EF4-FFF2-40B4-BE49-F238E27FC236}">
                <a16:creationId xmlns:a16="http://schemas.microsoft.com/office/drawing/2014/main" id="{240E493C-E928-C072-33C4-316F049BBFC9}"/>
              </a:ext>
            </a:extLst>
          </p:cNvPr>
          <p:cNvPicPr>
            <a:picLocks noChangeAspect="1"/>
          </p:cNvPicPr>
          <p:nvPr/>
        </p:nvPicPr>
        <p:blipFill rotWithShape="1">
          <a:blip r:embed="rId2">
            <a:duotone>
              <a:schemeClr val="bg2">
                <a:shade val="45000"/>
                <a:satMod val="135000"/>
              </a:schemeClr>
              <a:prstClr val="white"/>
            </a:duotone>
            <a:alphaModFix amt="25000"/>
          </a:blip>
          <a:srcRect t="11616" r="-1" b="3776"/>
          <a:stretch/>
        </p:blipFill>
        <p:spPr>
          <a:xfrm>
            <a:off x="20" y="1"/>
            <a:ext cx="12188932" cy="6858000"/>
          </a:xfrm>
          <a:prstGeom prst="rect">
            <a:avLst/>
          </a:prstGeom>
        </p:spPr>
      </p:pic>
      <p:sp>
        <p:nvSpPr>
          <p:cNvPr id="20" name="Rectangle 19">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CDA933-1BA7-6FE0-FDB2-2DF5B9F46258}"/>
              </a:ext>
            </a:extLst>
          </p:cNvPr>
          <p:cNvSpPr>
            <a:spLocks noGrp="1"/>
          </p:cNvSpPr>
          <p:nvPr>
            <p:ph type="title"/>
          </p:nvPr>
        </p:nvSpPr>
        <p:spPr>
          <a:xfrm>
            <a:off x="248055" y="-1176755"/>
            <a:ext cx="2947482" cy="4601183"/>
          </a:xfrm>
        </p:spPr>
        <p:txBody>
          <a:bodyPr>
            <a:normAutofit/>
          </a:bodyPr>
          <a:lstStyle/>
          <a:p>
            <a:r>
              <a:rPr lang="en-US" b="1" dirty="0">
                <a:latin typeface="Times New Roman" panose="02020603050405020304" pitchFamily="18" charset="0"/>
                <a:cs typeface="Times New Roman" panose="02020603050405020304" pitchFamily="18" charset="0"/>
              </a:rPr>
              <a:t>Project Goals</a:t>
            </a:r>
          </a:p>
        </p:txBody>
      </p:sp>
      <p:sp>
        <p:nvSpPr>
          <p:cNvPr id="3" name="Content Placeholder 2">
            <a:extLst>
              <a:ext uri="{FF2B5EF4-FFF2-40B4-BE49-F238E27FC236}">
                <a16:creationId xmlns:a16="http://schemas.microsoft.com/office/drawing/2014/main" id="{5642C338-7968-2334-7611-643EA63CC2D7}"/>
              </a:ext>
            </a:extLst>
          </p:cNvPr>
          <p:cNvSpPr>
            <a:spLocks noGrp="1"/>
          </p:cNvSpPr>
          <p:nvPr>
            <p:ph idx="1"/>
          </p:nvPr>
        </p:nvSpPr>
        <p:spPr>
          <a:xfrm>
            <a:off x="3869268" y="864108"/>
            <a:ext cx="7315200" cy="5120640"/>
          </a:xfrm>
        </p:spPr>
        <p:txBody>
          <a:bodyPr>
            <a:normAutofit fontScale="92500" lnSpcReduction="20000"/>
          </a:bodyPr>
          <a:lstStyle/>
          <a:p>
            <a:pPr indent="0" rtl="0">
              <a:lnSpc>
                <a:spcPct val="150000"/>
              </a:lnSpc>
              <a:spcBef>
                <a:spcPts val="0"/>
              </a:spcBef>
              <a:spcAft>
                <a:spcPts val="600"/>
              </a:spcAft>
              <a:buNone/>
            </a:pPr>
            <a:r>
              <a:rPr lang="en-US" sz="2800" b="0" i="0" u="none" strike="noStrike" dirty="0">
                <a:effectLst/>
                <a:latin typeface="Times New Roman" panose="02020603050405020304" pitchFamily="18" charset="0"/>
                <a:cs typeface="Times New Roman" panose="02020603050405020304" pitchFamily="18" charset="0"/>
              </a:rPr>
              <a:t>The main goal of th</a:t>
            </a:r>
            <a:r>
              <a:rPr lang="en-US" sz="2800" dirty="0">
                <a:latin typeface="Times New Roman" panose="02020603050405020304" pitchFamily="18" charset="0"/>
                <a:cs typeface="Times New Roman" panose="02020603050405020304" pitchFamily="18" charset="0"/>
              </a:rPr>
              <a:t>e project is to find out the following:</a:t>
            </a:r>
            <a:endParaRPr lang="en-US" sz="2800" b="0" i="0" u="none" strike="noStrike" dirty="0">
              <a:effectLst/>
              <a:latin typeface="Times New Roman" panose="02020603050405020304" pitchFamily="18" charset="0"/>
              <a:cs typeface="Times New Roman" panose="02020603050405020304" pitchFamily="18" charset="0"/>
            </a:endParaRPr>
          </a:p>
          <a:p>
            <a:pPr marL="457200" rtl="0">
              <a:lnSpc>
                <a:spcPct val="150000"/>
              </a:lnSpc>
              <a:spcBef>
                <a:spcPts val="0"/>
              </a:spcBef>
              <a:spcAft>
                <a:spcPts val="600"/>
              </a:spcAft>
            </a:pPr>
            <a:r>
              <a:rPr lang="en-US" sz="2800" b="0" i="0" u="none" strike="noStrike" dirty="0">
                <a:effectLst/>
                <a:latin typeface="Times New Roman" panose="02020603050405020304" pitchFamily="18" charset="0"/>
                <a:cs typeface="Times New Roman" panose="02020603050405020304" pitchFamily="18" charset="0"/>
              </a:rPr>
              <a:t>Analyzing the features contributing to the highest income.</a:t>
            </a:r>
            <a:endParaRPr lang="en-US" sz="2800" b="0" dirty="0">
              <a:effectLst/>
              <a:latin typeface="Times New Roman" panose="02020603050405020304" pitchFamily="18" charset="0"/>
              <a:cs typeface="Times New Roman" panose="02020603050405020304" pitchFamily="18" charset="0"/>
            </a:endParaRPr>
          </a:p>
          <a:p>
            <a:pPr marL="457200" rtl="0">
              <a:lnSpc>
                <a:spcPct val="150000"/>
              </a:lnSpc>
              <a:spcBef>
                <a:spcPts val="0"/>
              </a:spcBef>
              <a:spcAft>
                <a:spcPts val="600"/>
              </a:spcAft>
            </a:pPr>
            <a:r>
              <a:rPr lang="en-US" sz="2800" b="0" i="0" u="none" strike="noStrike" dirty="0">
                <a:effectLst/>
                <a:latin typeface="Times New Roman" panose="02020603050405020304" pitchFamily="18" charset="0"/>
                <a:cs typeface="Times New Roman" panose="02020603050405020304" pitchFamily="18" charset="0"/>
              </a:rPr>
              <a:t>Which age group, working class, occupation, and sex have the highest income?</a:t>
            </a:r>
            <a:endParaRPr lang="en-US" sz="2800" dirty="0">
              <a:latin typeface="Times New Roman" panose="02020603050405020304" pitchFamily="18" charset="0"/>
              <a:cs typeface="Times New Roman" panose="02020603050405020304" pitchFamily="18" charset="0"/>
            </a:endParaRPr>
          </a:p>
          <a:p>
            <a:pPr marL="457200" rtl="0">
              <a:lnSpc>
                <a:spcPct val="150000"/>
              </a:lnSpc>
              <a:spcBef>
                <a:spcPts val="0"/>
              </a:spcBef>
              <a:spcAft>
                <a:spcPts val="600"/>
              </a:spcAft>
            </a:pPr>
            <a:r>
              <a:rPr lang="en-US" sz="2800" b="0" i="0" u="none" strike="noStrike" dirty="0">
                <a:effectLst/>
                <a:latin typeface="Times New Roman" panose="02020603050405020304" pitchFamily="18" charset="0"/>
                <a:cs typeface="Times New Roman" panose="02020603050405020304" pitchFamily="18" charset="0"/>
              </a:rPr>
              <a:t>How are the attributes dependent on each other and identify if there are any similarities.</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082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514"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1E2AE5B-06E2-54DE-6BEE-F0A1D55FE486}"/>
              </a:ext>
            </a:extLst>
          </p:cNvPr>
          <p:cNvSpPr>
            <a:spLocks noGrp="1"/>
          </p:cNvSpPr>
          <p:nvPr>
            <p:ph type="title"/>
          </p:nvPr>
        </p:nvSpPr>
        <p:spPr>
          <a:xfrm>
            <a:off x="5139514" y="531515"/>
            <a:ext cx="6451110" cy="1255469"/>
          </a:xfrm>
        </p:spPr>
        <p:txBody>
          <a:bodyPr>
            <a:normAutofit/>
          </a:bodyPr>
          <a:lstStyle/>
          <a:p>
            <a:r>
              <a:rPr lang="en-US" b="1" dirty="0">
                <a:latin typeface="Times New Roman" panose="02020603050405020304" pitchFamily="18" charset="0"/>
                <a:cs typeface="Times New Roman" panose="02020603050405020304" pitchFamily="18" charset="0"/>
              </a:rPr>
              <a:t>Project Timeline</a:t>
            </a:r>
          </a:p>
        </p:txBody>
      </p:sp>
      <p:sp>
        <p:nvSpPr>
          <p:cNvPr id="45" name="Rectangle 44">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Calendar on table">
            <a:extLst>
              <a:ext uri="{FF2B5EF4-FFF2-40B4-BE49-F238E27FC236}">
                <a16:creationId xmlns:a16="http://schemas.microsoft.com/office/drawing/2014/main" id="{910B341B-F5BA-9C63-8DC4-5D5F641D10B1}"/>
              </a:ext>
            </a:extLst>
          </p:cNvPr>
          <p:cNvPicPr>
            <a:picLocks noChangeAspect="1"/>
          </p:cNvPicPr>
          <p:nvPr/>
        </p:nvPicPr>
        <p:blipFill rotWithShape="1">
          <a:blip r:embed="rId2"/>
          <a:srcRect b="15730"/>
          <a:stretch/>
        </p:blipFill>
        <p:spPr>
          <a:xfrm>
            <a:off x="860771" y="2361631"/>
            <a:ext cx="3778286" cy="2125293"/>
          </a:xfrm>
          <a:prstGeom prst="rect">
            <a:avLst/>
          </a:prstGeom>
        </p:spPr>
      </p:pic>
      <p:sp>
        <p:nvSpPr>
          <p:cNvPr id="3" name="Content Placeholder 2">
            <a:extLst>
              <a:ext uri="{FF2B5EF4-FFF2-40B4-BE49-F238E27FC236}">
                <a16:creationId xmlns:a16="http://schemas.microsoft.com/office/drawing/2014/main" id="{07F4F0CE-0D4B-4394-4B4A-C410F138301C}"/>
              </a:ext>
            </a:extLst>
          </p:cNvPr>
          <p:cNvSpPr>
            <a:spLocks noGrp="1"/>
          </p:cNvSpPr>
          <p:nvPr>
            <p:ph idx="1"/>
          </p:nvPr>
        </p:nvSpPr>
        <p:spPr>
          <a:xfrm>
            <a:off x="5112086" y="1617487"/>
            <a:ext cx="7262794" cy="3274586"/>
          </a:xfrm>
        </p:spPr>
        <p:txBody>
          <a:bodyPr anchor="t">
            <a:noAutofit/>
          </a:bodyPr>
          <a:lstStyle/>
          <a:p>
            <a:pPr>
              <a:lnSpc>
                <a:spcPct val="170000"/>
              </a:lnSpc>
            </a:pPr>
            <a:r>
              <a:rPr lang="en-US" b="1" dirty="0">
                <a:solidFill>
                  <a:srgbClr val="FFFFFF"/>
                </a:solidFill>
                <a:latin typeface="Times New Roman" panose="02020603050405020304" pitchFamily="18" charset="0"/>
                <a:cs typeface="Times New Roman" panose="02020603050405020304" pitchFamily="18" charset="0"/>
              </a:rPr>
              <a:t>Week 1: </a:t>
            </a:r>
            <a:r>
              <a:rPr lang="en-US" dirty="0">
                <a:solidFill>
                  <a:srgbClr val="FFFFFF"/>
                </a:solidFill>
                <a:latin typeface="Times New Roman" panose="02020603050405020304" pitchFamily="18" charset="0"/>
                <a:cs typeface="Times New Roman" panose="02020603050405020304" pitchFamily="18" charset="0"/>
              </a:rPr>
              <a:t>DATA COLLECTION </a:t>
            </a:r>
            <a:r>
              <a:rPr lang="en-US" i="1" dirty="0">
                <a:solidFill>
                  <a:srgbClr val="FFFFFF"/>
                </a:solidFill>
                <a:latin typeface="Times New Roman" panose="02020603050405020304" pitchFamily="18" charset="0"/>
                <a:cs typeface="Times New Roman" panose="02020603050405020304" pitchFamily="18" charset="0"/>
              </a:rPr>
              <a:t>(Collected raw data.)</a:t>
            </a:r>
          </a:p>
          <a:p>
            <a:pPr>
              <a:lnSpc>
                <a:spcPct val="170000"/>
              </a:lnSpc>
            </a:pPr>
            <a:r>
              <a:rPr lang="en-US" b="1" dirty="0">
                <a:solidFill>
                  <a:srgbClr val="FFFFFF"/>
                </a:solidFill>
                <a:latin typeface="Times New Roman" panose="02020603050405020304" pitchFamily="18" charset="0"/>
                <a:cs typeface="Times New Roman" panose="02020603050405020304" pitchFamily="18" charset="0"/>
              </a:rPr>
              <a:t>Week 2: </a:t>
            </a:r>
            <a:r>
              <a:rPr lang="en-US" dirty="0">
                <a:solidFill>
                  <a:srgbClr val="FFFFFF"/>
                </a:solidFill>
                <a:latin typeface="Times New Roman" panose="02020603050405020304" pitchFamily="18" charset="0"/>
                <a:cs typeface="Times New Roman" panose="02020603050405020304" pitchFamily="18" charset="0"/>
              </a:rPr>
              <a:t>DATA PRE-PROCESSING </a:t>
            </a:r>
            <a:r>
              <a:rPr lang="en-US" i="1" dirty="0">
                <a:solidFill>
                  <a:srgbClr val="FFFFFF"/>
                </a:solidFill>
                <a:latin typeface="Times New Roman" panose="02020603050405020304" pitchFamily="18" charset="0"/>
                <a:cs typeface="Times New Roman" panose="02020603050405020304" pitchFamily="18" charset="0"/>
              </a:rPr>
              <a:t>(Data cleaning)</a:t>
            </a:r>
          </a:p>
          <a:p>
            <a:pPr>
              <a:lnSpc>
                <a:spcPct val="170000"/>
              </a:lnSpc>
            </a:pPr>
            <a:r>
              <a:rPr lang="en-US" b="1" dirty="0">
                <a:solidFill>
                  <a:srgbClr val="FFFFFF"/>
                </a:solidFill>
                <a:latin typeface="Times New Roman" panose="02020603050405020304" pitchFamily="18" charset="0"/>
                <a:cs typeface="Times New Roman" panose="02020603050405020304" pitchFamily="18" charset="0"/>
              </a:rPr>
              <a:t>Week 3: </a:t>
            </a:r>
            <a:r>
              <a:rPr lang="en-US" dirty="0">
                <a:solidFill>
                  <a:srgbClr val="FFFFFF"/>
                </a:solidFill>
                <a:latin typeface="Times New Roman" panose="02020603050405020304" pitchFamily="18" charset="0"/>
                <a:cs typeface="Times New Roman" panose="02020603050405020304" pitchFamily="18" charset="0"/>
              </a:rPr>
              <a:t>DATA STORAGE and VISUALIZATION </a:t>
            </a:r>
            <a:r>
              <a:rPr lang="en-US" i="1" dirty="0">
                <a:solidFill>
                  <a:srgbClr val="FFFFFF"/>
                </a:solidFill>
                <a:latin typeface="Times New Roman" panose="02020603050405020304" pitchFamily="18" charset="0"/>
                <a:cs typeface="Times New Roman" panose="02020603050405020304" pitchFamily="18" charset="0"/>
              </a:rPr>
              <a:t>(Set-up and load database, data analysis and visualization)</a:t>
            </a:r>
          </a:p>
          <a:p>
            <a:pPr>
              <a:lnSpc>
                <a:spcPct val="170000"/>
              </a:lnSpc>
            </a:pPr>
            <a:r>
              <a:rPr lang="en-US" b="1" dirty="0">
                <a:solidFill>
                  <a:srgbClr val="FFFFFF"/>
                </a:solidFill>
                <a:latin typeface="Times New Roman" panose="02020603050405020304" pitchFamily="18" charset="0"/>
                <a:cs typeface="Times New Roman" panose="02020603050405020304" pitchFamily="18" charset="0"/>
              </a:rPr>
              <a:t>Week 4: </a:t>
            </a:r>
            <a:r>
              <a:rPr lang="en-US" dirty="0">
                <a:solidFill>
                  <a:srgbClr val="FFFFFF"/>
                </a:solidFill>
                <a:latin typeface="Times New Roman" panose="02020603050405020304" pitchFamily="18" charset="0"/>
                <a:cs typeface="Times New Roman" panose="02020603050405020304" pitchFamily="18" charset="0"/>
              </a:rPr>
              <a:t>MODEL DEVELOPMENT </a:t>
            </a:r>
            <a:r>
              <a:rPr lang="en-US" i="1" dirty="0">
                <a:solidFill>
                  <a:srgbClr val="FFFFFF"/>
                </a:solidFill>
                <a:latin typeface="Times New Roman" panose="02020603050405020304" pitchFamily="18" charset="0"/>
                <a:cs typeface="Times New Roman" panose="02020603050405020304" pitchFamily="18" charset="0"/>
              </a:rPr>
              <a:t>(model building and testing)</a:t>
            </a:r>
          </a:p>
          <a:p>
            <a:pPr>
              <a:lnSpc>
                <a:spcPct val="170000"/>
              </a:lnSpc>
            </a:pPr>
            <a:r>
              <a:rPr lang="en-US" b="1" dirty="0">
                <a:solidFill>
                  <a:srgbClr val="FFFFFF"/>
                </a:solidFill>
                <a:latin typeface="Times New Roman" panose="02020603050405020304" pitchFamily="18" charset="0"/>
                <a:cs typeface="Times New Roman" panose="02020603050405020304" pitchFamily="18" charset="0"/>
              </a:rPr>
              <a:t>Week 5: </a:t>
            </a:r>
            <a:r>
              <a:rPr lang="en-US" dirty="0">
                <a:solidFill>
                  <a:srgbClr val="FFFFFF"/>
                </a:solidFill>
                <a:latin typeface="Times New Roman" panose="02020603050405020304" pitchFamily="18" charset="0"/>
                <a:cs typeface="Times New Roman" panose="02020603050405020304" pitchFamily="18" charset="0"/>
              </a:rPr>
              <a:t>Report and Presentation</a:t>
            </a:r>
          </a:p>
        </p:txBody>
      </p:sp>
    </p:spTree>
    <p:extLst>
      <p:ext uri="{BB962C8B-B14F-4D97-AF65-F5344CB8AC3E}">
        <p14:creationId xmlns:p14="http://schemas.microsoft.com/office/powerpoint/2010/main" val="16132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E5E77-6F63-30FD-A8F1-7A037880A767}"/>
              </a:ext>
            </a:extLst>
          </p:cNvPr>
          <p:cNvSpPr>
            <a:spLocks noGrp="1"/>
          </p:cNvSpPr>
          <p:nvPr>
            <p:ph type="title"/>
          </p:nvPr>
        </p:nvSpPr>
        <p:spPr>
          <a:xfrm>
            <a:off x="154497" y="400901"/>
            <a:ext cx="9634011" cy="1325563"/>
          </a:xfrm>
        </p:spPr>
        <p:txBody>
          <a:bodyPr/>
          <a:lstStyle/>
          <a:p>
            <a:r>
              <a:rPr lang="en-US" b="1" dirty="0">
                <a:latin typeface="Times New Roman" panose="02020603050405020304" pitchFamily="18" charset="0"/>
                <a:cs typeface="Times New Roman" panose="02020603050405020304" pitchFamily="18" charset="0"/>
              </a:rPr>
              <a:t>Dataset</a:t>
            </a:r>
          </a:p>
        </p:txBody>
      </p:sp>
      <p:pic>
        <p:nvPicPr>
          <p:cNvPr id="1026" name="Picture 2">
            <a:extLst>
              <a:ext uri="{FF2B5EF4-FFF2-40B4-BE49-F238E27FC236}">
                <a16:creationId xmlns:a16="http://schemas.microsoft.com/office/drawing/2014/main" id="{3C78FE13-A8BE-7696-8CA8-2374C509727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557" t="21599" r="16561" b="5508"/>
          <a:stretch/>
        </p:blipFill>
        <p:spPr bwMode="auto">
          <a:xfrm>
            <a:off x="3535680" y="950104"/>
            <a:ext cx="8610600" cy="48442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2B98B78-66EF-CCEF-56E5-D7B0A0F46009}"/>
              </a:ext>
            </a:extLst>
          </p:cNvPr>
          <p:cNvSpPr txBox="1"/>
          <p:nvPr/>
        </p:nvSpPr>
        <p:spPr>
          <a:xfrm>
            <a:off x="45720" y="1726464"/>
            <a:ext cx="3246120" cy="3477875"/>
          </a:xfrm>
          <a:prstGeom prst="rect">
            <a:avLst/>
          </a:prstGeom>
          <a:noFill/>
        </p:spPr>
        <p:txBody>
          <a:bodyPr wrap="square" rtlCol="0">
            <a:spAutoFit/>
          </a:bodyPr>
          <a:lstStyle/>
          <a:p>
            <a:pPr marL="285750" indent="-285750">
              <a:buFont typeface="Arial" panose="020B0604020202020204" pitchFamily="34" charset="0"/>
              <a:buChar char="•"/>
            </a:pPr>
            <a:r>
              <a:rPr lang="en-US" sz="2000" b="0" i="0" u="none" strike="noStrike" dirty="0">
                <a:solidFill>
                  <a:schemeClr val="bg1"/>
                </a:solidFill>
                <a:effectLst/>
                <a:latin typeface="Times New Roman" panose="02020603050405020304" pitchFamily="18" charset="0"/>
              </a:rPr>
              <a:t>The adult dataset is a fairly large set, consisting of 48,842 instances. </a:t>
            </a:r>
            <a:endParaRPr lang="en-US" sz="2000" dirty="0">
              <a:solidFill>
                <a:schemeClr val="bg1"/>
              </a:solidFill>
              <a:latin typeface="Times New Roman" panose="02020603050405020304" pitchFamily="18" charset="0"/>
            </a:endParaRPr>
          </a:p>
          <a:p>
            <a:endParaRPr lang="en-US" sz="2000" b="0" i="0" u="none" strike="noStrike" dirty="0">
              <a:solidFill>
                <a:schemeClr val="bg1"/>
              </a:solidFill>
              <a:effectLst/>
              <a:latin typeface="Times New Roman" panose="02020603050405020304" pitchFamily="18" charset="0"/>
            </a:endParaRPr>
          </a:p>
          <a:p>
            <a:pPr marL="285750" indent="-285750">
              <a:buFont typeface="Arial" panose="020B0604020202020204" pitchFamily="34" charset="0"/>
              <a:buChar char="•"/>
            </a:pPr>
            <a:r>
              <a:rPr lang="en-US" sz="2000" b="0" i="0" u="none" strike="noStrike" dirty="0">
                <a:solidFill>
                  <a:schemeClr val="bg1"/>
                </a:solidFill>
                <a:effectLst/>
                <a:latin typeface="Times New Roman" panose="02020603050405020304" pitchFamily="18" charset="0"/>
              </a:rPr>
              <a:t>There are 14 attributes prescribed to each person.</a:t>
            </a:r>
          </a:p>
          <a:p>
            <a:r>
              <a:rPr lang="en-US" sz="2000" b="0" i="0" u="none" strike="noStrike" dirty="0">
                <a:solidFill>
                  <a:schemeClr val="bg1"/>
                </a:solidFill>
                <a:effectLst/>
                <a:latin typeface="Times New Roman" panose="02020603050405020304" pitchFamily="18" charset="0"/>
              </a:rPr>
              <a:t> </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rPr>
              <a:t>T</a:t>
            </a:r>
            <a:r>
              <a:rPr lang="en-US" sz="2000" b="0" i="0" u="none" strike="noStrike" dirty="0">
                <a:solidFill>
                  <a:schemeClr val="bg1"/>
                </a:solidFill>
                <a:effectLst/>
                <a:latin typeface="Times New Roman" panose="02020603050405020304" pitchFamily="18" charset="0"/>
              </a:rPr>
              <a:t>he dataset contains missing values that are marked with a question mark character (?).</a:t>
            </a:r>
            <a:endParaRPr lang="en-US" sz="2000" dirty="0">
              <a:solidFill>
                <a:schemeClr val="bg1"/>
              </a:solidFill>
            </a:endParaRPr>
          </a:p>
        </p:txBody>
      </p:sp>
    </p:spTree>
    <p:extLst>
      <p:ext uri="{BB962C8B-B14F-4D97-AF65-F5344CB8AC3E}">
        <p14:creationId xmlns:p14="http://schemas.microsoft.com/office/powerpoint/2010/main" val="53184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3" name="Rectangle 2056">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64" name="Rectangle 2058">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0">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CEB432F6-7FC2-85FC-BFCB-B9F6378A546A}"/>
              </a:ext>
            </a:extLst>
          </p:cNvPr>
          <p:cNvSpPr txBox="1"/>
          <p:nvPr/>
        </p:nvSpPr>
        <p:spPr>
          <a:xfrm>
            <a:off x="2470341" y="4559378"/>
            <a:ext cx="10210862" cy="106569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b="1" spc="-100" dirty="0">
                <a:solidFill>
                  <a:srgbClr val="FFFFFF"/>
                </a:solidFill>
                <a:latin typeface="Times New Roman" panose="02020603050405020304" pitchFamily="18" charset="0"/>
                <a:ea typeface="+mj-ea"/>
                <a:cs typeface="Times New Roman" panose="02020603050405020304" pitchFamily="18" charset="0"/>
              </a:rPr>
              <a:t>Distribution of proposed system</a:t>
            </a:r>
          </a:p>
        </p:txBody>
      </p:sp>
      <p:pic>
        <p:nvPicPr>
          <p:cNvPr id="2050" name="Picture 2">
            <a:extLst>
              <a:ext uri="{FF2B5EF4-FFF2-40B4-BE49-F238E27FC236}">
                <a16:creationId xmlns:a16="http://schemas.microsoft.com/office/drawing/2014/main" id="{D1A30D92-E014-6007-A7F0-D00B288C40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20240" y="53062"/>
            <a:ext cx="8641080" cy="442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95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dissolve">
                                      <p:cBhvr>
                                        <p:cTn id="1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01D611B-4F18-3A77-8183-1484BDD61861}"/>
              </a:ext>
            </a:extLst>
          </p:cNvPr>
          <p:cNvPicPr>
            <a:picLocks noChangeAspect="1"/>
          </p:cNvPicPr>
          <p:nvPr/>
        </p:nvPicPr>
        <p:blipFill rotWithShape="1">
          <a:blip r:embed="rId2"/>
          <a:srcRect l="980" t="16603" b="8507"/>
          <a:stretch/>
        </p:blipFill>
        <p:spPr>
          <a:xfrm>
            <a:off x="704513" y="1535191"/>
            <a:ext cx="10782973" cy="3281919"/>
          </a:xfrm>
          <a:prstGeom prst="rect">
            <a:avLst/>
          </a:prstGeom>
        </p:spPr>
      </p:pic>
      <p:sp>
        <p:nvSpPr>
          <p:cNvPr id="7" name="TextBox 6">
            <a:extLst>
              <a:ext uri="{FF2B5EF4-FFF2-40B4-BE49-F238E27FC236}">
                <a16:creationId xmlns:a16="http://schemas.microsoft.com/office/drawing/2014/main" id="{01A9572D-5C76-D1D6-7A2E-839CD125AB79}"/>
              </a:ext>
            </a:extLst>
          </p:cNvPr>
          <p:cNvSpPr txBox="1"/>
          <p:nvPr/>
        </p:nvSpPr>
        <p:spPr>
          <a:xfrm>
            <a:off x="704513" y="5318760"/>
            <a:ext cx="1101047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Encoded data of the Target variable where “&lt;=50K” and “&gt;50K” are changed to 0 and 1 respectively.</a:t>
            </a:r>
          </a:p>
        </p:txBody>
      </p:sp>
    </p:spTree>
    <p:extLst>
      <p:ext uri="{BB962C8B-B14F-4D97-AF65-F5344CB8AC3E}">
        <p14:creationId xmlns:p14="http://schemas.microsoft.com/office/powerpoint/2010/main" val="2629128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F13A95FF-1A75-49AA-86AE-EED61BD0E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6BE52D0-F834-49D6-5576-F5B69EC21F0B}"/>
              </a:ext>
            </a:extLst>
          </p:cNvPr>
          <p:cNvSpPr>
            <a:spLocks noGrp="1"/>
          </p:cNvSpPr>
          <p:nvPr>
            <p:ph type="title"/>
          </p:nvPr>
        </p:nvSpPr>
        <p:spPr>
          <a:xfrm>
            <a:off x="289249" y="759599"/>
            <a:ext cx="4016116" cy="1255469"/>
          </a:xfrm>
        </p:spPr>
        <p:txBody>
          <a:bodyPr vert="horz" lIns="91440" tIns="45720" rIns="91440" bIns="45720" rtlCol="0" anchor="ctr">
            <a:normAutofit/>
          </a:bodyPr>
          <a:lstStyle/>
          <a:p>
            <a:r>
              <a:rPr lang="en-US" b="1" dirty="0">
                <a:latin typeface="Times New Roman" panose="02020603050405020304" pitchFamily="18" charset="0"/>
                <a:cs typeface="Times New Roman" panose="02020603050405020304" pitchFamily="18" charset="0"/>
              </a:rPr>
              <a:t>Correlation</a:t>
            </a:r>
            <a:r>
              <a:rPr lang="en-US" b="1" dirty="0"/>
              <a:t> Matrix</a:t>
            </a:r>
          </a:p>
        </p:txBody>
      </p:sp>
      <p:sp>
        <p:nvSpPr>
          <p:cNvPr id="5" name="TextBox 4">
            <a:extLst>
              <a:ext uri="{FF2B5EF4-FFF2-40B4-BE49-F238E27FC236}">
                <a16:creationId xmlns:a16="http://schemas.microsoft.com/office/drawing/2014/main" id="{8F5C23CE-A5F1-7D9B-25C3-38E65F78175F}"/>
              </a:ext>
            </a:extLst>
          </p:cNvPr>
          <p:cNvSpPr txBox="1"/>
          <p:nvPr/>
        </p:nvSpPr>
        <p:spPr>
          <a:xfrm>
            <a:off x="-154904" y="2015067"/>
            <a:ext cx="4797134" cy="4075181"/>
          </a:xfrm>
          <a:prstGeom prst="rect">
            <a:avLst/>
          </a:prstGeom>
        </p:spPr>
        <p:txBody>
          <a:bodyPr vert="horz" lIns="91440" tIns="45720" rIns="91440" bIns="45720" rtlCol="0" anchor="t">
            <a:normAutofit/>
          </a:bodyPr>
          <a:lstStyle/>
          <a:p>
            <a:pPr marL="388620" indent="-285750" defTabSz="914400">
              <a:lnSpc>
                <a:spcPct val="90000"/>
              </a:lnSpc>
              <a:spcAft>
                <a:spcPts val="600"/>
              </a:spcAft>
              <a:buClr>
                <a:schemeClr val="bg1"/>
              </a:buClr>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The correlation matrix shows that income, age, hours per week, and capital gain are the main variables that have a positive relationship with income.</a:t>
            </a:r>
          </a:p>
          <a:p>
            <a:pPr marL="388620" indent="-285750" defTabSz="914400">
              <a:lnSpc>
                <a:spcPct val="90000"/>
              </a:lnSpc>
              <a:spcAft>
                <a:spcPts val="600"/>
              </a:spcAft>
              <a:buClr>
                <a:schemeClr val="bg1"/>
              </a:buClr>
              <a:buFont typeface="Arial" panose="020B0604020202020204" pitchFamily="34" charset="0"/>
              <a:buChar char="•"/>
            </a:pPr>
            <a:endParaRPr lang="en-US" b="0" i="0" dirty="0">
              <a:solidFill>
                <a:schemeClr val="bg1"/>
              </a:solidFill>
              <a:effectLst/>
              <a:latin typeface="Times New Roman" panose="02020603050405020304" pitchFamily="18" charset="0"/>
              <a:cs typeface="Times New Roman" panose="02020603050405020304" pitchFamily="18" charset="0"/>
            </a:endParaRPr>
          </a:p>
          <a:p>
            <a:pPr marL="388620" indent="-285750" defTabSz="914400">
              <a:lnSpc>
                <a:spcPct val="90000"/>
              </a:lnSpc>
              <a:spcAft>
                <a:spcPts val="600"/>
              </a:spcAft>
              <a:buClr>
                <a:schemeClr val="bg1"/>
              </a:buClr>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Furthermore, we observe a positive correlation between age and the average number of hours worked per week, while the relationship between hours per week and capital gain/loss is not as strong. </a:t>
            </a:r>
          </a:p>
          <a:p>
            <a:pPr marL="388620" indent="-285750" defTabSz="914400">
              <a:lnSpc>
                <a:spcPct val="90000"/>
              </a:lnSpc>
              <a:spcAft>
                <a:spcPts val="600"/>
              </a:spcAft>
              <a:buClr>
                <a:schemeClr val="bg1"/>
              </a:buCl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388620" indent="-285750" defTabSz="914400">
              <a:lnSpc>
                <a:spcPct val="90000"/>
              </a:lnSpc>
              <a:spcAft>
                <a:spcPts val="600"/>
              </a:spcAft>
              <a:buClr>
                <a:schemeClr val="bg1"/>
              </a:buClr>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Additionally, there is a negative correlation between capital gain and capital loss.</a:t>
            </a:r>
          </a:p>
        </p:txBody>
      </p:sp>
      <p:pic>
        <p:nvPicPr>
          <p:cNvPr id="4" name="Picture 3">
            <a:extLst>
              <a:ext uri="{FF2B5EF4-FFF2-40B4-BE49-F238E27FC236}">
                <a16:creationId xmlns:a16="http://schemas.microsoft.com/office/drawing/2014/main" id="{085A1340-DC4C-B093-E18F-D3B3D895ABAB}"/>
              </a:ext>
            </a:extLst>
          </p:cNvPr>
          <p:cNvPicPr>
            <a:picLocks noChangeAspect="1"/>
          </p:cNvPicPr>
          <p:nvPr/>
        </p:nvPicPr>
        <p:blipFill rotWithShape="1">
          <a:blip r:embed="rId2"/>
          <a:srcRect l="1836" t="1280" r="2865" b="2720"/>
          <a:stretch/>
        </p:blipFill>
        <p:spPr>
          <a:xfrm>
            <a:off x="4809481" y="152400"/>
            <a:ext cx="7268768" cy="6507480"/>
          </a:xfrm>
          <a:prstGeom prst="rect">
            <a:avLst/>
          </a:prstGeom>
        </p:spPr>
      </p:pic>
    </p:spTree>
    <p:extLst>
      <p:ext uri="{BB962C8B-B14F-4D97-AF65-F5344CB8AC3E}">
        <p14:creationId xmlns:p14="http://schemas.microsoft.com/office/powerpoint/2010/main" val="122594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{F0DDAEEA-5365-C14B-826B-41BBBC8AFC30}tf10001124</Template>
  <TotalTime>1782</TotalTime>
  <Words>885</Words>
  <Application>Microsoft Macintosh PowerPoint</Application>
  <PresentationFormat>Widescreen</PresentationFormat>
  <Paragraphs>91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AkayaKanadaka</vt:lpstr>
      <vt:lpstr>Arial</vt:lpstr>
      <vt:lpstr>Corbel</vt:lpstr>
      <vt:lpstr>Times New Roman</vt:lpstr>
      <vt:lpstr>Wingdings 2</vt:lpstr>
      <vt:lpstr>Frame</vt:lpstr>
      <vt:lpstr>Analysis of Adult dataset  Professor – Dr. Lindi Liao  AIT614 - #005: Big Data Essentials  April 26, 2023   Pravallika Avula – G01388664 Saipriya Bethi – G01389650 Sai Roopesh Diddi – G01353614 Snehita Moturu – G01388464 Sameeksha Muralidhar Gupta – G01380844 </vt:lpstr>
      <vt:lpstr>Functional Requirements</vt:lpstr>
      <vt:lpstr>Introduction</vt:lpstr>
      <vt:lpstr>Project Goals</vt:lpstr>
      <vt:lpstr>Project Timeline</vt:lpstr>
      <vt:lpstr>Dataset</vt:lpstr>
      <vt:lpstr>PowerPoint Presentation</vt:lpstr>
      <vt:lpstr>PowerPoint Presentation</vt:lpstr>
      <vt:lpstr>Correlation Matrix</vt:lpstr>
      <vt:lpstr>Data Visualization</vt:lpstr>
      <vt:lpstr>Data Visualization</vt:lpstr>
      <vt:lpstr>Data Visualization</vt:lpstr>
      <vt:lpstr>PowerPoint Presentation</vt:lpstr>
      <vt:lpstr>PowerPoint Presentation</vt:lpstr>
      <vt:lpstr>PowerPoint Presentation</vt:lpstr>
      <vt:lpstr>Feature Preprocessing</vt:lpstr>
      <vt:lpstr>Features of the Dataset</vt:lpstr>
      <vt:lpstr>PowerPoint Presentation</vt:lpstr>
      <vt:lpstr>Results</vt:lpstr>
      <vt:lpstr>Conclusion</vt:lpstr>
      <vt:lpstr>Lessons learned</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Income Using Census Data  Professor – Dr. Lindi Liao  AIT614 - #005: Big Data Essentials  April 26, 2023   Pravallika Avula –  Saipriya Bethi –  Sai Roopesh Diddi –  Snehita Moturu – G01388464 Sameeksha Muralidhar Gupta –</dc:title>
  <dc:creator>Snehita Moturu</dc:creator>
  <cp:lastModifiedBy>Snehita Moturu</cp:lastModifiedBy>
  <cp:revision>9</cp:revision>
  <dcterms:created xsi:type="dcterms:W3CDTF">2023-04-24T23:41:46Z</dcterms:created>
  <dcterms:modified xsi:type="dcterms:W3CDTF">2023-04-26T20:03:25Z</dcterms:modified>
</cp:coreProperties>
</file>