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notesMasterIdLst>
    <p:notesMasterId r:id="rId22"/>
  </p:notesMasterIdLst>
  <p:sldIdLst>
    <p:sldId id="256" r:id="rId2"/>
    <p:sldId id="257" r:id="rId3"/>
    <p:sldId id="258" r:id="rId4"/>
    <p:sldId id="259" r:id="rId5"/>
    <p:sldId id="261" r:id="rId6"/>
    <p:sldId id="263" r:id="rId7"/>
    <p:sldId id="265" r:id="rId8"/>
    <p:sldId id="278" r:id="rId9"/>
    <p:sldId id="264" r:id="rId10"/>
    <p:sldId id="266" r:id="rId11"/>
    <p:sldId id="267" r:id="rId12"/>
    <p:sldId id="269" r:id="rId13"/>
    <p:sldId id="270" r:id="rId14"/>
    <p:sldId id="271" r:id="rId15"/>
    <p:sldId id="272" r:id="rId16"/>
    <p:sldId id="276" r:id="rId17"/>
    <p:sldId id="277"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43"/>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3959B4-E3B4-4065-B881-E7225EA86A8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6D70E8-2F00-40A1-B5C3-CE08C813CC74}">
      <dgm:prSet custT="1"/>
      <dgm:spPr/>
      <dgm:t>
        <a:bodyPr/>
        <a:lstStyle/>
        <a:p>
          <a:r>
            <a:rPr lang="en-US" sz="1800" dirty="0">
              <a:latin typeface="Times New Roman" panose="02020603050405020304" pitchFamily="18" charset="0"/>
              <a:cs typeface="Times New Roman" panose="02020603050405020304" pitchFamily="18" charset="0"/>
            </a:rPr>
            <a:t>Preprocess data by flight ID for 200 points.</a:t>
          </a:r>
        </a:p>
      </dgm:t>
    </dgm:pt>
    <dgm:pt modelId="{AFB46EDD-20A8-4C22-A970-F013DE59A79A}" type="parTrans" cxnId="{E686D22E-09E3-43A9-B48A-7B4D1973C32F}">
      <dgm:prSet/>
      <dgm:spPr/>
      <dgm:t>
        <a:bodyPr/>
        <a:lstStyle/>
        <a:p>
          <a:endParaRPr lang="en-US"/>
        </a:p>
      </dgm:t>
    </dgm:pt>
    <dgm:pt modelId="{96A076EC-4F26-4FDD-938F-EA9D344E0F27}" type="sibTrans" cxnId="{E686D22E-09E3-43A9-B48A-7B4D1973C32F}">
      <dgm:prSet/>
      <dgm:spPr/>
      <dgm:t>
        <a:bodyPr/>
        <a:lstStyle/>
        <a:p>
          <a:endParaRPr lang="en-US"/>
        </a:p>
      </dgm:t>
    </dgm:pt>
    <dgm:pt modelId="{F70C8687-8B2C-4964-8414-99A535061FE3}">
      <dgm:prSet custT="1"/>
      <dgm:spPr/>
      <dgm:t>
        <a:bodyPr/>
        <a:lstStyle/>
        <a:p>
          <a:r>
            <a:rPr lang="en-US" sz="1800" dirty="0">
              <a:latin typeface="Times New Roman" panose="02020603050405020304" pitchFamily="18" charset="0"/>
              <a:cs typeface="Times New Roman" panose="02020603050405020304" pitchFamily="18" charset="0"/>
            </a:rPr>
            <a:t>Use scaling algorithm to normalize features.</a:t>
          </a:r>
        </a:p>
      </dgm:t>
    </dgm:pt>
    <dgm:pt modelId="{19043EA8-C3C1-484F-95CF-9B3E7BE5E9FA}" type="parTrans" cxnId="{8A17DE85-8EEE-4AA1-9635-1F41DDAC536C}">
      <dgm:prSet/>
      <dgm:spPr/>
      <dgm:t>
        <a:bodyPr/>
        <a:lstStyle/>
        <a:p>
          <a:endParaRPr lang="en-US"/>
        </a:p>
      </dgm:t>
    </dgm:pt>
    <dgm:pt modelId="{9484CED5-7C99-4F47-9FC8-42B63B634AE5}" type="sibTrans" cxnId="{8A17DE85-8EEE-4AA1-9635-1F41DDAC536C}">
      <dgm:prSet/>
      <dgm:spPr/>
      <dgm:t>
        <a:bodyPr/>
        <a:lstStyle/>
        <a:p>
          <a:endParaRPr lang="en-US"/>
        </a:p>
      </dgm:t>
    </dgm:pt>
    <dgm:pt modelId="{301D35DE-EDA0-4147-BB99-F562C455A64D}">
      <dgm:prSet custT="1"/>
      <dgm:spPr/>
      <dgm: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GAN uses noise vectors to create synthetic routes.</a:t>
          </a:r>
        </a:p>
      </dgm:t>
    </dgm:pt>
    <dgm:pt modelId="{76C6F552-F9A2-44C9-8563-90CF5BB018F2}" type="parTrans" cxnId="{D1D9F511-B93C-472E-BC34-343A1A006E09}">
      <dgm:prSet/>
      <dgm:spPr/>
      <dgm:t>
        <a:bodyPr/>
        <a:lstStyle/>
        <a:p>
          <a:endParaRPr lang="en-US"/>
        </a:p>
      </dgm:t>
    </dgm:pt>
    <dgm:pt modelId="{8C9D1DF5-BAC2-4ACA-AC3E-B1084B527AE5}" type="sibTrans" cxnId="{D1D9F511-B93C-472E-BC34-343A1A006E09}">
      <dgm:prSet/>
      <dgm:spPr/>
      <dgm:t>
        <a:bodyPr/>
        <a:lstStyle/>
        <a:p>
          <a:endParaRPr lang="en-US"/>
        </a:p>
      </dgm:t>
    </dgm:pt>
    <dgm:pt modelId="{46A0FACC-1F29-4340-B1AD-386646760F07}">
      <dgm:prSet custT="1"/>
      <dgm:spPr/>
      <dgm: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Train GAN in loops for quality enhancements.</a:t>
          </a:r>
        </a:p>
      </dgm:t>
    </dgm:pt>
    <dgm:pt modelId="{859B69B4-4A33-4584-90D8-6D781CC28F10}" type="parTrans" cxnId="{846CC1A5-8716-464D-BE4A-DDD4F7411D77}">
      <dgm:prSet/>
      <dgm:spPr/>
      <dgm:t>
        <a:bodyPr/>
        <a:lstStyle/>
        <a:p>
          <a:endParaRPr lang="en-US"/>
        </a:p>
      </dgm:t>
    </dgm:pt>
    <dgm:pt modelId="{EDE0F27F-40FF-4161-B05D-14EB7A1F1F82}" type="sibTrans" cxnId="{846CC1A5-8716-464D-BE4A-DDD4F7411D77}">
      <dgm:prSet/>
      <dgm:spPr/>
      <dgm:t>
        <a:bodyPr/>
        <a:lstStyle/>
        <a:p>
          <a:endParaRPr lang="en-US"/>
        </a:p>
      </dgm:t>
    </dgm:pt>
    <dgm:pt modelId="{50E47C0C-1223-4D8E-B511-8AC2A5C02AEE}">
      <dgm:prSet custT="1"/>
      <dgm:spPr/>
      <dgm: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AWS S3 and Hopper cluster facilitate GAN training.</a:t>
          </a:r>
        </a:p>
      </dgm:t>
    </dgm:pt>
    <dgm:pt modelId="{83F85553-A6E0-4B88-B37F-BC0C899D8D92}" type="parTrans" cxnId="{E2B7CF1D-4E16-4B62-B71E-C185CB42E55A}">
      <dgm:prSet/>
      <dgm:spPr/>
      <dgm:t>
        <a:bodyPr/>
        <a:lstStyle/>
        <a:p>
          <a:endParaRPr lang="en-US"/>
        </a:p>
      </dgm:t>
    </dgm:pt>
    <dgm:pt modelId="{ABCA196C-F6D9-4320-B573-DCB9D34E09CE}" type="sibTrans" cxnId="{E2B7CF1D-4E16-4B62-B71E-C185CB42E55A}">
      <dgm:prSet/>
      <dgm:spPr/>
      <dgm:t>
        <a:bodyPr/>
        <a:lstStyle/>
        <a:p>
          <a:endParaRPr lang="en-US"/>
        </a:p>
      </dgm:t>
    </dgm:pt>
    <dgm:pt modelId="{7DBA866F-ECCC-4853-AD81-589CB457BE7B}">
      <dgm:prSet custT="1"/>
      <dgm:spPr/>
      <dgm: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GAN performance tweaked with network topology tests.</a:t>
          </a:r>
        </a:p>
      </dgm:t>
    </dgm:pt>
    <dgm:pt modelId="{BE0AA538-5730-4125-AD76-5725684711AD}" type="parTrans" cxnId="{71A79EB9-E500-4153-BFF7-C4CC3302F924}">
      <dgm:prSet/>
      <dgm:spPr/>
      <dgm:t>
        <a:bodyPr/>
        <a:lstStyle/>
        <a:p>
          <a:endParaRPr lang="en-US"/>
        </a:p>
      </dgm:t>
    </dgm:pt>
    <dgm:pt modelId="{9FC9E303-F3C2-4905-B3BB-9643E7317B04}" type="sibTrans" cxnId="{71A79EB9-E500-4153-BFF7-C4CC3302F924}">
      <dgm:prSet/>
      <dgm:spPr/>
      <dgm:t>
        <a:bodyPr/>
        <a:lstStyle/>
        <a:p>
          <a:endParaRPr lang="en-US"/>
        </a:p>
      </dgm:t>
    </dgm:pt>
    <dgm:pt modelId="{F3802F24-0095-43BB-9B3A-A5A45FD30837}" type="pres">
      <dgm:prSet presAssocID="{673959B4-E3B4-4065-B881-E7225EA86A85}" presName="root" presStyleCnt="0">
        <dgm:presLayoutVars>
          <dgm:dir/>
          <dgm:resizeHandles val="exact"/>
        </dgm:presLayoutVars>
      </dgm:prSet>
      <dgm:spPr/>
    </dgm:pt>
    <dgm:pt modelId="{F0FEBD9E-29B3-4B35-9F3E-525873FD1392}" type="pres">
      <dgm:prSet presAssocID="{673959B4-E3B4-4065-B881-E7225EA86A85}" presName="container" presStyleCnt="0">
        <dgm:presLayoutVars>
          <dgm:dir/>
          <dgm:resizeHandles val="exact"/>
        </dgm:presLayoutVars>
      </dgm:prSet>
      <dgm:spPr/>
    </dgm:pt>
    <dgm:pt modelId="{F9CFC7C7-F05B-4EED-821A-805B6E5F935A}" type="pres">
      <dgm:prSet presAssocID="{166D70E8-2F00-40A1-B5C3-CE08C813CC74}" presName="compNode" presStyleCnt="0"/>
      <dgm:spPr/>
    </dgm:pt>
    <dgm:pt modelId="{F7CB3B7E-54DC-45E7-A6F2-103021291CD8}" type="pres">
      <dgm:prSet presAssocID="{166D70E8-2F00-40A1-B5C3-CE08C813CC74}" presName="iconBgRect" presStyleLbl="bgShp" presStyleIdx="0" presStyleCnt="6"/>
      <dgm:spPr/>
    </dgm:pt>
    <dgm:pt modelId="{B71FD53F-39B7-4C5C-B4D5-00B595354EED}" type="pres">
      <dgm:prSet presAssocID="{166D70E8-2F00-40A1-B5C3-CE08C813CC7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41EF0FEF-AC2E-41DA-8ADC-079A49B1C75A}" type="pres">
      <dgm:prSet presAssocID="{166D70E8-2F00-40A1-B5C3-CE08C813CC74}" presName="spaceRect" presStyleCnt="0"/>
      <dgm:spPr/>
    </dgm:pt>
    <dgm:pt modelId="{A4086260-C855-4232-944B-A905917C149E}" type="pres">
      <dgm:prSet presAssocID="{166D70E8-2F00-40A1-B5C3-CE08C813CC74}" presName="textRect" presStyleLbl="revTx" presStyleIdx="0" presStyleCnt="6">
        <dgm:presLayoutVars>
          <dgm:chMax val="1"/>
          <dgm:chPref val="1"/>
        </dgm:presLayoutVars>
      </dgm:prSet>
      <dgm:spPr/>
    </dgm:pt>
    <dgm:pt modelId="{CDE1ED19-EE3D-4B6A-B095-CE96EE43AFC0}" type="pres">
      <dgm:prSet presAssocID="{96A076EC-4F26-4FDD-938F-EA9D344E0F27}" presName="sibTrans" presStyleLbl="sibTrans2D1" presStyleIdx="0" presStyleCnt="0"/>
      <dgm:spPr/>
    </dgm:pt>
    <dgm:pt modelId="{69227AA9-4766-4048-B8B1-38A3649AF23C}" type="pres">
      <dgm:prSet presAssocID="{F70C8687-8B2C-4964-8414-99A535061FE3}" presName="compNode" presStyleCnt="0"/>
      <dgm:spPr/>
    </dgm:pt>
    <dgm:pt modelId="{26721F69-DC9D-4A60-9454-F720E787DF7F}" type="pres">
      <dgm:prSet presAssocID="{F70C8687-8B2C-4964-8414-99A535061FE3}" presName="iconBgRect" presStyleLbl="bgShp" presStyleIdx="1" presStyleCnt="6"/>
      <dgm:spPr/>
    </dgm:pt>
    <dgm:pt modelId="{D29E07AC-3736-4549-ABD9-49FDD7503FE6}" type="pres">
      <dgm:prSet presAssocID="{F70C8687-8B2C-4964-8414-99A535061F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EA273DB-4A80-40D8-951D-BBBF27420752}" type="pres">
      <dgm:prSet presAssocID="{F70C8687-8B2C-4964-8414-99A535061FE3}" presName="spaceRect" presStyleCnt="0"/>
      <dgm:spPr/>
    </dgm:pt>
    <dgm:pt modelId="{7BD525DF-E24C-4A3E-B25A-F0D1A6AA55E7}" type="pres">
      <dgm:prSet presAssocID="{F70C8687-8B2C-4964-8414-99A535061FE3}" presName="textRect" presStyleLbl="revTx" presStyleIdx="1" presStyleCnt="6">
        <dgm:presLayoutVars>
          <dgm:chMax val="1"/>
          <dgm:chPref val="1"/>
        </dgm:presLayoutVars>
      </dgm:prSet>
      <dgm:spPr/>
    </dgm:pt>
    <dgm:pt modelId="{BBBFC9CC-7688-4C66-8377-578B5E28F517}" type="pres">
      <dgm:prSet presAssocID="{9484CED5-7C99-4F47-9FC8-42B63B634AE5}" presName="sibTrans" presStyleLbl="sibTrans2D1" presStyleIdx="0" presStyleCnt="0"/>
      <dgm:spPr/>
    </dgm:pt>
    <dgm:pt modelId="{7F595318-9DAB-400A-A84A-C26B11C44A6B}" type="pres">
      <dgm:prSet presAssocID="{301D35DE-EDA0-4147-BB99-F562C455A64D}" presName="compNode" presStyleCnt="0"/>
      <dgm:spPr/>
    </dgm:pt>
    <dgm:pt modelId="{8EB0EF86-F9E8-4E69-BEDB-850D494B06A0}" type="pres">
      <dgm:prSet presAssocID="{301D35DE-EDA0-4147-BB99-F562C455A64D}" presName="iconBgRect" presStyleLbl="bgShp" presStyleIdx="2" presStyleCnt="6"/>
      <dgm:spPr/>
    </dgm:pt>
    <dgm:pt modelId="{7740F514-F6C7-4267-9255-654D228E6378}" type="pres">
      <dgm:prSet presAssocID="{301D35DE-EDA0-4147-BB99-F562C455A64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nake"/>
        </a:ext>
      </dgm:extLst>
    </dgm:pt>
    <dgm:pt modelId="{4A424E98-ED6D-4863-B3F3-6FC92135055B}" type="pres">
      <dgm:prSet presAssocID="{301D35DE-EDA0-4147-BB99-F562C455A64D}" presName="spaceRect" presStyleCnt="0"/>
      <dgm:spPr/>
    </dgm:pt>
    <dgm:pt modelId="{B3F15B80-3428-4C4B-A89B-7FAA6C88250E}" type="pres">
      <dgm:prSet presAssocID="{301D35DE-EDA0-4147-BB99-F562C455A64D}" presName="textRect" presStyleLbl="revTx" presStyleIdx="2" presStyleCnt="6">
        <dgm:presLayoutVars>
          <dgm:chMax val="1"/>
          <dgm:chPref val="1"/>
        </dgm:presLayoutVars>
      </dgm:prSet>
      <dgm:spPr/>
    </dgm:pt>
    <dgm:pt modelId="{AACEE582-5BF9-463C-819D-C9CCDB994F05}" type="pres">
      <dgm:prSet presAssocID="{8C9D1DF5-BAC2-4ACA-AC3E-B1084B527AE5}" presName="sibTrans" presStyleLbl="sibTrans2D1" presStyleIdx="0" presStyleCnt="0"/>
      <dgm:spPr/>
    </dgm:pt>
    <dgm:pt modelId="{E5F918D1-26E6-4BC3-8F59-0889AFBE44FF}" type="pres">
      <dgm:prSet presAssocID="{46A0FACC-1F29-4340-B1AD-386646760F07}" presName="compNode" presStyleCnt="0"/>
      <dgm:spPr/>
    </dgm:pt>
    <dgm:pt modelId="{D17D36B4-6B80-4D2E-A044-B20E96DFA361}" type="pres">
      <dgm:prSet presAssocID="{46A0FACC-1F29-4340-B1AD-386646760F07}" presName="iconBgRect" presStyleLbl="bgShp" presStyleIdx="3" presStyleCnt="6"/>
      <dgm:spPr/>
    </dgm:pt>
    <dgm:pt modelId="{7D9DA723-2B96-4587-AB07-FEFC8E46FFDE}" type="pres">
      <dgm:prSet presAssocID="{46A0FACC-1F29-4340-B1AD-386646760F0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kflow"/>
        </a:ext>
      </dgm:extLst>
    </dgm:pt>
    <dgm:pt modelId="{6AAFC479-3E34-4786-8E79-046FE0133E99}" type="pres">
      <dgm:prSet presAssocID="{46A0FACC-1F29-4340-B1AD-386646760F07}" presName="spaceRect" presStyleCnt="0"/>
      <dgm:spPr/>
    </dgm:pt>
    <dgm:pt modelId="{14BCDCDD-7947-4637-8D00-D57BB31F47C6}" type="pres">
      <dgm:prSet presAssocID="{46A0FACC-1F29-4340-B1AD-386646760F07}" presName="textRect" presStyleLbl="revTx" presStyleIdx="3" presStyleCnt="6">
        <dgm:presLayoutVars>
          <dgm:chMax val="1"/>
          <dgm:chPref val="1"/>
        </dgm:presLayoutVars>
      </dgm:prSet>
      <dgm:spPr/>
    </dgm:pt>
    <dgm:pt modelId="{73352786-F8B5-4E2E-827A-66DA54673A94}" type="pres">
      <dgm:prSet presAssocID="{EDE0F27F-40FF-4161-B05D-14EB7A1F1F82}" presName="sibTrans" presStyleLbl="sibTrans2D1" presStyleIdx="0" presStyleCnt="0"/>
      <dgm:spPr/>
    </dgm:pt>
    <dgm:pt modelId="{EA8AF1D0-0C91-4A77-BF63-4C10437BD921}" type="pres">
      <dgm:prSet presAssocID="{50E47C0C-1223-4D8E-B511-8AC2A5C02AEE}" presName="compNode" presStyleCnt="0"/>
      <dgm:spPr/>
    </dgm:pt>
    <dgm:pt modelId="{C14CEF5C-2EB4-4131-9E5C-E818EEF73D40}" type="pres">
      <dgm:prSet presAssocID="{50E47C0C-1223-4D8E-B511-8AC2A5C02AEE}" presName="iconBgRect" presStyleLbl="bgShp" presStyleIdx="4" presStyleCnt="6"/>
      <dgm:spPr/>
    </dgm:pt>
    <dgm:pt modelId="{2C1442DE-9A3A-4496-93D2-B66A88A566A4}" type="pres">
      <dgm:prSet presAssocID="{50E47C0C-1223-4D8E-B511-8AC2A5C02AE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3EF768AB-FDD5-49E1-BF5A-9484B7FDD96F}" type="pres">
      <dgm:prSet presAssocID="{50E47C0C-1223-4D8E-B511-8AC2A5C02AEE}" presName="spaceRect" presStyleCnt="0"/>
      <dgm:spPr/>
    </dgm:pt>
    <dgm:pt modelId="{E2F29282-A642-409F-8E03-F2F1EB34C412}" type="pres">
      <dgm:prSet presAssocID="{50E47C0C-1223-4D8E-B511-8AC2A5C02AEE}" presName="textRect" presStyleLbl="revTx" presStyleIdx="4" presStyleCnt="6">
        <dgm:presLayoutVars>
          <dgm:chMax val="1"/>
          <dgm:chPref val="1"/>
        </dgm:presLayoutVars>
      </dgm:prSet>
      <dgm:spPr/>
    </dgm:pt>
    <dgm:pt modelId="{5FEC24B6-02D5-4CDC-950B-BF8ADAE242ED}" type="pres">
      <dgm:prSet presAssocID="{ABCA196C-F6D9-4320-B573-DCB9D34E09CE}" presName="sibTrans" presStyleLbl="sibTrans2D1" presStyleIdx="0" presStyleCnt="0"/>
      <dgm:spPr/>
    </dgm:pt>
    <dgm:pt modelId="{CDD0E145-7DF1-488D-9259-D2EFB72913DD}" type="pres">
      <dgm:prSet presAssocID="{7DBA866F-ECCC-4853-AD81-589CB457BE7B}" presName="compNode" presStyleCnt="0"/>
      <dgm:spPr/>
    </dgm:pt>
    <dgm:pt modelId="{400327E9-0A64-4EB2-A6A1-649D40109B5A}" type="pres">
      <dgm:prSet presAssocID="{7DBA866F-ECCC-4853-AD81-589CB457BE7B}" presName="iconBgRect" presStyleLbl="bgShp" presStyleIdx="5" presStyleCnt="6"/>
      <dgm:spPr/>
    </dgm:pt>
    <dgm:pt modelId="{B39560A9-AC90-4694-AB9E-E64176B8E3C7}" type="pres">
      <dgm:prSet presAssocID="{7DBA866F-ECCC-4853-AD81-589CB457BE7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CFAF548D-097A-41AB-9656-E651EC11D8A2}" type="pres">
      <dgm:prSet presAssocID="{7DBA866F-ECCC-4853-AD81-589CB457BE7B}" presName="spaceRect" presStyleCnt="0"/>
      <dgm:spPr/>
    </dgm:pt>
    <dgm:pt modelId="{52513200-2873-455D-9DBE-13F3E0E10575}" type="pres">
      <dgm:prSet presAssocID="{7DBA866F-ECCC-4853-AD81-589CB457BE7B}" presName="textRect" presStyleLbl="revTx" presStyleIdx="5" presStyleCnt="6">
        <dgm:presLayoutVars>
          <dgm:chMax val="1"/>
          <dgm:chPref val="1"/>
        </dgm:presLayoutVars>
      </dgm:prSet>
      <dgm:spPr/>
    </dgm:pt>
  </dgm:ptLst>
  <dgm:cxnLst>
    <dgm:cxn modelId="{34D3E000-8B68-4DDF-AE68-095C52240288}" type="presOf" srcId="{166D70E8-2F00-40A1-B5C3-CE08C813CC74}" destId="{A4086260-C855-4232-944B-A905917C149E}" srcOrd="0" destOrd="0" presId="urn:microsoft.com/office/officeart/2018/2/layout/IconCircleList"/>
    <dgm:cxn modelId="{8D646703-A6A3-47A9-875E-13885C383FC7}" type="presOf" srcId="{8C9D1DF5-BAC2-4ACA-AC3E-B1084B527AE5}" destId="{AACEE582-5BF9-463C-819D-C9CCDB994F05}" srcOrd="0" destOrd="0" presId="urn:microsoft.com/office/officeart/2018/2/layout/IconCircleList"/>
    <dgm:cxn modelId="{D1D9F511-B93C-472E-BC34-343A1A006E09}" srcId="{673959B4-E3B4-4065-B881-E7225EA86A85}" destId="{301D35DE-EDA0-4147-BB99-F562C455A64D}" srcOrd="2" destOrd="0" parTransId="{76C6F552-F9A2-44C9-8563-90CF5BB018F2}" sibTransId="{8C9D1DF5-BAC2-4ACA-AC3E-B1084B527AE5}"/>
    <dgm:cxn modelId="{E2B7CF1D-4E16-4B62-B71E-C185CB42E55A}" srcId="{673959B4-E3B4-4065-B881-E7225EA86A85}" destId="{50E47C0C-1223-4D8E-B511-8AC2A5C02AEE}" srcOrd="4" destOrd="0" parTransId="{83F85553-A6E0-4B88-B37F-BC0C899D8D92}" sibTransId="{ABCA196C-F6D9-4320-B573-DCB9D34E09CE}"/>
    <dgm:cxn modelId="{E686D22E-09E3-43A9-B48A-7B4D1973C32F}" srcId="{673959B4-E3B4-4065-B881-E7225EA86A85}" destId="{166D70E8-2F00-40A1-B5C3-CE08C813CC74}" srcOrd="0" destOrd="0" parTransId="{AFB46EDD-20A8-4C22-A970-F013DE59A79A}" sibTransId="{96A076EC-4F26-4FDD-938F-EA9D344E0F27}"/>
    <dgm:cxn modelId="{37941E5F-DAE3-4613-B558-58106C6AEA10}" type="presOf" srcId="{46A0FACC-1F29-4340-B1AD-386646760F07}" destId="{14BCDCDD-7947-4637-8D00-D57BB31F47C6}" srcOrd="0" destOrd="0" presId="urn:microsoft.com/office/officeart/2018/2/layout/IconCircleList"/>
    <dgm:cxn modelId="{6CB3955F-579C-4CDD-813E-E441F49E836D}" type="presOf" srcId="{ABCA196C-F6D9-4320-B573-DCB9D34E09CE}" destId="{5FEC24B6-02D5-4CDC-950B-BF8ADAE242ED}" srcOrd="0" destOrd="0" presId="urn:microsoft.com/office/officeart/2018/2/layout/IconCircleList"/>
    <dgm:cxn modelId="{CD9FDD75-B4A5-41A0-879E-CC11E3D4E3BD}" type="presOf" srcId="{F70C8687-8B2C-4964-8414-99A535061FE3}" destId="{7BD525DF-E24C-4A3E-B25A-F0D1A6AA55E7}" srcOrd="0" destOrd="0" presId="urn:microsoft.com/office/officeart/2018/2/layout/IconCircleList"/>
    <dgm:cxn modelId="{8A17DE85-8EEE-4AA1-9635-1F41DDAC536C}" srcId="{673959B4-E3B4-4065-B881-E7225EA86A85}" destId="{F70C8687-8B2C-4964-8414-99A535061FE3}" srcOrd="1" destOrd="0" parTransId="{19043EA8-C3C1-484F-95CF-9B3E7BE5E9FA}" sibTransId="{9484CED5-7C99-4F47-9FC8-42B63B634AE5}"/>
    <dgm:cxn modelId="{EF544B9E-38B0-41C7-87B9-39F7A9BDD2FC}" type="presOf" srcId="{9484CED5-7C99-4F47-9FC8-42B63B634AE5}" destId="{BBBFC9CC-7688-4C66-8377-578B5E28F517}" srcOrd="0" destOrd="0" presId="urn:microsoft.com/office/officeart/2018/2/layout/IconCircleList"/>
    <dgm:cxn modelId="{6FD80DA2-E3C7-4D4B-AEFC-76AE46700E64}" type="presOf" srcId="{7DBA866F-ECCC-4853-AD81-589CB457BE7B}" destId="{52513200-2873-455D-9DBE-13F3E0E10575}" srcOrd="0" destOrd="0" presId="urn:microsoft.com/office/officeart/2018/2/layout/IconCircleList"/>
    <dgm:cxn modelId="{846CC1A5-8716-464D-BE4A-DDD4F7411D77}" srcId="{673959B4-E3B4-4065-B881-E7225EA86A85}" destId="{46A0FACC-1F29-4340-B1AD-386646760F07}" srcOrd="3" destOrd="0" parTransId="{859B69B4-4A33-4584-90D8-6D781CC28F10}" sibTransId="{EDE0F27F-40FF-4161-B05D-14EB7A1F1F82}"/>
    <dgm:cxn modelId="{E3BD81A7-630E-4049-ADF2-FEF01BE8DE68}" type="presOf" srcId="{EDE0F27F-40FF-4161-B05D-14EB7A1F1F82}" destId="{73352786-F8B5-4E2E-827A-66DA54673A94}" srcOrd="0" destOrd="0" presId="urn:microsoft.com/office/officeart/2018/2/layout/IconCircleList"/>
    <dgm:cxn modelId="{71A79EB9-E500-4153-BFF7-C4CC3302F924}" srcId="{673959B4-E3B4-4065-B881-E7225EA86A85}" destId="{7DBA866F-ECCC-4853-AD81-589CB457BE7B}" srcOrd="5" destOrd="0" parTransId="{BE0AA538-5730-4125-AD76-5725684711AD}" sibTransId="{9FC9E303-F3C2-4905-B3BB-9643E7317B04}"/>
    <dgm:cxn modelId="{E8ACE3C2-69F9-4473-BC9E-A75B17C6365C}" type="presOf" srcId="{301D35DE-EDA0-4147-BB99-F562C455A64D}" destId="{B3F15B80-3428-4C4B-A89B-7FAA6C88250E}" srcOrd="0" destOrd="0" presId="urn:microsoft.com/office/officeart/2018/2/layout/IconCircleList"/>
    <dgm:cxn modelId="{C8DA2DD3-273B-4E5E-B582-B5994953E45D}" type="presOf" srcId="{673959B4-E3B4-4065-B881-E7225EA86A85}" destId="{F3802F24-0095-43BB-9B3A-A5A45FD30837}" srcOrd="0" destOrd="0" presId="urn:microsoft.com/office/officeart/2018/2/layout/IconCircleList"/>
    <dgm:cxn modelId="{D748B1EB-FDEF-4384-A3CE-163613D168D8}" type="presOf" srcId="{50E47C0C-1223-4D8E-B511-8AC2A5C02AEE}" destId="{E2F29282-A642-409F-8E03-F2F1EB34C412}" srcOrd="0" destOrd="0" presId="urn:microsoft.com/office/officeart/2018/2/layout/IconCircleList"/>
    <dgm:cxn modelId="{87EA47EC-91C2-462E-9386-9277394573B5}" type="presOf" srcId="{96A076EC-4F26-4FDD-938F-EA9D344E0F27}" destId="{CDE1ED19-EE3D-4B6A-B095-CE96EE43AFC0}" srcOrd="0" destOrd="0" presId="urn:microsoft.com/office/officeart/2018/2/layout/IconCircleList"/>
    <dgm:cxn modelId="{33EF9DAC-0C1C-43BE-A2C6-64AE25DC194A}" type="presParOf" srcId="{F3802F24-0095-43BB-9B3A-A5A45FD30837}" destId="{F0FEBD9E-29B3-4B35-9F3E-525873FD1392}" srcOrd="0" destOrd="0" presId="urn:microsoft.com/office/officeart/2018/2/layout/IconCircleList"/>
    <dgm:cxn modelId="{3F1B936E-997B-48D4-B7AB-E49B51E8D581}" type="presParOf" srcId="{F0FEBD9E-29B3-4B35-9F3E-525873FD1392}" destId="{F9CFC7C7-F05B-4EED-821A-805B6E5F935A}" srcOrd="0" destOrd="0" presId="urn:microsoft.com/office/officeart/2018/2/layout/IconCircleList"/>
    <dgm:cxn modelId="{EDADEC7B-4EAA-4EC1-B2E9-CD2077CCF55B}" type="presParOf" srcId="{F9CFC7C7-F05B-4EED-821A-805B6E5F935A}" destId="{F7CB3B7E-54DC-45E7-A6F2-103021291CD8}" srcOrd="0" destOrd="0" presId="urn:microsoft.com/office/officeart/2018/2/layout/IconCircleList"/>
    <dgm:cxn modelId="{A5ABF1D4-EF3F-4338-8365-D2881E8FF464}" type="presParOf" srcId="{F9CFC7C7-F05B-4EED-821A-805B6E5F935A}" destId="{B71FD53F-39B7-4C5C-B4D5-00B595354EED}" srcOrd="1" destOrd="0" presId="urn:microsoft.com/office/officeart/2018/2/layout/IconCircleList"/>
    <dgm:cxn modelId="{870B446C-C0EA-4362-B4BA-DE6396A406CE}" type="presParOf" srcId="{F9CFC7C7-F05B-4EED-821A-805B6E5F935A}" destId="{41EF0FEF-AC2E-41DA-8ADC-079A49B1C75A}" srcOrd="2" destOrd="0" presId="urn:microsoft.com/office/officeart/2018/2/layout/IconCircleList"/>
    <dgm:cxn modelId="{B02DE465-13AE-4A48-87A9-34D296790C4F}" type="presParOf" srcId="{F9CFC7C7-F05B-4EED-821A-805B6E5F935A}" destId="{A4086260-C855-4232-944B-A905917C149E}" srcOrd="3" destOrd="0" presId="urn:microsoft.com/office/officeart/2018/2/layout/IconCircleList"/>
    <dgm:cxn modelId="{B92A61A1-611E-4BF2-A882-E81F83D00013}" type="presParOf" srcId="{F0FEBD9E-29B3-4B35-9F3E-525873FD1392}" destId="{CDE1ED19-EE3D-4B6A-B095-CE96EE43AFC0}" srcOrd="1" destOrd="0" presId="urn:microsoft.com/office/officeart/2018/2/layout/IconCircleList"/>
    <dgm:cxn modelId="{AA05F7FD-16B9-44E3-B9BA-F67C593754B2}" type="presParOf" srcId="{F0FEBD9E-29B3-4B35-9F3E-525873FD1392}" destId="{69227AA9-4766-4048-B8B1-38A3649AF23C}" srcOrd="2" destOrd="0" presId="urn:microsoft.com/office/officeart/2018/2/layout/IconCircleList"/>
    <dgm:cxn modelId="{CD843BF5-7B9E-457C-BDD9-78356738058E}" type="presParOf" srcId="{69227AA9-4766-4048-B8B1-38A3649AF23C}" destId="{26721F69-DC9D-4A60-9454-F720E787DF7F}" srcOrd="0" destOrd="0" presId="urn:microsoft.com/office/officeart/2018/2/layout/IconCircleList"/>
    <dgm:cxn modelId="{C240EF83-25A6-47F3-BCD7-94760C56BCA6}" type="presParOf" srcId="{69227AA9-4766-4048-B8B1-38A3649AF23C}" destId="{D29E07AC-3736-4549-ABD9-49FDD7503FE6}" srcOrd="1" destOrd="0" presId="urn:microsoft.com/office/officeart/2018/2/layout/IconCircleList"/>
    <dgm:cxn modelId="{B3EC645F-BB74-4C23-A3E7-024A68BE94E4}" type="presParOf" srcId="{69227AA9-4766-4048-B8B1-38A3649AF23C}" destId="{EEA273DB-4A80-40D8-951D-BBBF27420752}" srcOrd="2" destOrd="0" presId="urn:microsoft.com/office/officeart/2018/2/layout/IconCircleList"/>
    <dgm:cxn modelId="{114F53CB-E188-460C-9E43-4B70AAC0BF6A}" type="presParOf" srcId="{69227AA9-4766-4048-B8B1-38A3649AF23C}" destId="{7BD525DF-E24C-4A3E-B25A-F0D1A6AA55E7}" srcOrd="3" destOrd="0" presId="urn:microsoft.com/office/officeart/2018/2/layout/IconCircleList"/>
    <dgm:cxn modelId="{EA4064F1-A7D3-4200-9EE6-5A2FCDE2829B}" type="presParOf" srcId="{F0FEBD9E-29B3-4B35-9F3E-525873FD1392}" destId="{BBBFC9CC-7688-4C66-8377-578B5E28F517}" srcOrd="3" destOrd="0" presId="urn:microsoft.com/office/officeart/2018/2/layout/IconCircleList"/>
    <dgm:cxn modelId="{D829201D-2C60-4B53-B090-7F6D1812E88F}" type="presParOf" srcId="{F0FEBD9E-29B3-4B35-9F3E-525873FD1392}" destId="{7F595318-9DAB-400A-A84A-C26B11C44A6B}" srcOrd="4" destOrd="0" presId="urn:microsoft.com/office/officeart/2018/2/layout/IconCircleList"/>
    <dgm:cxn modelId="{77902F51-78C2-4218-ABC1-54EB011CC7F0}" type="presParOf" srcId="{7F595318-9DAB-400A-A84A-C26B11C44A6B}" destId="{8EB0EF86-F9E8-4E69-BEDB-850D494B06A0}" srcOrd="0" destOrd="0" presId="urn:microsoft.com/office/officeart/2018/2/layout/IconCircleList"/>
    <dgm:cxn modelId="{7DFB1230-6208-48DB-8386-496C2E89EC72}" type="presParOf" srcId="{7F595318-9DAB-400A-A84A-C26B11C44A6B}" destId="{7740F514-F6C7-4267-9255-654D228E6378}" srcOrd="1" destOrd="0" presId="urn:microsoft.com/office/officeart/2018/2/layout/IconCircleList"/>
    <dgm:cxn modelId="{BACC6021-D469-452E-8035-5CED884CC776}" type="presParOf" srcId="{7F595318-9DAB-400A-A84A-C26B11C44A6B}" destId="{4A424E98-ED6D-4863-B3F3-6FC92135055B}" srcOrd="2" destOrd="0" presId="urn:microsoft.com/office/officeart/2018/2/layout/IconCircleList"/>
    <dgm:cxn modelId="{A8A5B529-F870-4D32-9EF7-8734B700235E}" type="presParOf" srcId="{7F595318-9DAB-400A-A84A-C26B11C44A6B}" destId="{B3F15B80-3428-4C4B-A89B-7FAA6C88250E}" srcOrd="3" destOrd="0" presId="urn:microsoft.com/office/officeart/2018/2/layout/IconCircleList"/>
    <dgm:cxn modelId="{CF2B14D3-2776-455A-B59D-729A25A2A1E5}" type="presParOf" srcId="{F0FEBD9E-29B3-4B35-9F3E-525873FD1392}" destId="{AACEE582-5BF9-463C-819D-C9CCDB994F05}" srcOrd="5" destOrd="0" presId="urn:microsoft.com/office/officeart/2018/2/layout/IconCircleList"/>
    <dgm:cxn modelId="{187BDB43-F74A-4004-98F4-BD4392690A5B}" type="presParOf" srcId="{F0FEBD9E-29B3-4B35-9F3E-525873FD1392}" destId="{E5F918D1-26E6-4BC3-8F59-0889AFBE44FF}" srcOrd="6" destOrd="0" presId="urn:microsoft.com/office/officeart/2018/2/layout/IconCircleList"/>
    <dgm:cxn modelId="{51C0B58D-BDFD-4A13-9674-55F8EF8626C5}" type="presParOf" srcId="{E5F918D1-26E6-4BC3-8F59-0889AFBE44FF}" destId="{D17D36B4-6B80-4D2E-A044-B20E96DFA361}" srcOrd="0" destOrd="0" presId="urn:microsoft.com/office/officeart/2018/2/layout/IconCircleList"/>
    <dgm:cxn modelId="{B5AB32DE-FEAC-462E-B447-7E980904A428}" type="presParOf" srcId="{E5F918D1-26E6-4BC3-8F59-0889AFBE44FF}" destId="{7D9DA723-2B96-4587-AB07-FEFC8E46FFDE}" srcOrd="1" destOrd="0" presId="urn:microsoft.com/office/officeart/2018/2/layout/IconCircleList"/>
    <dgm:cxn modelId="{D58EC304-26B8-4F99-96BB-8280922D0356}" type="presParOf" srcId="{E5F918D1-26E6-4BC3-8F59-0889AFBE44FF}" destId="{6AAFC479-3E34-4786-8E79-046FE0133E99}" srcOrd="2" destOrd="0" presId="urn:microsoft.com/office/officeart/2018/2/layout/IconCircleList"/>
    <dgm:cxn modelId="{A2784E43-3F61-4D32-A3C4-B4E3227603AA}" type="presParOf" srcId="{E5F918D1-26E6-4BC3-8F59-0889AFBE44FF}" destId="{14BCDCDD-7947-4637-8D00-D57BB31F47C6}" srcOrd="3" destOrd="0" presId="urn:microsoft.com/office/officeart/2018/2/layout/IconCircleList"/>
    <dgm:cxn modelId="{FF3D96EF-FDE9-4BBD-AFB1-FA77846B15F5}" type="presParOf" srcId="{F0FEBD9E-29B3-4B35-9F3E-525873FD1392}" destId="{73352786-F8B5-4E2E-827A-66DA54673A94}" srcOrd="7" destOrd="0" presId="urn:microsoft.com/office/officeart/2018/2/layout/IconCircleList"/>
    <dgm:cxn modelId="{9B677B89-07C7-47E6-A01D-AB87586373CE}" type="presParOf" srcId="{F0FEBD9E-29B3-4B35-9F3E-525873FD1392}" destId="{EA8AF1D0-0C91-4A77-BF63-4C10437BD921}" srcOrd="8" destOrd="0" presId="urn:microsoft.com/office/officeart/2018/2/layout/IconCircleList"/>
    <dgm:cxn modelId="{5D0FEF52-2955-4C50-9FF1-4D63196A9E63}" type="presParOf" srcId="{EA8AF1D0-0C91-4A77-BF63-4C10437BD921}" destId="{C14CEF5C-2EB4-4131-9E5C-E818EEF73D40}" srcOrd="0" destOrd="0" presId="urn:microsoft.com/office/officeart/2018/2/layout/IconCircleList"/>
    <dgm:cxn modelId="{33E98DF3-A047-4FA9-B25D-6ECA16BE68C9}" type="presParOf" srcId="{EA8AF1D0-0C91-4A77-BF63-4C10437BD921}" destId="{2C1442DE-9A3A-4496-93D2-B66A88A566A4}" srcOrd="1" destOrd="0" presId="urn:microsoft.com/office/officeart/2018/2/layout/IconCircleList"/>
    <dgm:cxn modelId="{6B1B8BBA-1C04-4A85-B07A-279A3015B364}" type="presParOf" srcId="{EA8AF1D0-0C91-4A77-BF63-4C10437BD921}" destId="{3EF768AB-FDD5-49E1-BF5A-9484B7FDD96F}" srcOrd="2" destOrd="0" presId="urn:microsoft.com/office/officeart/2018/2/layout/IconCircleList"/>
    <dgm:cxn modelId="{A7C10396-A194-4243-A70A-F1747A1A011B}" type="presParOf" srcId="{EA8AF1D0-0C91-4A77-BF63-4C10437BD921}" destId="{E2F29282-A642-409F-8E03-F2F1EB34C412}" srcOrd="3" destOrd="0" presId="urn:microsoft.com/office/officeart/2018/2/layout/IconCircleList"/>
    <dgm:cxn modelId="{555FF89C-37CC-405C-8D52-BD8CDFDB6375}" type="presParOf" srcId="{F0FEBD9E-29B3-4B35-9F3E-525873FD1392}" destId="{5FEC24B6-02D5-4CDC-950B-BF8ADAE242ED}" srcOrd="9" destOrd="0" presId="urn:microsoft.com/office/officeart/2018/2/layout/IconCircleList"/>
    <dgm:cxn modelId="{F508AAE3-EBFB-4A46-A002-A5648AEAEC4E}" type="presParOf" srcId="{F0FEBD9E-29B3-4B35-9F3E-525873FD1392}" destId="{CDD0E145-7DF1-488D-9259-D2EFB72913DD}" srcOrd="10" destOrd="0" presId="urn:microsoft.com/office/officeart/2018/2/layout/IconCircleList"/>
    <dgm:cxn modelId="{072AF648-5061-4261-A503-D67BC2FFD86F}" type="presParOf" srcId="{CDD0E145-7DF1-488D-9259-D2EFB72913DD}" destId="{400327E9-0A64-4EB2-A6A1-649D40109B5A}" srcOrd="0" destOrd="0" presId="urn:microsoft.com/office/officeart/2018/2/layout/IconCircleList"/>
    <dgm:cxn modelId="{C70A9CF4-4B5F-42EE-B5A1-86698A8A704C}" type="presParOf" srcId="{CDD0E145-7DF1-488D-9259-D2EFB72913DD}" destId="{B39560A9-AC90-4694-AB9E-E64176B8E3C7}" srcOrd="1" destOrd="0" presId="urn:microsoft.com/office/officeart/2018/2/layout/IconCircleList"/>
    <dgm:cxn modelId="{FB32DCB7-E1C0-485C-9F29-00023A5D6E52}" type="presParOf" srcId="{CDD0E145-7DF1-488D-9259-D2EFB72913DD}" destId="{CFAF548D-097A-41AB-9656-E651EC11D8A2}" srcOrd="2" destOrd="0" presId="urn:microsoft.com/office/officeart/2018/2/layout/IconCircleList"/>
    <dgm:cxn modelId="{D0EAD473-3B15-4072-BC83-0609F08C329B}" type="presParOf" srcId="{CDD0E145-7DF1-488D-9259-D2EFB72913DD}" destId="{52513200-2873-455D-9DBE-13F3E0E1057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B3B7E-54DC-45E7-A6F2-103021291CD8}">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FD53F-39B7-4C5C-B4D5-00B595354EED}">
      <dsp:nvSpPr>
        <dsp:cNvPr id="0" name=""/>
        <dsp:cNvSpPr/>
      </dsp:nvSpPr>
      <dsp:spPr>
        <a:xfrm>
          <a:off x="271034" y="1097481"/>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86260-C855-4232-944B-A905917C149E}">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Preprocess data by flight ID for 200 points.</a:t>
          </a:r>
        </a:p>
      </dsp:txBody>
      <dsp:txXfrm>
        <a:off x="1172126" y="909059"/>
        <a:ext cx="2114937" cy="897246"/>
      </dsp:txXfrm>
    </dsp:sp>
    <dsp:sp modelId="{26721F69-DC9D-4A60-9454-F720E787DF7F}">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E07AC-3736-4549-ABD9-49FDD7503FE6}">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D525DF-E24C-4A3E-B25A-F0D1A6AA55E7}">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Use scaling algorithm to normalize features.</a:t>
          </a:r>
        </a:p>
      </dsp:txBody>
      <dsp:txXfrm>
        <a:off x="4745088" y="909059"/>
        <a:ext cx="2114937" cy="897246"/>
      </dsp:txXfrm>
    </dsp:sp>
    <dsp:sp modelId="{8EB0EF86-F9E8-4E69-BEDB-850D494B06A0}">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0F514-F6C7-4267-9255-654D228E6378}">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F15B80-3428-4C4B-A89B-7FAA6C88250E}">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GAN uses noise vectors to create synthetic routes.</a:t>
          </a:r>
        </a:p>
      </dsp:txBody>
      <dsp:txXfrm>
        <a:off x="8318049" y="909059"/>
        <a:ext cx="2114937" cy="897246"/>
      </dsp:txXfrm>
    </dsp:sp>
    <dsp:sp modelId="{D17D36B4-6B80-4D2E-A044-B20E96DFA361}">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DA723-2B96-4587-AB07-FEFC8E46FFDE}">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CDCDD-7947-4637-8D00-D57BB31F47C6}">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Train GAN in loops for quality enhancements.</a:t>
          </a:r>
        </a:p>
      </dsp:txBody>
      <dsp:txXfrm>
        <a:off x="1172126" y="2546238"/>
        <a:ext cx="2114937" cy="897246"/>
      </dsp:txXfrm>
    </dsp:sp>
    <dsp:sp modelId="{C14CEF5C-2EB4-4131-9E5C-E818EEF73D40}">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442DE-9A3A-4496-93D2-B66A88A566A4}">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29282-A642-409F-8E03-F2F1EB34C412}">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AWS S3 and Hopper cluster facilitate GAN training.</a:t>
          </a:r>
        </a:p>
      </dsp:txBody>
      <dsp:txXfrm>
        <a:off x="4745088" y="2546238"/>
        <a:ext cx="2114937" cy="897246"/>
      </dsp:txXfrm>
    </dsp:sp>
    <dsp:sp modelId="{400327E9-0A64-4EB2-A6A1-649D40109B5A}">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560A9-AC90-4694-AB9E-E64176B8E3C7}">
      <dsp:nvSpPr>
        <dsp:cNvPr id="0" name=""/>
        <dsp:cNvSpPr/>
      </dsp:nvSpPr>
      <dsp:spPr>
        <a:xfrm>
          <a:off x="7416958" y="2734659"/>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513200-2873-455D-9DBE-13F3E0E10575}">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GAN performance tweaked with network topology tests.</a:t>
          </a:r>
        </a:p>
      </dsp:txBody>
      <dsp:txXfrm>
        <a:off x="8318049" y="2546238"/>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5B2DB7-67CA-475A-BEB9-A615C13E6346}"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10250-37C6-4CDF-A2A8-2FB79CE653A7}" type="slidenum">
              <a:rPr lang="en-US" smtClean="0"/>
              <a:t>‹#›</a:t>
            </a:fld>
            <a:endParaRPr lang="en-US"/>
          </a:p>
        </p:txBody>
      </p:sp>
    </p:spTree>
    <p:extLst>
      <p:ext uri="{BB962C8B-B14F-4D97-AF65-F5344CB8AC3E}">
        <p14:creationId xmlns:p14="http://schemas.microsoft.com/office/powerpoint/2010/main" val="304699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110250-37C6-4CDF-A2A8-2FB79CE653A7}" type="slidenum">
              <a:rPr lang="en-US" smtClean="0"/>
              <a:t>1</a:t>
            </a:fld>
            <a:endParaRPr lang="en-US"/>
          </a:p>
        </p:txBody>
      </p:sp>
    </p:spTree>
    <p:extLst>
      <p:ext uri="{BB962C8B-B14F-4D97-AF65-F5344CB8AC3E}">
        <p14:creationId xmlns:p14="http://schemas.microsoft.com/office/powerpoint/2010/main" val="2160310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110250-37C6-4CDF-A2A8-2FB79CE653A7}" type="slidenum">
              <a:rPr lang="en-US" smtClean="0"/>
              <a:t>12</a:t>
            </a:fld>
            <a:endParaRPr lang="en-US"/>
          </a:p>
        </p:txBody>
      </p:sp>
    </p:spTree>
    <p:extLst>
      <p:ext uri="{BB962C8B-B14F-4D97-AF65-F5344CB8AC3E}">
        <p14:creationId xmlns:p14="http://schemas.microsoft.com/office/powerpoint/2010/main" val="195122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110250-37C6-4CDF-A2A8-2FB79CE653A7}" type="slidenum">
              <a:rPr lang="en-US" smtClean="0"/>
              <a:t>14</a:t>
            </a:fld>
            <a:endParaRPr lang="en-US"/>
          </a:p>
        </p:txBody>
      </p:sp>
    </p:spTree>
    <p:extLst>
      <p:ext uri="{BB962C8B-B14F-4D97-AF65-F5344CB8AC3E}">
        <p14:creationId xmlns:p14="http://schemas.microsoft.com/office/powerpoint/2010/main" val="231663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110250-37C6-4CDF-A2A8-2FB79CE653A7}" type="slidenum">
              <a:rPr lang="en-US" smtClean="0"/>
              <a:t>16</a:t>
            </a:fld>
            <a:endParaRPr lang="en-US"/>
          </a:p>
        </p:txBody>
      </p:sp>
    </p:spTree>
    <p:extLst>
      <p:ext uri="{BB962C8B-B14F-4D97-AF65-F5344CB8AC3E}">
        <p14:creationId xmlns:p14="http://schemas.microsoft.com/office/powerpoint/2010/main" val="195122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110250-37C6-4CDF-A2A8-2FB79CE653A7}" type="slidenum">
              <a:rPr lang="en-US" smtClean="0"/>
              <a:t>19</a:t>
            </a:fld>
            <a:endParaRPr lang="en-US"/>
          </a:p>
        </p:txBody>
      </p:sp>
    </p:spTree>
    <p:extLst>
      <p:ext uri="{BB962C8B-B14F-4D97-AF65-F5344CB8AC3E}">
        <p14:creationId xmlns:p14="http://schemas.microsoft.com/office/powerpoint/2010/main" val="2196205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110250-37C6-4CDF-A2A8-2FB79CE653A7}" type="slidenum">
              <a:rPr lang="en-US" smtClean="0"/>
              <a:t>20</a:t>
            </a:fld>
            <a:endParaRPr lang="en-US"/>
          </a:p>
        </p:txBody>
      </p:sp>
    </p:spTree>
    <p:extLst>
      <p:ext uri="{BB962C8B-B14F-4D97-AF65-F5344CB8AC3E}">
        <p14:creationId xmlns:p14="http://schemas.microsoft.com/office/powerpoint/2010/main" val="251611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5/3/2024</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6426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84980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00941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458310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25376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2916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55654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55658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12311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99731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66532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9AA12-8195-4182-A7AC-2E7E59DFBDAF}" type="datetimeFigureOut">
              <a:rPr lang="en-US" smtClean="0"/>
              <a:pPr/>
              <a:t>5/3/2024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83169468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publicdomainpictures.net/en/view-image.php?image=256760&amp;picture=airplane-in-sky"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lane flying in the sky&#10;&#10;Description automatically generated">
            <a:extLst>
              <a:ext uri="{FF2B5EF4-FFF2-40B4-BE49-F238E27FC236}">
                <a16:creationId xmlns:a16="http://schemas.microsoft.com/office/drawing/2014/main" id="{C31FB846-3D76-1D30-AD7F-1F015E04E41B}"/>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001" r="-1" b="8390"/>
          <a:stretch/>
        </p:blipFill>
        <p:spPr>
          <a:xfrm>
            <a:off x="0" y="11"/>
            <a:ext cx="12188932" cy="6301398"/>
          </a:xfrm>
          <a:prstGeom prst="rect">
            <a:avLst/>
          </a:prstGeom>
        </p:spPr>
      </p:pic>
      <p:sp>
        <p:nvSpPr>
          <p:cNvPr id="11" name="TextBox 10">
            <a:extLst>
              <a:ext uri="{FF2B5EF4-FFF2-40B4-BE49-F238E27FC236}">
                <a16:creationId xmlns:a16="http://schemas.microsoft.com/office/drawing/2014/main" id="{6847BB97-267D-D75C-CC30-41F8AB890DB2}"/>
              </a:ext>
            </a:extLst>
          </p:cNvPr>
          <p:cNvSpPr txBox="1"/>
          <p:nvPr/>
        </p:nvSpPr>
        <p:spPr>
          <a:xfrm>
            <a:off x="437322" y="546653"/>
            <a:ext cx="7374835" cy="5078313"/>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GENERATING SYNTHETIC FLIGHT TRACKS USING GENERATIVE ADVERSIAL NETWORKS (GAN’S) </a:t>
            </a:r>
          </a:p>
        </p:txBody>
      </p:sp>
      <p:sp>
        <p:nvSpPr>
          <p:cNvPr id="12" name="TextBox 11">
            <a:extLst>
              <a:ext uri="{FF2B5EF4-FFF2-40B4-BE49-F238E27FC236}">
                <a16:creationId xmlns:a16="http://schemas.microsoft.com/office/drawing/2014/main" id="{BAE34969-6BC9-D6CA-17E4-2E00B0D41317}"/>
              </a:ext>
            </a:extLst>
          </p:cNvPr>
          <p:cNvSpPr txBox="1"/>
          <p:nvPr/>
        </p:nvSpPr>
        <p:spPr>
          <a:xfrm>
            <a:off x="8481636" y="6370983"/>
            <a:ext cx="370729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GEORGE MASON UNIVERSITY</a:t>
            </a:r>
          </a:p>
        </p:txBody>
      </p:sp>
      <p:sp>
        <p:nvSpPr>
          <p:cNvPr id="13" name="TextBox 12">
            <a:extLst>
              <a:ext uri="{FF2B5EF4-FFF2-40B4-BE49-F238E27FC236}">
                <a16:creationId xmlns:a16="http://schemas.microsoft.com/office/drawing/2014/main" id="{53BAFDE2-6355-11AA-E7C3-3FCBF33C90C5}"/>
              </a:ext>
            </a:extLst>
          </p:cNvPr>
          <p:cNvSpPr txBox="1"/>
          <p:nvPr/>
        </p:nvSpPr>
        <p:spPr>
          <a:xfrm>
            <a:off x="437322" y="6370983"/>
            <a:ext cx="370729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DAEN 690</a:t>
            </a:r>
          </a:p>
        </p:txBody>
      </p:sp>
    </p:spTree>
    <p:extLst>
      <p:ext uri="{BB962C8B-B14F-4D97-AF65-F5344CB8AC3E}">
        <p14:creationId xmlns:p14="http://schemas.microsoft.com/office/powerpoint/2010/main" val="1647820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0D9DA-CD68-5E0D-E5C9-FB14BA596EE8}"/>
              </a:ext>
            </a:extLst>
          </p:cNvPr>
          <p:cNvSpPr>
            <a:spLocks noGrp="1"/>
          </p:cNvSpPr>
          <p:nvPr>
            <p:ph type="title"/>
          </p:nvPr>
        </p:nvSpPr>
        <p:spPr>
          <a:xfrm>
            <a:off x="838200" y="557188"/>
            <a:ext cx="10515600" cy="1133499"/>
          </a:xfrm>
        </p:spPr>
        <p:txBody>
          <a:bodyPr>
            <a:normAutofit/>
          </a:bodyPr>
          <a:lstStyle/>
          <a:p>
            <a:pPr algn="ctr"/>
            <a:r>
              <a:rPr lang="en-US" sz="5400" dirty="0">
                <a:latin typeface="Times New Roman" panose="02020603050405020304" pitchFamily="18" charset="0"/>
                <a:cs typeface="Times New Roman" panose="02020603050405020304" pitchFamily="18" charset="0"/>
              </a:rPr>
              <a:t>Algorithm Analysis</a:t>
            </a:r>
          </a:p>
        </p:txBody>
      </p:sp>
      <p:graphicFrame>
        <p:nvGraphicFramePr>
          <p:cNvPr id="5" name="Content Placeholder 2">
            <a:extLst>
              <a:ext uri="{FF2B5EF4-FFF2-40B4-BE49-F238E27FC236}">
                <a16:creationId xmlns:a16="http://schemas.microsoft.com/office/drawing/2014/main" id="{59DAB0BA-CAD1-A3EB-AB2B-97D83C0216C1}"/>
              </a:ext>
            </a:extLst>
          </p:cNvPr>
          <p:cNvGraphicFramePr>
            <a:graphicFrameLocks noGrp="1"/>
          </p:cNvGraphicFramePr>
          <p:nvPr>
            <p:ph idx="1"/>
            <p:extLst>
              <p:ext uri="{D42A27DB-BD31-4B8C-83A1-F6EECF244321}">
                <p14:modId xmlns:p14="http://schemas.microsoft.com/office/powerpoint/2010/main" val="363595117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815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p:tgtEl>
                                          <p:spTgt spid="22"/>
                                        </p:tgtEl>
                                        <p:attrNameLst>
                                          <p:attrName>ppt_y</p:attrName>
                                        </p:attrNameLst>
                                      </p:cBhvr>
                                      <p:tavLst>
                                        <p:tav tm="0">
                                          <p:val>
                                            <p:strVal val="#ppt_y+#ppt_h*1.125000"/>
                                          </p:val>
                                        </p:tav>
                                        <p:tav tm="100000">
                                          <p:val>
                                            <p:strVal val="#ppt_y"/>
                                          </p:val>
                                        </p:tav>
                                      </p:tavLst>
                                    </p:anim>
                                    <p:animEffect transition="in" filter="wipe(up)">
                                      <p:cBhvr>
                                        <p:cTn id="8" dur="500"/>
                                        <p:tgtEl>
                                          <p:spTgt spid="22"/>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p:tgtEl>
                                          <p:spTgt spid="2"/>
                                        </p:tgtEl>
                                        <p:attrNameLst>
                                          <p:attrName>ppt_y</p:attrName>
                                        </p:attrNameLst>
                                      </p:cBhvr>
                                      <p:tavLst>
                                        <p:tav tm="0">
                                          <p:val>
                                            <p:strVal val="#ppt_y+#ppt_h*1.125000"/>
                                          </p:val>
                                        </p:tav>
                                        <p:tav tm="100000">
                                          <p:val>
                                            <p:strVal val="#ppt_y"/>
                                          </p:val>
                                        </p:tav>
                                      </p:tavLst>
                                    </p:anim>
                                    <p:animEffect transition="in" filter="wipe(up)">
                                      <p:cBhvr>
                                        <p:cTn id="12" dur="500"/>
                                        <p:tgtEl>
                                          <p:spTgt spid="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ppt_y</p:attrName>
                                        </p:attrNameLst>
                                      </p:cBhvr>
                                      <p:tavLst>
                                        <p:tav tm="0">
                                          <p:val>
                                            <p:strVal val="#ppt_y+#ppt_h*1.125000"/>
                                          </p:val>
                                        </p:tav>
                                        <p:tav tm="100000">
                                          <p:val>
                                            <p:strVal val="#ppt_y"/>
                                          </p:val>
                                        </p:tav>
                                      </p:tavLst>
                                    </p:anim>
                                    <p:animEffect transition="in" filter="wipe(up)">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DB4D02-9979-2E78-0EBE-73EC454673FE}"/>
              </a:ext>
            </a:extLst>
          </p:cNvPr>
          <p:cNvSpPr>
            <a:spLocks noGrp="1"/>
          </p:cNvSpPr>
          <p:nvPr>
            <p:ph type="title"/>
          </p:nvPr>
        </p:nvSpPr>
        <p:spPr>
          <a:xfrm>
            <a:off x="838200" y="365125"/>
            <a:ext cx="10515600" cy="1325563"/>
          </a:xfrm>
        </p:spPr>
        <p:txBody>
          <a:bodyPr>
            <a:normAutofit/>
          </a:bodyPr>
          <a:lstStyle/>
          <a:p>
            <a:r>
              <a:rPr lang="en-US" sz="5000">
                <a:latin typeface="Times New Roman" panose="02020603050405020304" pitchFamily="18" charset="0"/>
                <a:cs typeface="Times New Roman" panose="02020603050405020304" pitchFamily="18" charset="0"/>
              </a:rPr>
              <a:t>ML – Model Exploration and Selection</a:t>
            </a:r>
          </a:p>
        </p:txBody>
      </p:sp>
      <p:sp>
        <p:nvSpPr>
          <p:cNvPr id="2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DEB425-B50D-8C41-27B5-814B13549CF0}"/>
              </a:ext>
            </a:extLst>
          </p:cNvPr>
          <p:cNvSpPr>
            <a:spLocks noGrp="1"/>
          </p:cNvSpPr>
          <p:nvPr>
            <p:ph idx="1"/>
          </p:nvPr>
        </p:nvSpPr>
        <p:spPr>
          <a:xfrm>
            <a:off x="838200" y="2134745"/>
            <a:ext cx="10684764" cy="4274224"/>
          </a:xfrm>
        </p:spPr>
        <p:txBody>
          <a:bodyPr>
            <a:normAutofit/>
          </a:bodyPr>
          <a:lstStyle/>
          <a:p>
            <a:r>
              <a:rPr lang="en-US" sz="1800" dirty="0">
                <a:latin typeface="Times New Roman" panose="02020603050405020304" pitchFamily="18" charset="0"/>
                <a:cs typeface="Times New Roman" panose="02020603050405020304" pitchFamily="18" charset="0"/>
              </a:rPr>
              <a:t>Utilizes GANs to mimic real-world time series data patterns.</a:t>
            </a:r>
          </a:p>
          <a:p>
            <a:r>
              <a:rPr lang="en-US" sz="1800" dirty="0">
                <a:latin typeface="Times New Roman" panose="02020603050405020304" pitchFamily="18" charset="0"/>
                <a:cs typeface="Times New Roman" panose="02020603050405020304" pitchFamily="18" charset="0"/>
              </a:rPr>
              <a:t>Incorporates a generator for creating data and a discriminator for authenticity checks.</a:t>
            </a:r>
          </a:p>
          <a:p>
            <a:r>
              <a:rPr lang="en-US" sz="1800" dirty="0">
                <a:latin typeface="Times New Roman" panose="02020603050405020304" pitchFamily="18" charset="0"/>
                <a:cs typeface="Times New Roman" panose="02020603050405020304" pitchFamily="18" charset="0"/>
              </a:rPr>
              <a:t>Employs unconditional generation to produce diverse time series data without specific inputs.</a:t>
            </a:r>
          </a:p>
          <a:p>
            <a:r>
              <a:rPr lang="en-US" sz="1800" dirty="0">
                <a:latin typeface="Times New Roman" panose="02020603050405020304" pitchFamily="18" charset="0"/>
                <a:cs typeface="Times New Roman" panose="02020603050405020304" pitchFamily="18" charset="0"/>
              </a:rPr>
              <a:t>Uses conditional inputs to generate time series with desired characteristics.</a:t>
            </a:r>
          </a:p>
          <a:p>
            <a:r>
              <a:rPr lang="en-US" sz="1800" dirty="0">
                <a:latin typeface="Times New Roman" panose="02020603050405020304" pitchFamily="18" charset="0"/>
                <a:cs typeface="Times New Roman" panose="02020603050405020304" pitchFamily="18" charset="0"/>
              </a:rPr>
              <a:t>Extends GANs for multi-modal data generation, capturing different data modes.</a:t>
            </a:r>
          </a:p>
          <a:p>
            <a:r>
              <a:rPr lang="en-US" sz="1800" dirty="0">
                <a:latin typeface="Times New Roman" panose="02020603050405020304" pitchFamily="18" charset="0"/>
                <a:cs typeface="Times New Roman" panose="02020603050405020304" pitchFamily="18" charset="0"/>
              </a:rPr>
              <a:t>Enhances anomaly detection by generating synthetic data for model training.</a:t>
            </a:r>
          </a:p>
          <a:p>
            <a:r>
              <a:rPr lang="en-US" sz="1800" dirty="0">
                <a:latin typeface="Times New Roman" panose="02020603050405020304" pitchFamily="18" charset="0"/>
                <a:cs typeface="Times New Roman" panose="02020603050405020304" pitchFamily="18" charset="0"/>
              </a:rPr>
              <a:t>Uses synthetic data for data augmentation in limited or imbalanced datasets.</a:t>
            </a:r>
          </a:p>
          <a:p>
            <a:r>
              <a:rPr lang="en-US" sz="1800" dirty="0">
                <a:latin typeface="Times New Roman" panose="02020603050405020304" pitchFamily="18" charset="0"/>
                <a:cs typeface="Times New Roman" panose="02020603050405020304" pitchFamily="18" charset="0"/>
              </a:rPr>
              <a:t>Applies synthetic data for scenario forecasting in predictive models.</a:t>
            </a:r>
          </a:p>
          <a:p>
            <a:r>
              <a:rPr lang="en-US" sz="1800" dirty="0">
                <a:latin typeface="Times New Roman" panose="02020603050405020304" pitchFamily="18" charset="0"/>
                <a:cs typeface="Times New Roman" panose="02020603050405020304" pitchFamily="18" charset="0"/>
              </a:rPr>
              <a:t>Trains GANs through adversarial processes to improve synthetic data realism.</a:t>
            </a:r>
          </a:p>
          <a:p>
            <a:r>
              <a:rPr lang="en-US" sz="1800" dirty="0">
                <a:latin typeface="Times New Roman" panose="02020603050405020304" pitchFamily="18" charset="0"/>
                <a:cs typeface="Times New Roman" panose="02020603050405020304" pitchFamily="18" charset="0"/>
              </a:rPr>
              <a:t>Selects GANs for their ability to produce diverse, realistic data crucial for new technology representation and airspace management.</a:t>
            </a:r>
          </a:p>
        </p:txBody>
      </p:sp>
    </p:spTree>
    <p:extLst>
      <p:ext uri="{BB962C8B-B14F-4D97-AF65-F5344CB8AC3E}">
        <p14:creationId xmlns:p14="http://schemas.microsoft.com/office/powerpoint/2010/main" val="178109562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9B3FA8-D9A2-5AD4-36DB-4C9F5E308C69}"/>
              </a:ext>
            </a:extLst>
          </p:cNvPr>
          <p:cNvSpPr>
            <a:spLocks noGrp="1"/>
          </p:cNvSpPr>
          <p:nvPr>
            <p:ph type="title"/>
          </p:nvPr>
        </p:nvSpPr>
        <p:spPr>
          <a:xfrm>
            <a:off x="599660" y="494660"/>
            <a:ext cx="8740774" cy="688097"/>
          </a:xfrm>
        </p:spPr>
        <p:txBody>
          <a:bodyPr anchor="t">
            <a:normAutofit/>
          </a:bodyPr>
          <a:lstStyle/>
          <a:p>
            <a:r>
              <a:rPr lang="en-US" sz="4000" dirty="0">
                <a:latin typeface="Times New Roman" panose="02020603050405020304" pitchFamily="18" charset="0"/>
                <a:cs typeface="Times New Roman" panose="02020603050405020304" pitchFamily="18" charset="0"/>
              </a:rPr>
              <a:t>Visualizations – </a:t>
            </a:r>
            <a:r>
              <a:rPr lang="en-US" sz="4000" dirty="0" err="1">
                <a:latin typeface="Times New Roman" panose="02020603050405020304" pitchFamily="18" charset="0"/>
                <a:cs typeface="Times New Roman" panose="02020603050405020304" pitchFamily="18" charset="0"/>
              </a:rPr>
              <a:t>MinMax</a:t>
            </a:r>
            <a:r>
              <a:rPr lang="en-US" sz="4000" dirty="0">
                <a:latin typeface="Times New Roman" panose="02020603050405020304" pitchFamily="18" charset="0"/>
                <a:cs typeface="Times New Roman" panose="02020603050405020304" pitchFamily="18" charset="0"/>
              </a:rPr>
              <a:t> Scaling </a:t>
            </a:r>
          </a:p>
        </p:txBody>
      </p:sp>
      <p:sp>
        <p:nvSpPr>
          <p:cNvPr id="17" name="TextBox 16">
            <a:extLst>
              <a:ext uri="{FF2B5EF4-FFF2-40B4-BE49-F238E27FC236}">
                <a16:creationId xmlns:a16="http://schemas.microsoft.com/office/drawing/2014/main" id="{AA4D2987-43B3-5367-B1C8-C10A2D68156B}"/>
              </a:ext>
            </a:extLst>
          </p:cNvPr>
          <p:cNvSpPr txBox="1"/>
          <p:nvPr/>
        </p:nvSpPr>
        <p:spPr>
          <a:xfrm>
            <a:off x="1540633" y="5318946"/>
            <a:ext cx="2981671"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Synthetic Flight Routes</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Scaled Longitude </a:t>
            </a:r>
          </a:p>
          <a:p>
            <a:pPr algn="ctr"/>
            <a:r>
              <a:rPr lang="en-US" dirty="0">
                <a:latin typeface="Times New Roman" panose="02020603050405020304" pitchFamily="18" charset="0"/>
                <a:cs typeface="Times New Roman" panose="02020603050405020304" pitchFamily="18" charset="0"/>
              </a:rPr>
              <a:t>Y Axis: Scaled Latitude </a:t>
            </a:r>
          </a:p>
        </p:txBody>
      </p:sp>
      <p:pic>
        <p:nvPicPr>
          <p:cNvPr id="18" name="Picture 17" descr="A graph showing a number of lines and dots&#10;&#10;Description automatically generated">
            <a:extLst>
              <a:ext uri="{FF2B5EF4-FFF2-40B4-BE49-F238E27FC236}">
                <a16:creationId xmlns:a16="http://schemas.microsoft.com/office/drawing/2014/main" id="{6496EC7C-D2B9-E18F-8050-3E6D5B8472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322" y="1745487"/>
            <a:ext cx="4899991" cy="3387734"/>
          </a:xfrm>
          <a:prstGeom prst="rect">
            <a:avLst/>
          </a:prstGeom>
        </p:spPr>
      </p:pic>
      <p:pic>
        <p:nvPicPr>
          <p:cNvPr id="19" name="Picture 18" descr="A red and blue graph&#10;&#10;Description automatically generated">
            <a:extLst>
              <a:ext uri="{FF2B5EF4-FFF2-40B4-BE49-F238E27FC236}">
                <a16:creationId xmlns:a16="http://schemas.microsoft.com/office/drawing/2014/main" id="{8C1C881E-58EF-EBBB-2343-00B132C5E0E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5509591" y="1985158"/>
            <a:ext cx="6400800" cy="2716530"/>
          </a:xfrm>
          <a:prstGeom prst="rect">
            <a:avLst/>
          </a:prstGeom>
        </p:spPr>
      </p:pic>
      <p:sp>
        <p:nvSpPr>
          <p:cNvPr id="20" name="TextBox 19">
            <a:extLst>
              <a:ext uri="{FF2B5EF4-FFF2-40B4-BE49-F238E27FC236}">
                <a16:creationId xmlns:a16="http://schemas.microsoft.com/office/drawing/2014/main" id="{614EC1B2-4A7C-C5E7-B271-96C7E6210B46}"/>
              </a:ext>
            </a:extLst>
          </p:cNvPr>
          <p:cNvSpPr txBox="1"/>
          <p:nvPr/>
        </p:nvSpPr>
        <p:spPr>
          <a:xfrm>
            <a:off x="7219155" y="5318945"/>
            <a:ext cx="2981671"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Altitude Distribution</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Altitude</a:t>
            </a:r>
          </a:p>
          <a:p>
            <a:pPr algn="ctr"/>
            <a:r>
              <a:rPr lang="en-US" dirty="0">
                <a:latin typeface="Times New Roman" panose="02020603050405020304" pitchFamily="18" charset="0"/>
                <a:cs typeface="Times New Roman" panose="02020603050405020304" pitchFamily="18" charset="0"/>
              </a:rPr>
              <a:t>Y Axis: Frequency</a:t>
            </a:r>
          </a:p>
        </p:txBody>
      </p:sp>
    </p:spTree>
    <p:extLst>
      <p:ext uri="{BB962C8B-B14F-4D97-AF65-F5344CB8AC3E}">
        <p14:creationId xmlns:p14="http://schemas.microsoft.com/office/powerpoint/2010/main" val="1448521103"/>
      </p:ext>
    </p:extLst>
  </p:cSld>
  <p:clrMapOvr>
    <a:overrideClrMapping bg1="lt1" tx1="dk1" bg2="lt2" tx2="dk2" accent1="accent1" accent2="accent2" accent3="accent3" accent4="accent4" accent5="accent5" accent6="accent6" hlink="hlink" folHlink="folHlink"/>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9B3FA8-D9A2-5AD4-36DB-4C9F5E308C69}"/>
              </a:ext>
            </a:extLst>
          </p:cNvPr>
          <p:cNvSpPr>
            <a:spLocks noGrp="1"/>
          </p:cNvSpPr>
          <p:nvPr>
            <p:ph type="title"/>
          </p:nvPr>
        </p:nvSpPr>
        <p:spPr>
          <a:xfrm>
            <a:off x="599660" y="494660"/>
            <a:ext cx="8740774" cy="688097"/>
          </a:xfrm>
        </p:spPr>
        <p:txBody>
          <a:bodyPr anchor="t">
            <a:normAutofit/>
          </a:bodyPr>
          <a:lstStyle/>
          <a:p>
            <a:r>
              <a:rPr lang="en-US" sz="4000" dirty="0">
                <a:latin typeface="Times New Roman" panose="02020603050405020304" pitchFamily="18" charset="0"/>
                <a:cs typeface="Times New Roman" panose="02020603050405020304" pitchFamily="18" charset="0"/>
              </a:rPr>
              <a:t>Visualizations – </a:t>
            </a:r>
            <a:r>
              <a:rPr lang="en-US" sz="4000" dirty="0" err="1">
                <a:latin typeface="Times New Roman" panose="02020603050405020304" pitchFamily="18" charset="0"/>
                <a:cs typeface="Times New Roman" panose="02020603050405020304" pitchFamily="18" charset="0"/>
              </a:rPr>
              <a:t>MinMax</a:t>
            </a:r>
            <a:r>
              <a:rPr lang="en-US" sz="4000" dirty="0">
                <a:latin typeface="Times New Roman" panose="02020603050405020304" pitchFamily="18" charset="0"/>
                <a:cs typeface="Times New Roman" panose="02020603050405020304" pitchFamily="18" charset="0"/>
              </a:rPr>
              <a:t> Scaling </a:t>
            </a:r>
          </a:p>
        </p:txBody>
      </p:sp>
      <p:pic>
        <p:nvPicPr>
          <p:cNvPr id="5" name="Picture 4" descr="A screenshot of a computer screen&#10;&#10;Description automatically generated">
            <a:extLst>
              <a:ext uri="{FF2B5EF4-FFF2-40B4-BE49-F238E27FC236}">
                <a16:creationId xmlns:a16="http://schemas.microsoft.com/office/drawing/2014/main" id="{77121B23-BB7D-4071-1061-A6B0C18BD14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9660" y="1300977"/>
            <a:ext cx="7875104" cy="5062363"/>
          </a:xfrm>
          <a:prstGeom prst="rect">
            <a:avLst/>
          </a:prstGeom>
        </p:spPr>
      </p:pic>
      <p:sp>
        <p:nvSpPr>
          <p:cNvPr id="17" name="TextBox 16">
            <a:extLst>
              <a:ext uri="{FF2B5EF4-FFF2-40B4-BE49-F238E27FC236}">
                <a16:creationId xmlns:a16="http://schemas.microsoft.com/office/drawing/2014/main" id="{AA4D2987-43B3-5367-B1C8-C10A2D68156B}"/>
              </a:ext>
            </a:extLst>
          </p:cNvPr>
          <p:cNvSpPr txBox="1"/>
          <p:nvPr/>
        </p:nvSpPr>
        <p:spPr>
          <a:xfrm>
            <a:off x="9213573" y="2943492"/>
            <a:ext cx="2246243"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Comparison </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Longitude </a:t>
            </a:r>
          </a:p>
          <a:p>
            <a:pPr algn="ctr"/>
            <a:r>
              <a:rPr lang="en-US" dirty="0">
                <a:latin typeface="Times New Roman" panose="02020603050405020304" pitchFamily="18" charset="0"/>
                <a:cs typeface="Times New Roman" panose="02020603050405020304" pitchFamily="18" charset="0"/>
              </a:rPr>
              <a:t>Y Axis: Latitude </a:t>
            </a:r>
          </a:p>
        </p:txBody>
      </p:sp>
    </p:spTree>
    <p:extLst>
      <p:ext uri="{BB962C8B-B14F-4D97-AF65-F5344CB8AC3E}">
        <p14:creationId xmlns:p14="http://schemas.microsoft.com/office/powerpoint/2010/main" val="4339787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9B3FA8-D9A2-5AD4-36DB-4C9F5E308C69}"/>
              </a:ext>
            </a:extLst>
          </p:cNvPr>
          <p:cNvSpPr>
            <a:spLocks noGrp="1"/>
          </p:cNvSpPr>
          <p:nvPr>
            <p:ph type="title"/>
          </p:nvPr>
        </p:nvSpPr>
        <p:spPr>
          <a:xfrm>
            <a:off x="599660" y="494660"/>
            <a:ext cx="8740774" cy="688097"/>
          </a:xfrm>
        </p:spPr>
        <p:txBody>
          <a:bodyPr anchor="t">
            <a:normAutofit/>
          </a:bodyPr>
          <a:lstStyle/>
          <a:p>
            <a:r>
              <a:rPr lang="en-US" sz="4000" dirty="0">
                <a:latin typeface="Times New Roman" panose="02020603050405020304" pitchFamily="18" charset="0"/>
                <a:cs typeface="Times New Roman" panose="02020603050405020304" pitchFamily="18" charset="0"/>
              </a:rPr>
              <a:t>Visualizations – Standard Scaling </a:t>
            </a:r>
          </a:p>
        </p:txBody>
      </p:sp>
      <p:sp>
        <p:nvSpPr>
          <p:cNvPr id="17" name="TextBox 16">
            <a:extLst>
              <a:ext uri="{FF2B5EF4-FFF2-40B4-BE49-F238E27FC236}">
                <a16:creationId xmlns:a16="http://schemas.microsoft.com/office/drawing/2014/main" id="{AA4D2987-43B3-5367-B1C8-C10A2D68156B}"/>
              </a:ext>
            </a:extLst>
          </p:cNvPr>
          <p:cNvSpPr txBox="1"/>
          <p:nvPr/>
        </p:nvSpPr>
        <p:spPr>
          <a:xfrm>
            <a:off x="1540633" y="5318946"/>
            <a:ext cx="2981671"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Synthetic Flight Routes</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Scaled Longitude </a:t>
            </a:r>
          </a:p>
          <a:p>
            <a:pPr algn="ctr"/>
            <a:r>
              <a:rPr lang="en-US" dirty="0">
                <a:latin typeface="Times New Roman" panose="02020603050405020304" pitchFamily="18" charset="0"/>
                <a:cs typeface="Times New Roman" panose="02020603050405020304" pitchFamily="18" charset="0"/>
              </a:rPr>
              <a:t>Y Axis: Scaled Latitude </a:t>
            </a:r>
          </a:p>
        </p:txBody>
      </p:sp>
      <p:sp>
        <p:nvSpPr>
          <p:cNvPr id="20" name="TextBox 19">
            <a:extLst>
              <a:ext uri="{FF2B5EF4-FFF2-40B4-BE49-F238E27FC236}">
                <a16:creationId xmlns:a16="http://schemas.microsoft.com/office/drawing/2014/main" id="{614EC1B2-4A7C-C5E7-B271-96C7E6210B46}"/>
              </a:ext>
            </a:extLst>
          </p:cNvPr>
          <p:cNvSpPr txBox="1"/>
          <p:nvPr/>
        </p:nvSpPr>
        <p:spPr>
          <a:xfrm>
            <a:off x="7219155" y="5318945"/>
            <a:ext cx="2981671"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Altitude Distribution</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Altitude</a:t>
            </a:r>
          </a:p>
          <a:p>
            <a:pPr algn="ctr"/>
            <a:r>
              <a:rPr lang="en-US" dirty="0">
                <a:latin typeface="Times New Roman" panose="02020603050405020304" pitchFamily="18" charset="0"/>
                <a:cs typeface="Times New Roman" panose="02020603050405020304" pitchFamily="18" charset="0"/>
              </a:rPr>
              <a:t>Y Axis: Frequency</a:t>
            </a:r>
          </a:p>
        </p:txBody>
      </p:sp>
      <p:pic>
        <p:nvPicPr>
          <p:cNvPr id="2" name="Picture 1" descr="A graph of a plane&#10;&#10;Description automatically generated">
            <a:extLst>
              <a:ext uri="{FF2B5EF4-FFF2-40B4-BE49-F238E27FC236}">
                <a16:creationId xmlns:a16="http://schemas.microsoft.com/office/drawing/2014/main" id="{B1379C08-CD81-0EE7-02B3-0F9AF6AAA2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609" y="1733522"/>
            <a:ext cx="5065643" cy="3390955"/>
          </a:xfrm>
          <a:prstGeom prst="rect">
            <a:avLst/>
          </a:prstGeom>
          <a:noFill/>
        </p:spPr>
      </p:pic>
      <p:pic>
        <p:nvPicPr>
          <p:cNvPr id="3" name="Picture 2" descr="A graph of different colored lines&#10;&#10;Description automatically generated with medium confidence">
            <a:extLst>
              <a:ext uri="{FF2B5EF4-FFF2-40B4-BE49-F238E27FC236}">
                <a16:creationId xmlns:a16="http://schemas.microsoft.com/office/drawing/2014/main" id="{D344B5DB-5EA7-08BC-FE83-0F9A6DBB8B6E}"/>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509590" y="2070416"/>
            <a:ext cx="6400800" cy="2717165"/>
          </a:xfrm>
          <a:prstGeom prst="rect">
            <a:avLst/>
          </a:prstGeom>
          <a:noFill/>
        </p:spPr>
      </p:pic>
    </p:spTree>
    <p:extLst>
      <p:ext uri="{BB962C8B-B14F-4D97-AF65-F5344CB8AC3E}">
        <p14:creationId xmlns:p14="http://schemas.microsoft.com/office/powerpoint/2010/main" val="35082004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9B3FA8-D9A2-5AD4-36DB-4C9F5E308C69}"/>
              </a:ext>
            </a:extLst>
          </p:cNvPr>
          <p:cNvSpPr>
            <a:spLocks noGrp="1"/>
          </p:cNvSpPr>
          <p:nvPr>
            <p:ph type="title"/>
          </p:nvPr>
        </p:nvSpPr>
        <p:spPr>
          <a:xfrm>
            <a:off x="599660" y="494660"/>
            <a:ext cx="8740774" cy="688097"/>
          </a:xfrm>
        </p:spPr>
        <p:txBody>
          <a:bodyPr anchor="t">
            <a:normAutofit/>
          </a:bodyPr>
          <a:lstStyle/>
          <a:p>
            <a:r>
              <a:rPr lang="en-US" sz="4000" dirty="0">
                <a:latin typeface="Times New Roman" panose="02020603050405020304" pitchFamily="18" charset="0"/>
                <a:cs typeface="Times New Roman" panose="02020603050405020304" pitchFamily="18" charset="0"/>
              </a:rPr>
              <a:t>Visualizations – Standard Scaling </a:t>
            </a:r>
          </a:p>
        </p:txBody>
      </p:sp>
      <p:sp>
        <p:nvSpPr>
          <p:cNvPr id="17" name="TextBox 16">
            <a:extLst>
              <a:ext uri="{FF2B5EF4-FFF2-40B4-BE49-F238E27FC236}">
                <a16:creationId xmlns:a16="http://schemas.microsoft.com/office/drawing/2014/main" id="{AA4D2987-43B3-5367-B1C8-C10A2D68156B}"/>
              </a:ext>
            </a:extLst>
          </p:cNvPr>
          <p:cNvSpPr txBox="1"/>
          <p:nvPr/>
        </p:nvSpPr>
        <p:spPr>
          <a:xfrm>
            <a:off x="9213573" y="2943492"/>
            <a:ext cx="2246243"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Comparison </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Longitude </a:t>
            </a:r>
          </a:p>
          <a:p>
            <a:pPr algn="ctr"/>
            <a:r>
              <a:rPr lang="en-US" dirty="0">
                <a:latin typeface="Times New Roman" panose="02020603050405020304" pitchFamily="18" charset="0"/>
                <a:cs typeface="Times New Roman" panose="02020603050405020304" pitchFamily="18" charset="0"/>
              </a:rPr>
              <a:t>Y Axis: Latitude </a:t>
            </a:r>
          </a:p>
        </p:txBody>
      </p:sp>
      <p:pic>
        <p:nvPicPr>
          <p:cNvPr id="2" name="Picture 1" descr="A screenshot of a graph&#10;&#10;Description automatically generated">
            <a:extLst>
              <a:ext uri="{FF2B5EF4-FFF2-40B4-BE49-F238E27FC236}">
                <a16:creationId xmlns:a16="http://schemas.microsoft.com/office/drawing/2014/main" id="{7D947660-D0B3-3773-E732-CE792E2E6588}"/>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32184" y="1315342"/>
            <a:ext cx="8017566" cy="5047998"/>
          </a:xfrm>
          <a:prstGeom prst="rect">
            <a:avLst/>
          </a:prstGeom>
          <a:noFill/>
        </p:spPr>
      </p:pic>
    </p:spTree>
    <p:extLst>
      <p:ext uri="{BB962C8B-B14F-4D97-AF65-F5344CB8AC3E}">
        <p14:creationId xmlns:p14="http://schemas.microsoft.com/office/powerpoint/2010/main" val="35274470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9B3FA8-D9A2-5AD4-36DB-4C9F5E308C69}"/>
              </a:ext>
            </a:extLst>
          </p:cNvPr>
          <p:cNvSpPr>
            <a:spLocks noGrp="1"/>
          </p:cNvSpPr>
          <p:nvPr>
            <p:ph type="title"/>
          </p:nvPr>
        </p:nvSpPr>
        <p:spPr>
          <a:xfrm>
            <a:off x="599660" y="494660"/>
            <a:ext cx="8740774" cy="688097"/>
          </a:xfrm>
        </p:spPr>
        <p:txBody>
          <a:bodyPr anchor="t">
            <a:normAutofit/>
          </a:bodyPr>
          <a:lstStyle/>
          <a:p>
            <a:r>
              <a:rPr lang="en-US" sz="4000" dirty="0">
                <a:latin typeface="Times New Roman" panose="02020603050405020304" pitchFamily="18" charset="0"/>
                <a:cs typeface="Times New Roman" panose="02020603050405020304" pitchFamily="18" charset="0"/>
              </a:rPr>
              <a:t>Visualizations – Wasserstein GAN </a:t>
            </a:r>
          </a:p>
        </p:txBody>
      </p:sp>
      <p:sp>
        <p:nvSpPr>
          <p:cNvPr id="17" name="TextBox 16">
            <a:extLst>
              <a:ext uri="{FF2B5EF4-FFF2-40B4-BE49-F238E27FC236}">
                <a16:creationId xmlns:a16="http://schemas.microsoft.com/office/drawing/2014/main" id="{AA4D2987-43B3-5367-B1C8-C10A2D68156B}"/>
              </a:ext>
            </a:extLst>
          </p:cNvPr>
          <p:cNvSpPr txBox="1"/>
          <p:nvPr/>
        </p:nvSpPr>
        <p:spPr>
          <a:xfrm>
            <a:off x="1540633" y="5318946"/>
            <a:ext cx="2981671"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Synthetic Flight Routes</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Longitude </a:t>
            </a:r>
          </a:p>
          <a:p>
            <a:pPr algn="ctr"/>
            <a:r>
              <a:rPr lang="en-US" dirty="0">
                <a:latin typeface="Times New Roman" panose="02020603050405020304" pitchFamily="18" charset="0"/>
                <a:cs typeface="Times New Roman" panose="02020603050405020304" pitchFamily="18" charset="0"/>
              </a:rPr>
              <a:t>Y Axis: Latitude </a:t>
            </a:r>
          </a:p>
        </p:txBody>
      </p:sp>
      <p:sp>
        <p:nvSpPr>
          <p:cNvPr id="20" name="TextBox 19">
            <a:extLst>
              <a:ext uri="{FF2B5EF4-FFF2-40B4-BE49-F238E27FC236}">
                <a16:creationId xmlns:a16="http://schemas.microsoft.com/office/drawing/2014/main" id="{614EC1B2-4A7C-C5E7-B271-96C7E6210B46}"/>
              </a:ext>
            </a:extLst>
          </p:cNvPr>
          <p:cNvSpPr txBox="1"/>
          <p:nvPr/>
        </p:nvSpPr>
        <p:spPr>
          <a:xfrm>
            <a:off x="7219155" y="5318945"/>
            <a:ext cx="2981671"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Altitude Distribution</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X Axis: Altitude</a:t>
            </a:r>
          </a:p>
          <a:p>
            <a:pPr algn="ctr"/>
            <a:r>
              <a:rPr lang="en-US" dirty="0">
                <a:latin typeface="Times New Roman" panose="02020603050405020304" pitchFamily="18" charset="0"/>
                <a:cs typeface="Times New Roman" panose="02020603050405020304" pitchFamily="18" charset="0"/>
              </a:rPr>
              <a:t>Y Axis: Frequency</a:t>
            </a:r>
          </a:p>
        </p:txBody>
      </p:sp>
      <p:pic>
        <p:nvPicPr>
          <p:cNvPr id="1028" name="Picture 4">
            <a:extLst>
              <a:ext uri="{FF2B5EF4-FFF2-40B4-BE49-F238E27FC236}">
                <a16:creationId xmlns:a16="http://schemas.microsoft.com/office/drawing/2014/main" id="{9FA61F14-17ED-59C1-73D5-F2591C2E0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782" y="1387376"/>
            <a:ext cx="5430038" cy="34739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a:extLst>
              <a:ext uri="{FF2B5EF4-FFF2-40B4-BE49-F238E27FC236}">
                <a16:creationId xmlns:a16="http://schemas.microsoft.com/office/drawing/2014/main" id="{CD2EA593-0781-EA35-9D1D-23AF67EA7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1820" y="1771280"/>
            <a:ext cx="6096000" cy="270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452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9B3FA8-D9A2-5AD4-36DB-4C9F5E308C69}"/>
              </a:ext>
            </a:extLst>
          </p:cNvPr>
          <p:cNvSpPr>
            <a:spLocks noGrp="1"/>
          </p:cNvSpPr>
          <p:nvPr>
            <p:ph type="title"/>
          </p:nvPr>
        </p:nvSpPr>
        <p:spPr>
          <a:xfrm>
            <a:off x="599660" y="494660"/>
            <a:ext cx="8740774" cy="688097"/>
          </a:xfrm>
        </p:spPr>
        <p:txBody>
          <a:bodyPr anchor="t">
            <a:normAutofit/>
          </a:bodyPr>
          <a:lstStyle/>
          <a:p>
            <a:r>
              <a:rPr lang="en-US" sz="4000" dirty="0">
                <a:latin typeface="Times New Roman" panose="02020603050405020304" pitchFamily="18" charset="0"/>
                <a:cs typeface="Times New Roman" panose="02020603050405020304" pitchFamily="18" charset="0"/>
              </a:rPr>
              <a:t>Wasserstein GANs</a:t>
            </a:r>
          </a:p>
        </p:txBody>
      </p:sp>
      <p:pic>
        <p:nvPicPr>
          <p:cNvPr id="2050" name="Picture 2">
            <a:extLst>
              <a:ext uri="{FF2B5EF4-FFF2-40B4-BE49-F238E27FC236}">
                <a16:creationId xmlns:a16="http://schemas.microsoft.com/office/drawing/2014/main" id="{D03E8F45-2886-612C-C340-E644B6EF0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244" y="975642"/>
            <a:ext cx="8253002" cy="5882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776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FB42F-0C13-C086-5270-EE50229B048E}"/>
              </a:ext>
            </a:extLst>
          </p:cNvPr>
          <p:cNvSpPr>
            <a:spLocks noGrp="1"/>
          </p:cNvSpPr>
          <p:nvPr>
            <p:ph type="title"/>
          </p:nvPr>
        </p:nvSpPr>
        <p:spPr>
          <a:xfrm>
            <a:off x="483436" y="1153571"/>
            <a:ext cx="3200400" cy="4461163"/>
          </a:xfrm>
        </p:spPr>
        <p:txBody>
          <a:bodyPr>
            <a:normAutofit/>
          </a:bodyPr>
          <a:lstStyle/>
          <a:p>
            <a:r>
              <a:rPr lang="en-US" sz="5400" dirty="0">
                <a:solidFill>
                  <a:srgbClr val="FFFFFF"/>
                </a:solidFill>
                <a:latin typeface="Times New Roman" panose="02020603050405020304" pitchFamily="18" charset="0"/>
                <a:cs typeface="Times New Roman" panose="02020603050405020304" pitchFamily="18" charset="0"/>
              </a:rPr>
              <a:t>Summary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2D32431-4C10-8027-79AD-5B1CE895F4C2}"/>
              </a:ext>
            </a:extLst>
          </p:cNvPr>
          <p:cNvSpPr>
            <a:spLocks noGrp="1"/>
          </p:cNvSpPr>
          <p:nvPr>
            <p:ph idx="1"/>
          </p:nvPr>
        </p:nvSpPr>
        <p:spPr>
          <a:xfrm>
            <a:off x="4641599" y="636190"/>
            <a:ext cx="6906491" cy="5585619"/>
          </a:xfrm>
        </p:spPr>
        <p:txBody>
          <a:bodyPr anchor="ctr">
            <a:normAutofit/>
          </a:bodyPr>
          <a:lstStyle/>
          <a:p>
            <a:r>
              <a:rPr lang="en-US" sz="1800" dirty="0">
                <a:latin typeface="Times New Roman" panose="02020603050405020304" pitchFamily="18" charset="0"/>
                <a:cs typeface="Times New Roman" panose="02020603050405020304" pitchFamily="18" charset="0"/>
              </a:rPr>
              <a:t>Embarked on generating synthetic flight tracks using GANs.</a:t>
            </a:r>
          </a:p>
          <a:p>
            <a:r>
              <a:rPr lang="en-US" sz="1800" dirty="0">
                <a:latin typeface="Times New Roman" panose="02020603050405020304" pitchFamily="18" charset="0"/>
                <a:cs typeface="Times New Roman" panose="02020603050405020304" pitchFamily="18" charset="0"/>
              </a:rPr>
              <a:t>Preprocessed data with </a:t>
            </a:r>
            <a:r>
              <a:rPr lang="en-US" sz="1800" dirty="0" err="1">
                <a:latin typeface="Times New Roman" panose="02020603050405020304" pitchFamily="18" charset="0"/>
                <a:cs typeface="Times New Roman" panose="02020603050405020304" pitchFamily="18" charset="0"/>
              </a:rPr>
              <a:t>MinMaxScaler</a:t>
            </a:r>
            <a:r>
              <a:rPr lang="en-US" sz="1800" dirty="0">
                <a:latin typeface="Times New Roman" panose="02020603050405020304" pitchFamily="18" charset="0"/>
                <a:cs typeface="Times New Roman" panose="02020603050405020304" pitchFamily="18" charset="0"/>
              </a:rPr>
              <a:t> for GAN training.</a:t>
            </a:r>
          </a:p>
          <a:p>
            <a:r>
              <a:rPr lang="en-US" sz="1800" dirty="0">
                <a:latin typeface="Times New Roman" panose="02020603050405020304" pitchFamily="18" charset="0"/>
                <a:cs typeface="Times New Roman" panose="02020603050405020304" pitchFamily="18" charset="0"/>
              </a:rPr>
              <a:t>Faced challenges with data value ranges and model diversity.</a:t>
            </a:r>
          </a:p>
          <a:p>
            <a:r>
              <a:rPr lang="en-US" sz="1800" dirty="0">
                <a:latin typeface="Times New Roman" panose="02020603050405020304" pitchFamily="18" charset="0"/>
                <a:cs typeface="Times New Roman" panose="02020603050405020304" pitchFamily="18" charset="0"/>
              </a:rPr>
              <a:t>Modified GAN architecture to improve output value alignment.</a:t>
            </a:r>
          </a:p>
          <a:p>
            <a:r>
              <a:rPr lang="en-US" sz="1800" dirty="0">
                <a:latin typeface="Times New Roman" panose="02020603050405020304" pitchFamily="18" charset="0"/>
                <a:cs typeface="Times New Roman" panose="02020603050405020304" pitchFamily="18" charset="0"/>
              </a:rPr>
              <a:t>Switched from </a:t>
            </a:r>
            <a:r>
              <a:rPr lang="en-US" sz="1800" dirty="0" err="1">
                <a:latin typeface="Times New Roman" panose="02020603050405020304" pitchFamily="18" charset="0"/>
                <a:cs typeface="Times New Roman" panose="02020603050405020304" pitchFamily="18" charset="0"/>
              </a:rPr>
              <a:t>StandardScaler</a:t>
            </a:r>
            <a:r>
              <a:rPr lang="en-US" sz="1800" dirty="0">
                <a:latin typeface="Times New Roman" panose="02020603050405020304" pitchFamily="18" charset="0"/>
                <a:cs typeface="Times New Roman" panose="02020603050405020304" pitchFamily="18" charset="0"/>
              </a:rPr>
              <a:t> to </a:t>
            </a:r>
            <a:r>
              <a:rPr lang="en-US" sz="1800" dirty="0" err="1">
                <a:latin typeface="Times New Roman" panose="02020603050405020304" pitchFamily="18" charset="0"/>
                <a:cs typeface="Times New Roman" panose="02020603050405020304" pitchFamily="18" charset="0"/>
              </a:rPr>
              <a:t>MinMaxScaler</a:t>
            </a:r>
            <a:r>
              <a:rPr lang="en-US" sz="1800" dirty="0">
                <a:latin typeface="Times New Roman" panose="02020603050405020304" pitchFamily="18" charset="0"/>
                <a:cs typeface="Times New Roman" panose="02020603050405020304" pitchFamily="18" charset="0"/>
              </a:rPr>
              <a:t> for better normalization.</a:t>
            </a:r>
          </a:p>
          <a:p>
            <a:r>
              <a:rPr lang="en-US" sz="1800" dirty="0">
                <a:latin typeface="Times New Roman" panose="02020603050405020304" pitchFamily="18" charset="0"/>
                <a:cs typeface="Times New Roman" panose="02020603050405020304" pitchFamily="18" charset="0"/>
              </a:rPr>
              <a:t>Enhanced track diversity with data augmentation and parameter tuning.</a:t>
            </a:r>
          </a:p>
        </p:txBody>
      </p:sp>
    </p:spTree>
    <p:extLst>
      <p:ext uri="{BB962C8B-B14F-4D97-AF65-F5344CB8AC3E}">
        <p14:creationId xmlns:p14="http://schemas.microsoft.com/office/powerpoint/2010/main" val="405903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trips(downLeft)">
                                      <p:cBhvr>
                                        <p:cTn id="10" dur="500"/>
                                        <p:tgtEl>
                                          <p:spTgt spid="10"/>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downLeft)">
                                      <p:cBhvr>
                                        <p:cTn id="13" dur="500"/>
                                        <p:tgtEl>
                                          <p:spTgt spid="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trips(downLeft)">
                                      <p:cBhvr>
                                        <p:cTn id="16" dur="500"/>
                                        <p:tgtEl>
                                          <p:spTgt spid="12"/>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strips(downLeft)">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strips(downLeft)">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strips(downLeft)">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strips(downLeft)">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strips(downLeft)">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strips(downLeft)">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 grpId="0"/>
      <p:bldP spid="12" grpId="0" animBg="1"/>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DF4C8-BCE2-618B-D8C6-5FA371D1FD92}"/>
              </a:ext>
            </a:extLst>
          </p:cNvPr>
          <p:cNvSpPr>
            <a:spLocks noGrp="1"/>
          </p:cNvSpPr>
          <p:nvPr>
            <p:ph type="title"/>
          </p:nvPr>
        </p:nvSpPr>
        <p:spPr>
          <a:xfrm>
            <a:off x="640080" y="325369"/>
            <a:ext cx="4368602" cy="1956841"/>
          </a:xfrm>
        </p:spPr>
        <p:txBody>
          <a:bodyPr anchor="b">
            <a:normAutofit/>
          </a:bodyPr>
          <a:lstStyle/>
          <a:p>
            <a:r>
              <a:rPr lang="en-US" sz="5400" dirty="0">
                <a:latin typeface="Times New Roman" panose="02020603050405020304" pitchFamily="18" charset="0"/>
                <a:cs typeface="Times New Roman" panose="02020603050405020304" pitchFamily="18" charset="0"/>
              </a:rPr>
              <a:t>Future Work</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BF81DE-8BBA-C01E-F8BD-482902DDB585}"/>
              </a:ext>
            </a:extLst>
          </p:cNvPr>
          <p:cNvSpPr>
            <a:spLocks noGrp="1"/>
          </p:cNvSpPr>
          <p:nvPr>
            <p:ph idx="1"/>
          </p:nvPr>
        </p:nvSpPr>
        <p:spPr>
          <a:xfrm>
            <a:off x="454544" y="2916021"/>
            <a:ext cx="5002039" cy="3363410"/>
          </a:xfrm>
        </p:spPr>
        <p:txBody>
          <a:bodyPr>
            <a:noAutofit/>
          </a:bodyPr>
          <a:lstStyle/>
          <a:p>
            <a:r>
              <a:rPr lang="en-US" sz="1600" dirty="0">
                <a:latin typeface="Times New Roman" panose="02020603050405020304" pitchFamily="18" charset="0"/>
                <a:cs typeface="Times New Roman" panose="02020603050405020304" pitchFamily="18" charset="0"/>
              </a:rPr>
              <a:t>Implement </a:t>
            </a:r>
            <a:r>
              <a:rPr lang="en-US" sz="1600" dirty="0" err="1">
                <a:latin typeface="Times New Roman" panose="02020603050405020304" pitchFamily="18" charset="0"/>
                <a:cs typeface="Times New Roman" panose="02020603050405020304" pitchFamily="18" charset="0"/>
              </a:rPr>
              <a:t>Frechet</a:t>
            </a:r>
            <a:r>
              <a:rPr lang="en-US" sz="1600" dirty="0">
                <a:latin typeface="Times New Roman" panose="02020603050405020304" pitchFamily="18" charset="0"/>
                <a:cs typeface="Times New Roman" panose="02020603050405020304" pitchFamily="18" charset="0"/>
              </a:rPr>
              <a:t> Inception Distance (FID) and Inception Score (IS) for better model evaluation.</a:t>
            </a:r>
          </a:p>
          <a:p>
            <a:r>
              <a:rPr lang="en-US" sz="1600" dirty="0">
                <a:latin typeface="Times New Roman" panose="02020603050405020304" pitchFamily="18" charset="0"/>
                <a:cs typeface="Times New Roman" panose="02020603050405020304" pitchFamily="18" charset="0"/>
              </a:rPr>
              <a:t>Explore progressive GANs and Wasserstein GANs for more realistic synthetic routes.</a:t>
            </a:r>
          </a:p>
          <a:p>
            <a:r>
              <a:rPr lang="en-US" sz="1600" dirty="0">
                <a:latin typeface="Times New Roman" panose="02020603050405020304" pitchFamily="18" charset="0"/>
                <a:cs typeface="Times New Roman" panose="02020603050405020304" pitchFamily="18" charset="0"/>
              </a:rPr>
              <a:t>Integrate airspace regulations and weather conditions into the GAN training for increased authenticity.</a:t>
            </a:r>
          </a:p>
          <a:p>
            <a:r>
              <a:rPr lang="en-US" sz="1600" dirty="0">
                <a:latin typeface="Times New Roman" panose="02020603050405020304" pitchFamily="18" charset="0"/>
                <a:cs typeface="Times New Roman" panose="02020603050405020304" pitchFamily="18" charset="0"/>
              </a:rPr>
              <a:t>Develop capabilities for real-time generation of synthetic flight tracks for dynamic applications.</a:t>
            </a:r>
          </a:p>
          <a:p>
            <a:r>
              <a:rPr lang="en-US" sz="1600" dirty="0">
                <a:latin typeface="Times New Roman" panose="02020603050405020304" pitchFamily="18" charset="0"/>
                <a:cs typeface="Times New Roman" panose="02020603050405020304" pitchFamily="18" charset="0"/>
              </a:rPr>
              <a:t>Consider streaming GAN architectures to enable on-the-fly synthetic route generation.</a:t>
            </a:r>
          </a:p>
          <a:p>
            <a:r>
              <a:rPr lang="en-US" sz="1600" dirty="0">
                <a:latin typeface="Times New Roman" panose="02020603050405020304" pitchFamily="18" charset="0"/>
                <a:cs typeface="Times New Roman" panose="02020603050405020304" pitchFamily="18" charset="0"/>
              </a:rPr>
              <a:t>Use advanced GAN techniques and quality metrics to enhance realism and diversity in generated tracks.</a:t>
            </a:r>
          </a:p>
        </p:txBody>
      </p:sp>
      <p:pic>
        <p:nvPicPr>
          <p:cNvPr id="14" name="Picture 13" descr="World map with flight paths">
            <a:extLst>
              <a:ext uri="{FF2B5EF4-FFF2-40B4-BE49-F238E27FC236}">
                <a16:creationId xmlns:a16="http://schemas.microsoft.com/office/drawing/2014/main" id="{02C6AE50-103A-5AF8-60EB-C1FB37C87235}"/>
              </a:ext>
            </a:extLst>
          </p:cNvPr>
          <p:cNvPicPr>
            <a:picLocks noChangeAspect="1"/>
          </p:cNvPicPr>
          <p:nvPr/>
        </p:nvPicPr>
        <p:blipFill rotWithShape="1">
          <a:blip r:embed="rId3"/>
          <a:srcRect l="13084" r="1845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2659944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20">
            <a:extLst>
              <a:ext uri="{FF2B5EF4-FFF2-40B4-BE49-F238E27FC236}">
                <a16:creationId xmlns:a16="http://schemas.microsoft.com/office/drawing/2014/main" id="{F8CC5EAF-1789-10C4-EB3B-35E5D31E8AC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5400" b="1" kern="1200" dirty="0">
                <a:solidFill>
                  <a:srgbClr val="FFFFFF"/>
                </a:solidFill>
                <a:latin typeface="Times New Roman" panose="02020603050405020304" pitchFamily="18" charset="0"/>
                <a:cs typeface="Times New Roman" panose="02020603050405020304" pitchFamily="18" charset="0"/>
              </a:rPr>
              <a:t>Team – Sky Squad</a:t>
            </a:r>
          </a:p>
        </p:txBody>
      </p:sp>
      <p:sp>
        <p:nvSpPr>
          <p:cNvPr id="6" name="Rectangle 5">
            <a:extLst>
              <a:ext uri="{FF2B5EF4-FFF2-40B4-BE49-F238E27FC236}">
                <a16:creationId xmlns:a16="http://schemas.microsoft.com/office/drawing/2014/main" id="{8B8C6E33-A6EF-9705-3441-6C38EDF8036D}"/>
              </a:ext>
            </a:extLst>
          </p:cNvPr>
          <p:cNvSpPr/>
          <p:nvPr/>
        </p:nvSpPr>
        <p:spPr>
          <a:xfrm>
            <a:off x="4002715" y="2112579"/>
            <a:ext cx="1290917" cy="1333431"/>
          </a:xfrm>
          <a:prstGeom prst="rect">
            <a:avLst/>
          </a:prstGeom>
          <a:blipFill>
            <a:blip r:embed="rId3">
              <a:extLst>
                <a:ext uri="{28A0092B-C50C-407E-A947-70E740481C1C}">
                  <a14:useLocalDpi xmlns:a14="http://schemas.microsoft.com/office/drawing/2010/main" val="0"/>
                </a:ext>
              </a:extLst>
            </a:blip>
            <a:srcRect/>
            <a:stretch>
              <a:fillRect l="-9000" r="-9000"/>
            </a:stretch>
          </a:blipFill>
        </p:spPr>
        <p:style>
          <a:lnRef idx="3">
            <a:schemeClr val="lt1">
              <a:hueOff val="0"/>
              <a:satOff val="0"/>
              <a:lumOff val="0"/>
              <a:alphaOff val="0"/>
            </a:schemeClr>
          </a:lnRef>
          <a:fillRef idx="1">
            <a:scrgbClr r="0" g="0" b="0"/>
          </a:fillRef>
          <a:effectRef idx="1">
            <a:schemeClr val="accent3">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0" name="Rectangle 9">
            <a:extLst>
              <a:ext uri="{FF2B5EF4-FFF2-40B4-BE49-F238E27FC236}">
                <a16:creationId xmlns:a16="http://schemas.microsoft.com/office/drawing/2014/main" id="{79A1A044-FBD1-1B71-0D1B-05AF7F186F43}"/>
              </a:ext>
            </a:extLst>
          </p:cNvPr>
          <p:cNvSpPr/>
          <p:nvPr/>
        </p:nvSpPr>
        <p:spPr>
          <a:xfrm>
            <a:off x="9476706" y="2148547"/>
            <a:ext cx="1290917" cy="1333431"/>
          </a:xfrm>
          <a:prstGeom prst="rect">
            <a:avLst/>
          </a:prstGeom>
          <a:blipFill>
            <a:blip r:embed="rId4">
              <a:extLst>
                <a:ext uri="{28A0092B-C50C-407E-A947-70E740481C1C}">
                  <a14:useLocalDpi xmlns:a14="http://schemas.microsoft.com/office/drawing/2010/main" val="0"/>
                </a:ext>
              </a:extLst>
            </a:blip>
            <a:srcRect/>
            <a:stretch>
              <a:fillRect l="-38000" r="-38000"/>
            </a:stretch>
          </a:blipFill>
        </p:spPr>
        <p:style>
          <a:lnRef idx="3">
            <a:schemeClr val="lt1">
              <a:hueOff val="0"/>
              <a:satOff val="0"/>
              <a:lumOff val="0"/>
              <a:alphaOff val="0"/>
            </a:schemeClr>
          </a:lnRef>
          <a:fillRef idx="1">
            <a:scrgbClr r="0" g="0" b="0"/>
          </a:fillRef>
          <a:effectRef idx="1">
            <a:schemeClr val="accent3">
              <a:tint val="50000"/>
              <a:hueOff val="-5807"/>
              <a:satOff val="-5918"/>
              <a:lumOff val="5655"/>
              <a:alphaOff val="0"/>
            </a:schemeClr>
          </a:effectRef>
          <a:fontRef idx="minor">
            <a:schemeClr val="lt1">
              <a:hueOff val="0"/>
              <a:satOff val="0"/>
              <a:lumOff val="0"/>
              <a:alphaOff val="0"/>
            </a:schemeClr>
          </a:fontRef>
        </p:style>
        <p:txBody>
          <a:bodyPr/>
          <a:lstStyle/>
          <a:p>
            <a:endParaRPr lang="en-US"/>
          </a:p>
        </p:txBody>
      </p:sp>
      <p:sp>
        <p:nvSpPr>
          <p:cNvPr id="12" name="Rectangle 11">
            <a:extLst>
              <a:ext uri="{FF2B5EF4-FFF2-40B4-BE49-F238E27FC236}">
                <a16:creationId xmlns:a16="http://schemas.microsoft.com/office/drawing/2014/main" id="{029473B4-5A17-9054-4DC2-ABACE60EBA8D}"/>
              </a:ext>
            </a:extLst>
          </p:cNvPr>
          <p:cNvSpPr/>
          <p:nvPr/>
        </p:nvSpPr>
        <p:spPr>
          <a:xfrm>
            <a:off x="6725201" y="4445003"/>
            <a:ext cx="1290917" cy="1330266"/>
          </a:xfrm>
          <a:prstGeom prst="rect">
            <a:avLst/>
          </a:prstGeom>
          <a:blipFill>
            <a:blip r:embed="rId5">
              <a:extLst>
                <a:ext uri="{28A0092B-C50C-407E-A947-70E740481C1C}">
                  <a14:useLocalDpi xmlns:a14="http://schemas.microsoft.com/office/drawing/2010/main" val="0"/>
                </a:ext>
              </a:extLst>
            </a:blip>
            <a:srcRect/>
            <a:stretch>
              <a:fillRect l="-1000" r="-1000"/>
            </a:stretch>
          </a:blipFill>
        </p:spPr>
        <p:style>
          <a:lnRef idx="3">
            <a:schemeClr val="lt1">
              <a:hueOff val="0"/>
              <a:satOff val="0"/>
              <a:lumOff val="0"/>
              <a:alphaOff val="0"/>
            </a:schemeClr>
          </a:lnRef>
          <a:fillRef idx="1">
            <a:scrgbClr r="0" g="0" b="0"/>
          </a:fillRef>
          <a:effectRef idx="1">
            <a:schemeClr val="accent3">
              <a:tint val="50000"/>
              <a:hueOff val="-8711"/>
              <a:satOff val="-8878"/>
              <a:lumOff val="8483"/>
              <a:alphaOff val="0"/>
            </a:schemeClr>
          </a:effectRef>
          <a:fontRef idx="minor">
            <a:schemeClr val="lt1">
              <a:hueOff val="0"/>
              <a:satOff val="0"/>
              <a:lumOff val="0"/>
              <a:alphaOff val="0"/>
            </a:schemeClr>
          </a:fontRef>
        </p:style>
        <p:txBody>
          <a:bodyPr/>
          <a:lstStyle/>
          <a:p>
            <a:endParaRPr lang="en-US"/>
          </a:p>
        </p:txBody>
      </p:sp>
      <p:sp>
        <p:nvSpPr>
          <p:cNvPr id="13" name="Rectangle 12">
            <a:extLst>
              <a:ext uri="{FF2B5EF4-FFF2-40B4-BE49-F238E27FC236}">
                <a16:creationId xmlns:a16="http://schemas.microsoft.com/office/drawing/2014/main" id="{3D7E3CDF-1FD1-1C06-8DBE-FE0E9530665A}"/>
              </a:ext>
            </a:extLst>
          </p:cNvPr>
          <p:cNvSpPr/>
          <p:nvPr/>
        </p:nvSpPr>
        <p:spPr>
          <a:xfrm>
            <a:off x="9476706" y="4445003"/>
            <a:ext cx="1290917" cy="1330266"/>
          </a:xfrm>
          <a:prstGeom prst="rect">
            <a:avLst/>
          </a:prstGeom>
          <a:blipFill>
            <a:blip r:embed="rId6">
              <a:extLst>
                <a:ext uri="{28A0092B-C50C-407E-A947-70E740481C1C}">
                  <a14:useLocalDpi xmlns:a14="http://schemas.microsoft.com/office/drawing/2010/main" val="0"/>
                </a:ext>
              </a:extLst>
            </a:blip>
            <a:srcRect/>
            <a:stretch>
              <a:fillRect t="-45000" b="-45000"/>
            </a:stretch>
          </a:blipFill>
        </p:spPr>
        <p:style>
          <a:lnRef idx="3">
            <a:schemeClr val="lt1">
              <a:hueOff val="0"/>
              <a:satOff val="0"/>
              <a:lumOff val="0"/>
              <a:alphaOff val="0"/>
            </a:schemeClr>
          </a:lnRef>
          <a:fillRef idx="1">
            <a:scrgbClr r="0" g="0" b="0"/>
          </a:fillRef>
          <a:effectRef idx="1">
            <a:schemeClr val="accent3">
              <a:tint val="50000"/>
              <a:hueOff val="-14518"/>
              <a:satOff val="-14796"/>
              <a:lumOff val="14138"/>
              <a:alphaOff val="0"/>
            </a:schemeClr>
          </a:effectRef>
          <a:fontRef idx="minor">
            <a:schemeClr val="lt1">
              <a:hueOff val="0"/>
              <a:satOff val="0"/>
              <a:lumOff val="0"/>
              <a:alphaOff val="0"/>
            </a:schemeClr>
          </a:fontRef>
        </p:style>
        <p:txBody>
          <a:bodyPr/>
          <a:lstStyle/>
          <a:p>
            <a:endParaRPr lang="en-US"/>
          </a:p>
        </p:txBody>
      </p:sp>
      <p:sp>
        <p:nvSpPr>
          <p:cNvPr id="14" name="Rectangle 13">
            <a:extLst>
              <a:ext uri="{FF2B5EF4-FFF2-40B4-BE49-F238E27FC236}">
                <a16:creationId xmlns:a16="http://schemas.microsoft.com/office/drawing/2014/main" id="{524E6C00-0E7E-A9D1-5A9E-3B72753165B9}"/>
              </a:ext>
            </a:extLst>
          </p:cNvPr>
          <p:cNvSpPr/>
          <p:nvPr/>
        </p:nvSpPr>
        <p:spPr>
          <a:xfrm>
            <a:off x="6757779" y="2151711"/>
            <a:ext cx="1290917" cy="1330266"/>
          </a:xfrm>
          <a:prstGeom prst="rect">
            <a:avLst/>
          </a:prstGeom>
          <a:blipFill>
            <a:blip r:embed="rId7">
              <a:extLst>
                <a:ext uri="{28A0092B-C50C-407E-A947-70E740481C1C}">
                  <a14:useLocalDpi xmlns:a14="http://schemas.microsoft.com/office/drawing/2010/main" val="0"/>
                </a:ext>
              </a:extLst>
            </a:blip>
            <a:srcRect/>
            <a:stretch>
              <a:fillRect t="-25000" b="-25000"/>
            </a:stretch>
          </a:blipFill>
        </p:spPr>
        <p:style>
          <a:lnRef idx="3">
            <a:schemeClr val="lt1">
              <a:hueOff val="0"/>
              <a:satOff val="0"/>
              <a:lumOff val="0"/>
              <a:alphaOff val="0"/>
            </a:schemeClr>
          </a:lnRef>
          <a:fillRef idx="1">
            <a:scrgbClr r="0" g="0" b="0"/>
          </a:fillRef>
          <a:effectRef idx="1">
            <a:schemeClr val="accent3">
              <a:tint val="50000"/>
              <a:hueOff val="-2904"/>
              <a:satOff val="-2959"/>
              <a:lumOff val="2828"/>
              <a:alphaOff val="0"/>
            </a:schemeClr>
          </a:effectRef>
          <a:fontRef idx="minor">
            <a:schemeClr val="lt1">
              <a:hueOff val="0"/>
              <a:satOff val="0"/>
              <a:lumOff val="0"/>
              <a:alphaOff val="0"/>
            </a:schemeClr>
          </a:fontRef>
        </p:style>
        <p:txBody>
          <a:bodyPr/>
          <a:lstStyle/>
          <a:p>
            <a:endParaRPr lang="en-US"/>
          </a:p>
        </p:txBody>
      </p:sp>
      <p:sp>
        <p:nvSpPr>
          <p:cNvPr id="15" name="TextBox 14">
            <a:extLst>
              <a:ext uri="{FF2B5EF4-FFF2-40B4-BE49-F238E27FC236}">
                <a16:creationId xmlns:a16="http://schemas.microsoft.com/office/drawing/2014/main" id="{FE831BAD-B0B8-6D7A-4451-9B9285719213}"/>
              </a:ext>
            </a:extLst>
          </p:cNvPr>
          <p:cNvSpPr txBox="1"/>
          <p:nvPr/>
        </p:nvSpPr>
        <p:spPr>
          <a:xfrm>
            <a:off x="6475862" y="3551080"/>
            <a:ext cx="1943720" cy="525785"/>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Product Owner </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Naga Pranavi Kandarpa</a:t>
            </a:r>
            <a:endParaRPr lang="en-US" sz="1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F26854A-7B5F-86D8-CC62-861DF28AC7D5}"/>
              </a:ext>
            </a:extLst>
          </p:cNvPr>
          <p:cNvSpPr txBox="1"/>
          <p:nvPr/>
        </p:nvSpPr>
        <p:spPr>
          <a:xfrm>
            <a:off x="3803633" y="3555395"/>
            <a:ext cx="1689079" cy="525785"/>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Scrum Master </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Neeraj Kumar Neela </a:t>
            </a:r>
            <a:endParaRPr lang="en-US" sz="12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D9CDB7B-48D9-BBD1-5272-291BFFEBCFFF}"/>
              </a:ext>
            </a:extLst>
          </p:cNvPr>
          <p:cNvSpPr txBox="1"/>
          <p:nvPr/>
        </p:nvSpPr>
        <p:spPr>
          <a:xfrm>
            <a:off x="9039768" y="3551080"/>
            <a:ext cx="2164791" cy="710451"/>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Developer </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Sai Yeshwanth Reddy Chinakota </a:t>
            </a:r>
            <a:endParaRPr lang="en-US" sz="12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C48E58DF-7DB2-2CF8-7F03-E416F1C92A0E}"/>
              </a:ext>
            </a:extLst>
          </p:cNvPr>
          <p:cNvSpPr txBox="1"/>
          <p:nvPr/>
        </p:nvSpPr>
        <p:spPr>
          <a:xfrm>
            <a:off x="3968472" y="5848825"/>
            <a:ext cx="1359404" cy="525785"/>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Developer </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Pravallika Avula</a:t>
            </a:r>
            <a:endParaRPr lang="en-US" sz="120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47F3513-F0D7-E11F-FD28-13F94E80B4D4}"/>
              </a:ext>
            </a:extLst>
          </p:cNvPr>
          <p:cNvSpPr txBox="1"/>
          <p:nvPr/>
        </p:nvSpPr>
        <p:spPr>
          <a:xfrm>
            <a:off x="6505514" y="5848825"/>
            <a:ext cx="1730289" cy="525785"/>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Developer </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Junaid Mohammed</a:t>
            </a:r>
            <a:endParaRPr lang="en-US" sz="12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DD0D2505-EA51-4340-12DF-D21050D1CF18}"/>
              </a:ext>
            </a:extLst>
          </p:cNvPr>
          <p:cNvSpPr txBox="1"/>
          <p:nvPr/>
        </p:nvSpPr>
        <p:spPr>
          <a:xfrm>
            <a:off x="9166124" y="5848824"/>
            <a:ext cx="1912077" cy="525785"/>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Developer </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Lalithanjali Yarrapatruni</a:t>
            </a:r>
            <a:endParaRPr lang="en-US" sz="1200" b="1" dirty="0">
              <a:latin typeface="Times New Roman" panose="02020603050405020304" pitchFamily="18" charset="0"/>
              <a:cs typeface="Times New Roman" panose="02020603050405020304" pitchFamily="18" charset="0"/>
            </a:endParaRPr>
          </a:p>
        </p:txBody>
      </p:sp>
      <p:pic>
        <p:nvPicPr>
          <p:cNvPr id="24" name="Picture 23" descr="A person in a black jacket&#10;&#10;Description automatically generated">
            <a:extLst>
              <a:ext uri="{FF2B5EF4-FFF2-40B4-BE49-F238E27FC236}">
                <a16:creationId xmlns:a16="http://schemas.microsoft.com/office/drawing/2014/main" id="{FF00CE92-1C01-F0D3-30AB-B8B64DDF52FC}"/>
              </a:ext>
            </a:extLst>
          </p:cNvPr>
          <p:cNvPicPr>
            <a:picLocks noChangeAspect="1"/>
          </p:cNvPicPr>
          <p:nvPr/>
        </p:nvPicPr>
        <p:blipFill rotWithShape="1">
          <a:blip r:embed="rId8">
            <a:extLst>
              <a:ext uri="{28A0092B-C50C-407E-A947-70E740481C1C}">
                <a14:useLocalDpi xmlns:a14="http://schemas.microsoft.com/office/drawing/2010/main" val="0"/>
              </a:ext>
            </a:extLst>
          </a:blip>
          <a:srcRect l="24049" t="33769" r="26296" b="34058"/>
          <a:stretch/>
        </p:blipFill>
        <p:spPr>
          <a:xfrm>
            <a:off x="4002716" y="4445003"/>
            <a:ext cx="1290916" cy="1316421"/>
          </a:xfrm>
          <a:prstGeom prst="rect">
            <a:avLst/>
          </a:prstGeom>
        </p:spPr>
      </p:pic>
      <p:pic>
        <p:nvPicPr>
          <p:cNvPr id="29" name="Picture 28" descr="A person in a suit and bow tie&#10;&#10;Description automatically generated">
            <a:extLst>
              <a:ext uri="{FF2B5EF4-FFF2-40B4-BE49-F238E27FC236}">
                <a16:creationId xmlns:a16="http://schemas.microsoft.com/office/drawing/2014/main" id="{0ED647C9-66C7-43EF-52FE-3BE655E40D2F}"/>
              </a:ext>
            </a:extLst>
          </p:cNvPr>
          <p:cNvPicPr>
            <a:picLocks/>
          </p:cNvPicPr>
          <p:nvPr/>
        </p:nvPicPr>
        <p:blipFill rotWithShape="1">
          <a:blip r:embed="rId9" cstate="print">
            <a:extLst>
              <a:ext uri="{28A0092B-C50C-407E-A947-70E740481C1C}">
                <a14:useLocalDpi xmlns:a14="http://schemas.microsoft.com/office/drawing/2010/main" val="0"/>
              </a:ext>
            </a:extLst>
          </a:blip>
          <a:srcRect l="2300" t="-124" r="37243" b="6130"/>
          <a:stretch/>
        </p:blipFill>
        <p:spPr bwMode="auto">
          <a:xfrm>
            <a:off x="717426" y="2626465"/>
            <a:ext cx="2497647" cy="2559680"/>
          </a:xfrm>
          <a:prstGeom prst="rect">
            <a:avLst/>
          </a:prstGeom>
          <a:ln>
            <a:noFill/>
          </a:ln>
          <a:extLst>
            <a:ext uri="{53640926-AAD7-44D8-BBD7-CCE9431645EC}">
              <a14:shadowObscured xmlns:a14="http://schemas.microsoft.com/office/drawing/2010/main"/>
            </a:ext>
          </a:extLst>
        </p:spPr>
      </p:pic>
      <p:sp>
        <p:nvSpPr>
          <p:cNvPr id="31" name="TextBox 30">
            <a:extLst>
              <a:ext uri="{FF2B5EF4-FFF2-40B4-BE49-F238E27FC236}">
                <a16:creationId xmlns:a16="http://schemas.microsoft.com/office/drawing/2014/main" id="{2571CF4F-64D9-3EA7-1328-45C3A3EC9FF2}"/>
              </a:ext>
            </a:extLst>
          </p:cNvPr>
          <p:cNvSpPr txBox="1"/>
          <p:nvPr/>
        </p:nvSpPr>
        <p:spPr>
          <a:xfrm>
            <a:off x="1192738" y="5353244"/>
            <a:ext cx="1617240" cy="525785"/>
          </a:xfrm>
          <a:prstGeom prst="rect">
            <a:avLst/>
          </a:prstGeom>
          <a:noFill/>
        </p:spPr>
        <p:txBody>
          <a:bodyPr wrap="square" rtlCol="0">
            <a:spAutoFit/>
          </a:bodyPr>
          <a:lstStyle/>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Instructor</a:t>
            </a:r>
          </a:p>
          <a:p>
            <a:pPr algn="ctr" defTabSz="351894">
              <a:spcAft>
                <a:spcPts val="502"/>
              </a:spcAft>
            </a:pPr>
            <a:r>
              <a:rPr lang="en-US" sz="1200" b="1" kern="1200" dirty="0">
                <a:solidFill>
                  <a:schemeClr val="tx1"/>
                </a:solidFill>
                <a:latin typeface="Times New Roman" panose="02020603050405020304" pitchFamily="18" charset="0"/>
                <a:ea typeface="+mn-ea"/>
                <a:cs typeface="Times New Roman" panose="02020603050405020304" pitchFamily="18" charset="0"/>
              </a:rPr>
              <a:t>Prof</a:t>
            </a:r>
            <a:r>
              <a:rPr lang="en-US" sz="1200" b="1" dirty="0">
                <a:latin typeface="Times New Roman" panose="02020603050405020304" pitchFamily="18" charset="0"/>
                <a:cs typeface="Times New Roman" panose="02020603050405020304" pitchFamily="18" charset="0"/>
              </a:rPr>
              <a:t>. F. Brett Berlin</a:t>
            </a:r>
          </a:p>
        </p:txBody>
      </p:sp>
    </p:spTree>
    <p:extLst>
      <p:ext uri="{BB962C8B-B14F-4D97-AF65-F5344CB8AC3E}">
        <p14:creationId xmlns:p14="http://schemas.microsoft.com/office/powerpoint/2010/main" val="19253985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fill="hold"/>
                                        <p:tgtEl>
                                          <p:spTgt spid="16"/>
                                        </p:tgtEl>
                                        <p:attrNameLst>
                                          <p:attrName>ppt_x</p:attrName>
                                        </p:attrNameLst>
                                      </p:cBhvr>
                                      <p:tavLst>
                                        <p:tav tm="0">
                                          <p:val>
                                            <p:strVal val="#ppt_x"/>
                                          </p:val>
                                        </p:tav>
                                        <p:tav tm="100000">
                                          <p:val>
                                            <p:strVal val="#ppt_x"/>
                                          </p:val>
                                        </p:tav>
                                      </p:tavLst>
                                    </p:anim>
                                    <p:anim calcmode="lin" valueType="num">
                                      <p:cBhvr additive="base">
                                        <p:cTn id="31"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 calcmode="lin" valueType="num">
                                      <p:cBhvr additive="base">
                                        <p:cTn id="54" dur="500" fill="hold"/>
                                        <p:tgtEl>
                                          <p:spTgt spid="17"/>
                                        </p:tgtEl>
                                        <p:attrNameLst>
                                          <p:attrName>ppt_x</p:attrName>
                                        </p:attrNameLst>
                                      </p:cBhvr>
                                      <p:tavLst>
                                        <p:tav tm="0">
                                          <p:val>
                                            <p:strVal val="#ppt_x"/>
                                          </p:val>
                                        </p:tav>
                                        <p:tav tm="100000">
                                          <p:val>
                                            <p:strVal val="#ppt_x"/>
                                          </p:val>
                                        </p:tav>
                                      </p:tavLst>
                                    </p:anim>
                                    <p:anim calcmode="lin" valueType="num">
                                      <p:cBhvr additive="base">
                                        <p:cTn id="5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additive="base">
                                        <p:cTn id="66" dur="500" fill="hold"/>
                                        <p:tgtEl>
                                          <p:spTgt spid="18"/>
                                        </p:tgtEl>
                                        <p:attrNameLst>
                                          <p:attrName>ppt_x</p:attrName>
                                        </p:attrNameLst>
                                      </p:cBhvr>
                                      <p:tavLst>
                                        <p:tav tm="0">
                                          <p:val>
                                            <p:strVal val="#ppt_x"/>
                                          </p:val>
                                        </p:tav>
                                        <p:tav tm="100000">
                                          <p:val>
                                            <p:strVal val="#ppt_x"/>
                                          </p:val>
                                        </p:tav>
                                      </p:tavLst>
                                    </p:anim>
                                    <p:anim calcmode="lin" valueType="num">
                                      <p:cBhvr additive="base">
                                        <p:cTn id="6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 calcmode="lin" valueType="num">
                                      <p:cBhvr additive="base">
                                        <p:cTn id="72" dur="500" fill="hold"/>
                                        <p:tgtEl>
                                          <p:spTgt spid="12"/>
                                        </p:tgtEl>
                                        <p:attrNameLst>
                                          <p:attrName>ppt_x</p:attrName>
                                        </p:attrNameLst>
                                      </p:cBhvr>
                                      <p:tavLst>
                                        <p:tav tm="0">
                                          <p:val>
                                            <p:strVal val="#ppt_x"/>
                                          </p:val>
                                        </p:tav>
                                        <p:tav tm="100000">
                                          <p:val>
                                            <p:strVal val="#ppt_x"/>
                                          </p:val>
                                        </p:tav>
                                      </p:tavLst>
                                    </p:anim>
                                    <p:anim calcmode="lin" valueType="num">
                                      <p:cBhvr additive="base">
                                        <p:cTn id="7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500" fill="hold"/>
                                        <p:tgtEl>
                                          <p:spTgt spid="19"/>
                                        </p:tgtEl>
                                        <p:attrNameLst>
                                          <p:attrName>ppt_x</p:attrName>
                                        </p:attrNameLst>
                                      </p:cBhvr>
                                      <p:tavLst>
                                        <p:tav tm="0">
                                          <p:val>
                                            <p:strVal val="#ppt_x"/>
                                          </p:val>
                                        </p:tav>
                                        <p:tav tm="100000">
                                          <p:val>
                                            <p:strVal val="#ppt_x"/>
                                          </p:val>
                                        </p:tav>
                                      </p:tavLst>
                                    </p:anim>
                                    <p:anim calcmode="lin" valueType="num">
                                      <p:cBhvr additive="base">
                                        <p:cTn id="7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fill="hold"/>
                                        <p:tgtEl>
                                          <p:spTgt spid="13"/>
                                        </p:tgtEl>
                                        <p:attrNameLst>
                                          <p:attrName>ppt_x</p:attrName>
                                        </p:attrNameLst>
                                      </p:cBhvr>
                                      <p:tavLst>
                                        <p:tav tm="0">
                                          <p:val>
                                            <p:strVal val="#ppt_x"/>
                                          </p:val>
                                        </p:tav>
                                        <p:tav tm="100000">
                                          <p:val>
                                            <p:strVal val="#ppt_x"/>
                                          </p:val>
                                        </p:tav>
                                      </p:tavLst>
                                    </p:anim>
                                    <p:anim calcmode="lin" valueType="num">
                                      <p:cBhvr additive="base">
                                        <p:cTn id="8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animBg="1"/>
      <p:bldP spid="10" grpId="0" animBg="1"/>
      <p:bldP spid="12" grpId="0" animBg="1"/>
      <p:bldP spid="13" grpId="0" animBg="1"/>
      <p:bldP spid="14" grpId="0" animBg="1"/>
      <p:bldP spid="15" grpId="0"/>
      <p:bldP spid="16" grpId="0"/>
      <p:bldP spid="17" grpId="0"/>
      <p:bldP spid="18" grpId="0"/>
      <p:bldP spid="19" grpId="0"/>
      <p:bldP spid="2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and question mark">
            <a:extLst>
              <a:ext uri="{FF2B5EF4-FFF2-40B4-BE49-F238E27FC236}">
                <a16:creationId xmlns:a16="http://schemas.microsoft.com/office/drawing/2014/main" id="{AE4C6DDF-1185-B6B6-E5E7-8C110FD14C01}"/>
              </a:ext>
            </a:extLst>
          </p:cNvPr>
          <p:cNvPicPr>
            <a:picLocks noChangeAspect="1"/>
          </p:cNvPicPr>
          <p:nvPr/>
        </p:nvPicPr>
        <p:blipFill rotWithShape="1">
          <a:blip r:embed="rId3"/>
          <a:srcRect l="26824" r="23176"/>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B1FE1C3-7CC4-449A-01AB-413EBD711A5E}"/>
              </a:ext>
            </a:extLst>
          </p:cNvPr>
          <p:cNvSpPr>
            <a:spLocks noGrp="1"/>
          </p:cNvSpPr>
          <p:nvPr>
            <p:ph idx="1"/>
          </p:nvPr>
        </p:nvSpPr>
        <p:spPr>
          <a:xfrm>
            <a:off x="8245173" y="2884582"/>
            <a:ext cx="1723774" cy="1088836"/>
          </a:xfrm>
        </p:spPr>
        <p:txBody>
          <a:bodyPr anchor="t">
            <a:normAutofit/>
          </a:bodyPr>
          <a:lstStyle/>
          <a:p>
            <a:pPr marL="0" indent="0">
              <a:buNone/>
            </a:pPr>
            <a:r>
              <a:rPr lang="en-US" sz="5400" dirty="0">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26788280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BFC746F-D6EB-27B8-8F92-213D2640D1B9}"/>
              </a:ext>
            </a:extLst>
          </p:cNvPr>
          <p:cNvSpPr>
            <a:spLocks noGrp="1"/>
          </p:cNvSpPr>
          <p:nvPr>
            <p:ph type="title"/>
          </p:nvPr>
        </p:nvSpPr>
        <p:spPr>
          <a:xfrm>
            <a:off x="1371597" y="348865"/>
            <a:ext cx="10044023" cy="877729"/>
          </a:xfrm>
        </p:spPr>
        <p:txBody>
          <a:bodyPr anchor="ctr">
            <a:normAutofit/>
          </a:bodyPr>
          <a:lstStyle/>
          <a:p>
            <a:r>
              <a:rPr lang="en-US" sz="5400" b="1" dirty="0">
                <a:solidFill>
                  <a:srgbClr val="FFFFFF"/>
                </a:solidFill>
                <a:latin typeface="Times New Roman" panose="02020603050405020304" pitchFamily="18" charset="0"/>
                <a:cs typeface="Times New Roman" panose="02020603050405020304" pitchFamily="18" charset="0"/>
              </a:rPr>
              <a:t>Partner – Lance Sherry </a:t>
            </a:r>
          </a:p>
        </p:txBody>
      </p:sp>
      <p:pic>
        <p:nvPicPr>
          <p:cNvPr id="2050" name="Picture 2" descr="SEOR associate professor Lance Sherry">
            <a:extLst>
              <a:ext uri="{FF2B5EF4-FFF2-40B4-BE49-F238E27FC236}">
                <a16:creationId xmlns:a16="http://schemas.microsoft.com/office/drawing/2014/main" id="{E1FAB25C-6D00-90D4-4C82-8671DFCD7B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003" y="1937720"/>
            <a:ext cx="3120824" cy="3227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9444C4-A943-E1FF-5792-48F606E35C8E}"/>
              </a:ext>
            </a:extLst>
          </p:cNvPr>
          <p:cNvSpPr txBox="1"/>
          <p:nvPr/>
        </p:nvSpPr>
        <p:spPr>
          <a:xfrm>
            <a:off x="346131" y="5346865"/>
            <a:ext cx="6047477" cy="1077218"/>
          </a:xfrm>
          <a:prstGeom prst="rect">
            <a:avLst/>
          </a:prstGeom>
          <a:noFill/>
        </p:spPr>
        <p:txBody>
          <a:bodyPr wrap="square">
            <a:spAutoFit/>
          </a:bodyPr>
          <a:lstStyle/>
          <a:p>
            <a:pPr algn="ctr" defTabSz="406908">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Associate Professor </a:t>
            </a:r>
          </a:p>
          <a:p>
            <a:pPr algn="ctr" defTabSz="406908">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Director at Center for Air Transportation Systems Research </a:t>
            </a:r>
          </a:p>
          <a:p>
            <a:pPr algn="ctr" defTabSz="406908">
              <a:spcAft>
                <a:spcPts val="600"/>
              </a:spcAft>
            </a:pPr>
            <a:r>
              <a:rPr lang="en-US" kern="1200" dirty="0">
                <a:solidFill>
                  <a:schemeClr val="tx1"/>
                </a:solidFill>
                <a:latin typeface="Times New Roman" panose="02020603050405020304" pitchFamily="18" charset="0"/>
                <a:ea typeface="+mn-ea"/>
                <a:cs typeface="Times New Roman" panose="02020603050405020304" pitchFamily="18" charset="0"/>
              </a:rPr>
              <a:t>Department of Systems Engineering and Operations Research</a:t>
            </a:r>
            <a:endParaRPr lang="en-US"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8F6E9F3-A927-6012-DF4A-D924D1CD2C3E}"/>
              </a:ext>
            </a:extLst>
          </p:cNvPr>
          <p:cNvSpPr>
            <a:spLocks/>
          </p:cNvSpPr>
          <p:nvPr/>
        </p:nvSpPr>
        <p:spPr>
          <a:xfrm>
            <a:off x="5703571" y="2763053"/>
            <a:ext cx="5527685" cy="1576446"/>
          </a:xfrm>
          <a:prstGeom prst="rect">
            <a:avLst/>
          </a:prstGeom>
        </p:spPr>
        <p:txBody>
          <a:bodyPr>
            <a:noAutofit/>
          </a:bodyPr>
          <a:lstStyle/>
          <a:p>
            <a:pPr marL="285750" indent="-285750" algn="just" defTabSz="406908">
              <a:spcAft>
                <a:spcPts val="600"/>
              </a:spcAft>
              <a:buFont typeface="Arial" panose="020B0604020202020204" pitchFamily="34" charset="0"/>
              <a:buChar char="•"/>
            </a:pPr>
            <a:r>
              <a:rPr lang="en-US" kern="1200" dirty="0">
                <a:solidFill>
                  <a:schemeClr val="tx1"/>
                </a:solidFill>
                <a:latin typeface="Times New Roman" panose="02020603050405020304" pitchFamily="18" charset="0"/>
                <a:ea typeface="+mn-ea"/>
                <a:cs typeface="Times New Roman" panose="02020603050405020304" pitchFamily="18" charset="0"/>
              </a:rPr>
              <a:t>Stochastic simulation of complex systems  - Air Transport and Autonomous Systems </a:t>
            </a:r>
          </a:p>
          <a:p>
            <a:pPr marL="285750" indent="-285750" algn="just" defTabSz="406908">
              <a:spcAft>
                <a:spcPts val="600"/>
              </a:spcAft>
              <a:buFont typeface="Arial" panose="020B0604020202020204" pitchFamily="34" charset="0"/>
              <a:buChar char="•"/>
            </a:pPr>
            <a:r>
              <a:rPr lang="en-US" kern="1200" dirty="0">
                <a:solidFill>
                  <a:schemeClr val="tx1"/>
                </a:solidFill>
                <a:latin typeface="Times New Roman" panose="02020603050405020304" pitchFamily="18" charset="0"/>
                <a:ea typeface="+mn-ea"/>
                <a:cs typeface="Times New Roman" panose="02020603050405020304" pitchFamily="18" charset="0"/>
              </a:rPr>
              <a:t>Flight Test Engineer, Architect, Strategic Planner </a:t>
            </a:r>
          </a:p>
          <a:p>
            <a:pPr marL="285750" indent="-285750" algn="just" defTabSz="406908">
              <a:spcAft>
                <a:spcPts val="600"/>
              </a:spcAft>
              <a:buFont typeface="Arial" panose="020B0604020202020204" pitchFamily="34" charset="0"/>
              <a:buChar char="•"/>
            </a:pPr>
            <a:r>
              <a:rPr lang="en-US" kern="1200" dirty="0">
                <a:solidFill>
                  <a:schemeClr val="tx1"/>
                </a:solidFill>
                <a:latin typeface="Times New Roman" panose="02020603050405020304" pitchFamily="18" charset="0"/>
                <a:ea typeface="+mn-ea"/>
                <a:cs typeface="Times New Roman" panose="02020603050405020304" pitchFamily="18" charset="0"/>
              </a:rPr>
              <a:t>Patents, Over 100 publications, Industry Awards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363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57"/>
                                        </p:tgtEl>
                                        <p:attrNameLst>
                                          <p:attrName>style.visibility</p:attrName>
                                        </p:attrNameLst>
                                      </p:cBhvr>
                                      <p:to>
                                        <p:strVal val="visible"/>
                                      </p:to>
                                    </p:set>
                                    <p:animEffect transition="in" filter="dissolve">
                                      <p:cBhvr>
                                        <p:cTn id="10" dur="500"/>
                                        <p:tgtEl>
                                          <p:spTgt spid="205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59"/>
                                        </p:tgtEl>
                                        <p:attrNameLst>
                                          <p:attrName>style.visibility</p:attrName>
                                        </p:attrNameLst>
                                      </p:cBhvr>
                                      <p:to>
                                        <p:strVal val="visible"/>
                                      </p:to>
                                    </p:set>
                                    <p:animEffect transition="in" filter="dissolve">
                                      <p:cBhvr>
                                        <p:cTn id="13" dur="500"/>
                                        <p:tgtEl>
                                          <p:spTgt spid="205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61"/>
                                        </p:tgtEl>
                                        <p:attrNameLst>
                                          <p:attrName>style.visibility</p:attrName>
                                        </p:attrNameLst>
                                      </p:cBhvr>
                                      <p:to>
                                        <p:strVal val="visible"/>
                                      </p:to>
                                    </p:set>
                                    <p:animEffect transition="in" filter="dissolve">
                                      <p:cBhvr>
                                        <p:cTn id="16" dur="500"/>
                                        <p:tgtEl>
                                          <p:spTgt spid="206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9"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dissolve">
                                      <p:cBhvr>
                                        <p:cTn id="22" dur="500"/>
                                        <p:tgtEl>
                                          <p:spTgt spid="205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nimBg="1"/>
      <p:bldP spid="2057" grpId="0" animBg="1"/>
      <p:bldP spid="2059" grpId="0" animBg="1"/>
      <p:bldP spid="2061" grpId="0" animBg="1"/>
      <p:bldP spid="2"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85B4A0-9FE9-8386-603C-E7EE94A9AC50}"/>
              </a:ext>
            </a:extLst>
          </p:cNvPr>
          <p:cNvSpPr>
            <a:spLocks noGrp="1"/>
          </p:cNvSpPr>
          <p:nvPr>
            <p:ph type="title"/>
          </p:nvPr>
        </p:nvSpPr>
        <p:spPr>
          <a:xfrm>
            <a:off x="640080" y="325369"/>
            <a:ext cx="4368602" cy="1956841"/>
          </a:xfrm>
        </p:spPr>
        <p:txBody>
          <a:bodyPr anchor="b">
            <a:normAutofit/>
          </a:bodyPr>
          <a:lstStyle/>
          <a:p>
            <a:r>
              <a:rPr lang="en-US" sz="5400" b="1">
                <a:latin typeface="Times New Roman" panose="02020603050405020304" pitchFamily="18" charset="0"/>
                <a:cs typeface="Times New Roman" panose="02020603050405020304" pitchFamily="18" charset="0"/>
              </a:rPr>
              <a:t>Problem Statement</a:t>
            </a:r>
            <a:endParaRPr lang="en-US" sz="5400" b="1" dirty="0">
              <a:latin typeface="Times New Roman" panose="02020603050405020304" pitchFamily="18" charset="0"/>
              <a:cs typeface="Times New Roman" panose="02020603050405020304" pitchFamily="18" charset="0"/>
            </a:endParaRP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59C51F-763D-86C5-89E3-77B98B71B26C}"/>
              </a:ext>
            </a:extLst>
          </p:cNvPr>
          <p:cNvSpPr>
            <a:spLocks noGrp="1"/>
          </p:cNvSpPr>
          <p:nvPr>
            <p:ph idx="1"/>
          </p:nvPr>
        </p:nvSpPr>
        <p:spPr>
          <a:xfrm>
            <a:off x="640080" y="3089839"/>
            <a:ext cx="4243589" cy="2971904"/>
          </a:xfrm>
        </p:spPr>
        <p:txBody>
          <a:bodyPr>
            <a:normAutofit/>
          </a:bodyPr>
          <a:lstStyle/>
          <a:p>
            <a:r>
              <a:rPr lang="en-US" sz="1800" dirty="0">
                <a:latin typeface="Times New Roman" panose="02020603050405020304" pitchFamily="18" charset="0"/>
                <a:cs typeface="Times New Roman" panose="02020603050405020304" pitchFamily="18" charset="0"/>
              </a:rPr>
              <a:t>CRM tracks air-to-air collision risks.</a:t>
            </a:r>
          </a:p>
          <a:p>
            <a:r>
              <a:rPr lang="en-US" sz="1800" dirty="0">
                <a:latin typeface="Times New Roman" panose="02020603050405020304" pitchFamily="18" charset="0"/>
                <a:cs typeface="Times New Roman" panose="02020603050405020304" pitchFamily="18" charset="0"/>
              </a:rPr>
              <a:t>Traditional models may underestimate risks.</a:t>
            </a:r>
          </a:p>
          <a:p>
            <a:r>
              <a:rPr lang="en-US" sz="1800" dirty="0">
                <a:latin typeface="Times New Roman" panose="02020603050405020304" pitchFamily="18" charset="0"/>
                <a:cs typeface="Times New Roman" panose="02020603050405020304" pitchFamily="18" charset="0"/>
              </a:rPr>
              <a:t>Limits in generating diverse flight simulations.</a:t>
            </a:r>
          </a:p>
          <a:p>
            <a:r>
              <a:rPr lang="en-US" sz="1800" dirty="0">
                <a:latin typeface="Times New Roman" panose="02020603050405020304" pitchFamily="18" charset="0"/>
                <a:cs typeface="Times New Roman" panose="02020603050405020304" pitchFamily="18" charset="0"/>
              </a:rPr>
              <a:t>Project uses GANs for synthetic flight tracks.</a:t>
            </a:r>
          </a:p>
          <a:p>
            <a:r>
              <a:rPr lang="en-US" sz="1800" dirty="0">
                <a:latin typeface="Times New Roman" panose="02020603050405020304" pitchFamily="18" charset="0"/>
                <a:cs typeface="Times New Roman" panose="02020603050405020304" pitchFamily="18" charset="0"/>
              </a:rPr>
              <a:t>GANs improve data sets for risk modeling.</a:t>
            </a:r>
          </a:p>
        </p:txBody>
      </p:sp>
      <p:pic>
        <p:nvPicPr>
          <p:cNvPr id="4" name="Picture 2" descr="Report: No altitude advice before Dallas air show crash | AP News">
            <a:extLst>
              <a:ext uri="{FF2B5EF4-FFF2-40B4-BE49-F238E27FC236}">
                <a16:creationId xmlns:a16="http://schemas.microsoft.com/office/drawing/2014/main" id="{92E5D919-3233-24C3-8B92-987D0CB475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6" r="24147"/>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00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EFA8-4FCB-6FB2-9663-3A65C1A1DA43}"/>
              </a:ext>
            </a:extLst>
          </p:cNvPr>
          <p:cNvSpPr>
            <a:spLocks noGrp="1"/>
          </p:cNvSpPr>
          <p:nvPr>
            <p:ph type="title"/>
          </p:nvPr>
        </p:nvSpPr>
        <p:spPr>
          <a:xfrm>
            <a:off x="761840" y="1138266"/>
            <a:ext cx="4544762" cy="711416"/>
          </a:xfrm>
        </p:spPr>
        <p:txBody>
          <a:bodyPr vert="horz" lIns="91440" tIns="45720" rIns="91440" bIns="45720" rtlCol="0" anchor="t">
            <a:noAutofit/>
          </a:bodyPr>
          <a:lstStyle/>
          <a:p>
            <a:r>
              <a:rPr lang="en-US" sz="5400" b="1" kern="1200" dirty="0">
                <a:solidFill>
                  <a:schemeClr val="tx1"/>
                </a:solidFill>
                <a:latin typeface="Times New Roman" panose="02020603050405020304" pitchFamily="18" charset="0"/>
                <a:cs typeface="Times New Roman" panose="02020603050405020304" pitchFamily="18" charset="0"/>
              </a:rPr>
              <a:t>Data</a:t>
            </a:r>
          </a:p>
        </p:txBody>
      </p:sp>
      <p:cxnSp>
        <p:nvCxnSpPr>
          <p:cNvPr id="21" name="Straight Connector 2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C8C88A-A1B4-513F-7096-766CDA098233}"/>
              </a:ext>
            </a:extLst>
          </p:cNvPr>
          <p:cNvSpPr txBox="1"/>
          <p:nvPr/>
        </p:nvSpPr>
        <p:spPr>
          <a:xfrm>
            <a:off x="632632" y="2733025"/>
            <a:ext cx="4544762" cy="1928427"/>
          </a:xfrm>
          <a:prstGeom prst="rect">
            <a:avLst/>
          </a:prstGeom>
        </p:spPr>
        <p:txBody>
          <a:bodyPr vert="horz" lIns="91440" tIns="45720" rIns="91440" bIns="45720" rtlCol="0">
            <a:normAutofit/>
          </a:bodyPr>
          <a:lstStyle/>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from Open Sky </a:t>
            </a: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71,400 rows and 20 columns </a:t>
            </a: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Zurich airport Runway 34 data </a:t>
            </a: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duplicate columns </a:t>
            </a:r>
          </a:p>
          <a:p>
            <a:pPr marL="285750" indent="-228600" defTabSz="9144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flight has 200 rows data.</a:t>
            </a:r>
            <a:endParaRPr lang="en-US" dirty="0"/>
          </a:p>
        </p:txBody>
      </p:sp>
      <p:pic>
        <p:nvPicPr>
          <p:cNvPr id="3" name="Picture 2" descr="A diagram of a machine&#10;&#10;Description automatically generated">
            <a:extLst>
              <a:ext uri="{FF2B5EF4-FFF2-40B4-BE49-F238E27FC236}">
                <a16:creationId xmlns:a16="http://schemas.microsoft.com/office/drawing/2014/main" id="{F283023D-2786-C988-6FA1-4B1632F0F69A}"/>
              </a:ext>
            </a:extLst>
          </p:cNvPr>
          <p:cNvPicPr>
            <a:picLocks noChangeAspect="1"/>
          </p:cNvPicPr>
          <p:nvPr/>
        </p:nvPicPr>
        <p:blipFill rotWithShape="1">
          <a:blip r:embed="rId2">
            <a:extLst>
              <a:ext uri="{28A0092B-C50C-407E-A947-70E740481C1C}">
                <a14:useLocalDpi xmlns:a14="http://schemas.microsoft.com/office/drawing/2010/main" val="0"/>
              </a:ext>
            </a:extLst>
          </a:blip>
          <a:srcRect r="23264" b="13623"/>
          <a:stretch/>
        </p:blipFill>
        <p:spPr bwMode="auto">
          <a:xfrm>
            <a:off x="6772816" y="467140"/>
            <a:ext cx="4657344" cy="592372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p:spPr>
      </p:pic>
    </p:spTree>
    <p:extLst>
      <p:ext uri="{BB962C8B-B14F-4D97-AF65-F5344CB8AC3E}">
        <p14:creationId xmlns:p14="http://schemas.microsoft.com/office/powerpoint/2010/main" val="16460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linds(horizontal)">
                                      <p:cBhvr>
                                        <p:cTn id="10" dur="500"/>
                                        <p:tgtEl>
                                          <p:spTgt spid="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861AF017-741B-4CC0-B7C2-C9B94E5B8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D2A542E6-1924-4FE2-89D1-3CB19468C1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0" name="Rectangle 49">
              <a:extLst>
                <a:ext uri="{FF2B5EF4-FFF2-40B4-BE49-F238E27FC236}">
                  <a16:creationId xmlns:a16="http://schemas.microsoft.com/office/drawing/2014/main" id="{1F353183-2147-472B-AD7D-4A085FF6A4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AAA42C8-A082-4DFD-A5F3-FC9EF825B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Rectangle 52">
            <a:extLst>
              <a:ext uri="{FF2B5EF4-FFF2-40B4-BE49-F238E27FC236}">
                <a16:creationId xmlns:a16="http://schemas.microsoft.com/office/drawing/2014/main" id="{5FC9E5C3-B8DC-4532-8C1F-4D5331C64C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863975" y="-12"/>
            <a:ext cx="8328026" cy="685799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B24CEFA8-4FCB-6FB2-9663-3A65C1A1DA43}"/>
              </a:ext>
            </a:extLst>
          </p:cNvPr>
          <p:cNvSpPr>
            <a:spLocks noGrp="1"/>
          </p:cNvSpPr>
          <p:nvPr>
            <p:ph type="title"/>
          </p:nvPr>
        </p:nvSpPr>
        <p:spPr>
          <a:xfrm>
            <a:off x="6383337" y="469448"/>
            <a:ext cx="5256213" cy="539750"/>
          </a:xfrm>
        </p:spPr>
        <p:txBody>
          <a:bodyPr vert="horz" lIns="91440" tIns="45720" rIns="91440" bIns="45720" rtlCol="0" anchor="t">
            <a:noAutofit/>
          </a:bodyPr>
          <a:lstStyle/>
          <a:p>
            <a:r>
              <a:rPr lang="en-US" sz="5400" b="1" dirty="0">
                <a:latin typeface="Times New Roman" panose="02020603050405020304" pitchFamily="18" charset="0"/>
                <a:cs typeface="Times New Roman" panose="02020603050405020304" pitchFamily="18" charset="0"/>
              </a:rPr>
              <a:t>Dataset Analysis</a:t>
            </a:r>
          </a:p>
        </p:txBody>
      </p:sp>
      <p:pic>
        <p:nvPicPr>
          <p:cNvPr id="5" name="Picture 4" descr="A graph showing a map of the altitude&#10;&#10;Description automatically generated with medium confidence">
            <a:extLst>
              <a:ext uri="{FF2B5EF4-FFF2-40B4-BE49-F238E27FC236}">
                <a16:creationId xmlns:a16="http://schemas.microsoft.com/office/drawing/2014/main" id="{E31D7DA6-53D9-4200-8811-5ABD63C7C5DE}"/>
              </a:ext>
            </a:extLst>
          </p:cNvPr>
          <p:cNvPicPr>
            <a:picLocks noChangeAspect="1"/>
          </p:cNvPicPr>
          <p:nvPr/>
        </p:nvPicPr>
        <p:blipFill rotWithShape="1">
          <a:blip r:embed="rId2">
            <a:extLst>
              <a:ext uri="{28A0092B-C50C-407E-A947-70E740481C1C}">
                <a14:useLocalDpi xmlns:a14="http://schemas.microsoft.com/office/drawing/2010/main" val="0"/>
              </a:ext>
            </a:extLst>
          </a:blip>
          <a:srcRect r="4" b="2160"/>
          <a:stretch/>
        </p:blipFill>
        <p:spPr>
          <a:xfrm>
            <a:off x="550862" y="551479"/>
            <a:ext cx="5256213" cy="2790000"/>
          </a:xfrm>
          <a:prstGeom prst="rect">
            <a:avLst/>
          </a:prstGeom>
          <a:effectLst>
            <a:outerShdw blurRad="508000" dist="101600" dir="5400000" algn="tl" rotWithShape="0">
              <a:prstClr val="black">
                <a:alpha val="10000"/>
              </a:prstClr>
            </a:outerShdw>
          </a:effectLst>
        </p:spPr>
      </p:pic>
      <p:sp>
        <p:nvSpPr>
          <p:cNvPr id="3" name="TextBox 2">
            <a:extLst>
              <a:ext uri="{FF2B5EF4-FFF2-40B4-BE49-F238E27FC236}">
                <a16:creationId xmlns:a16="http://schemas.microsoft.com/office/drawing/2014/main" id="{2687A13A-6EB3-52A0-7EFD-F8465393493B}"/>
              </a:ext>
            </a:extLst>
          </p:cNvPr>
          <p:cNvSpPr txBox="1"/>
          <p:nvPr/>
        </p:nvSpPr>
        <p:spPr>
          <a:xfrm>
            <a:off x="6371324" y="1661635"/>
            <a:ext cx="5256214" cy="4276786"/>
          </a:xfrm>
          <a:prstGeom prst="rect">
            <a:avLst/>
          </a:prstGeom>
        </p:spPr>
        <p:txBody>
          <a:bodyPr vert="horz" lIns="91440" tIns="45720" rIns="91440" bIns="45720" rtlCol="0" anchor="t">
            <a:normAutofit fontScale="85000" lnSpcReduction="10000"/>
          </a:bodyPr>
          <a:lstStyle/>
          <a:p>
            <a:pPr marL="228600" indent="-228600" defTabSz="914400">
              <a:lnSpc>
                <a:spcPct val="110000"/>
              </a:lnSpc>
              <a:spcBef>
                <a:spcPts val="1000"/>
              </a:spcBef>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Multi-parameter Analysis:</a:t>
            </a:r>
            <a:r>
              <a:rPr lang="en-US" dirty="0">
                <a:latin typeface="Times New Roman" panose="02020603050405020304" pitchFamily="18" charset="0"/>
                <a:cs typeface="Times New Roman" panose="02020603050405020304" pitchFamily="18" charset="0"/>
              </a:rPr>
              <a:t> This scatter plot matrix visualizes relationships between flight parameters (altitude, speed, time). By studying these correlations, we can understand how changes in one variable (e.g., altitude) may impact others (e.g., speed), crucial for flight modeling and air traffic management predictions.</a:t>
            </a:r>
          </a:p>
          <a:p>
            <a:pPr marL="228600" indent="-228600" defTabSz="914400">
              <a:lnSpc>
                <a:spcPct val="110000"/>
              </a:lnSpc>
              <a:spcBef>
                <a:spcPts val="100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Flight Path Visualization:</a:t>
            </a:r>
            <a:r>
              <a:rPr lang="en-US" dirty="0">
                <a:latin typeface="Times New Roman" panose="02020603050405020304" pitchFamily="18" charset="0"/>
                <a:cs typeface="Times New Roman" panose="02020603050405020304" pitchFamily="18" charset="0"/>
              </a:rPr>
              <a:t> This map displays the actual flight path of an aircraft, tracing its route from origin to destination. It provides valuable geographic context by showing the trajectory over terrain, enabling analysis of factors like: Route Efficiency: Identifying potentially inefficient paths for optimization.</a:t>
            </a:r>
          </a:p>
          <a:p>
            <a:pPr marL="228600" indent="-228600" defTabSz="914400">
              <a:lnSpc>
                <a:spcPct val="110000"/>
              </a:lnSpc>
              <a:spcBef>
                <a:spcPts val="100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Airspace Usage</a:t>
            </a:r>
            <a:r>
              <a:rPr lang="en-US" dirty="0">
                <a:latin typeface="Times New Roman" panose="02020603050405020304" pitchFamily="18" charset="0"/>
                <a:cs typeface="Times New Roman" panose="02020603050405020304" pitchFamily="18" charset="0"/>
              </a:rPr>
              <a:t>: Understanding how airspace is utilized by different flight patterns.</a:t>
            </a:r>
          </a:p>
          <a:p>
            <a:pPr marL="228600" indent="-228600" defTabSz="914400">
              <a:lnSpc>
                <a:spcPct val="110000"/>
              </a:lnSpc>
              <a:spcBef>
                <a:spcPts val="1000"/>
              </a:spcBef>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Flight Plan Compliance:</a:t>
            </a:r>
            <a:r>
              <a:rPr lang="en-US" dirty="0">
                <a:latin typeface="Times New Roman" panose="02020603050405020304" pitchFamily="18" charset="0"/>
                <a:cs typeface="Times New Roman" panose="02020603050405020304" pitchFamily="18" charset="0"/>
              </a:rPr>
              <a:t> Verifying if the flown path adheres to the planned route.</a:t>
            </a:r>
          </a:p>
        </p:txBody>
      </p:sp>
      <p:pic>
        <p:nvPicPr>
          <p:cNvPr id="6" name="Picture 5" descr="A diagram of a number of blue circles&#10;&#10;Description automatically generated">
            <a:extLst>
              <a:ext uri="{FF2B5EF4-FFF2-40B4-BE49-F238E27FC236}">
                <a16:creationId xmlns:a16="http://schemas.microsoft.com/office/drawing/2014/main" id="{50A4F00F-8651-AD8D-9398-4A532AA1012C}"/>
              </a:ext>
            </a:extLst>
          </p:cNvPr>
          <p:cNvPicPr>
            <a:picLocks noChangeAspect="1"/>
          </p:cNvPicPr>
          <p:nvPr/>
        </p:nvPicPr>
        <p:blipFill rotWithShape="1">
          <a:blip r:embed="rId3">
            <a:extLst>
              <a:ext uri="{28A0092B-C50C-407E-A947-70E740481C1C}">
                <a14:useLocalDpi xmlns:a14="http://schemas.microsoft.com/office/drawing/2010/main" val="0"/>
              </a:ext>
            </a:extLst>
          </a:blip>
          <a:srcRect t="2153"/>
          <a:stretch/>
        </p:blipFill>
        <p:spPr>
          <a:xfrm>
            <a:off x="550862" y="3518725"/>
            <a:ext cx="5256000" cy="279000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8907701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567D87-855C-604F-10AF-FE8403F691E7}"/>
              </a:ext>
            </a:extLst>
          </p:cNvPr>
          <p:cNvSpPr>
            <a:spLocks noGrp="1"/>
          </p:cNvSpPr>
          <p:nvPr>
            <p:ph type="title"/>
          </p:nvPr>
        </p:nvSpPr>
        <p:spPr>
          <a:xfrm>
            <a:off x="520795" y="78799"/>
            <a:ext cx="9448153" cy="1454051"/>
          </a:xfrm>
        </p:spPr>
        <p:txBody>
          <a:bodyPr vert="horz" lIns="91440" tIns="45720" rIns="91440" bIns="45720" rtlCol="0" anchor="ctr">
            <a:noAutofit/>
          </a:bodyPr>
          <a:lstStyle/>
          <a:p>
            <a:r>
              <a:rPr lang="en-US" sz="5400" b="1" kern="1200" dirty="0">
                <a:latin typeface="Times New Roman" panose="02020603050405020304" pitchFamily="18" charset="0"/>
                <a:cs typeface="Times New Roman" panose="02020603050405020304" pitchFamily="18" charset="0"/>
              </a:rPr>
              <a:t>Exploratory Data Analysis</a:t>
            </a:r>
          </a:p>
        </p:txBody>
      </p:sp>
      <p:sp>
        <p:nvSpPr>
          <p:cNvPr id="6" name="TextBox 5">
            <a:extLst>
              <a:ext uri="{FF2B5EF4-FFF2-40B4-BE49-F238E27FC236}">
                <a16:creationId xmlns:a16="http://schemas.microsoft.com/office/drawing/2014/main" id="{6E000F43-6511-630D-BEFF-65E31AB92F71}"/>
              </a:ext>
            </a:extLst>
          </p:cNvPr>
          <p:cNvSpPr txBox="1"/>
          <p:nvPr/>
        </p:nvSpPr>
        <p:spPr>
          <a:xfrm>
            <a:off x="739620" y="1549564"/>
            <a:ext cx="5102138" cy="1218708"/>
          </a:xfrm>
          <a:prstGeom prst="rect">
            <a:avLst/>
          </a:prstGeom>
        </p:spPr>
        <p:txBody>
          <a:bodyPr vert="horz" lIns="91440" tIns="45720" rIns="91440" bIns="45720" rtlCol="0" anchor="t">
            <a:normAutofit/>
          </a:bodyPr>
          <a:lstStyle/>
          <a:p>
            <a:pPr marL="228600" indent="-228600" defTabSz="914400">
              <a:spcBef>
                <a:spcPts val="1000"/>
              </a:spcBef>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Vertical Flight Profile: </a:t>
            </a:r>
            <a:r>
              <a:rPr lang="en-US" dirty="0">
                <a:latin typeface="Times New Roman" panose="02020603050405020304" pitchFamily="18" charset="0"/>
                <a:cs typeface="Times New Roman" panose="02020603050405020304" pitchFamily="18" charset="0"/>
              </a:rPr>
              <a:t>This histogram depicts the distribution of flight altitudes across the dataset. It reveals common cruising altitudes and variations due to flight phases (takeoff, landing) </a:t>
            </a:r>
          </a:p>
        </p:txBody>
      </p:sp>
      <p:grpSp>
        <p:nvGrpSpPr>
          <p:cNvPr id="40" name="Group 3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41" name="Freeform: Shape 4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comparison of altitude distribution&#10;&#10;Description automatically generated">
            <a:extLst>
              <a:ext uri="{FF2B5EF4-FFF2-40B4-BE49-F238E27FC236}">
                <a16:creationId xmlns:a16="http://schemas.microsoft.com/office/drawing/2014/main" id="{EB0C3495-C15C-1D06-82F0-7C9993B9F465}"/>
              </a:ext>
            </a:extLst>
          </p:cNvPr>
          <p:cNvPicPr>
            <a:picLocks noChangeAspect="1"/>
          </p:cNvPicPr>
          <p:nvPr/>
        </p:nvPicPr>
        <p:blipFill>
          <a:blip r:embed="rId2"/>
          <a:stretch>
            <a:fillRect/>
          </a:stretch>
        </p:blipFill>
        <p:spPr>
          <a:xfrm>
            <a:off x="646266" y="3064946"/>
            <a:ext cx="5359400" cy="3307080"/>
          </a:xfrm>
          <a:prstGeom prst="rect">
            <a:avLst/>
          </a:prstGeom>
        </p:spPr>
      </p:pic>
      <p:pic>
        <p:nvPicPr>
          <p:cNvPr id="11" name="Picture 10">
            <a:extLst>
              <a:ext uri="{FF2B5EF4-FFF2-40B4-BE49-F238E27FC236}">
                <a16:creationId xmlns:a16="http://schemas.microsoft.com/office/drawing/2014/main" id="{453FBAAA-9B36-5258-7719-6CF469DE4EEA}"/>
              </a:ext>
            </a:extLst>
          </p:cNvPr>
          <p:cNvPicPr>
            <a:picLocks noChangeAspect="1"/>
          </p:cNvPicPr>
          <p:nvPr/>
        </p:nvPicPr>
        <p:blipFill>
          <a:blip r:embed="rId3"/>
          <a:stretch>
            <a:fillRect/>
          </a:stretch>
        </p:blipFill>
        <p:spPr>
          <a:xfrm>
            <a:off x="6348938" y="3078679"/>
            <a:ext cx="5359400" cy="3307516"/>
          </a:xfrm>
          <a:prstGeom prst="rect">
            <a:avLst/>
          </a:prstGeom>
        </p:spPr>
      </p:pic>
      <p:sp>
        <p:nvSpPr>
          <p:cNvPr id="7" name="TextBox 6">
            <a:extLst>
              <a:ext uri="{FF2B5EF4-FFF2-40B4-BE49-F238E27FC236}">
                <a16:creationId xmlns:a16="http://schemas.microsoft.com/office/drawing/2014/main" id="{35136C60-0DA4-90E7-1405-F661A03C5DCF}"/>
              </a:ext>
            </a:extLst>
          </p:cNvPr>
          <p:cNvSpPr txBox="1"/>
          <p:nvPr/>
        </p:nvSpPr>
        <p:spPr>
          <a:xfrm>
            <a:off x="6410776" y="1532850"/>
            <a:ext cx="5102138" cy="1074025"/>
          </a:xfrm>
          <a:prstGeom prst="rect">
            <a:avLst/>
          </a:prstGeom>
        </p:spPr>
        <p:txBody>
          <a:bodyPr vert="horz" lIns="91440" tIns="45720" rIns="91440" bIns="45720" rtlCol="0" anchor="t">
            <a:normAutofit/>
          </a:bodyPr>
          <a:lstStyle/>
          <a:p>
            <a:pPr marL="228600" indent="-228600" defTabSz="914400">
              <a:spcBef>
                <a:spcPts val="1000"/>
              </a:spcBef>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Altitude Distribution: </a:t>
            </a:r>
            <a:r>
              <a:rPr lang="en-US" dirty="0">
                <a:latin typeface="Times New Roman" panose="02020603050405020304" pitchFamily="18" charset="0"/>
                <a:cs typeface="Times New Roman" panose="02020603050405020304" pitchFamily="18" charset="0"/>
              </a:rPr>
              <a:t>Peak flight activity occurs around 6,000 feet altitude. Within a 12 nautical mile range, the peak altitude is around 4,000 feet.</a:t>
            </a:r>
          </a:p>
        </p:txBody>
      </p:sp>
    </p:spTree>
    <p:extLst>
      <p:ext uri="{BB962C8B-B14F-4D97-AF65-F5344CB8AC3E}">
        <p14:creationId xmlns:p14="http://schemas.microsoft.com/office/powerpoint/2010/main" val="195267155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C567D87-855C-604F-10AF-FE8403F691E7}"/>
              </a:ext>
            </a:extLst>
          </p:cNvPr>
          <p:cNvSpPr>
            <a:spLocks noGrp="1"/>
          </p:cNvSpPr>
          <p:nvPr>
            <p:ph type="title"/>
          </p:nvPr>
        </p:nvSpPr>
        <p:spPr>
          <a:xfrm>
            <a:off x="510868" y="343898"/>
            <a:ext cx="9392421" cy="1330841"/>
          </a:xfrm>
        </p:spPr>
        <p:txBody>
          <a:bodyPr vert="horz" lIns="91440" tIns="45720" rIns="91440" bIns="45720" rtlCol="0" anchor="ctr">
            <a:normAutofit/>
          </a:bodyPr>
          <a:lstStyle/>
          <a:p>
            <a:r>
              <a:rPr lang="en-US" sz="5400" b="1" dirty="0">
                <a:latin typeface="Times New Roman" panose="02020603050405020304" pitchFamily="18" charset="0"/>
                <a:cs typeface="Times New Roman" panose="02020603050405020304" pitchFamily="18" charset="0"/>
              </a:rPr>
              <a:t>Exploratory Data Analysis</a:t>
            </a:r>
          </a:p>
        </p:txBody>
      </p:sp>
      <p:sp>
        <p:nvSpPr>
          <p:cNvPr id="5" name="TextBox 4">
            <a:extLst>
              <a:ext uri="{FF2B5EF4-FFF2-40B4-BE49-F238E27FC236}">
                <a16:creationId xmlns:a16="http://schemas.microsoft.com/office/drawing/2014/main" id="{E1C6DFE0-5116-AAE3-67B8-D9AD2CD3B0C9}"/>
              </a:ext>
            </a:extLst>
          </p:cNvPr>
          <p:cNvSpPr txBox="1"/>
          <p:nvPr/>
        </p:nvSpPr>
        <p:spPr>
          <a:xfrm>
            <a:off x="509581" y="2949749"/>
            <a:ext cx="4697497" cy="1733708"/>
          </a:xfrm>
          <a:prstGeom prst="rect">
            <a:avLst/>
          </a:prstGeom>
        </p:spPr>
        <p:txBody>
          <a:bodyPr vert="horz" lIns="91440" tIns="45720" rIns="91440" bIns="45720" rtlCol="0">
            <a:noAutofit/>
          </a:bodyPr>
          <a:lstStyle/>
          <a:p>
            <a:pPr defTabSz="914400">
              <a:lnSpc>
                <a:spcPct val="160000"/>
              </a:lnSpc>
              <a:spcBef>
                <a:spcPts val="1000"/>
              </a:spcBef>
              <a:spcAft>
                <a:spcPts val="600"/>
              </a:spcAft>
            </a:pPr>
            <a:r>
              <a:rPr lang="en-US" dirty="0">
                <a:latin typeface="Times New Roman" panose="02020603050405020304" pitchFamily="18" charset="0"/>
                <a:cs typeface="Times New Roman" panose="02020603050405020304" pitchFamily="18" charset="0"/>
              </a:rPr>
              <a:t>Similar to altitude, groundspeed distribution reveals typical flight speeds (250-300 knots) and helps identify potential outliers or operational patterns based on speed variations (e.g., peaks at 300 knots within 12 nautical miles)</a:t>
            </a:r>
          </a:p>
        </p:txBody>
      </p:sp>
      <p:pic>
        <p:nvPicPr>
          <p:cNvPr id="3" name="Picture 2" descr="A graph showing a line&#10;&#10;Description automatically generated">
            <a:extLst>
              <a:ext uri="{FF2B5EF4-FFF2-40B4-BE49-F238E27FC236}">
                <a16:creationId xmlns:a16="http://schemas.microsoft.com/office/drawing/2014/main" id="{5AF0A16B-34C6-AAA2-E0FF-AF74BFCC0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7949" y="2262701"/>
            <a:ext cx="6388227" cy="3465612"/>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9881683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35C48-FD3C-6EAD-5D2F-7996744B4241}"/>
              </a:ext>
            </a:extLst>
          </p:cNvPr>
          <p:cNvSpPr>
            <a:spLocks noGrp="1"/>
          </p:cNvSpPr>
          <p:nvPr>
            <p:ph type="title"/>
          </p:nvPr>
        </p:nvSpPr>
        <p:spPr>
          <a:xfrm>
            <a:off x="8153400" y="1128094"/>
            <a:ext cx="3434180" cy="707631"/>
          </a:xfrm>
        </p:spPr>
        <p:txBody>
          <a:bodyPr anchor="t">
            <a:normAutofit/>
          </a:bodyPr>
          <a:lstStyle/>
          <a:p>
            <a:r>
              <a:rPr lang="en-US" b="1" dirty="0">
                <a:latin typeface="Times New Roman" panose="02020603050405020304" pitchFamily="18" charset="0"/>
                <a:cs typeface="Times New Roman" panose="02020603050405020304" pitchFamily="18" charset="0"/>
              </a:rPr>
              <a:t>Architecture</a:t>
            </a:r>
          </a:p>
        </p:txBody>
      </p:sp>
      <p:sp>
        <p:nvSpPr>
          <p:cNvPr id="9" name="Rectangle 8">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BC7713-AAD4-07DD-1D41-FE8FB1C9ED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98134" y="734704"/>
            <a:ext cx="6566451" cy="5388592"/>
          </a:xfrm>
          <a:prstGeom prst="rect">
            <a:avLst/>
          </a:prstGeom>
          <a:noFill/>
        </p:spPr>
      </p:pic>
      <p:cxnSp>
        <p:nvCxnSpPr>
          <p:cNvPr id="11" name="Straight Connector 1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2B431EF9-1DF5-4580-CB75-CFD1854C8594}"/>
              </a:ext>
            </a:extLst>
          </p:cNvPr>
          <p:cNvSpPr>
            <a:spLocks noGrp="1"/>
          </p:cNvSpPr>
          <p:nvPr>
            <p:ph idx="1"/>
          </p:nvPr>
        </p:nvSpPr>
        <p:spPr>
          <a:xfrm>
            <a:off x="7562718" y="2119475"/>
            <a:ext cx="4615543" cy="4194313"/>
          </a:xfrm>
        </p:spPr>
        <p:txBody>
          <a:bodyPr>
            <a:normAutofit/>
          </a:bodyPr>
          <a:lstStyle/>
          <a:p>
            <a:r>
              <a:rPr lang="en-US" sz="1600" dirty="0">
                <a:latin typeface="Times New Roman" panose="02020603050405020304" pitchFamily="18" charset="0"/>
                <a:cs typeface="Times New Roman" panose="02020603050405020304" pitchFamily="18" charset="0"/>
              </a:rPr>
              <a:t>Stores data on Amazon S3 for scalable and secure access.</a:t>
            </a:r>
          </a:p>
          <a:p>
            <a:r>
              <a:rPr lang="en-US" sz="1600" dirty="0">
                <a:latin typeface="Times New Roman" panose="02020603050405020304" pitchFamily="18" charset="0"/>
                <a:cs typeface="Times New Roman" panose="02020603050405020304" pitchFamily="18" charset="0"/>
              </a:rPr>
              <a:t>Utilizes cloud-based computational clusters with flexible VM options.</a:t>
            </a:r>
          </a:p>
          <a:p>
            <a:r>
              <a:rPr lang="en-US" sz="1600" dirty="0">
                <a:latin typeface="Times New Roman" panose="02020603050405020304" pitchFamily="18" charset="0"/>
                <a:cs typeface="Times New Roman" panose="02020603050405020304" pitchFamily="18" charset="0"/>
              </a:rPr>
              <a:t>Employs Jupyter Notebooks for interactive GAN model development.</a:t>
            </a:r>
          </a:p>
          <a:p>
            <a:r>
              <a:rPr lang="en-US" sz="1600" dirty="0">
                <a:latin typeface="Times New Roman" panose="02020603050405020304" pitchFamily="18" charset="0"/>
                <a:cs typeface="Times New Roman" panose="02020603050405020304" pitchFamily="18" charset="0"/>
              </a:rPr>
              <a:t>Constructs GANs in preferred deep learning frameworks like TensorFlow or PyTorch.</a:t>
            </a:r>
          </a:p>
          <a:p>
            <a:r>
              <a:rPr lang="en-US" sz="1600" dirty="0">
                <a:latin typeface="Times New Roman" panose="02020603050405020304" pitchFamily="18" charset="0"/>
                <a:cs typeface="Times New Roman" panose="02020603050405020304" pitchFamily="18" charset="0"/>
              </a:rPr>
              <a:t>Generates realistic flight tracks for simulation and optimization applications.</a:t>
            </a:r>
          </a:p>
          <a:p>
            <a:r>
              <a:rPr lang="en-US" sz="1600" dirty="0">
                <a:latin typeface="Times New Roman" panose="02020603050405020304" pitchFamily="18" charset="0"/>
                <a:cs typeface="Times New Roman" panose="02020603050405020304" pitchFamily="18" charset="0"/>
              </a:rPr>
              <a:t>Incorporates data preprocessing, secure storage, model training, and track generation in workflow.</a:t>
            </a:r>
          </a:p>
          <a:p>
            <a:r>
              <a:rPr lang="en-US" sz="1600" dirty="0">
                <a:latin typeface="Times New Roman" panose="02020603050405020304" pitchFamily="18" charset="0"/>
                <a:cs typeface="Times New Roman" panose="02020603050405020304" pitchFamily="18" charset="0"/>
              </a:rPr>
              <a:t>Adapts architecture to different cloud providers, specifically using AWS for this project.</a:t>
            </a:r>
          </a:p>
        </p:txBody>
      </p:sp>
    </p:spTree>
    <p:extLst>
      <p:ext uri="{BB962C8B-B14F-4D97-AF65-F5344CB8AC3E}">
        <p14:creationId xmlns:p14="http://schemas.microsoft.com/office/powerpoint/2010/main" val="278026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down)">
                                      <p:cBhvr>
                                        <p:cTn id="19" dur="500"/>
                                        <p:tgtEl>
                                          <p:spTgt spid="1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
                                            <p:txEl>
                                              <p:pRg st="1" end="1"/>
                                            </p:txEl>
                                          </p:spTgt>
                                        </p:tgtEl>
                                        <p:attrNameLst>
                                          <p:attrName>style.visibility</p:attrName>
                                        </p:attrNameLst>
                                      </p:cBhvr>
                                      <p:to>
                                        <p:strVal val="visible"/>
                                      </p:to>
                                    </p:set>
                                    <p:animEffect transition="in" filter="wipe(down)">
                                      <p:cBhvr>
                                        <p:cTn id="24" dur="500"/>
                                        <p:tgtEl>
                                          <p:spTgt spid="1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8">
                                            <p:txEl>
                                              <p:pRg st="2" end="2"/>
                                            </p:txEl>
                                          </p:spTgt>
                                        </p:tgtEl>
                                        <p:attrNameLst>
                                          <p:attrName>style.visibility</p:attrName>
                                        </p:attrNameLst>
                                      </p:cBhvr>
                                      <p:to>
                                        <p:strVal val="visible"/>
                                      </p:to>
                                    </p:set>
                                    <p:animEffect transition="in" filter="wipe(down)">
                                      <p:cBhvr>
                                        <p:cTn id="29" dur="500"/>
                                        <p:tgtEl>
                                          <p:spTgt spid="1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8">
                                            <p:txEl>
                                              <p:pRg st="3" end="3"/>
                                            </p:txEl>
                                          </p:spTgt>
                                        </p:tgtEl>
                                        <p:attrNameLst>
                                          <p:attrName>style.visibility</p:attrName>
                                        </p:attrNameLst>
                                      </p:cBhvr>
                                      <p:to>
                                        <p:strVal val="visible"/>
                                      </p:to>
                                    </p:set>
                                    <p:animEffect transition="in" filter="wipe(down)">
                                      <p:cBhvr>
                                        <p:cTn id="34" dur="500"/>
                                        <p:tgtEl>
                                          <p:spTgt spid="18">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8">
                                            <p:txEl>
                                              <p:pRg st="4" end="4"/>
                                            </p:txEl>
                                          </p:spTgt>
                                        </p:tgtEl>
                                        <p:attrNameLst>
                                          <p:attrName>style.visibility</p:attrName>
                                        </p:attrNameLst>
                                      </p:cBhvr>
                                      <p:to>
                                        <p:strVal val="visible"/>
                                      </p:to>
                                    </p:set>
                                    <p:animEffect transition="in" filter="wipe(down)">
                                      <p:cBhvr>
                                        <p:cTn id="39" dur="500"/>
                                        <p:tgtEl>
                                          <p:spTgt spid="18">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8">
                                            <p:txEl>
                                              <p:pRg st="5" end="5"/>
                                            </p:txEl>
                                          </p:spTgt>
                                        </p:tgtEl>
                                        <p:attrNameLst>
                                          <p:attrName>style.visibility</p:attrName>
                                        </p:attrNameLst>
                                      </p:cBhvr>
                                      <p:to>
                                        <p:strVal val="visible"/>
                                      </p:to>
                                    </p:set>
                                    <p:animEffect transition="in" filter="wipe(down)">
                                      <p:cBhvr>
                                        <p:cTn id="44" dur="500"/>
                                        <p:tgtEl>
                                          <p:spTgt spid="18">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8">
                                            <p:txEl>
                                              <p:pRg st="6" end="6"/>
                                            </p:txEl>
                                          </p:spTgt>
                                        </p:tgtEl>
                                        <p:attrNameLst>
                                          <p:attrName>style.visibility</p:attrName>
                                        </p:attrNameLst>
                                      </p:cBhvr>
                                      <p:to>
                                        <p:strVal val="visible"/>
                                      </p:to>
                                    </p:set>
                                    <p:animEffect transition="in" filter="wipe(down)">
                                      <p:cBhvr>
                                        <p:cTn id="49"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8" grpId="0" build="p"/>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506</TotalTime>
  <Words>927</Words>
  <Application>Microsoft Office PowerPoint</Application>
  <PresentationFormat>Widescreen</PresentationFormat>
  <Paragraphs>132</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Times New Roman</vt:lpstr>
      <vt:lpstr>Office 2013 - 2022 Theme</vt:lpstr>
      <vt:lpstr>PowerPoint Presentation</vt:lpstr>
      <vt:lpstr>Team – Sky Squad</vt:lpstr>
      <vt:lpstr>Partner – Lance Sherry </vt:lpstr>
      <vt:lpstr>Problem Statement</vt:lpstr>
      <vt:lpstr>Data</vt:lpstr>
      <vt:lpstr>Dataset Analysis</vt:lpstr>
      <vt:lpstr>Exploratory Data Analysis</vt:lpstr>
      <vt:lpstr>Exploratory Data Analysis</vt:lpstr>
      <vt:lpstr>Architecture</vt:lpstr>
      <vt:lpstr>Algorithm Analysis</vt:lpstr>
      <vt:lpstr>ML – Model Exploration and Selection</vt:lpstr>
      <vt:lpstr>Visualizations – MinMax Scaling </vt:lpstr>
      <vt:lpstr>Visualizations – MinMax Scaling </vt:lpstr>
      <vt:lpstr>Visualizations – Standard Scaling </vt:lpstr>
      <vt:lpstr>Visualizations – Standard Scaling </vt:lpstr>
      <vt:lpstr>Visualizations – Wasserstein GAN </vt:lpstr>
      <vt:lpstr>Wasserstein GANs</vt:lpstr>
      <vt:lpstr>Summary</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Pranavi Kandarpa</dc:creator>
  <cp:lastModifiedBy>Sai Yeshwanth Reddy Chinakota</cp:lastModifiedBy>
  <cp:revision>13</cp:revision>
  <dcterms:created xsi:type="dcterms:W3CDTF">2024-04-16T21:08:52Z</dcterms:created>
  <dcterms:modified xsi:type="dcterms:W3CDTF">2024-05-03T05:23:37Z</dcterms:modified>
</cp:coreProperties>
</file>