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46"/>
  </p:normalViewPr>
  <p:slideViewPr>
    <p:cSldViewPr snapToGrid="0">
      <p:cViewPr varScale="1">
        <p:scale>
          <a:sx n="121" d="100"/>
          <a:sy n="121" d="100"/>
        </p:scale>
        <p:origin x="20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12/5/22</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935667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12/5/22</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7192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12/5/22</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495869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12/5/22</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288807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12/5/22</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845321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12/5/22</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949389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12/5/22</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80774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12/5/22</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767599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12/5/22</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461705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12/5/22</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677407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12/5/22</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497314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12/5/22</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9607246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5.xml"/><Relationship Id="rId7" Type="http://schemas.openxmlformats.org/officeDocument/2006/relationships/image" Target="../media/image7.png"/><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xml"/><Relationship Id="rId7" Type="http://schemas.openxmlformats.org/officeDocument/2006/relationships/image" Target="../media/image11.png"/><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2.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10334BF-0422-4A9A-BE46-AEB8C348B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98F2823-0279-49D8-928D-754B22253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2E45E95-311C-41C7-A882-6E43F08068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B7299D5D-ECC5-41EB-B830-C3A35FB355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37516"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8C91735-5EFE-44D1-8CC6-FDF0D11B6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33F926C-2613-475D-AEE4-CD7D87D3BA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9A6283-3B4D-6AB6-D502-317C776F7DEB}"/>
              </a:ext>
            </a:extLst>
          </p:cNvPr>
          <p:cNvSpPr>
            <a:spLocks noGrp="1"/>
          </p:cNvSpPr>
          <p:nvPr>
            <p:ph type="ctrTitle"/>
          </p:nvPr>
        </p:nvSpPr>
        <p:spPr>
          <a:xfrm>
            <a:off x="168167" y="1881496"/>
            <a:ext cx="7221590" cy="3708439"/>
          </a:xfrm>
        </p:spPr>
        <p:txBody>
          <a:bodyPr>
            <a:noAutofit/>
          </a:bodyPr>
          <a:lstStyle/>
          <a:p>
            <a:pPr algn="l"/>
            <a:r>
              <a:rPr lang="en-US" sz="2800" b="1" dirty="0">
                <a:solidFill>
                  <a:schemeClr val="tx1"/>
                </a:solidFill>
                <a:latin typeface="Times New Roman" panose="02020603050405020304" pitchFamily="18" charset="0"/>
                <a:cs typeface="Times New Roman" panose="02020603050405020304" pitchFamily="18" charset="0"/>
              </a:rPr>
              <a:t>Final Project Summary</a:t>
            </a:r>
            <a:br>
              <a:rPr lang="en-US" sz="2800" b="1" dirty="0">
                <a:solidFill>
                  <a:schemeClr val="tx1"/>
                </a:solidFill>
                <a:latin typeface="Times New Roman" panose="02020603050405020304" pitchFamily="18" charset="0"/>
                <a:cs typeface="Times New Roman" panose="02020603050405020304" pitchFamily="18" charset="0"/>
              </a:rPr>
            </a:br>
            <a:br>
              <a:rPr lang="en-US" sz="2800" b="1"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Topic: </a:t>
            </a:r>
            <a:r>
              <a:rPr lang="en-US" sz="2800" b="1" dirty="0">
                <a:solidFill>
                  <a:schemeClr val="tx1"/>
                </a:solidFill>
                <a:effectLst/>
                <a:latin typeface="Times New Roman,Bold"/>
              </a:rPr>
              <a:t>Fuel consumption and CO2 emissions from passenger cars: Statistics and Analysis </a:t>
            </a:r>
            <a:br>
              <a:rPr lang="en-US" sz="2800" b="1" dirty="0">
                <a:solidFill>
                  <a:schemeClr val="tx1"/>
                </a:solidFill>
              </a:rPr>
            </a:br>
            <a:br>
              <a:rPr lang="en-US" sz="2800" b="1"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G01388664					 </a:t>
            </a:r>
            <a:br>
              <a:rPr lang="en-US" sz="2800" b="1"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Pravallika Avula</a:t>
            </a:r>
            <a:br>
              <a:rPr lang="en-US" sz="2800" dirty="0">
                <a:solidFill>
                  <a:schemeClr val="tx1"/>
                </a:solidFill>
              </a:rPr>
            </a:br>
            <a:br>
              <a:rPr lang="en-US" sz="1200" dirty="0"/>
            </a:br>
            <a:br>
              <a:rPr lang="en-US" sz="2000" b="0" dirty="0">
                <a:latin typeface="Times New Roman" panose="02020603050405020304" pitchFamily="18" charset="0"/>
                <a:cs typeface="Times New Roman" panose="02020603050405020304" pitchFamily="18" charset="0"/>
              </a:rPr>
            </a:br>
            <a:endParaRPr lang="en-US" sz="2000" dirty="0">
              <a:solidFill>
                <a:srgbClr val="FFFFFF"/>
              </a:solidFill>
            </a:endParaRPr>
          </a:p>
        </p:txBody>
      </p:sp>
      <p:sp>
        <p:nvSpPr>
          <p:cNvPr id="21" name="Rectangle 20">
            <a:extLst>
              <a:ext uri="{FF2B5EF4-FFF2-40B4-BE49-F238E27FC236}">
                <a16:creationId xmlns:a16="http://schemas.microsoft.com/office/drawing/2014/main" id="{1FD32A06-E9FE-4F5A-88A6-84905A72C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5675" y="0"/>
            <a:ext cx="4883277" cy="6858000"/>
          </a:xfrm>
          <a:prstGeom prst="rect">
            <a:avLst/>
          </a:prstGeom>
          <a:gradFill flip="none" rotWithShape="1">
            <a:gsLst>
              <a:gs pos="0">
                <a:schemeClr val="accent2"/>
              </a:gs>
              <a:gs pos="100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iangular abstract background">
            <a:extLst>
              <a:ext uri="{FF2B5EF4-FFF2-40B4-BE49-F238E27FC236}">
                <a16:creationId xmlns:a16="http://schemas.microsoft.com/office/drawing/2014/main" id="{230CE71C-0A4C-F2E6-95BF-4B598F12DE91}"/>
              </a:ext>
            </a:extLst>
          </p:cNvPr>
          <p:cNvPicPr>
            <a:picLocks noChangeAspect="1"/>
          </p:cNvPicPr>
          <p:nvPr/>
        </p:nvPicPr>
        <p:blipFill rotWithShape="1">
          <a:blip r:embed="rId4">
            <a:alphaModFix amt="60000"/>
          </a:blip>
          <a:srcRect l="22854" r="29615" b="-2"/>
          <a:stretch/>
        </p:blipFill>
        <p:spPr>
          <a:xfrm>
            <a:off x="7305675" y="-3319"/>
            <a:ext cx="4883278" cy="6858000"/>
          </a:xfrm>
          <a:prstGeom prst="rect">
            <a:avLst/>
          </a:prstGeom>
        </p:spPr>
      </p:pic>
      <p:pic>
        <p:nvPicPr>
          <p:cNvPr id="7" name="Audio 6">
            <a:hlinkClick r:id="" action="ppaction://media"/>
            <a:extLst>
              <a:ext uri="{FF2B5EF4-FFF2-40B4-BE49-F238E27FC236}">
                <a16:creationId xmlns:a16="http://schemas.microsoft.com/office/drawing/2014/main" id="{B32E7272-790E-BB7A-4CB1-3EDC0BE8FF7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53496560"/>
      </p:ext>
    </p:extLst>
  </p:cSld>
  <p:clrMapOvr>
    <a:masterClrMapping/>
  </p:clrMapOvr>
  <mc:AlternateContent xmlns:mc="http://schemas.openxmlformats.org/markup-compatibility/2006">
    <mc:Choice xmlns:p14="http://schemas.microsoft.com/office/powerpoint/2010/main" Requires="p14">
      <p:transition spd="slow" p14:dur="2000" advTm="19116"/>
    </mc:Choice>
    <mc:Fallback>
      <p:transition spd="slow" advTm="191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4D780A-BBE4-0767-B6CA-1ABF6E789B0D}"/>
              </a:ext>
            </a:extLst>
          </p:cNvPr>
          <p:cNvSpPr>
            <a:spLocks noGrp="1"/>
          </p:cNvSpPr>
          <p:nvPr>
            <p:ph sz="half" idx="1"/>
          </p:nvPr>
        </p:nvSpPr>
        <p:spPr>
          <a:xfrm>
            <a:off x="838200" y="620111"/>
            <a:ext cx="5181600" cy="5556852"/>
          </a:xfrm>
        </p:spPr>
        <p:txBody>
          <a:bodyPr>
            <a:normAutofit/>
          </a:bodyPr>
          <a:lstStyle/>
          <a:p>
            <a:r>
              <a:rPr lang="en-US" sz="1200" b="1" dirty="0">
                <a:solidFill>
                  <a:schemeClr val="tx1"/>
                </a:solidFill>
                <a:latin typeface="Times New Roman" panose="02020603050405020304" pitchFamily="18" charset="0"/>
                <a:cs typeface="Times New Roman" panose="02020603050405020304" pitchFamily="18" charset="0"/>
              </a:rPr>
              <a:t>DATA SET DESCRIPTION</a:t>
            </a:r>
          </a:p>
          <a:p>
            <a:r>
              <a:rPr lang="en-US" sz="1200" dirty="0">
                <a:solidFill>
                  <a:schemeClr val="tx1"/>
                </a:solidFill>
                <a:latin typeface="Times New Roman" panose="02020603050405020304" pitchFamily="18" charset="0"/>
                <a:cs typeface="Times New Roman" panose="02020603050405020304" pitchFamily="18" charset="0"/>
              </a:rPr>
              <a:t>The selected dataset contains </a:t>
            </a:r>
            <a:r>
              <a:rPr lang="en-US" sz="1200" i="0" dirty="0">
                <a:solidFill>
                  <a:schemeClr val="tx1"/>
                </a:solidFill>
                <a:effectLst/>
                <a:latin typeface="Times New Roman" panose="02020603050405020304" pitchFamily="18" charset="0"/>
                <a:cs typeface="Times New Roman" panose="02020603050405020304" pitchFamily="18" charset="0"/>
              </a:rPr>
              <a:t>the fuel consumption and emissions details for a new or used car from 2000-2013 in UK.</a:t>
            </a:r>
          </a:p>
          <a:p>
            <a:endParaRPr lang="en-US" sz="1200" dirty="0">
              <a:solidFill>
                <a:schemeClr val="tx1"/>
              </a:solidFill>
              <a:latin typeface="Times New Roman" panose="02020603050405020304" pitchFamily="18" charset="0"/>
              <a:cs typeface="Times New Roman" panose="02020603050405020304" pitchFamily="18" charset="0"/>
            </a:endParaRPr>
          </a:p>
          <a:p>
            <a:endParaRPr lang="en-US" sz="1200" i="0" dirty="0">
              <a:solidFill>
                <a:schemeClr val="tx1"/>
              </a:solidFill>
              <a:effectLst/>
              <a:latin typeface="Times New Roman" panose="02020603050405020304" pitchFamily="18" charset="0"/>
              <a:cs typeface="Times New Roman" panose="02020603050405020304" pitchFamily="18" charset="0"/>
            </a:endParaRPr>
          </a:p>
          <a:p>
            <a:endParaRPr lang="en-US" sz="1200" dirty="0">
              <a:solidFill>
                <a:schemeClr val="tx1"/>
              </a:solidFill>
              <a:latin typeface="Times New Roman" panose="02020603050405020304" pitchFamily="18" charset="0"/>
              <a:cs typeface="Times New Roman" panose="02020603050405020304" pitchFamily="18" charset="0"/>
            </a:endParaRPr>
          </a:p>
          <a:p>
            <a:endParaRPr lang="en-US" sz="1200" i="0" dirty="0">
              <a:solidFill>
                <a:schemeClr val="tx1"/>
              </a:solidFill>
              <a:effectLst/>
              <a:latin typeface="Times New Roman" panose="02020603050405020304" pitchFamily="18" charset="0"/>
              <a:cs typeface="Times New Roman" panose="02020603050405020304" pitchFamily="18" charset="0"/>
            </a:endParaRPr>
          </a:p>
          <a:p>
            <a:endParaRPr lang="en-US" sz="1200" dirty="0">
              <a:solidFill>
                <a:schemeClr val="tx1"/>
              </a:solidFill>
              <a:latin typeface="Times New Roman" panose="02020603050405020304" pitchFamily="18" charset="0"/>
              <a:cs typeface="Times New Roman" panose="02020603050405020304" pitchFamily="18" charset="0"/>
            </a:endParaRPr>
          </a:p>
          <a:p>
            <a:endParaRPr lang="en-US" sz="1200" i="0" dirty="0">
              <a:solidFill>
                <a:schemeClr val="tx1"/>
              </a:solidFill>
              <a:effectLst/>
              <a:latin typeface="Times New Roman" panose="02020603050405020304" pitchFamily="18" charset="0"/>
              <a:cs typeface="Times New Roman" panose="02020603050405020304" pitchFamily="18" charset="0"/>
            </a:endParaRPr>
          </a:p>
          <a:p>
            <a:endParaRPr lang="en-US" sz="1200" dirty="0">
              <a:solidFill>
                <a:schemeClr val="tx1"/>
              </a:solidFill>
              <a:latin typeface="Times New Roman" panose="02020603050405020304" pitchFamily="18" charset="0"/>
              <a:cs typeface="Times New Roman" panose="02020603050405020304" pitchFamily="18" charset="0"/>
            </a:endParaRPr>
          </a:p>
          <a:p>
            <a:endParaRPr lang="en-US" sz="1200" i="0" dirty="0">
              <a:solidFill>
                <a:schemeClr val="tx1"/>
              </a:solidFill>
              <a:effectLst/>
              <a:latin typeface="Times New Roman" panose="02020603050405020304" pitchFamily="18" charset="0"/>
              <a:cs typeface="Times New Roman" panose="02020603050405020304" pitchFamily="18" charset="0"/>
            </a:endParaRPr>
          </a:p>
          <a:p>
            <a:endParaRPr lang="en-US" sz="1200" dirty="0">
              <a:solidFill>
                <a:schemeClr val="tx1"/>
              </a:solidFill>
              <a:latin typeface="Times New Roman" panose="02020603050405020304" pitchFamily="18" charset="0"/>
              <a:cs typeface="Times New Roman" panose="02020603050405020304" pitchFamily="18" charset="0"/>
            </a:endParaRPr>
          </a:p>
          <a:p>
            <a:r>
              <a:rPr lang="en-US" sz="1200" i="0" dirty="0">
                <a:solidFill>
                  <a:schemeClr val="tx1"/>
                </a:solidFill>
                <a:effectLst/>
                <a:latin typeface="Times New Roman" panose="02020603050405020304" pitchFamily="18" charset="0"/>
                <a:cs typeface="Times New Roman" panose="02020603050405020304" pitchFamily="18" charset="0"/>
              </a:rPr>
              <a:t>By studying this dataset one can create awareness about the car specifications that should be considered to release less carbon dioxide. I have chosen this dataset to study the pattern of fuel consumption in different areas and different pollutant gases.</a:t>
            </a:r>
          </a:p>
          <a:p>
            <a:r>
              <a:rPr lang="en-US" sz="1200" dirty="0">
                <a:solidFill>
                  <a:schemeClr val="tx1"/>
                </a:solidFill>
                <a:latin typeface="Times New Roman" panose="02020603050405020304" pitchFamily="18" charset="0"/>
                <a:cs typeface="Times New Roman" panose="02020603050405020304" pitchFamily="18" charset="0"/>
              </a:rPr>
              <a:t>Dataset source</a:t>
            </a:r>
            <a:r>
              <a:rPr lang="en-US" sz="1200" u="sng" dirty="0">
                <a:solidFill>
                  <a:schemeClr val="tx1"/>
                </a:solidFill>
                <a:latin typeface="Times New Roman" panose="02020603050405020304" pitchFamily="18" charset="0"/>
                <a:cs typeface="Times New Roman" panose="02020603050405020304" pitchFamily="18" charset="0"/>
              </a:rPr>
              <a:t>:  </a:t>
            </a:r>
            <a:r>
              <a:rPr lang="en-US" sz="1200" u="sng" dirty="0">
                <a:solidFill>
                  <a:schemeClr val="tx1"/>
                </a:solidFill>
                <a:effectLst/>
                <a:latin typeface="Times New Roman" panose="02020603050405020304" pitchFamily="18" charset="0"/>
                <a:ea typeface="Times New Roman" panose="02020603050405020304" pitchFamily="18" charset="0"/>
              </a:rPr>
              <a:t>https://</a:t>
            </a:r>
            <a:r>
              <a:rPr lang="en-US" sz="1200" u="sng" dirty="0" err="1">
                <a:solidFill>
                  <a:schemeClr val="tx1"/>
                </a:solidFill>
                <a:effectLst/>
                <a:latin typeface="Times New Roman" panose="02020603050405020304" pitchFamily="18" charset="0"/>
                <a:ea typeface="Times New Roman" panose="02020603050405020304" pitchFamily="18" charset="0"/>
              </a:rPr>
              <a:t>carfueldata.vehicle</a:t>
            </a:r>
            <a:r>
              <a:rPr lang="en-US" sz="1200" u="sng" dirty="0">
                <a:solidFill>
                  <a:schemeClr val="tx1"/>
                </a:solidFill>
                <a:effectLst/>
                <a:latin typeface="Times New Roman" panose="02020603050405020304" pitchFamily="18" charset="0"/>
                <a:ea typeface="Times New Roman" panose="02020603050405020304" pitchFamily="18" charset="0"/>
              </a:rPr>
              <a:t>-certification-</a:t>
            </a:r>
            <a:r>
              <a:rPr lang="en-US" sz="1200" u="sng" dirty="0" err="1">
                <a:solidFill>
                  <a:schemeClr val="tx1"/>
                </a:solidFill>
                <a:effectLst/>
                <a:latin typeface="Times New Roman" panose="02020603050405020304" pitchFamily="18" charset="0"/>
                <a:ea typeface="Times New Roman" panose="02020603050405020304" pitchFamily="18" charset="0"/>
              </a:rPr>
              <a:t>agency.gov.uk</a:t>
            </a:r>
            <a:r>
              <a:rPr lang="en-US" sz="1200" u="sng" dirty="0">
                <a:solidFill>
                  <a:schemeClr val="tx1"/>
                </a:solidFill>
                <a:effectLst/>
                <a:latin typeface="Times New Roman" panose="02020603050405020304" pitchFamily="18" charset="0"/>
                <a:ea typeface="Times New Roman" panose="02020603050405020304" pitchFamily="18" charset="0"/>
              </a:rPr>
              <a:t>/downloads/</a:t>
            </a:r>
            <a:r>
              <a:rPr lang="en-US" sz="1200" u="sng" dirty="0" err="1">
                <a:solidFill>
                  <a:schemeClr val="tx1"/>
                </a:solidFill>
                <a:effectLst/>
                <a:latin typeface="Times New Roman" panose="02020603050405020304" pitchFamily="18" charset="0"/>
                <a:ea typeface="Times New Roman" panose="02020603050405020304" pitchFamily="18" charset="0"/>
              </a:rPr>
              <a:t>download.aspx?rg</a:t>
            </a:r>
            <a:r>
              <a:rPr lang="en-US" sz="1200" u="sng" dirty="0">
                <a:solidFill>
                  <a:schemeClr val="tx1"/>
                </a:solidFill>
                <a:effectLst/>
                <a:latin typeface="Times New Roman" panose="02020603050405020304" pitchFamily="18" charset="0"/>
                <a:ea typeface="Times New Roman" panose="02020603050405020304" pitchFamily="18" charset="0"/>
              </a:rPr>
              <a:t>=latest </a:t>
            </a:r>
          </a:p>
          <a:p>
            <a:endParaRPr lang="en-US" sz="1200" i="0" dirty="0">
              <a:solidFill>
                <a:schemeClr val="tx1"/>
              </a:solidFill>
              <a:effectLst/>
              <a:latin typeface="Times New Roman" panose="02020603050405020304" pitchFamily="18" charset="0"/>
              <a:cs typeface="Times New Roman" panose="02020603050405020304" pitchFamily="18" charset="0"/>
            </a:endParaRPr>
          </a:p>
          <a:p>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8262D31C-0A48-8621-1B0C-747188912F7D}"/>
              </a:ext>
            </a:extLst>
          </p:cNvPr>
          <p:cNvSpPr>
            <a:spLocks noGrp="1"/>
          </p:cNvSpPr>
          <p:nvPr>
            <p:ph sz="half" idx="2"/>
          </p:nvPr>
        </p:nvSpPr>
        <p:spPr>
          <a:xfrm>
            <a:off x="6172200" y="620111"/>
            <a:ext cx="5181600" cy="5556851"/>
          </a:xfrm>
        </p:spPr>
        <p:txBody>
          <a:bodyPr>
            <a:normAutofit/>
          </a:bodyPr>
          <a:lstStyle/>
          <a:p>
            <a:r>
              <a:rPr lang="en-US" sz="1400" b="1" dirty="0">
                <a:solidFill>
                  <a:schemeClr val="tx1"/>
                </a:solidFill>
                <a:latin typeface="Times New Roman" panose="02020603050405020304" pitchFamily="18" charset="0"/>
                <a:cs typeface="Times New Roman" panose="02020603050405020304" pitchFamily="18" charset="0"/>
              </a:rPr>
              <a:t>METHODS</a:t>
            </a:r>
          </a:p>
          <a:p>
            <a:r>
              <a:rPr lang="en-US" sz="1400" dirty="0">
                <a:solidFill>
                  <a:schemeClr val="tx1"/>
                </a:solidFill>
                <a:latin typeface="Times New Roman" panose="02020603050405020304" pitchFamily="18" charset="0"/>
                <a:cs typeface="Times New Roman" panose="02020603050405020304" pitchFamily="18" charset="0"/>
              </a:rPr>
              <a:t>I used Python to clean and transform the data. I also made few visualizations using python to plot graphs for research questions 1&amp;3</a:t>
            </a:r>
          </a:p>
          <a:p>
            <a:r>
              <a:rPr lang="en-US" sz="1400" dirty="0" err="1">
                <a:solidFill>
                  <a:schemeClr val="tx1"/>
                </a:solidFill>
                <a:latin typeface="Times New Roman" panose="02020603050405020304" pitchFamily="18" charset="0"/>
                <a:cs typeface="Times New Roman" panose="02020603050405020304" pitchFamily="18" charset="0"/>
              </a:rPr>
              <a:t>Rstudio</a:t>
            </a:r>
            <a:r>
              <a:rPr lang="en-US" sz="1400" dirty="0">
                <a:solidFill>
                  <a:schemeClr val="tx1"/>
                </a:solidFill>
                <a:latin typeface="Times New Roman" panose="02020603050405020304" pitchFamily="18" charset="0"/>
                <a:cs typeface="Times New Roman" panose="02020603050405020304" pitchFamily="18" charset="0"/>
              </a:rPr>
              <a:t> has been used for visualizations and interpretations. </a:t>
            </a:r>
          </a:p>
          <a:p>
            <a:r>
              <a:rPr lang="en-US" sz="1400" dirty="0">
                <a:solidFill>
                  <a:schemeClr val="tx1"/>
                </a:solidFill>
                <a:latin typeface="Times New Roman" panose="02020603050405020304" pitchFamily="18" charset="0"/>
                <a:cs typeface="Times New Roman" panose="02020603050405020304" pitchFamily="18" charset="0"/>
              </a:rPr>
              <a:t>I also used SQL for loading data and running queries.</a:t>
            </a:r>
          </a:p>
          <a:p>
            <a:r>
              <a:rPr lang="en-US" sz="1400" b="1" dirty="0">
                <a:solidFill>
                  <a:schemeClr val="tx1"/>
                </a:solidFill>
                <a:latin typeface="Times New Roman" panose="02020603050405020304" pitchFamily="18" charset="0"/>
                <a:cs typeface="Times New Roman" panose="02020603050405020304" pitchFamily="18" charset="0"/>
              </a:rPr>
              <a:t>RESEARCH QUESTIONS</a:t>
            </a:r>
          </a:p>
          <a:p>
            <a:r>
              <a:rPr lang="en-US" sz="1400" dirty="0">
                <a:solidFill>
                  <a:schemeClr val="tx1"/>
                </a:solidFill>
                <a:effectLst/>
                <a:latin typeface="Times New Roman" panose="02020603050405020304" pitchFamily="18" charset="0"/>
                <a:cs typeface="Times New Roman" panose="02020603050405020304" pitchFamily="18" charset="0"/>
              </a:rPr>
              <a:t>Which car manufacturer produces the most air pollution and noise pollution?</a:t>
            </a:r>
          </a:p>
          <a:p>
            <a:r>
              <a:rPr lang="en-US" sz="1400" dirty="0">
                <a:solidFill>
                  <a:schemeClr val="tx1"/>
                </a:solidFill>
                <a:effectLst/>
                <a:latin typeface="Times New Roman" panose="02020603050405020304" pitchFamily="18" charset="0"/>
                <a:cs typeface="Times New Roman" panose="02020603050405020304" pitchFamily="18" charset="0"/>
              </a:rPr>
              <a:t>Which car model produces the most air pollution and noise pollution</a:t>
            </a:r>
            <a:r>
              <a:rPr lang="en-US" sz="1400" dirty="0">
                <a:solidFill>
                  <a:schemeClr val="tx1"/>
                </a:solidFill>
                <a:latin typeface="Times New Roman" panose="02020603050405020304" pitchFamily="18" charset="0"/>
                <a:cs typeface="Times New Roman" panose="02020603050405020304" pitchFamily="18" charset="0"/>
              </a:rPr>
              <a:t>?</a:t>
            </a:r>
          </a:p>
          <a:p>
            <a:r>
              <a:rPr lang="en-US" sz="1400" dirty="0">
                <a:solidFill>
                  <a:schemeClr val="tx1"/>
                </a:solidFill>
                <a:effectLst/>
                <a:latin typeface="Times New Roman" panose="02020603050405020304" pitchFamily="18" charset="0"/>
                <a:cs typeface="Times New Roman" panose="02020603050405020304" pitchFamily="18" charset="0"/>
              </a:rPr>
              <a:t>How are fuel costs and emissions related?</a:t>
            </a:r>
            <a:endParaRPr lang="en-US" sz="1400" dirty="0">
              <a:solidFill>
                <a:schemeClr val="tx1"/>
              </a:solidFill>
              <a:latin typeface="Times New Roman" panose="02020603050405020304" pitchFamily="18" charset="0"/>
              <a:cs typeface="Times New Roman" panose="02020603050405020304" pitchFamily="18" charset="0"/>
            </a:endParaRPr>
          </a:p>
          <a:p>
            <a:r>
              <a:rPr lang="en-US" sz="1400" dirty="0">
                <a:solidFill>
                  <a:schemeClr val="tx1"/>
                </a:solidFill>
                <a:effectLst/>
                <a:latin typeface="Times New Roman" panose="02020603050405020304" pitchFamily="18" charset="0"/>
                <a:cs typeface="Times New Roman" panose="02020603050405020304" pitchFamily="18" charset="0"/>
              </a:rPr>
              <a:t>What are the characteristics of the car with low emissions? </a:t>
            </a:r>
            <a:endParaRPr lang="en-US" sz="1400" dirty="0">
              <a:solidFill>
                <a:schemeClr val="tx1"/>
              </a:solidFill>
              <a:latin typeface="Times New Roman" panose="02020603050405020304" pitchFamily="18" charset="0"/>
              <a:cs typeface="Times New Roman" panose="02020603050405020304" pitchFamily="18" charset="0"/>
            </a:endParaRPr>
          </a:p>
          <a:p>
            <a:endParaRPr lang="en-US" sz="1400"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5AA7459-B9A9-87D8-4DBA-22CFE39CBEC9}"/>
              </a:ext>
            </a:extLst>
          </p:cNvPr>
          <p:cNvPicPr>
            <a:picLocks noChangeAspect="1"/>
          </p:cNvPicPr>
          <p:nvPr/>
        </p:nvPicPr>
        <p:blipFill>
          <a:blip r:embed="rId4"/>
          <a:stretch>
            <a:fillRect/>
          </a:stretch>
        </p:blipFill>
        <p:spPr>
          <a:xfrm>
            <a:off x="1089134" y="1471448"/>
            <a:ext cx="4679731" cy="2924832"/>
          </a:xfrm>
          <a:prstGeom prst="rect">
            <a:avLst/>
          </a:prstGeom>
        </p:spPr>
      </p:pic>
      <p:pic>
        <p:nvPicPr>
          <p:cNvPr id="10" name="Audio 9">
            <a:hlinkClick r:id="" action="ppaction://media"/>
            <a:extLst>
              <a:ext uri="{FF2B5EF4-FFF2-40B4-BE49-F238E27FC236}">
                <a16:creationId xmlns:a16="http://schemas.microsoft.com/office/drawing/2014/main" id="{38D58F23-002C-3A0E-A9CB-F349B55B081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040002750"/>
      </p:ext>
    </p:extLst>
  </p:cSld>
  <p:clrMapOvr>
    <a:masterClrMapping/>
  </p:clrMapOvr>
  <mc:AlternateContent xmlns:mc="http://schemas.openxmlformats.org/markup-compatibility/2006">
    <mc:Choice xmlns:p14="http://schemas.microsoft.com/office/powerpoint/2010/main" Requires="p14">
      <p:transition spd="slow" p14:dur="2000" advTm="130645"/>
    </mc:Choice>
    <mc:Fallback>
      <p:transition spd="slow" advTm="13064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0"/>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D9A8B14-744A-BC76-A462-DC5DCF591A01}"/>
              </a:ext>
            </a:extLst>
          </p:cNvPr>
          <p:cNvSpPr>
            <a:spLocks noGrp="1"/>
          </p:cNvSpPr>
          <p:nvPr>
            <p:ph sz="half" idx="2"/>
          </p:nvPr>
        </p:nvSpPr>
        <p:spPr>
          <a:xfrm>
            <a:off x="839788" y="567559"/>
            <a:ext cx="5157787" cy="5622104"/>
          </a:xfrm>
        </p:spPr>
        <p:txBody>
          <a:bodyPr>
            <a:normAutofit/>
          </a:bodyPr>
          <a:lstStyle/>
          <a:p>
            <a:r>
              <a:rPr lang="en-US" sz="1200" dirty="0">
                <a:solidFill>
                  <a:schemeClr val="tx1">
                    <a:alpha val="70000"/>
                  </a:schemeClr>
                </a:solidFill>
              </a:rPr>
              <a:t>1) </a:t>
            </a:r>
            <a:r>
              <a:rPr lang="en-US" sz="1200" dirty="0">
                <a:solidFill>
                  <a:schemeClr val="tx1"/>
                </a:solidFill>
                <a:effectLst/>
                <a:latin typeface="Times New Roman" panose="02020603050405020304" pitchFamily="18" charset="0"/>
                <a:cs typeface="Times New Roman" panose="02020603050405020304" pitchFamily="18" charset="0"/>
              </a:rPr>
              <a:t>car manufacturer producing the most air pollution and noise pollution</a:t>
            </a:r>
            <a:endParaRPr lang="en-US" sz="1200" dirty="0">
              <a:solidFill>
                <a:schemeClr val="tx1">
                  <a:alpha val="70000"/>
                </a:schemeClr>
              </a:solidFill>
            </a:endParaRPr>
          </a:p>
        </p:txBody>
      </p:sp>
      <p:pic>
        <p:nvPicPr>
          <p:cNvPr id="8" name="Content Placeholder 7" descr="Chart, bar chart, histogram&#10;&#10;Description automatically generated">
            <a:extLst>
              <a:ext uri="{FF2B5EF4-FFF2-40B4-BE49-F238E27FC236}">
                <a16:creationId xmlns:a16="http://schemas.microsoft.com/office/drawing/2014/main" id="{3229D7EC-1B7B-B458-8FB3-795ECDCC9EE4}"/>
              </a:ext>
            </a:extLst>
          </p:cNvPr>
          <p:cNvPicPr>
            <a:picLocks noGrp="1" noChangeAspect="1"/>
          </p:cNvPicPr>
          <p:nvPr>
            <p:ph sz="quarter" idx="4"/>
          </p:nvPr>
        </p:nvPicPr>
        <p:blipFill>
          <a:blip r:embed="rId4"/>
          <a:stretch>
            <a:fillRect/>
          </a:stretch>
        </p:blipFill>
        <p:spPr>
          <a:xfrm>
            <a:off x="839786" y="3784311"/>
            <a:ext cx="3837315" cy="2389076"/>
          </a:xfrm>
        </p:spPr>
      </p:pic>
      <p:pic>
        <p:nvPicPr>
          <p:cNvPr id="10" name="Picture 9" descr="Chart, bar chart&#10;&#10;Description automatically generated">
            <a:extLst>
              <a:ext uri="{FF2B5EF4-FFF2-40B4-BE49-F238E27FC236}">
                <a16:creationId xmlns:a16="http://schemas.microsoft.com/office/drawing/2014/main" id="{CAB31A47-E7B3-7D4D-6325-8C8FFEF764D8}"/>
              </a:ext>
            </a:extLst>
          </p:cNvPr>
          <p:cNvPicPr>
            <a:picLocks noChangeAspect="1"/>
          </p:cNvPicPr>
          <p:nvPr/>
        </p:nvPicPr>
        <p:blipFill>
          <a:blip r:embed="rId5"/>
          <a:stretch>
            <a:fillRect/>
          </a:stretch>
        </p:blipFill>
        <p:spPr>
          <a:xfrm>
            <a:off x="839787" y="868343"/>
            <a:ext cx="3837315" cy="2615184"/>
          </a:xfrm>
          <a:prstGeom prst="rect">
            <a:avLst/>
          </a:prstGeom>
        </p:spPr>
      </p:pic>
      <p:sp>
        <p:nvSpPr>
          <p:cNvPr id="13" name="Content Placeholder 3">
            <a:extLst>
              <a:ext uri="{FF2B5EF4-FFF2-40B4-BE49-F238E27FC236}">
                <a16:creationId xmlns:a16="http://schemas.microsoft.com/office/drawing/2014/main" id="{5C626847-63B9-4B21-4CDB-86BD4125EF10}"/>
              </a:ext>
            </a:extLst>
          </p:cNvPr>
          <p:cNvSpPr txBox="1">
            <a:spLocks/>
          </p:cNvSpPr>
          <p:nvPr/>
        </p:nvSpPr>
        <p:spPr>
          <a:xfrm>
            <a:off x="5997575" y="567559"/>
            <a:ext cx="5157787" cy="5622104"/>
          </a:xfrm>
          <a:prstGeom prst="rect">
            <a:avLst/>
          </a:prstGeom>
        </p:spPr>
        <p:txBody>
          <a:bodyPr vert="horz" lIns="91440" tIns="45720" rIns="91440" bIns="45720" rtlCol="0">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solidFill>
                  <a:schemeClr val="tx1">
                    <a:alpha val="70000"/>
                  </a:schemeClr>
                </a:solidFill>
              </a:rPr>
              <a:t>2) </a:t>
            </a:r>
            <a:r>
              <a:rPr lang="en-US" sz="1200" dirty="0">
                <a:solidFill>
                  <a:schemeClr val="tx1"/>
                </a:solidFill>
                <a:latin typeface="Times New Roman" panose="02020603050405020304" pitchFamily="18" charset="0"/>
                <a:cs typeface="Times New Roman" panose="02020603050405020304" pitchFamily="18" charset="0"/>
              </a:rPr>
              <a:t>car model producing the most air pollution and noise pollution</a:t>
            </a:r>
            <a:endParaRPr lang="en-US" sz="1200" dirty="0">
              <a:solidFill>
                <a:schemeClr val="tx1">
                  <a:alpha val="70000"/>
                </a:schemeClr>
              </a:solidFill>
            </a:endParaRPr>
          </a:p>
        </p:txBody>
      </p:sp>
      <p:pic>
        <p:nvPicPr>
          <p:cNvPr id="15" name="Picture 14" descr="Chart, bar chart&#10;&#10;Description automatically generated">
            <a:extLst>
              <a:ext uri="{FF2B5EF4-FFF2-40B4-BE49-F238E27FC236}">
                <a16:creationId xmlns:a16="http://schemas.microsoft.com/office/drawing/2014/main" id="{1E57C236-DAAE-36C5-4740-2A89EF6451F4}"/>
              </a:ext>
            </a:extLst>
          </p:cNvPr>
          <p:cNvPicPr>
            <a:picLocks noChangeAspect="1"/>
          </p:cNvPicPr>
          <p:nvPr/>
        </p:nvPicPr>
        <p:blipFill>
          <a:blip r:embed="rId6"/>
          <a:stretch>
            <a:fillRect/>
          </a:stretch>
        </p:blipFill>
        <p:spPr>
          <a:xfrm>
            <a:off x="7128150" y="953584"/>
            <a:ext cx="3506659" cy="2178498"/>
          </a:xfrm>
          <a:prstGeom prst="rect">
            <a:avLst/>
          </a:prstGeom>
        </p:spPr>
      </p:pic>
      <p:pic>
        <p:nvPicPr>
          <p:cNvPr id="17" name="Picture 16" descr="Chart, bar chart&#10;&#10;Description automatically generated">
            <a:extLst>
              <a:ext uri="{FF2B5EF4-FFF2-40B4-BE49-F238E27FC236}">
                <a16:creationId xmlns:a16="http://schemas.microsoft.com/office/drawing/2014/main" id="{10C4F3C5-FC53-61EC-CD09-E4A1C8EEC223}"/>
              </a:ext>
            </a:extLst>
          </p:cNvPr>
          <p:cNvPicPr>
            <a:picLocks noChangeAspect="1"/>
          </p:cNvPicPr>
          <p:nvPr/>
        </p:nvPicPr>
        <p:blipFill>
          <a:blip r:embed="rId7"/>
          <a:stretch>
            <a:fillRect/>
          </a:stretch>
        </p:blipFill>
        <p:spPr>
          <a:xfrm>
            <a:off x="6955711" y="3784311"/>
            <a:ext cx="3679098" cy="2178498"/>
          </a:xfrm>
          <a:prstGeom prst="rect">
            <a:avLst/>
          </a:prstGeom>
        </p:spPr>
      </p:pic>
      <p:pic>
        <p:nvPicPr>
          <p:cNvPr id="20" name="Audio 19">
            <a:hlinkClick r:id="" action="ppaction://media"/>
            <a:extLst>
              <a:ext uri="{FF2B5EF4-FFF2-40B4-BE49-F238E27FC236}">
                <a16:creationId xmlns:a16="http://schemas.microsoft.com/office/drawing/2014/main" id="{D9CB748C-4855-AFF5-8FA8-6BE32841D6D4}"/>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4215239358"/>
      </p:ext>
    </p:extLst>
  </p:cSld>
  <p:clrMapOvr>
    <a:masterClrMapping/>
  </p:clrMapOvr>
  <mc:AlternateContent xmlns:mc="http://schemas.openxmlformats.org/markup-compatibility/2006">
    <mc:Choice xmlns:p14="http://schemas.microsoft.com/office/powerpoint/2010/main" Requires="p14">
      <p:transition spd="slow" p14:dur="2000" advTm="75584"/>
    </mc:Choice>
    <mc:Fallback>
      <p:transition spd="slow" advTm="7558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0"/>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6F41776-17A3-A35A-DCC0-B8F7C6E454E1}"/>
              </a:ext>
            </a:extLst>
          </p:cNvPr>
          <p:cNvSpPr>
            <a:spLocks noGrp="1"/>
          </p:cNvSpPr>
          <p:nvPr>
            <p:ph sz="half" idx="2"/>
          </p:nvPr>
        </p:nvSpPr>
        <p:spPr>
          <a:xfrm>
            <a:off x="839788" y="578069"/>
            <a:ext cx="5157787" cy="5611593"/>
          </a:xfrm>
        </p:spPr>
        <p:txBody>
          <a:bodyPr>
            <a:normAutofit/>
          </a:bodyPr>
          <a:lstStyle/>
          <a:p>
            <a:r>
              <a:rPr lang="en-US" sz="1200" dirty="0">
                <a:solidFill>
                  <a:schemeClr val="tx1"/>
                </a:solidFill>
                <a:latin typeface="Times New Roman" panose="02020603050405020304" pitchFamily="18" charset="0"/>
                <a:cs typeface="Times New Roman" panose="02020603050405020304" pitchFamily="18" charset="0"/>
              </a:rPr>
              <a:t>3)</a:t>
            </a:r>
            <a:r>
              <a:rPr lang="en-US" sz="1200" dirty="0">
                <a:solidFill>
                  <a:schemeClr val="tx1"/>
                </a:solidFill>
                <a:effectLst/>
                <a:latin typeface="Times New Roman" panose="02020603050405020304" pitchFamily="18" charset="0"/>
                <a:cs typeface="Times New Roman" panose="02020603050405020304" pitchFamily="18" charset="0"/>
              </a:rPr>
              <a:t> Fuel costs and emissions relationship</a:t>
            </a:r>
            <a:endParaRPr lang="en-US" sz="1200" dirty="0">
              <a:solidFill>
                <a:schemeClr val="tx1"/>
              </a:solidFill>
              <a:latin typeface="Times New Roman" panose="02020603050405020304" pitchFamily="18" charset="0"/>
              <a:cs typeface="Times New Roman" panose="02020603050405020304" pitchFamily="18" charset="0"/>
            </a:endParaRPr>
          </a:p>
        </p:txBody>
      </p:sp>
      <p:pic>
        <p:nvPicPr>
          <p:cNvPr id="8" name="Content Placeholder 7" descr="Chart, bar chart&#10;&#10;Description automatically generated">
            <a:extLst>
              <a:ext uri="{FF2B5EF4-FFF2-40B4-BE49-F238E27FC236}">
                <a16:creationId xmlns:a16="http://schemas.microsoft.com/office/drawing/2014/main" id="{A752801A-D25F-EAF4-F070-55D8CD6B0360}"/>
              </a:ext>
            </a:extLst>
          </p:cNvPr>
          <p:cNvPicPr>
            <a:picLocks noGrp="1" noChangeAspect="1"/>
          </p:cNvPicPr>
          <p:nvPr>
            <p:ph sz="quarter" idx="4"/>
          </p:nvPr>
        </p:nvPicPr>
        <p:blipFill>
          <a:blip r:embed="rId4"/>
          <a:stretch>
            <a:fillRect/>
          </a:stretch>
        </p:blipFill>
        <p:spPr>
          <a:xfrm>
            <a:off x="954538" y="3558257"/>
            <a:ext cx="2407097" cy="2262167"/>
          </a:xfrm>
        </p:spPr>
      </p:pic>
      <p:pic>
        <p:nvPicPr>
          <p:cNvPr id="10" name="Picture 9" descr="Chart, bar chart&#10;&#10;Description automatically generated">
            <a:extLst>
              <a:ext uri="{FF2B5EF4-FFF2-40B4-BE49-F238E27FC236}">
                <a16:creationId xmlns:a16="http://schemas.microsoft.com/office/drawing/2014/main" id="{23FE37A5-A780-37A3-658C-2B7CE7488457}"/>
              </a:ext>
            </a:extLst>
          </p:cNvPr>
          <p:cNvPicPr>
            <a:picLocks noChangeAspect="1"/>
          </p:cNvPicPr>
          <p:nvPr/>
        </p:nvPicPr>
        <p:blipFill>
          <a:blip r:embed="rId5"/>
          <a:stretch>
            <a:fillRect/>
          </a:stretch>
        </p:blipFill>
        <p:spPr>
          <a:xfrm>
            <a:off x="5816660" y="937079"/>
            <a:ext cx="2451206" cy="2262167"/>
          </a:xfrm>
          <a:prstGeom prst="rect">
            <a:avLst/>
          </a:prstGeom>
        </p:spPr>
      </p:pic>
      <p:pic>
        <p:nvPicPr>
          <p:cNvPr id="12" name="Picture 11" descr="Chart, bar chart, histogram&#10;&#10;Description automatically generated">
            <a:extLst>
              <a:ext uri="{FF2B5EF4-FFF2-40B4-BE49-F238E27FC236}">
                <a16:creationId xmlns:a16="http://schemas.microsoft.com/office/drawing/2014/main" id="{3AC8580E-41B1-6541-7B76-AC35D4079C83}"/>
              </a:ext>
            </a:extLst>
          </p:cNvPr>
          <p:cNvPicPr>
            <a:picLocks noChangeAspect="1"/>
          </p:cNvPicPr>
          <p:nvPr/>
        </p:nvPicPr>
        <p:blipFill>
          <a:blip r:embed="rId6"/>
          <a:stretch>
            <a:fillRect/>
          </a:stretch>
        </p:blipFill>
        <p:spPr>
          <a:xfrm>
            <a:off x="839788" y="937080"/>
            <a:ext cx="2407097" cy="2262167"/>
          </a:xfrm>
          <a:prstGeom prst="rect">
            <a:avLst/>
          </a:prstGeom>
        </p:spPr>
      </p:pic>
      <p:pic>
        <p:nvPicPr>
          <p:cNvPr id="14" name="Picture 13" descr="Chart, bar chart, histogram&#10;&#10;Description automatically generated">
            <a:extLst>
              <a:ext uri="{FF2B5EF4-FFF2-40B4-BE49-F238E27FC236}">
                <a16:creationId xmlns:a16="http://schemas.microsoft.com/office/drawing/2014/main" id="{26B43478-3305-7037-0B9A-230722152D9B}"/>
              </a:ext>
            </a:extLst>
          </p:cNvPr>
          <p:cNvPicPr>
            <a:picLocks noChangeAspect="1"/>
          </p:cNvPicPr>
          <p:nvPr/>
        </p:nvPicPr>
        <p:blipFill>
          <a:blip r:embed="rId7"/>
          <a:stretch>
            <a:fillRect/>
          </a:stretch>
        </p:blipFill>
        <p:spPr>
          <a:xfrm>
            <a:off x="3330806" y="3558258"/>
            <a:ext cx="2407097" cy="2262167"/>
          </a:xfrm>
          <a:prstGeom prst="rect">
            <a:avLst/>
          </a:prstGeom>
        </p:spPr>
      </p:pic>
      <p:pic>
        <p:nvPicPr>
          <p:cNvPr id="16" name="Picture 15" descr="Chart, bar chart, histogram&#10;&#10;Description automatically generated">
            <a:extLst>
              <a:ext uri="{FF2B5EF4-FFF2-40B4-BE49-F238E27FC236}">
                <a16:creationId xmlns:a16="http://schemas.microsoft.com/office/drawing/2014/main" id="{96E87BD6-89B1-BF43-3B2B-AB1B71A7BC1B}"/>
              </a:ext>
            </a:extLst>
          </p:cNvPr>
          <p:cNvPicPr>
            <a:picLocks noChangeAspect="1"/>
          </p:cNvPicPr>
          <p:nvPr/>
        </p:nvPicPr>
        <p:blipFill>
          <a:blip r:embed="rId8"/>
          <a:stretch>
            <a:fillRect/>
          </a:stretch>
        </p:blipFill>
        <p:spPr>
          <a:xfrm>
            <a:off x="3365454" y="937080"/>
            <a:ext cx="2451206" cy="2262167"/>
          </a:xfrm>
          <a:prstGeom prst="rect">
            <a:avLst/>
          </a:prstGeom>
        </p:spPr>
      </p:pic>
      <p:sp>
        <p:nvSpPr>
          <p:cNvPr id="19" name="TextBox 18">
            <a:extLst>
              <a:ext uri="{FF2B5EF4-FFF2-40B4-BE49-F238E27FC236}">
                <a16:creationId xmlns:a16="http://schemas.microsoft.com/office/drawing/2014/main" id="{32BA98C3-9212-7E3C-97F4-2843E698DD70}"/>
              </a:ext>
            </a:extLst>
          </p:cNvPr>
          <p:cNvSpPr txBox="1"/>
          <p:nvPr/>
        </p:nvSpPr>
        <p:spPr>
          <a:xfrm>
            <a:off x="6194427" y="3383865"/>
            <a:ext cx="3132589" cy="276999"/>
          </a:xfrm>
          <a:prstGeom prst="rect">
            <a:avLst/>
          </a:prstGeom>
          <a:noFill/>
        </p:spPr>
        <p:txBody>
          <a:bodyPr wrap="none" rtlCol="0">
            <a:spAutoFit/>
          </a:bodyPr>
          <a:lstStyle/>
          <a:p>
            <a:r>
              <a:rPr lang="en-US" sz="1200" dirty="0"/>
              <a:t>4) </a:t>
            </a:r>
            <a:r>
              <a:rPr lang="en-US" sz="1200" dirty="0">
                <a:solidFill>
                  <a:schemeClr val="tx1"/>
                </a:solidFill>
                <a:effectLst/>
                <a:latin typeface="Times New Roman" panose="02020603050405020304" pitchFamily="18" charset="0"/>
                <a:cs typeface="Times New Roman" panose="02020603050405020304" pitchFamily="18" charset="0"/>
              </a:rPr>
              <a:t>characteristics of the car with low emissions</a:t>
            </a:r>
            <a:r>
              <a:rPr lang="en-US" sz="1200" dirty="0"/>
              <a:t> </a:t>
            </a:r>
          </a:p>
        </p:txBody>
      </p:sp>
      <p:sp>
        <p:nvSpPr>
          <p:cNvPr id="20" name="TextBox 19">
            <a:extLst>
              <a:ext uri="{FF2B5EF4-FFF2-40B4-BE49-F238E27FC236}">
                <a16:creationId xmlns:a16="http://schemas.microsoft.com/office/drawing/2014/main" id="{5072BE0D-6954-005A-EE26-0A1FD7FFEDDB}"/>
              </a:ext>
            </a:extLst>
          </p:cNvPr>
          <p:cNvSpPr txBox="1"/>
          <p:nvPr/>
        </p:nvSpPr>
        <p:spPr>
          <a:xfrm>
            <a:off x="743275" y="3132530"/>
            <a:ext cx="1935145" cy="246221"/>
          </a:xfrm>
          <a:prstGeom prst="rect">
            <a:avLst/>
          </a:prstGeom>
          <a:noFill/>
        </p:spPr>
        <p:txBody>
          <a:bodyPr wrap="none" rtlCol="0">
            <a:spAutoFit/>
          </a:bodyPr>
          <a:lstStyle/>
          <a:p>
            <a:r>
              <a:rPr lang="en-US" sz="1000" dirty="0">
                <a:effectLst/>
                <a:latin typeface="Times New Roman" panose="02020603050405020304" pitchFamily="18" charset="0"/>
              </a:rPr>
              <a:t>Fuel type v/s WLTP Metric Low </a:t>
            </a:r>
            <a:endParaRPr lang="en-US" sz="1000" dirty="0"/>
          </a:p>
        </p:txBody>
      </p:sp>
      <p:sp>
        <p:nvSpPr>
          <p:cNvPr id="21" name="TextBox 20">
            <a:extLst>
              <a:ext uri="{FF2B5EF4-FFF2-40B4-BE49-F238E27FC236}">
                <a16:creationId xmlns:a16="http://schemas.microsoft.com/office/drawing/2014/main" id="{9797EAE9-A2B7-08F5-85D9-2167549E0916}"/>
              </a:ext>
            </a:extLst>
          </p:cNvPr>
          <p:cNvSpPr txBox="1"/>
          <p:nvPr/>
        </p:nvSpPr>
        <p:spPr>
          <a:xfrm>
            <a:off x="3418681" y="3132529"/>
            <a:ext cx="2101857" cy="246221"/>
          </a:xfrm>
          <a:prstGeom prst="rect">
            <a:avLst/>
          </a:prstGeom>
          <a:noFill/>
        </p:spPr>
        <p:txBody>
          <a:bodyPr wrap="none" rtlCol="0">
            <a:spAutoFit/>
          </a:bodyPr>
          <a:lstStyle/>
          <a:p>
            <a:r>
              <a:rPr lang="en-US" sz="1000" dirty="0">
                <a:effectLst/>
                <a:latin typeface="Times New Roman" panose="02020603050405020304" pitchFamily="18" charset="0"/>
              </a:rPr>
              <a:t>Fuel type v/s WLTP Metric Medium</a:t>
            </a:r>
            <a:endParaRPr lang="en-US" sz="1000" dirty="0"/>
          </a:p>
        </p:txBody>
      </p:sp>
      <p:sp>
        <p:nvSpPr>
          <p:cNvPr id="22" name="TextBox 21">
            <a:extLst>
              <a:ext uri="{FF2B5EF4-FFF2-40B4-BE49-F238E27FC236}">
                <a16:creationId xmlns:a16="http://schemas.microsoft.com/office/drawing/2014/main" id="{91279F5D-6FCA-058B-BA82-8734D2BE0141}"/>
              </a:ext>
            </a:extLst>
          </p:cNvPr>
          <p:cNvSpPr txBox="1"/>
          <p:nvPr/>
        </p:nvSpPr>
        <p:spPr>
          <a:xfrm>
            <a:off x="3419055" y="5904995"/>
            <a:ext cx="1955985" cy="246221"/>
          </a:xfrm>
          <a:prstGeom prst="rect">
            <a:avLst/>
          </a:prstGeom>
          <a:noFill/>
        </p:spPr>
        <p:txBody>
          <a:bodyPr wrap="none" rtlCol="0">
            <a:spAutoFit/>
          </a:bodyPr>
          <a:lstStyle/>
          <a:p>
            <a:r>
              <a:rPr lang="en-US" sz="1000" dirty="0">
                <a:effectLst/>
                <a:latin typeface="Times New Roman" panose="02020603050405020304" pitchFamily="18" charset="0"/>
              </a:rPr>
              <a:t>Fuel type v/s WLTP Metric High </a:t>
            </a:r>
            <a:endParaRPr lang="en-US" sz="1000" dirty="0"/>
          </a:p>
        </p:txBody>
      </p:sp>
      <p:sp>
        <p:nvSpPr>
          <p:cNvPr id="23" name="TextBox 22">
            <a:extLst>
              <a:ext uri="{FF2B5EF4-FFF2-40B4-BE49-F238E27FC236}">
                <a16:creationId xmlns:a16="http://schemas.microsoft.com/office/drawing/2014/main" id="{02179316-064F-79A2-2D64-88970D56A4E6}"/>
              </a:ext>
            </a:extLst>
          </p:cNvPr>
          <p:cNvSpPr txBox="1"/>
          <p:nvPr/>
        </p:nvSpPr>
        <p:spPr>
          <a:xfrm>
            <a:off x="839788" y="5924218"/>
            <a:ext cx="3710152" cy="246221"/>
          </a:xfrm>
          <a:prstGeom prst="rect">
            <a:avLst/>
          </a:prstGeom>
          <a:noFill/>
        </p:spPr>
        <p:txBody>
          <a:bodyPr wrap="square" rtlCol="0">
            <a:spAutoFit/>
          </a:bodyPr>
          <a:lstStyle/>
          <a:p>
            <a:r>
              <a:rPr lang="en-US" sz="1000" dirty="0">
                <a:effectLst/>
                <a:latin typeface="Times New Roman" panose="02020603050405020304" pitchFamily="18" charset="0"/>
              </a:rPr>
              <a:t>Fuel type v/s WLTP Metric Extra High </a:t>
            </a:r>
            <a:endParaRPr lang="en-US" sz="1000" dirty="0"/>
          </a:p>
        </p:txBody>
      </p:sp>
      <p:sp>
        <p:nvSpPr>
          <p:cNvPr id="24" name="TextBox 23">
            <a:extLst>
              <a:ext uri="{FF2B5EF4-FFF2-40B4-BE49-F238E27FC236}">
                <a16:creationId xmlns:a16="http://schemas.microsoft.com/office/drawing/2014/main" id="{B3D39FE3-FB27-4CAD-9EBF-4F62400C29BC}"/>
              </a:ext>
            </a:extLst>
          </p:cNvPr>
          <p:cNvSpPr txBox="1"/>
          <p:nvPr/>
        </p:nvSpPr>
        <p:spPr>
          <a:xfrm>
            <a:off x="6169371" y="3132528"/>
            <a:ext cx="1710725" cy="246221"/>
          </a:xfrm>
          <a:prstGeom prst="rect">
            <a:avLst/>
          </a:prstGeom>
          <a:noFill/>
        </p:spPr>
        <p:txBody>
          <a:bodyPr wrap="none" rtlCol="0">
            <a:spAutoFit/>
          </a:bodyPr>
          <a:lstStyle/>
          <a:p>
            <a:r>
              <a:rPr lang="en-US" sz="1000" dirty="0">
                <a:effectLst/>
                <a:latin typeface="Times New Roman" panose="02020603050405020304" pitchFamily="18" charset="0"/>
              </a:rPr>
              <a:t>Fuel type v/s CO2 Emissions </a:t>
            </a:r>
            <a:endParaRPr lang="en-US" sz="1000" dirty="0"/>
          </a:p>
        </p:txBody>
      </p:sp>
      <p:pic>
        <p:nvPicPr>
          <p:cNvPr id="25" name="Picture 24">
            <a:extLst>
              <a:ext uri="{FF2B5EF4-FFF2-40B4-BE49-F238E27FC236}">
                <a16:creationId xmlns:a16="http://schemas.microsoft.com/office/drawing/2014/main" id="{8845C7EF-0B0B-7452-17F7-EB8EAB520C53}"/>
              </a:ext>
            </a:extLst>
          </p:cNvPr>
          <p:cNvPicPr>
            <a:picLocks noChangeAspect="1"/>
          </p:cNvPicPr>
          <p:nvPr/>
        </p:nvPicPr>
        <p:blipFill>
          <a:blip r:embed="rId9"/>
          <a:stretch>
            <a:fillRect/>
          </a:stretch>
        </p:blipFill>
        <p:spPr>
          <a:xfrm>
            <a:off x="6094088" y="3845483"/>
            <a:ext cx="2607315" cy="1365035"/>
          </a:xfrm>
          <a:prstGeom prst="rect">
            <a:avLst/>
          </a:prstGeom>
        </p:spPr>
      </p:pic>
      <p:sp>
        <p:nvSpPr>
          <p:cNvPr id="26" name="TextBox 25">
            <a:extLst>
              <a:ext uri="{FF2B5EF4-FFF2-40B4-BE49-F238E27FC236}">
                <a16:creationId xmlns:a16="http://schemas.microsoft.com/office/drawing/2014/main" id="{1616F572-BDAA-FA0F-EC95-5ED5CD3735BC}"/>
              </a:ext>
            </a:extLst>
          </p:cNvPr>
          <p:cNvSpPr txBox="1"/>
          <p:nvPr/>
        </p:nvSpPr>
        <p:spPr>
          <a:xfrm>
            <a:off x="8797916" y="3696766"/>
            <a:ext cx="2900099" cy="1938992"/>
          </a:xfrm>
          <a:prstGeom prst="rect">
            <a:avLst/>
          </a:prstGeom>
          <a:noFill/>
        </p:spPr>
        <p:txBody>
          <a:bodyPr wrap="square" rtlCol="0">
            <a:spAutoFit/>
          </a:bodyPr>
          <a:lstStyle/>
          <a:p>
            <a:r>
              <a:rPr lang="en-US" sz="1200" dirty="0">
                <a:effectLst/>
                <a:latin typeface="Times New Roman" panose="02020603050405020304" pitchFamily="18" charset="0"/>
              </a:rPr>
              <a:t>‘Sportage MY22’ model, Kia manufacturer</a:t>
            </a:r>
            <a:br>
              <a:rPr lang="en-US" sz="1200" dirty="0">
                <a:effectLst/>
                <a:latin typeface="Times New Roman" panose="02020603050405020304" pitchFamily="18" charset="0"/>
              </a:rPr>
            </a:br>
            <a:r>
              <a:rPr lang="en-US" sz="1200" dirty="0">
                <a:effectLst/>
                <a:latin typeface="Times New Roman" panose="02020603050405020304" pitchFamily="18" charset="0"/>
              </a:rPr>
              <a:t> “'GT-Line' 1.6 T-GDI 261 bhp PHEV” is the description, </a:t>
            </a:r>
          </a:p>
          <a:p>
            <a:r>
              <a:rPr lang="en-US" sz="1200" dirty="0">
                <a:effectLst/>
                <a:latin typeface="Times New Roman" panose="02020603050405020304" pitchFamily="18" charset="0"/>
              </a:rPr>
              <a:t>‘AT6’ transmission, ‘Automatic’ gear, with ‘1598’ engine capacity,</a:t>
            </a:r>
          </a:p>
          <a:p>
            <a:r>
              <a:rPr lang="en-US" sz="1200" dirty="0">
                <a:effectLst/>
                <a:latin typeface="Times New Roman" panose="02020603050405020304" pitchFamily="18" charset="0"/>
              </a:rPr>
              <a:t> ‘Electricity/Petrol’ fuel type, ‘Plug-in Hybrid Electric Vehicle (PHEV)’ power train </a:t>
            </a:r>
          </a:p>
          <a:p>
            <a:r>
              <a:rPr lang="en-US" sz="1200" dirty="0">
                <a:effectLst/>
                <a:latin typeface="Times New Roman" panose="02020603050405020304" pitchFamily="18" charset="0"/>
              </a:rPr>
              <a:t>are the characteristics that a car should have for to release less emissions. </a:t>
            </a:r>
            <a:endParaRPr lang="en-US" sz="1200" dirty="0"/>
          </a:p>
        </p:txBody>
      </p:sp>
      <p:pic>
        <p:nvPicPr>
          <p:cNvPr id="32" name="Audio 31">
            <a:hlinkClick r:id="" action="ppaction://media"/>
            <a:extLst>
              <a:ext uri="{FF2B5EF4-FFF2-40B4-BE49-F238E27FC236}">
                <a16:creationId xmlns:a16="http://schemas.microsoft.com/office/drawing/2014/main" id="{9269DB08-45C4-8A0C-94F5-A00B7E1DAFC7}"/>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4163482486"/>
      </p:ext>
    </p:extLst>
  </p:cSld>
  <p:clrMapOvr>
    <a:masterClrMapping/>
  </p:clrMapOvr>
  <mc:AlternateContent xmlns:mc="http://schemas.openxmlformats.org/markup-compatibility/2006">
    <mc:Choice xmlns:p14="http://schemas.microsoft.com/office/powerpoint/2010/main" Requires="p14">
      <p:transition spd="slow" p14:dur="2000" advTm="64405"/>
    </mc:Choice>
    <mc:Fallback>
      <p:transition spd="slow" advTm="6440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0BFADB-CCA9-1D64-D9EF-DB26EB845101}"/>
              </a:ext>
            </a:extLst>
          </p:cNvPr>
          <p:cNvSpPr>
            <a:spLocks noGrp="1"/>
          </p:cNvSpPr>
          <p:nvPr>
            <p:ph idx="1"/>
          </p:nvPr>
        </p:nvSpPr>
        <p:spPr>
          <a:xfrm>
            <a:off x="838200" y="567559"/>
            <a:ext cx="10515600" cy="5609404"/>
          </a:xfrm>
        </p:spPr>
        <p:txBody>
          <a:bodyPr>
            <a:normAutofit lnSpcReduction="10000"/>
          </a:bodyPr>
          <a:lstStyle/>
          <a:p>
            <a:r>
              <a:rPr lang="en-US" sz="1400" b="1" dirty="0">
                <a:solidFill>
                  <a:schemeClr val="tx1"/>
                </a:solidFill>
                <a:latin typeface="Times New Roman" panose="02020603050405020304" pitchFamily="18" charset="0"/>
                <a:cs typeface="Times New Roman" panose="02020603050405020304" pitchFamily="18" charset="0"/>
              </a:rPr>
              <a:t>LIMITATIONS</a:t>
            </a:r>
          </a:p>
          <a:p>
            <a:r>
              <a:rPr lang="en-US" sz="1400" dirty="0">
                <a:solidFill>
                  <a:schemeClr val="tx1"/>
                </a:solidFill>
                <a:effectLst/>
                <a:latin typeface="Times New Roman" panose="02020603050405020304" pitchFamily="18" charset="0"/>
                <a:cs typeface="Times New Roman" panose="02020603050405020304" pitchFamily="18" charset="0"/>
              </a:rPr>
              <a:t>I have faced many limitations while performing research. Firstly, the dataset is large and and consisted of errors. As the dataset is large cleaning the data was difficult. Secondly, different software’s gave different outputs. I had to create and sort tables to compare the visualizations for the right answer. </a:t>
            </a:r>
            <a:endParaRPr lang="en-US" sz="1400" dirty="0">
              <a:solidFill>
                <a:schemeClr val="tx1"/>
              </a:solidFill>
              <a:latin typeface="Times New Roman" panose="02020603050405020304" pitchFamily="18" charset="0"/>
              <a:cs typeface="Times New Roman" panose="02020603050405020304" pitchFamily="18" charset="0"/>
            </a:endParaRPr>
          </a:p>
          <a:p>
            <a:r>
              <a:rPr lang="en-US" sz="1400" dirty="0">
                <a:solidFill>
                  <a:schemeClr val="tx1"/>
                </a:solidFill>
                <a:effectLst/>
                <a:latin typeface="Times New Roman" panose="02020603050405020304" pitchFamily="18" charset="0"/>
                <a:cs typeface="Times New Roman" panose="02020603050405020304" pitchFamily="18" charset="0"/>
              </a:rPr>
              <a:t>In the 4 research questions, I didn’t consider the noise pollution. Kia manufacturer has low carbon emissions but more noise pollution. Hence, one must conduct more research and analysis to determine the optimal car characteristics if they want to reduce the noise levels too. </a:t>
            </a:r>
            <a:endParaRPr lang="en-US" sz="1400" dirty="0">
              <a:solidFill>
                <a:schemeClr val="tx1"/>
              </a:solidFill>
              <a:latin typeface="Times New Roman" panose="02020603050405020304" pitchFamily="18" charset="0"/>
              <a:cs typeface="Times New Roman" panose="02020603050405020304" pitchFamily="18" charset="0"/>
            </a:endParaRPr>
          </a:p>
          <a:p>
            <a:endParaRPr lang="en-US" sz="1400" b="1" dirty="0">
              <a:solidFill>
                <a:schemeClr val="tx1"/>
              </a:solidFill>
              <a:latin typeface="Times New Roman" panose="02020603050405020304" pitchFamily="18" charset="0"/>
              <a:cs typeface="Times New Roman" panose="02020603050405020304" pitchFamily="18" charset="0"/>
            </a:endParaRPr>
          </a:p>
          <a:p>
            <a:r>
              <a:rPr lang="en-US" sz="1400" b="1" dirty="0">
                <a:solidFill>
                  <a:schemeClr val="tx1"/>
                </a:solidFill>
                <a:latin typeface="Times New Roman" panose="02020603050405020304" pitchFamily="18" charset="0"/>
                <a:cs typeface="Times New Roman" panose="02020603050405020304" pitchFamily="18" charset="0"/>
              </a:rPr>
              <a:t>FINDINGS</a:t>
            </a:r>
          </a:p>
          <a:p>
            <a:r>
              <a:rPr lang="en-US" sz="1400" dirty="0">
                <a:solidFill>
                  <a:schemeClr val="tx1"/>
                </a:solidFill>
                <a:effectLst/>
                <a:latin typeface="Times New Roman" panose="02020603050405020304" pitchFamily="18" charset="0"/>
                <a:cs typeface="Times New Roman" panose="02020603050405020304" pitchFamily="18" charset="0"/>
              </a:rPr>
              <a:t>From the visualizations we can tell that ‘Rolls Royce’ and ‘Kia’ manufacturer is causing more pollution hence he should consider the factors that are leading to the more emissions and try to avoid them. </a:t>
            </a:r>
            <a:endParaRPr lang="en-US" sz="1400" dirty="0">
              <a:solidFill>
                <a:schemeClr val="tx1"/>
              </a:solidFill>
              <a:latin typeface="Times New Roman" panose="02020603050405020304" pitchFamily="18" charset="0"/>
              <a:cs typeface="Times New Roman" panose="02020603050405020304" pitchFamily="18" charset="0"/>
            </a:endParaRPr>
          </a:p>
          <a:p>
            <a:r>
              <a:rPr lang="en-US" sz="1400" dirty="0">
                <a:solidFill>
                  <a:schemeClr val="tx1"/>
                </a:solidFill>
                <a:effectLst/>
                <a:latin typeface="Times New Roman" panose="02020603050405020304" pitchFamily="18" charset="0"/>
                <a:cs typeface="Times New Roman" panose="02020603050405020304" pitchFamily="18" charset="0"/>
              </a:rPr>
              <a:t>From the visualizations and interpretations, we can tell that ‘Cullinan’ ab ‘GLE Estate model year 2023’ models are causing more air and noise pollution. Proper measures can be taken for the models by trying to change the design or engine. </a:t>
            </a:r>
            <a:endParaRPr lang="en-US" sz="1400" dirty="0">
              <a:solidFill>
                <a:schemeClr val="tx1"/>
              </a:solidFill>
              <a:latin typeface="Times New Roman" panose="02020603050405020304" pitchFamily="18" charset="0"/>
              <a:cs typeface="Times New Roman" panose="02020603050405020304" pitchFamily="18" charset="0"/>
            </a:endParaRPr>
          </a:p>
          <a:p>
            <a:r>
              <a:rPr lang="en-US" sz="1400" dirty="0">
                <a:solidFill>
                  <a:schemeClr val="tx1"/>
                </a:solidFill>
                <a:effectLst/>
                <a:latin typeface="Times New Roman" panose="02020603050405020304" pitchFamily="18" charset="0"/>
                <a:cs typeface="Times New Roman" panose="02020603050405020304" pitchFamily="18" charset="0"/>
              </a:rPr>
              <a:t>Diesel is the most common fuel used in many areas including rural areas. Hence, diesel is contributing to the most of carbon emissions. Although Diesel is mostly used, Petrol causes more pollution. LPG, Electricity led to less emissions. Hence, public must be made aware of this information and government measures must be taken to use the fuels that create less pollution. </a:t>
            </a:r>
            <a:endParaRPr lang="en-US" sz="1400" dirty="0">
              <a:solidFill>
                <a:schemeClr val="tx1"/>
              </a:solidFill>
              <a:latin typeface="Times New Roman" panose="02020603050405020304" pitchFamily="18" charset="0"/>
              <a:cs typeface="Times New Roman" panose="02020603050405020304" pitchFamily="18" charset="0"/>
            </a:endParaRPr>
          </a:p>
          <a:p>
            <a:r>
              <a:rPr lang="en-US" sz="1400" dirty="0">
                <a:solidFill>
                  <a:schemeClr val="tx1"/>
                </a:solidFill>
                <a:effectLst/>
                <a:latin typeface="Times New Roman" panose="02020603050405020304" pitchFamily="18" charset="0"/>
                <a:cs typeface="Times New Roman" panose="02020603050405020304" pitchFamily="18" charset="0"/>
              </a:rPr>
              <a:t>The characteristics, a car must have so that it produces less emissions are ‘Kia’ is the manufacturer. ‘Sportage MY22’ model has the lowest emissions, “'GT-Line' 1.6 T-GDI 261 bhp PHEV” is the description, ‘AT6’ transmission, ‘Automatic’ gear, with ‘1598’ engine capacity, ‘Electricity/Petrol’ fuel type, ‘Plug-in Hybrid Electric Vehicle (PHEV)’ power train are the characteristics that a car should have for to release less emissions. </a:t>
            </a:r>
            <a:endParaRPr lang="en-US" sz="1400" dirty="0">
              <a:solidFill>
                <a:schemeClr val="tx1"/>
              </a:solidFill>
              <a:latin typeface="Times New Roman" panose="02020603050405020304" pitchFamily="18" charset="0"/>
              <a:cs typeface="Times New Roman" panose="02020603050405020304" pitchFamily="18" charset="0"/>
            </a:endParaRPr>
          </a:p>
          <a:p>
            <a:endParaRPr lang="en-US" sz="1400" b="1" dirty="0">
              <a:solidFill>
                <a:schemeClr val="tx1"/>
              </a:solidFill>
              <a:latin typeface="Times New Roman" panose="02020603050405020304" pitchFamily="18" charset="0"/>
              <a:cs typeface="Times New Roman" panose="02020603050405020304" pitchFamily="18" charset="0"/>
            </a:endParaRPr>
          </a:p>
        </p:txBody>
      </p:sp>
      <p:pic>
        <p:nvPicPr>
          <p:cNvPr id="6" name="Audio 5">
            <a:hlinkClick r:id="" action="ppaction://media"/>
            <a:extLst>
              <a:ext uri="{FF2B5EF4-FFF2-40B4-BE49-F238E27FC236}">
                <a16:creationId xmlns:a16="http://schemas.microsoft.com/office/drawing/2014/main" id="{F64F8E5B-433E-414E-B206-A218A77B380C}"/>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943388507"/>
      </p:ext>
    </p:extLst>
  </p:cSld>
  <p:clrMapOvr>
    <a:masterClrMapping/>
  </p:clrMapOvr>
  <mc:AlternateContent xmlns:mc="http://schemas.openxmlformats.org/markup-compatibility/2006">
    <mc:Choice xmlns:p14="http://schemas.microsoft.com/office/powerpoint/2010/main" Requires="p14">
      <p:transition spd="slow" p14:dur="2000" advTm="52085"/>
    </mc:Choice>
    <mc:Fallback>
      <p:transition spd="slow" advTm="5208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theme/theme1.xml><?xml version="1.0" encoding="utf-8"?>
<a:theme xmlns:a="http://schemas.openxmlformats.org/drawingml/2006/main" name="Luminous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otalTime>88</TotalTime>
  <Words>721</Words>
  <Application>Microsoft Macintosh PowerPoint</Application>
  <PresentationFormat>Widescreen</PresentationFormat>
  <Paragraphs>45</Paragraphs>
  <Slides>5</Slides>
  <Notes>0</Notes>
  <HiddenSlides>0</HiddenSlides>
  <MMClips>5</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Avenir Next LT Pro</vt:lpstr>
      <vt:lpstr>Sabon Next LT</vt:lpstr>
      <vt:lpstr>Times New Roman</vt:lpstr>
      <vt:lpstr>Times New Roman,Bold</vt:lpstr>
      <vt:lpstr>Wingdings</vt:lpstr>
      <vt:lpstr>LuminousVTI</vt:lpstr>
      <vt:lpstr>Final Project Summary  Topic: Fuel consumption and CO2 emissions from passenger cars: Statistics and Analysis   G01388664       Pravallika Avula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Summary  Topic: Fuel consumption and CO2 emissions from passenger cars: Statistics and Analysis   G01388664       Pravallika Avula   </dc:title>
  <dc:creator>Pravallika Avula</dc:creator>
  <cp:lastModifiedBy>Pravallika Avula</cp:lastModifiedBy>
  <cp:revision>26</cp:revision>
  <dcterms:created xsi:type="dcterms:W3CDTF">2022-12-06T03:16:18Z</dcterms:created>
  <dcterms:modified xsi:type="dcterms:W3CDTF">2022-12-06T04:44:32Z</dcterms:modified>
</cp:coreProperties>
</file>