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1" r:id="rId2"/>
    <p:sldId id="263" r:id="rId3"/>
    <p:sldId id="268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561" autoAdjust="0"/>
  </p:normalViewPr>
  <p:slideViewPr>
    <p:cSldViewPr snapToGrid="0" snapToObjects="1">
      <p:cViewPr varScale="1">
        <p:scale>
          <a:sx n="79" d="100"/>
          <a:sy n="79" d="100"/>
        </p:scale>
        <p:origin x="-1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D8633-EBEA-294E-9DD2-2C457107AEB8}" type="datetimeFigureOut">
              <a:rPr lang="en-US" smtClean="0"/>
              <a:t>13/09/16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CBDC1-A631-6A40-82CD-F271688C0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EG web have requested</a:t>
            </a:r>
            <a:r>
              <a:rPr lang="en-GB" baseline="0" dirty="0" smtClean="0"/>
              <a:t> a read only git migration of a CVS repo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BDC1-A631-6A40-82CD-F271688C0E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0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900" dirty="0" smtClean="0">
                <a:solidFill>
                  <a:srgbClr val="FFFFFF"/>
                </a:solidFill>
                <a:latin typeface="Helvetica" charset="0"/>
                <a:cs typeface="Geneva" charset="0"/>
              </a:rPr>
              <a:t>EBI </a:t>
            </a:r>
            <a:r>
              <a:rPr lang="en-US" sz="900" dirty="0" smtClean="0">
                <a:solidFill>
                  <a:srgbClr val="FFFFFF"/>
                </a:solidFill>
                <a:latin typeface="Helvetica" charset="0"/>
                <a:cs typeface="Geneva" charset="0"/>
              </a:rPr>
              <a:t>is an Outstation of the European Molecular Biology Laboratory. </a:t>
            </a:r>
          </a:p>
        </p:txBody>
      </p:sp>
      <p:pic>
        <p:nvPicPr>
          <p:cNvPr id="6" name="Picture 6" descr="ebang-400dpi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613275"/>
            <a:ext cx="2209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angerLargePosRGB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842" y="5791200"/>
            <a:ext cx="25908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EBI-Sa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2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3" name="Picture 2" descr="EMBL_EBI_CMYK_2012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58" y="5037138"/>
            <a:ext cx="256136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121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410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410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669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319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56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6603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281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473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04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372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260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400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00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1" name="Picture 7" descr="SangerReversedLargeRGB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bang-400dpi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MBL_EBI_RGB_InversedUpdat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vullo.github.io/ensembl-migration-pm" TargetMode="Externa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Ensembl Migration to EBI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4354"/>
            <a:ext cx="7772400" cy="4343400"/>
          </a:xfrm>
        </p:spPr>
        <p:txBody>
          <a:bodyPr/>
          <a:lstStyle/>
          <a:p>
            <a:r>
              <a:rPr lang="en-GB" dirty="0" smtClean="0"/>
              <a:t>WP8: External communication</a:t>
            </a:r>
          </a:p>
          <a:p>
            <a:pPr lvl="1"/>
            <a:r>
              <a:rPr lang="en-GB" dirty="0" smtClean="0"/>
              <a:t>Bought in external consultancy to migrate RT from Best Practical</a:t>
            </a:r>
          </a:p>
          <a:p>
            <a:pPr lvl="1"/>
            <a:r>
              <a:rPr lang="en-GB" dirty="0" smtClean="0"/>
              <a:t>Migration slated for Mid-October (17</a:t>
            </a:r>
            <a:r>
              <a:rPr lang="en-GB" baseline="30000" dirty="0" smtClean="0"/>
              <a:t>th</a:t>
            </a:r>
            <a:r>
              <a:rPr lang="en-GB" dirty="0" smtClean="0"/>
              <a:t>-21</a:t>
            </a:r>
            <a:r>
              <a:rPr lang="en-GB" baseline="30000" dirty="0" smtClean="0"/>
              <a:t>st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Downtime expected to be minimal</a:t>
            </a:r>
          </a:p>
          <a:p>
            <a:pPr lvl="1"/>
            <a:r>
              <a:rPr lang="en-GB" dirty="0" smtClean="0"/>
              <a:t>Delayed due to numbers of reasons including data centre shutdown</a:t>
            </a:r>
          </a:p>
          <a:p>
            <a:pPr lvl="1"/>
            <a:r>
              <a:rPr lang="en-GB" dirty="0" err="1" smtClean="0"/>
              <a:t>Dev</a:t>
            </a:r>
            <a:r>
              <a:rPr lang="en-GB" dirty="0" smtClean="0"/>
              <a:t> and announce lists being discussed with Sanger systems</a:t>
            </a:r>
          </a:p>
        </p:txBody>
      </p:sp>
    </p:spTree>
    <p:extLst>
      <p:ext uri="{BB962C8B-B14F-4D97-AF65-F5344CB8AC3E}">
        <p14:creationId xmlns:p14="http://schemas.microsoft.com/office/powerpoint/2010/main" val="37844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hardware to everyone</a:t>
            </a:r>
          </a:p>
          <a:p>
            <a:endParaRPr lang="en-GB" dirty="0" smtClean="0"/>
          </a:p>
          <a:p>
            <a:r>
              <a:rPr lang="en-GB" dirty="0" smtClean="0"/>
              <a:t>Decide on the website topology</a:t>
            </a:r>
          </a:p>
          <a:p>
            <a:endParaRPr lang="en-GB" dirty="0" smtClean="0"/>
          </a:p>
          <a:p>
            <a:r>
              <a:rPr lang="en-GB" dirty="0" smtClean="0"/>
              <a:t>Get running as many processes/services/tools at EBI as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8 work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0200"/>
            <a:ext cx="8063511" cy="43434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WP1/2</a:t>
            </a:r>
            <a:r>
              <a:rPr lang="en-GB" dirty="0" smtClean="0"/>
              <a:t>: Migration of Ensembl 82 Archive and all other archives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WP3</a:t>
            </a:r>
            <a:r>
              <a:rPr lang="en-GB" dirty="0" smtClean="0"/>
              <a:t>: Ensembl FTP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WP4</a:t>
            </a:r>
            <a:r>
              <a:rPr lang="en-GB" dirty="0" smtClean="0"/>
              <a:t>: Ensembl Public MySQL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WP5/6</a:t>
            </a:r>
            <a:r>
              <a:rPr lang="en-GB" dirty="0" smtClean="0"/>
              <a:t>: Production: All content teams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WP7</a:t>
            </a:r>
            <a:r>
              <a:rPr lang="en-GB" dirty="0" smtClean="0"/>
              <a:t>: Live Ensembl Websites and services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WP8</a:t>
            </a:r>
            <a:r>
              <a:rPr lang="en-GB" dirty="0" smtClean="0"/>
              <a:t>: External communications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hlinkClick r:id="rId2"/>
              </a:rPr>
              <a:t>https://avullo.github.io/ensembl-migration-pm</a:t>
            </a:r>
            <a:r>
              <a:rPr lang="en-GB" sz="2400" b="1" dirty="0"/>
              <a:t> </a:t>
            </a:r>
            <a:br>
              <a:rPr lang="en-GB" sz="2400" b="1" dirty="0"/>
            </a:br>
            <a:endParaRPr lang="en-GB" sz="2400" dirty="0"/>
          </a:p>
        </p:txBody>
      </p:sp>
      <p:pic>
        <p:nvPicPr>
          <p:cNvPr id="4" name="Picture 3" descr="Screen Shot 2016-09-13 at 14.28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8" y="1093099"/>
            <a:ext cx="6203177" cy="51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876" y="435710"/>
            <a:ext cx="7772400" cy="914400"/>
          </a:xfrm>
        </p:spPr>
        <p:txBody>
          <a:bodyPr/>
          <a:lstStyle/>
          <a:p>
            <a:r>
              <a:rPr lang="en-GB" dirty="0" smtClean="0"/>
              <a:t>Migration Timeline: Q1 2017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654687" y="4117967"/>
            <a:ext cx="8271600" cy="2188307"/>
            <a:chOff x="582115" y="3954680"/>
            <a:chExt cx="8271600" cy="2188307"/>
          </a:xfrm>
        </p:grpSpPr>
        <p:sp>
          <p:nvSpPr>
            <p:cNvPr id="6" name="Down Arrow 5"/>
            <p:cNvSpPr/>
            <p:nvPr/>
          </p:nvSpPr>
          <p:spPr bwMode="auto">
            <a:xfrm rot="16200000">
              <a:off x="3623761" y="913034"/>
              <a:ext cx="2188307" cy="8271600"/>
            </a:xfrm>
            <a:prstGeom prst="down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0497" y="4753751"/>
              <a:ext cx="10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Oct 16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0487" y="4664097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Dec16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e87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9521" y="4664097"/>
              <a:ext cx="11425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Mar 17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e88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58601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24876" y="4664097"/>
              <a:ext cx="12456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Sept 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e86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3907971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23295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Rectangle 26"/>
          <p:cNvSpPr/>
          <p:nvPr/>
        </p:nvSpPr>
        <p:spPr bwMode="auto">
          <a:xfrm>
            <a:off x="6191549" y="4736670"/>
            <a:ext cx="1781613" cy="921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792" y="3026127"/>
            <a:ext cx="5248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To be capable of running all public services and production processes at EBI by release 88</a:t>
            </a:r>
            <a:endParaRPr lang="en-GB" sz="280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163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876" y="435710"/>
            <a:ext cx="7772400" cy="914400"/>
          </a:xfrm>
        </p:spPr>
        <p:txBody>
          <a:bodyPr/>
          <a:lstStyle/>
          <a:p>
            <a:r>
              <a:rPr lang="en-GB" dirty="0"/>
              <a:t>Migration </a:t>
            </a:r>
            <a:r>
              <a:rPr lang="en-GB" dirty="0" smtClean="0"/>
              <a:t>Timeline</a:t>
            </a:r>
            <a:r>
              <a:rPr lang="en-GB" dirty="0"/>
              <a:t>: </a:t>
            </a:r>
            <a:r>
              <a:rPr lang="en-GB" dirty="0" smtClean="0"/>
              <a:t>Q4 2016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654687" y="4117967"/>
            <a:ext cx="8271600" cy="2188307"/>
            <a:chOff x="582115" y="3954680"/>
            <a:chExt cx="8271600" cy="2188307"/>
          </a:xfrm>
        </p:grpSpPr>
        <p:sp>
          <p:nvSpPr>
            <p:cNvPr id="6" name="Down Arrow 5"/>
            <p:cNvSpPr/>
            <p:nvPr/>
          </p:nvSpPr>
          <p:spPr bwMode="auto">
            <a:xfrm rot="16200000">
              <a:off x="3623761" y="913034"/>
              <a:ext cx="2188307" cy="8271600"/>
            </a:xfrm>
            <a:prstGeom prst="down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0497" y="4753751"/>
              <a:ext cx="10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Oct 16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0487" y="4664097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Dec16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e87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9521" y="4664097"/>
              <a:ext cx="11425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Mar 17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e88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58601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24876" y="4664097"/>
              <a:ext cx="12456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Sept 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e86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3907971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23295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2325517" y="3138719"/>
            <a:ext cx="5248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Archives at EBI, web infrastructure ready for live site, production run confirmed</a:t>
            </a:r>
            <a:endParaRPr lang="en-GB" sz="280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45339" y="4736670"/>
            <a:ext cx="1616817" cy="921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8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876" y="435710"/>
            <a:ext cx="7772400" cy="914400"/>
          </a:xfrm>
        </p:spPr>
        <p:txBody>
          <a:bodyPr/>
          <a:lstStyle/>
          <a:p>
            <a:r>
              <a:rPr lang="en-GB" dirty="0"/>
              <a:t>Migration Timeline: </a:t>
            </a:r>
            <a:r>
              <a:rPr lang="en-GB" dirty="0" smtClean="0"/>
              <a:t>Oct 2016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71869" y="3092917"/>
            <a:ext cx="6017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Migration of Ensembl DB, Ensembl FTP, RT, production environment ready</a:t>
            </a:r>
            <a:endParaRPr lang="en-GB" sz="280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4687" y="4117967"/>
            <a:ext cx="8271600" cy="2188307"/>
            <a:chOff x="582115" y="3954680"/>
            <a:chExt cx="8271600" cy="2188307"/>
          </a:xfrm>
        </p:grpSpPr>
        <p:sp>
          <p:nvSpPr>
            <p:cNvPr id="6" name="Down Arrow 5"/>
            <p:cNvSpPr/>
            <p:nvPr/>
          </p:nvSpPr>
          <p:spPr bwMode="auto">
            <a:xfrm rot="16200000">
              <a:off x="3623761" y="913034"/>
              <a:ext cx="2188307" cy="8271600"/>
            </a:xfrm>
            <a:prstGeom prst="down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0497" y="4753751"/>
              <a:ext cx="10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Oct 16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0487" y="4664097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Dec16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e87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9521" y="4664097"/>
              <a:ext cx="11425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Mar 17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e88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58601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24876" y="4664097"/>
              <a:ext cx="12456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Sept 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e86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3907971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23295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2653068" y="4736670"/>
            <a:ext cx="1091315" cy="921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8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876" y="435710"/>
            <a:ext cx="7772400" cy="914400"/>
          </a:xfrm>
        </p:spPr>
        <p:txBody>
          <a:bodyPr/>
          <a:lstStyle/>
          <a:p>
            <a:r>
              <a:rPr lang="en-GB" dirty="0"/>
              <a:t>Migration Timeline: </a:t>
            </a:r>
            <a:r>
              <a:rPr lang="en-GB" dirty="0" smtClean="0"/>
              <a:t>Sept 2016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35460" y="3159970"/>
            <a:ext cx="6017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Production environment ready for use, hardware available, MySQL servers ready</a:t>
            </a:r>
            <a:endParaRPr lang="en-GB" sz="280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4687" y="4117967"/>
            <a:ext cx="8271600" cy="2188307"/>
            <a:chOff x="582115" y="3954680"/>
            <a:chExt cx="8271600" cy="2188307"/>
          </a:xfrm>
        </p:grpSpPr>
        <p:sp>
          <p:nvSpPr>
            <p:cNvPr id="6" name="Down Arrow 5"/>
            <p:cNvSpPr/>
            <p:nvPr/>
          </p:nvSpPr>
          <p:spPr bwMode="auto">
            <a:xfrm rot="16200000">
              <a:off x="3623761" y="913034"/>
              <a:ext cx="2188307" cy="8271600"/>
            </a:xfrm>
            <a:prstGeom prst="down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00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0497" y="4753751"/>
              <a:ext cx="10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Oct 16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0487" y="4664097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Dec16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e87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9521" y="4664097"/>
              <a:ext cx="11425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Mar 17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e88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58601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24876" y="4664097"/>
              <a:ext cx="12456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Sept 16</a:t>
              </a:r>
            </a:p>
            <a:p>
              <a:pPr algn="ctr"/>
              <a:r>
                <a:rPr lang="en-GB" sz="2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e86</a:t>
              </a:r>
              <a:endParaRPr lang="en-GB" sz="2400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3907971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2329543" y="4573383"/>
              <a:ext cx="0" cy="9217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724876" y="4749881"/>
            <a:ext cx="1616817" cy="921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8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4354"/>
            <a:ext cx="7772400" cy="4343400"/>
          </a:xfrm>
        </p:spPr>
        <p:txBody>
          <a:bodyPr/>
          <a:lstStyle/>
          <a:p>
            <a:r>
              <a:rPr lang="en-GB" dirty="0" smtClean="0"/>
              <a:t>WP1-2: Archives</a:t>
            </a:r>
          </a:p>
          <a:p>
            <a:pPr lvl="1"/>
            <a:r>
              <a:rPr lang="en-GB" dirty="0" smtClean="0"/>
              <a:t>Hosting archives on HX Embassy</a:t>
            </a:r>
          </a:p>
          <a:p>
            <a:pPr lvl="1"/>
            <a:r>
              <a:rPr lang="en-GB" dirty="0" smtClean="0"/>
              <a:t>All archives have been uploaded using </a:t>
            </a:r>
            <a:r>
              <a:rPr lang="en-GB" dirty="0" err="1" smtClean="0"/>
              <a:t>shadowland</a:t>
            </a:r>
            <a:endParaRPr lang="en-GB" dirty="0" smtClean="0"/>
          </a:p>
          <a:p>
            <a:pPr lvl="1"/>
            <a:r>
              <a:rPr lang="en-GB" dirty="0" smtClean="0"/>
              <a:t>e82 successfully deployed</a:t>
            </a:r>
          </a:p>
          <a:p>
            <a:pPr lvl="1"/>
            <a:r>
              <a:rPr lang="en-GB" dirty="0" smtClean="0"/>
              <a:t>e54 and e67 images hosted as proof of concept</a:t>
            </a:r>
          </a:p>
          <a:p>
            <a:endParaRPr lang="en-GB" dirty="0" smtClean="0"/>
          </a:p>
          <a:p>
            <a:r>
              <a:rPr lang="en-GB" dirty="0" smtClean="0"/>
              <a:t>WP3: FTP</a:t>
            </a:r>
          </a:p>
          <a:p>
            <a:pPr lvl="1"/>
            <a:r>
              <a:rPr lang="en-GB" dirty="0" smtClean="0"/>
              <a:t>All FTP transferred to EBI warehouse</a:t>
            </a:r>
          </a:p>
          <a:p>
            <a:pPr lvl="1"/>
            <a:r>
              <a:rPr lang="en-GB" dirty="0" smtClean="0"/>
              <a:t>Server being setup</a:t>
            </a:r>
          </a:p>
          <a:p>
            <a:endParaRPr lang="en-GB" dirty="0"/>
          </a:p>
          <a:p>
            <a:r>
              <a:rPr lang="en-GB" dirty="0" smtClean="0"/>
              <a:t>WP4: Public MySQL</a:t>
            </a:r>
          </a:p>
          <a:p>
            <a:pPr lvl="1"/>
            <a:r>
              <a:rPr lang="en-GB" dirty="0" smtClean="0"/>
              <a:t>Transfer done an awaiting hardware (MySQL 4 issues)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4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4354"/>
            <a:ext cx="7772400" cy="4343400"/>
          </a:xfrm>
        </p:spPr>
        <p:txBody>
          <a:bodyPr/>
          <a:lstStyle/>
          <a:p>
            <a:r>
              <a:rPr lang="en-GB" dirty="0" smtClean="0"/>
              <a:t>WP5-6: Production</a:t>
            </a:r>
          </a:p>
          <a:p>
            <a:pPr lvl="1"/>
            <a:r>
              <a:rPr lang="en-GB" dirty="0" smtClean="0"/>
              <a:t>Software environment deployed for testing RHEL7</a:t>
            </a:r>
          </a:p>
          <a:p>
            <a:pPr lvl="1"/>
            <a:r>
              <a:rPr lang="en-GB" dirty="0" smtClean="0"/>
              <a:t>/</a:t>
            </a:r>
            <a:r>
              <a:rPr lang="en-GB" dirty="0" err="1" smtClean="0"/>
              <a:t>nfs</a:t>
            </a:r>
            <a:r>
              <a:rPr lang="en-GB" dirty="0" smtClean="0"/>
              <a:t>/software/</a:t>
            </a:r>
            <a:r>
              <a:rPr lang="en-GB" dirty="0" err="1" smtClean="0"/>
              <a:t>ensembl</a:t>
            </a:r>
            <a:endParaRPr lang="en-GB" dirty="0" smtClean="0"/>
          </a:p>
          <a:p>
            <a:pPr lvl="1"/>
            <a:r>
              <a:rPr lang="en-GB" dirty="0" smtClean="0"/>
              <a:t>RHEL6 testing aborted</a:t>
            </a:r>
          </a:p>
          <a:p>
            <a:pPr lvl="1"/>
            <a:r>
              <a:rPr lang="en-GB" dirty="0" smtClean="0"/>
              <a:t>MySQL servers requested (32GB 4 cores and 64GB 8 cores for staging)</a:t>
            </a:r>
          </a:p>
          <a:p>
            <a:pPr lvl="1"/>
            <a:r>
              <a:rPr lang="en-GB" dirty="0" smtClean="0"/>
              <a:t>Lustre available at EBI for use</a:t>
            </a:r>
          </a:p>
          <a:p>
            <a:endParaRPr lang="en-GB" dirty="0" smtClean="0"/>
          </a:p>
          <a:p>
            <a:r>
              <a:rPr lang="en-GB" dirty="0" smtClean="0"/>
              <a:t>WP7: Services</a:t>
            </a:r>
          </a:p>
          <a:p>
            <a:pPr lvl="1"/>
            <a:r>
              <a:rPr lang="en-GB" dirty="0" smtClean="0"/>
              <a:t>Hardware on site for web; awaiting TSC meeting to define topology</a:t>
            </a:r>
          </a:p>
          <a:p>
            <a:pPr lvl="1"/>
            <a:r>
              <a:rPr lang="en-GB" dirty="0" smtClean="0"/>
              <a:t>Investigating co-hosting REST with EBI based websites</a:t>
            </a:r>
          </a:p>
          <a:p>
            <a:pPr lvl="1"/>
            <a:r>
              <a:rPr lang="en-GB" dirty="0" smtClean="0"/>
              <a:t>CVS at Sanger turned off with archive at EBI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1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Ensembl Template">
  <a:themeElements>
    <a:clrScheme name="Ensemb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sembl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Ensemb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396</Words>
  <Application>Microsoft Macintosh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Ensembl Template</vt:lpstr>
      <vt:lpstr>Ensembl Migration to EBI</vt:lpstr>
      <vt:lpstr>Background: 8 work packages</vt:lpstr>
      <vt:lpstr>https://avullo.github.io/ensembl-migration-pm  </vt:lpstr>
      <vt:lpstr>Migration Timeline: Q1 2017</vt:lpstr>
      <vt:lpstr>Migration Timeline: Q4 2016</vt:lpstr>
      <vt:lpstr>Migration Timeline: Oct 2016</vt:lpstr>
      <vt:lpstr>Migration Timeline: Sept 2016</vt:lpstr>
      <vt:lpstr>Progress</vt:lpstr>
      <vt:lpstr>Progress</vt:lpstr>
      <vt:lpstr>Progress</vt:lpstr>
      <vt:lpstr>Next Steps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 Migration to EBI</dc:title>
  <dc:creator>Andrew Yates</dc:creator>
  <cp:lastModifiedBy>Andrew Yates</cp:lastModifiedBy>
  <cp:revision>5</cp:revision>
  <dcterms:created xsi:type="dcterms:W3CDTF">2016-09-13T13:05:43Z</dcterms:created>
  <dcterms:modified xsi:type="dcterms:W3CDTF">2016-09-13T13:36:12Z</dcterms:modified>
</cp:coreProperties>
</file>