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77" r:id="rId1"/>
  </p:sldMasterIdLst>
  <p:notesMasterIdLst>
    <p:notesMasterId r:id="rId6"/>
  </p:notesMasterIdLst>
  <p:handoutMasterIdLst>
    <p:handoutMasterId r:id="rId7"/>
  </p:handoutMasterIdLst>
  <p:sldIdLst>
    <p:sldId id="548" r:id="rId2"/>
    <p:sldId id="468" r:id="rId3"/>
    <p:sldId id="547" r:id="rId4"/>
    <p:sldId id="549" r:id="rId5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597AE25A-E4A6-9F48-A6A5-301268BD7579}" type="datetimeFigureOut">
              <a:rPr lang="en-US"/>
              <a:pPr>
                <a:defRPr/>
              </a:pPr>
              <a:t>6/14/17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28C2B7C-9704-294F-85A5-3B14EFD918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44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429275D-1574-D64D-AC58-7914AD1F23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835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HelveticaNeueLT Pro 45 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Get</a:t>
            </a:r>
            <a:r>
              <a:rPr lang="en-US" baseline="0" dirty="0" smtClean="0">
                <a:latin typeface="Arial" charset="0"/>
                <a:ea typeface="ＭＳ Ｐゴシック" charset="0"/>
                <a:cs typeface="ＭＳ Ｐゴシック" charset="0"/>
              </a:rPr>
              <a:t> data about who we are planning to extend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DEB2C-9A45-B240-ADF6-DF2FE1AAB192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030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EMBL_EBI_DNA_dark2.pn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3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5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45 Lt"/>
                <a:cs typeface="HelveticaNeueLT Pro 45 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740840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EMBL_EBI_DNA_dark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3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5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45 Lt"/>
                <a:cs typeface="HelveticaNeueLT Pro 45 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707585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60189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939850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3898900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1219200"/>
            <a:ext cx="4000500" cy="435133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67089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HelveticaNeueLT Pro 45 Lt"/>
                <a:ea typeface="HelveticaNeueLT Pro 45 Lt"/>
                <a:cs typeface="HelveticaNeueLT Pro 45 Lt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454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6432550"/>
            <a:ext cx="37449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 eaLnBrk="1" hangingPunct="1">
              <a:spcBef>
                <a:spcPct val="50000"/>
              </a:spcBef>
              <a:defRPr/>
            </a:pPr>
            <a:r>
              <a:rPr lang="en-GB" sz="900" dirty="0" smtClean="0">
                <a:solidFill>
                  <a:srgbClr val="FFFFFF"/>
                </a:solidFill>
                <a:latin typeface="Helvetica" charset="0"/>
                <a:cs typeface="Geneva" charset="0"/>
              </a:rPr>
              <a:t>EBI </a:t>
            </a:r>
            <a:r>
              <a:rPr lang="en-US" sz="900" dirty="0" smtClean="0">
                <a:solidFill>
                  <a:srgbClr val="FFFFFF"/>
                </a:solidFill>
                <a:latin typeface="Helvetica" charset="0"/>
                <a:cs typeface="Geneva" charset="0"/>
              </a:rPr>
              <a:t>is an Outstation of the European Molecular Biology Laboratory. </a:t>
            </a:r>
          </a:p>
        </p:txBody>
      </p:sp>
      <p:pic>
        <p:nvPicPr>
          <p:cNvPr id="5" name="Picture 14" descr="EMBL_EBI_CMYK_201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5858178"/>
            <a:ext cx="252095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EBI_dusk.jpg"/>
          <p:cNvPicPr>
            <a:picLocks noChangeAspect="1"/>
          </p:cNvPicPr>
          <p:nvPr userDrawn="1"/>
        </p:nvPicPr>
        <p:blipFill rotWithShape="1">
          <a:blip r:embed="rId3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" t="7316" b="3685"/>
          <a:stretch/>
        </p:blipFill>
        <p:spPr bwMode="auto">
          <a:xfrm>
            <a:off x="0" y="-1"/>
            <a:ext cx="9150796" cy="558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4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Mac HD:Users:flicek:Documents:EBI:Enesmbl:Legal:Ensembl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65"/>
          <a:stretch>
            <a:fillRect/>
          </a:stretch>
        </p:blipFill>
        <p:spPr bwMode="auto">
          <a:xfrm>
            <a:off x="5520928" y="5858178"/>
            <a:ext cx="3211608" cy="82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05200" y="504825"/>
            <a:ext cx="52578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05200" y="2409825"/>
            <a:ext cx="5257800" cy="1752600"/>
          </a:xfrm>
        </p:spPr>
        <p:txBody>
          <a:bodyPr/>
          <a:lstStyle>
            <a:lvl1pPr marL="0" indent="0">
              <a:buFont typeface="Times" pitchFamily="-110" charset="0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1016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2209800" y="6400800"/>
            <a:ext cx="1143000" cy="3810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HelveticaNeueLT Pro 45 Lt"/>
              </a:defRPr>
            </a:lvl1pPr>
          </a:lstStyle>
          <a:p>
            <a:pPr defTabSz="457200"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6019800" y="6400800"/>
            <a:ext cx="1295400" cy="3810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HelveticaNeueLT Pro 45 Lt"/>
              </a:defRPr>
            </a:lvl1pPr>
          </a:lstStyle>
          <a:p>
            <a:pPr defTabSz="457200"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6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109" indent="0">
              <a:buNone/>
              <a:defRPr sz="2000" b="1"/>
            </a:lvl2pPr>
            <a:lvl3pPr marL="912222" indent="0">
              <a:buNone/>
              <a:defRPr sz="1800" b="1"/>
            </a:lvl3pPr>
            <a:lvl4pPr marL="1368334" indent="0">
              <a:buNone/>
              <a:defRPr sz="1600" b="1"/>
            </a:lvl4pPr>
            <a:lvl5pPr marL="1824444" indent="0">
              <a:buNone/>
              <a:defRPr sz="1600" b="1"/>
            </a:lvl5pPr>
            <a:lvl6pPr marL="2280557" indent="0">
              <a:buNone/>
              <a:defRPr sz="1600" b="1"/>
            </a:lvl6pPr>
            <a:lvl7pPr marL="2736666" indent="0">
              <a:buNone/>
              <a:defRPr sz="1600" b="1"/>
            </a:lvl7pPr>
            <a:lvl8pPr marL="3192771" indent="0">
              <a:buNone/>
              <a:defRPr sz="1600" b="1"/>
            </a:lvl8pPr>
            <a:lvl9pPr marL="3648888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109" indent="0">
              <a:buNone/>
              <a:defRPr sz="2000" b="1"/>
            </a:lvl2pPr>
            <a:lvl3pPr marL="912222" indent="0">
              <a:buNone/>
              <a:defRPr sz="1800" b="1"/>
            </a:lvl3pPr>
            <a:lvl4pPr marL="1368334" indent="0">
              <a:buNone/>
              <a:defRPr sz="1600" b="1"/>
            </a:lvl4pPr>
            <a:lvl5pPr marL="1824444" indent="0">
              <a:buNone/>
              <a:defRPr sz="1600" b="1"/>
            </a:lvl5pPr>
            <a:lvl6pPr marL="2280557" indent="0">
              <a:buNone/>
              <a:defRPr sz="1600" b="1"/>
            </a:lvl6pPr>
            <a:lvl7pPr marL="2736666" indent="0">
              <a:buNone/>
              <a:defRPr sz="1600" b="1"/>
            </a:lvl7pPr>
            <a:lvl8pPr marL="3192771" indent="0">
              <a:buNone/>
              <a:defRPr sz="1600" b="1"/>
            </a:lvl8pPr>
            <a:lvl9pPr marL="3648888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2209800" y="6400800"/>
            <a:ext cx="1143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6019800" y="6400800"/>
            <a:ext cx="12954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6371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 flipH="1">
            <a:off x="0" y="6210300"/>
            <a:ext cx="9144000" cy="647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xtLst/>
        </p:spPr>
        <p:txBody>
          <a:bodyPr wrap="none" lIns="44115" tIns="22065" rIns="44115" bIns="22065" anchor="ctr"/>
          <a:lstStyle/>
          <a:p>
            <a:pPr defTabSz="457200"/>
            <a:endParaRPr lang="en-GB" sz="1800" dirty="0">
              <a:solidFill>
                <a:srgbClr val="000000"/>
              </a:solidFill>
              <a:latin typeface="HelveticaNeueLT Pro 45 Lt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76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43513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pic>
        <p:nvPicPr>
          <p:cNvPr id="1029" name="Picture 2" descr="EMBL_EBI_RGB_InversedUpdat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6310313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ebang-400dpi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634" y="6255041"/>
            <a:ext cx="549866" cy="520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59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5" r:id="rId7"/>
    <p:sldLayoutId id="2147483886" r:id="rId8"/>
    <p:sldLayoutId id="2147483887" r:id="rId9"/>
  </p:sldLayoutIdLst>
  <p:transition>
    <p:cut/>
  </p:transition>
  <p:timing>
    <p:tnLst>
      <p:par>
        <p:cTn id="1" dur="indefinite" restart="never" nodeType="tmRoot"/>
      </p:par>
    </p:tnLst>
  </p:timing>
  <p:hf hdr="0" ftr="0"/>
  <p:txStyles>
    <p:titleStyle>
      <a:lvl1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HelveticaNeueLT Pro 45 Lt"/>
          <a:ea typeface="ＭＳ Ｐゴシック" charset="0"/>
          <a:cs typeface="HelveticaNeueLT Pro 45 Lt"/>
        </a:defRPr>
      </a:lvl1pPr>
      <a:lvl2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2pPr>
      <a:lvl3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3pPr>
      <a:lvl4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4pPr>
      <a:lvl5pPr algn="l" defTabSz="952500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HelveticaNeueLT Pro 45 Lt" charset="0"/>
          <a:ea typeface="ＭＳ Ｐゴシック" charset="0"/>
          <a:cs typeface="HelveticaNeueLT Pro 45 Lt" charset="0"/>
        </a:defRPr>
      </a:lvl5pPr>
      <a:lvl6pPr marL="220599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6pPr>
      <a:lvl7pPr marL="441176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7pPr>
      <a:lvl8pPr marL="661770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8pPr>
      <a:lvl9pPr marL="882370" algn="l" defTabSz="955894" rtl="0" eaLnBrk="1" fontAlgn="base" hangingPunct="1"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charset="0"/>
        </a:defRPr>
      </a:lvl9pPr>
    </p:titleStyle>
    <p:bodyStyle>
      <a:lvl1pPr marL="354013" indent="-354013" algn="l" defTabSz="952500" rtl="0" eaLnBrk="1" fontAlgn="base" hangingPunct="1">
        <a:spcBef>
          <a:spcPct val="20000"/>
        </a:spcBef>
        <a:spcAft>
          <a:spcPts val="0"/>
        </a:spcAft>
        <a:buClr>
          <a:schemeClr val="tx1"/>
        </a:buClr>
        <a:buSzPct val="120000"/>
        <a:buFont typeface="Arial" charset="0"/>
        <a:buChar char="•"/>
        <a:defRPr sz="24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1pPr>
      <a:lvl2pPr marL="631825" indent="-276225" algn="l" defTabSz="952500" rtl="0" eaLnBrk="1" fontAlgn="base" hangingPunct="1">
        <a:spcBef>
          <a:spcPts val="400"/>
        </a:spcBef>
        <a:spcAft>
          <a:spcPts val="400"/>
        </a:spcAft>
        <a:buClr>
          <a:srgbClr val="3366FF"/>
        </a:buClr>
        <a:buSzPct val="100000"/>
        <a:buFont typeface="Arial" charset="0"/>
        <a:buChar char="•"/>
        <a:defRPr sz="22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2pPr>
      <a:lvl3pPr marL="895350" indent="-234950" algn="l" defTabSz="952500" rtl="0" eaLnBrk="1" fontAlgn="base" hangingPunct="1">
        <a:spcBef>
          <a:spcPts val="400"/>
        </a:spcBef>
        <a:spcAft>
          <a:spcPts val="40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3pPr>
      <a:lvl4pPr marL="1147763" indent="-234950" algn="l" defTabSz="952500" rtl="0" eaLnBrk="1" fontAlgn="base" hangingPunct="1">
        <a:spcBef>
          <a:spcPct val="20000"/>
        </a:spcBef>
        <a:spcAft>
          <a:spcPts val="575"/>
        </a:spcAft>
        <a:buClr>
          <a:srgbClr val="3366FF"/>
        </a:buClr>
        <a:buFont typeface="Times" charset="0"/>
        <a:buChar char="•"/>
        <a:defRPr sz="20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4pPr>
      <a:lvl5pPr marL="1400175" indent="-234950" algn="l" defTabSz="952500" rtl="0" eaLnBrk="1" fontAlgn="base" hangingPunct="1">
        <a:spcBef>
          <a:spcPct val="20000"/>
        </a:spcBef>
        <a:spcAft>
          <a:spcPts val="575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HelveticaNeueLT Pro 45 Lt"/>
          <a:ea typeface="ＭＳ Ｐゴシック" charset="0"/>
          <a:cs typeface="HelveticaNeueLT Pro 45 Lt"/>
        </a:defRPr>
      </a:lvl5pPr>
      <a:lvl6pPr marL="2371346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6pPr>
      <a:lvl7pPr marL="2591945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7pPr>
      <a:lvl8pPr marL="2812522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8pPr>
      <a:lvl9pPr marL="3033117" indent="-238971" algn="l" defTabSz="95589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48" charset="0"/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20599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41176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617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8237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0294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3541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44140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64733" algn="l" defTabSz="4411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6.jpe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jp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MBL_EBI_DNA_dark2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7006"/>
          <a:stretch/>
        </p:blipFill>
        <p:spPr bwMode="auto">
          <a:xfrm>
            <a:off x="0" y="-88900"/>
            <a:ext cx="9144000" cy="5702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675" y="504824"/>
            <a:ext cx="6092825" cy="2505076"/>
          </a:xfrm>
        </p:spPr>
        <p:txBody>
          <a:bodyPr/>
          <a:lstStyle/>
          <a:p>
            <a:pPr eaLnBrk="1" hangingPunct="1"/>
            <a:endParaRPr lang="en-GB" sz="3600" dirty="0">
              <a:solidFill>
                <a:srgbClr val="FFFFFF"/>
              </a:solidFill>
              <a:latin typeface="HelveticaNeueLT Pro 55 Roman"/>
              <a:ea typeface="ＭＳ Ｐゴシック" charset="0"/>
              <a:cs typeface="HelveticaNeueLT Pro 55 Roman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4" y="2790825"/>
            <a:ext cx="5345355" cy="1752600"/>
          </a:xfrm>
        </p:spPr>
        <p:txBody>
          <a:bodyPr anchor="b"/>
          <a:lstStyle/>
          <a:p>
            <a:pPr eaLnBrk="1" hangingPunct="1">
              <a:buFont typeface="Times" charset="0"/>
              <a:buNone/>
            </a:pPr>
            <a:endParaRPr lang="en-US" sz="2400" dirty="0">
              <a:solidFill>
                <a:schemeClr val="bg1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2300" y="17653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hangingPunct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" y="5461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hangingPunct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59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95171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Ensembl Acknowledgements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half" idx="2"/>
          </p:nvPr>
        </p:nvSpPr>
        <p:spPr>
          <a:xfrm>
            <a:off x="486374" y="690675"/>
            <a:ext cx="4040188" cy="485934"/>
          </a:xfrm>
        </p:spPr>
        <p:txBody>
          <a:bodyPr/>
          <a:lstStyle/>
          <a:p>
            <a:pPr marL="0" indent="0">
              <a:buFont typeface="Times" charset="0"/>
              <a:buNone/>
            </a:pP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The Entire Ensembl Team</a:t>
            </a:r>
          </a:p>
        </p:txBody>
      </p:sp>
      <p:sp>
        <p:nvSpPr>
          <p:cNvPr id="26" name="Content Placeholder 13"/>
          <p:cNvSpPr>
            <a:spLocks noGrp="1"/>
          </p:cNvSpPr>
          <p:nvPr>
            <p:ph sz="quarter" idx="4"/>
          </p:nvPr>
        </p:nvSpPr>
        <p:spPr>
          <a:xfrm>
            <a:off x="4500563" y="1265238"/>
            <a:ext cx="4041775" cy="3951287"/>
          </a:xfrm>
        </p:spPr>
        <p:txBody>
          <a:bodyPr/>
          <a:lstStyle/>
          <a:p>
            <a:pPr marL="0" indent="0">
              <a:buFont typeface="Times" charset="0"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buFont typeface="Times" charset="0"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Times" charset="0"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Times" charset="0"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144200"/>
            <a:ext cx="8191500" cy="3517900"/>
          </a:xfrm>
          <a:prstGeom prst="rect">
            <a:avLst/>
          </a:prstGeom>
          <a:noFill/>
        </p:spPr>
      </p:pic>
      <p:sp>
        <p:nvSpPr>
          <p:cNvPr id="25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-10681" y="5115625"/>
            <a:ext cx="1481221" cy="481212"/>
          </a:xfrm>
        </p:spPr>
        <p:txBody>
          <a:bodyPr>
            <a:noAutofit/>
          </a:bodyPr>
          <a:lstStyle/>
          <a:p>
            <a:pPr algn="r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Funding</a:t>
            </a:r>
          </a:p>
        </p:txBody>
      </p:sp>
      <p:pic>
        <p:nvPicPr>
          <p:cNvPr id="2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402" y="5357871"/>
            <a:ext cx="1207670" cy="81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9" b="12515"/>
          <a:stretch/>
        </p:blipFill>
        <p:spPr bwMode="auto">
          <a:xfrm>
            <a:off x="1213865" y="6192942"/>
            <a:ext cx="2009517" cy="56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60" y="5401391"/>
            <a:ext cx="1702832" cy="79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" descr="rgb_logo_2006_300dp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81" y="5521638"/>
            <a:ext cx="1390345" cy="58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7585075" y="6233981"/>
            <a:ext cx="1584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0" dirty="0">
                <a:solidFill>
                  <a:srgbClr val="000000"/>
                </a:solidFill>
              </a:rPr>
              <a:t>Co-funded by the European Union</a:t>
            </a:r>
          </a:p>
        </p:txBody>
      </p:sp>
      <p:pic>
        <p:nvPicPr>
          <p:cNvPr id="4" name="Picture 3" descr="MedBioinformatics_opc_1_1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9" b="16821"/>
          <a:stretch/>
        </p:blipFill>
        <p:spPr>
          <a:xfrm>
            <a:off x="5832475" y="6192942"/>
            <a:ext cx="1779156" cy="596397"/>
          </a:xfrm>
          <a:prstGeom prst="rect">
            <a:avLst/>
          </a:prstGeom>
        </p:spPr>
      </p:pic>
      <p:pic>
        <p:nvPicPr>
          <p:cNvPr id="2" name="Picture 1" descr="Full-logo_2016020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215" y="6286329"/>
            <a:ext cx="2409489" cy="450458"/>
          </a:xfrm>
          <a:prstGeom prst="rect">
            <a:avLst/>
          </a:prstGeom>
        </p:spPr>
      </p:pic>
      <p:pic>
        <p:nvPicPr>
          <p:cNvPr id="5" name="Picture 4" descr="Screen Shot 2016-04-20 at 13.33.30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09" y="5401391"/>
            <a:ext cx="1816331" cy="747901"/>
          </a:xfrm>
          <a:prstGeom prst="rect">
            <a:avLst/>
          </a:prstGeom>
        </p:spPr>
      </p:pic>
      <p:pic>
        <p:nvPicPr>
          <p:cNvPr id="3" name="Picture 2" descr="wellcome-logo-blu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0" y="5728688"/>
            <a:ext cx="959587" cy="959587"/>
          </a:xfrm>
          <a:prstGeom prst="rect">
            <a:avLst/>
          </a:prstGeom>
        </p:spPr>
      </p:pic>
      <p:pic>
        <p:nvPicPr>
          <p:cNvPr id="16" name="Picture 10" descr="EBI_dusk.jpg"/>
          <p:cNvPicPr>
            <a:picLocks noChangeAspect="1"/>
          </p:cNvPicPr>
          <p:nvPr/>
        </p:nvPicPr>
        <p:blipFill rotWithShape="1">
          <a:blip r:embed="rId1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" t="8832" b="8656"/>
          <a:stretch/>
        </p:blipFill>
        <p:spPr bwMode="auto">
          <a:xfrm>
            <a:off x="0" y="-7825"/>
            <a:ext cx="9144000" cy="51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4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9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BL-EBI_template_2014">
  <a:themeElements>
    <a:clrScheme name="">
      <a:dk1>
        <a:srgbClr val="000000"/>
      </a:dk1>
      <a:lt1>
        <a:srgbClr val="FFFFFF"/>
      </a:lt1>
      <a:dk2>
        <a:srgbClr val="007E82"/>
      </a:dk2>
      <a:lt2>
        <a:srgbClr val="7D7D7D"/>
      </a:lt2>
      <a:accent1>
        <a:srgbClr val="72AD46"/>
      </a:accent1>
      <a:accent2>
        <a:srgbClr val="DF001A"/>
      </a:accent2>
      <a:accent3>
        <a:srgbClr val="FFFFFF"/>
      </a:accent3>
      <a:accent4>
        <a:srgbClr val="000000"/>
      </a:accent4>
      <a:accent5>
        <a:srgbClr val="BCD3B0"/>
      </a:accent5>
      <a:accent6>
        <a:srgbClr val="CA0016"/>
      </a:accent6>
      <a:hlink>
        <a:srgbClr val="007E82"/>
      </a:hlink>
      <a:folHlink>
        <a:srgbClr val="72AD46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981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5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DCDCDC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EBEBEB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Templates:Ensembl Template.pot</Template>
  <TotalTime>18341</TotalTime>
  <Words>23</Words>
  <Application>Microsoft Macintosh PowerPoint</Application>
  <PresentationFormat>On-screen Show (4:3)</PresentationFormat>
  <Paragraphs>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Calibri</vt:lpstr>
      <vt:lpstr>Geneva</vt:lpstr>
      <vt:lpstr>Helvetica</vt:lpstr>
      <vt:lpstr>HelveticaNeueLT Pro 45 Lt</vt:lpstr>
      <vt:lpstr>HelveticaNeueLT Pro 55 Roman</vt:lpstr>
      <vt:lpstr>ＭＳ Ｐゴシック</vt:lpstr>
      <vt:lpstr>Times</vt:lpstr>
      <vt:lpstr>Arial</vt:lpstr>
      <vt:lpstr>EMBL-EBI_template_2014</vt:lpstr>
      <vt:lpstr>PowerPoint Presentation</vt:lpstr>
      <vt:lpstr>PowerPoint Presentation</vt:lpstr>
      <vt:lpstr>PowerPoint Presentation</vt:lpstr>
      <vt:lpstr>Ensembl Acknowledgements</vt:lpstr>
    </vt:vector>
  </TitlesOfParts>
  <Company>Paul Flicek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Flicek</dc:creator>
  <cp:lastModifiedBy>Microsoft Office User</cp:lastModifiedBy>
  <cp:revision>400</cp:revision>
  <cp:lastPrinted>2014-01-20T09:38:34Z</cp:lastPrinted>
  <dcterms:created xsi:type="dcterms:W3CDTF">2009-11-03T13:00:22Z</dcterms:created>
  <dcterms:modified xsi:type="dcterms:W3CDTF">2017-06-14T13:55:41Z</dcterms:modified>
</cp:coreProperties>
</file>