
<file path=[Content_Types].xml><?xml version="1.0" encoding="utf-8"?>
<Types xmlns="http://schemas.openxmlformats.org/package/2006/content-types">
  <Override PartName="/_rels/.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25.xml.rels" ContentType="application/vnd.openxmlformats-package.relationships+xml"/>
  <Override PartName="/ppt/notesSlides/_rels/notesSlide6.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9.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9.tiff" ContentType="image/tiff"/>
  <Override PartName="/ppt/media/image11.png" ContentType="image/png"/>
  <Override PartName="/ppt/media/image20.tiff" ContentType="image/tiff"/>
  <Override PartName="/ppt/media/image13.png" ContentType="image/png"/>
  <Override PartName="/ppt/media/image22.png" ContentType="image/png"/>
  <Override PartName="/ppt/media/image31.png" ContentType="image/png"/>
  <Override PartName="/ppt/media/image40.png" ContentType="image/png"/>
  <Override PartName="/ppt/media/image15.png" ContentType="image/png"/>
  <Override PartName="/ppt/media/image24.png" ContentType="image/png"/>
  <Override PartName="/ppt/media/image33.png" ContentType="image/png"/>
  <Override PartName="/ppt/media/image17.png" ContentType="image/png"/>
  <Override PartName="/ppt/media/image26.png" ContentType="image/png"/>
  <Override PartName="/ppt/media/image35.png" ContentType="image/png"/>
  <Override PartName="/ppt/media/image28.png" ContentType="image/png"/>
  <Override PartName="/ppt/media/image37.png" ContentType="image/png"/>
  <Override PartName="/ppt/media/image2.png" ContentType="image/png"/>
  <Override PartName="/ppt/media/image39.png" ContentType="image/png"/>
  <Override PartName="/ppt/media/image4.png" ContentType="image/png"/>
  <Override PartName="/ppt/media/image6.png" ContentType="image/png"/>
  <Override PartName="/ppt/media/image8.png" ContentType="image/png"/>
  <Override PartName="/ppt/media/image10.png" ContentType="image/png"/>
  <Override PartName="/ppt/media/image12.png" ContentType="image/png"/>
  <Override PartName="/ppt/media/image21.png" ContentType="image/png"/>
  <Override PartName="/ppt/media/image30.png" ContentType="image/png"/>
  <Override PartName="/ppt/media/image14.png" ContentType="image/png"/>
  <Override PartName="/ppt/media/image23.png" ContentType="image/png"/>
  <Override PartName="/ppt/media/image32.png" ContentType="image/png"/>
  <Override PartName="/ppt/media/image16.png" ContentType="image/png"/>
  <Override PartName="/ppt/media/image25.png" ContentType="image/png"/>
  <Override PartName="/ppt/media/image34.png" ContentType="image/png"/>
  <Override PartName="/ppt/media/image18.png" ContentType="image/png"/>
  <Override PartName="/ppt/media/image27.png" ContentType="image/png"/>
  <Override PartName="/ppt/media/image36.png" ContentType="image/png"/>
  <Override PartName="/ppt/media/image1.png" ContentType="image/png"/>
  <Override PartName="/ppt/media/image29.png" ContentType="image/png"/>
  <Override PartName="/ppt/media/image38.png" ContentType="image/png"/>
  <Override PartName="/ppt/media/image3.png" ContentType="image/png"/>
  <Override PartName="/ppt/media/image5.png" ContentType="image/png"/>
  <Override PartName="/ppt/media/image7.png" ContentType="image/png"/>
  <Override PartName="/ppt/slideLayouts/slideLayout28.xml" ContentType="application/vnd.openxmlformats-officedocument.presentationml.slideLayout+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77240" y="4777560"/>
            <a:ext cx="6217560" cy="4525920"/>
          </a:xfrm>
          <a:prstGeom prst="rect">
            <a:avLst/>
          </a:prstGeom>
        </p:spPr>
        <p:txBody>
          <a:bodyPr bIns="0" lIns="0" rIns="0" tIns="0" wrap="none"/>
          <a:p>
            <a:r>
              <a:rPr lang="en-GB"/>
              <a:t>Click to edit the notes' format</a:t>
            </a:r>
            <a:endParaRPr/>
          </a:p>
        </p:txBody>
      </p:sp>
      <p:sp>
        <p:nvSpPr>
          <p:cNvPr id="121" name="PlaceHolder 2"/>
          <p:cNvSpPr>
            <a:spLocks noGrp="1"/>
          </p:cNvSpPr>
          <p:nvPr>
            <p:ph type="hdr"/>
          </p:nvPr>
        </p:nvSpPr>
        <p:spPr>
          <a:xfrm>
            <a:off x="0" y="0"/>
            <a:ext cx="3372840" cy="502560"/>
          </a:xfrm>
          <a:prstGeom prst="rect">
            <a:avLst/>
          </a:prstGeom>
        </p:spPr>
        <p:txBody>
          <a:bodyPr bIns="0" lIns="0" rIns="0" tIns="0" wrap="none"/>
          <a:p>
            <a:r>
              <a:rPr lang="en-GB" sz="1400"/>
              <a:t>&lt;header&gt;</a:t>
            </a:r>
            <a:endParaRPr/>
          </a:p>
        </p:txBody>
      </p:sp>
      <p:sp>
        <p:nvSpPr>
          <p:cNvPr id="122" name="PlaceHolder 3"/>
          <p:cNvSpPr>
            <a:spLocks noGrp="1"/>
          </p:cNvSpPr>
          <p:nvPr>
            <p:ph type="dt"/>
          </p:nvPr>
        </p:nvSpPr>
        <p:spPr>
          <a:xfrm>
            <a:off x="4399200" y="0"/>
            <a:ext cx="3372840" cy="502560"/>
          </a:xfrm>
          <a:prstGeom prst="rect">
            <a:avLst/>
          </a:prstGeom>
        </p:spPr>
        <p:txBody>
          <a:bodyPr bIns="0" lIns="0" rIns="0" tIns="0" wrap="none"/>
          <a:p>
            <a:pPr algn="r"/>
            <a:r>
              <a:rPr lang="en-GB" sz="1400"/>
              <a:t>&lt;date/time&gt;</a:t>
            </a:r>
            <a:endParaRPr/>
          </a:p>
        </p:txBody>
      </p:sp>
      <p:sp>
        <p:nvSpPr>
          <p:cNvPr id="123" name="PlaceHolder 4"/>
          <p:cNvSpPr>
            <a:spLocks noGrp="1"/>
          </p:cNvSpPr>
          <p:nvPr>
            <p:ph type="ftr"/>
          </p:nvPr>
        </p:nvSpPr>
        <p:spPr>
          <a:xfrm>
            <a:off x="0" y="9555480"/>
            <a:ext cx="3372840" cy="502560"/>
          </a:xfrm>
          <a:prstGeom prst="rect">
            <a:avLst/>
          </a:prstGeom>
        </p:spPr>
        <p:txBody>
          <a:bodyPr anchor="b" bIns="0" lIns="0" rIns="0" tIns="0" wrap="none"/>
          <a:p>
            <a:r>
              <a:rPr lang="en-GB" sz="1400"/>
              <a:t>&lt;footer&gt;</a:t>
            </a:r>
            <a:endParaRPr/>
          </a:p>
        </p:txBody>
      </p:sp>
      <p:sp>
        <p:nvSpPr>
          <p:cNvPr id="124" name="PlaceHolder 5"/>
          <p:cNvSpPr>
            <a:spLocks noGrp="1"/>
          </p:cNvSpPr>
          <p:nvPr>
            <p:ph type="sldNum"/>
          </p:nvPr>
        </p:nvSpPr>
        <p:spPr>
          <a:xfrm>
            <a:off x="4399200" y="9555480"/>
            <a:ext cx="3372840" cy="502560"/>
          </a:xfrm>
          <a:prstGeom prst="rect">
            <a:avLst/>
          </a:prstGeom>
        </p:spPr>
        <p:txBody>
          <a:bodyPr anchor="b" bIns="0" lIns="0" rIns="0" tIns="0" wrap="none"/>
          <a:p>
            <a:pPr algn="r"/>
            <a:fld id="{01E15131-51C1-41E1-B1B1-51A171214111}" type="slidenum">
              <a:rPr lang="en-GB" sz="1400"/>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77240" y="4777560"/>
            <a:ext cx="6217560" cy="4526280"/>
          </a:xfrm>
          <a:prstGeom prst="rect">
            <a:avLst/>
          </a:prstGeom>
        </p:spPr>
        <p:txBody>
          <a:bodyPr bIns="0" lIns="0" rIns="0" tIns="0" wrap="none"/>
          <a:p>
            <a:r>
              <a:rPr lang="en-GB"/>
              <a:t>I would like to talk about things I've been doing in the recent past concerning the integration of remote genome annotation data using recent genome browser technology</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777240" y="4777560"/>
            <a:ext cx="6217560" cy="4525920"/>
          </a:xfrm>
          <a:prstGeom prst="rect">
            <a:avLst/>
          </a:prstGeom>
        </p:spPr>
        <p:txBody>
          <a:bodyPr bIns="0" lIns="0" rIns="0" tIns="0" wrap="none"/>
          <a:p>
            <a:r>
              <a:rPr lang="en-GB" sz="2000"/>
              <a:t>But of course there are some limitations with this technology.</a:t>
            </a:r>
            <a:endParaRPr/>
          </a:p>
          <a:p>
            <a:r>
              <a:rPr lang="en-GB" sz="2000"/>
              <a:t>At present, integration of track hubs into Ensembl/UCSC involves the copy and paste of known URLs.</a:t>
            </a:r>
            <a:endParaRPr/>
          </a:p>
          <a:p>
            <a:r>
              <a:rPr lang="en-GB" sz="2000"/>
              <a:t>Discovery is based on word-of-mouth or the provision of manually curated portal pages hosted by the genome browser</a:t>
            </a:r>
            <a:endParaRPr/>
          </a:p>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77240" y="4777560"/>
            <a:ext cx="6217560" cy="4525920"/>
          </a:xfrm>
          <a:prstGeom prst="rect">
            <a:avLst/>
          </a:prstGeom>
        </p:spPr>
        <p:txBody>
          <a:bodyPr bIns="0" lIns="0" rIns="0" tIns="0" wrap="none"/>
          <a:p>
            <a:r>
              <a:rPr lang="en-GB" sz="2000"/>
              <a:t>The Genome Browser provides links to a collection of public track hubs that have been registered with UCSC.</a:t>
            </a:r>
            <a:endParaRPr/>
          </a:p>
          <a:p>
            <a:r>
              <a:rPr lang="en-GB" sz="2000"/>
              <a:t>Until now, there was a similar system for Ensembl</a:t>
            </a:r>
            <a:endParaRPr/>
          </a:p>
          <a:p>
            <a:endParaRPr/>
          </a:p>
          <a:p>
            <a:r>
              <a:rPr lang="en-GB" sz="2000"/>
              <a:t>We believe this system is unmaintanable especially considering the potentially very large number of track hubs which might be released world wide in the near future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777240" y="4777560"/>
            <a:ext cx="6217560" cy="4525920"/>
          </a:xfrm>
          <a:prstGeom prst="rect">
            <a:avLst/>
          </a:prstGeom>
        </p:spPr>
        <p:txBody>
          <a:bodyPr bIns="0" lIns="0" rIns="0" tIns="0" wrap="none"/>
          <a:p>
            <a:r>
              <a:rPr lang="en-GB" sz="1600"/>
              <a:t>There's extensive documentation on how to do searches, from the web interface and programatically , and how to use the REST API.</a:t>
            </a:r>
            <a:endParaRPr/>
          </a:p>
          <a:p>
            <a:r>
              <a:rPr lang="en-GB" sz="1600"/>
              <a:t>You can see here a guided walk through the steps you commonly do when using the hub registration API, with examples on how to login/out, register a track hub, and do basic CRUD operations on your set of registered hubs.</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777240" y="4777560"/>
            <a:ext cx="6217560" cy="4525920"/>
          </a:xfrm>
          <a:prstGeom prst="rect">
            <a:avLst/>
          </a:prstGeom>
        </p:spPr>
        <p:txBody>
          <a:bodyPr bIns="0" lIns="0" rIns="0" tIns="0" wrap="none"/>
          <a:p>
            <a:r>
              <a:rPr lang="en-GB" sz="1600"/>
              <a:t>Each section contains example clients in different programming languages: we have Perl, Python2 and Ruby and I am currently adding examples in Python3.</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77240" y="4777560"/>
            <a:ext cx="6217560" cy="4525920"/>
          </a:xfrm>
          <a:prstGeom prst="rect">
            <a:avLst/>
          </a:prstGeom>
        </p:spPr>
        <p:txBody>
          <a:bodyPr bIns="0" lIns="0" rIns="0" tIns="0" wrap="none"/>
          <a:p>
            <a:r>
              <a:rPr lang="en-GB" sz="1600"/>
              <a:t>There's also reference documentation for each API section, with extensive information on how to use each endpoint.</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77240" y="4777560"/>
            <a:ext cx="6217560" cy="4525920"/>
          </a:xfrm>
          <a:prstGeom prst="rect">
            <a:avLst/>
          </a:prstGeom>
        </p:spPr>
        <p:txBody>
          <a:bodyPr bIns="0" lIns="0" rIns="0" tIns="0" wrap="none"/>
          <a:p>
            <a:r>
              <a:rPr lang="en-GB" sz="1600"/>
              <a:t>We’ve explored the possibility of generating an RDF representation from track hub JSON stored in the registry so as to offer users the opportunity to search over increasingly vast amount of connected data, including track hubs, using SPARQL.</a:t>
            </a:r>
            <a:endParaRPr/>
          </a:p>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77240" y="4777560"/>
            <a:ext cx="6217560" cy="4525920"/>
          </a:xfrm>
          <a:prstGeom prst="rect">
            <a:avLst/>
          </a:prstGeom>
        </p:spPr>
        <p:txBody>
          <a:bodyPr bIns="0" lIns="0" rIns="0" tIns="0" wrap="none"/>
          <a:p>
            <a:r>
              <a:rPr lang="en-GB"/>
              <a:t>High throughput seq tech has challenged gen vis tools as the vol and size of genome-wide data sets outpace the capacity of existing browser tech.</a:t>
            </a:r>
            <a:endParaRPr/>
          </a:p>
          <a:p>
            <a:r>
              <a:rPr lang="en-GB"/>
              <a:t>In recent years, both the UCSC/Ensembl browsers have been extended to offer increased visualisation of remotely hosted large data sets adding support for binary indexed large data formats</a:t>
            </a:r>
            <a:endParaRPr/>
          </a:p>
          <a:p>
            <a:r>
              <a:rPr lang="en-GB"/>
              <a:t>Most notably, in 2011 UCSC introduced support for track data hubs, which is briefly a mechanism to fully and efficiently integrate one or more large data sets into the browser</a:t>
            </a:r>
            <a:endParaRPr/>
          </a:p>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77240" y="4777560"/>
            <a:ext cx="6217560" cy="4525920"/>
          </a:xfrm>
          <a:prstGeom prst="rect">
            <a:avLst/>
          </a:prstGeom>
        </p:spPr>
        <p:txBody>
          <a:bodyPr bIns="0" lIns="0" rIns="0" tIns="0" wrap="none"/>
          <a:p>
            <a:r>
              <a:rPr lang="en-GB"/>
              <a:t>Ths are remote internet-accessible collections of genome annotations that can be viewed on a genome browser (supporting THs) alongside native annotation tracks</a:t>
            </a:r>
            <a:endParaRPr/>
          </a:p>
          <a:p>
            <a:r>
              <a:rPr lang="en-GB"/>
              <a:t>Interestingly, Ths represent a more user-friendly and efficient alternative to DAS which does not need any special software, it just requires a standard HTTP or FTP server plus a bunch of configuration files.</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777240" y="4777560"/>
            <a:ext cx="6217560" cy="4525920"/>
          </a:xfrm>
          <a:prstGeom prst="rect">
            <a:avLst/>
          </a:prstGeom>
        </p:spPr>
        <p:txBody>
          <a:bodyPr bIns="0" lIns="0" rIns="0" tIns="0" wrap="none"/>
          <a:p>
            <a:r>
              <a:rPr lang="en-GB"/>
              <a:t>At this stage, you might ask what's the difference with DAS, the prevalent tech used by genome browsers to integrate external data.</a:t>
            </a:r>
            <a:endParaRPr/>
          </a:p>
          <a:p>
            <a:r>
              <a:rPr lang="en-GB"/>
              <a:t>Problem is that DAS was not developed to serve data for very high feature densities, querying large feature rich genomic regions, or providing fast zooming functionality.</a:t>
            </a:r>
            <a:endParaRPr/>
          </a:p>
          <a:p>
            <a:r>
              <a:rPr lang="en-GB"/>
              <a:t>For these reasons, the e! browser no longer provides support for DAS since last release.</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777240" y="4777560"/>
            <a:ext cx="6217560" cy="4525920"/>
          </a:xfrm>
          <a:prstGeom prst="rect">
            <a:avLst/>
          </a:prstGeom>
        </p:spPr>
        <p:txBody>
          <a:bodyPr bIns="0" lIns="0" rIns="0" tIns="0" wrap="none"/>
          <a:p>
            <a:r>
              <a:rPr lang="en-GB"/>
              <a:t>Ths represent a way to compose related data sets via a single attachable URL for presentation as a single entity</a:t>
            </a:r>
            <a:endParaRPr/>
          </a:p>
          <a:p>
            <a:r>
              <a:rPr lang="en-GB"/>
              <a:t>These data sets are provided in binary indexed file formats (BigBed, BigWig etc) which supports partial downloads (only the relevant data needed to support the view of the current genomic region is transmitted) and caching (trasmitted data is cached on the genome browser server) to expedite future access</a:t>
            </a:r>
            <a:endParaRPr/>
          </a:p>
          <a:p>
            <a:r>
              <a:rPr lang="en-GB"/>
              <a:t>They can be hosted on a simple HTTP or FTP server together with a bunch of text file thus reducing the cost of set up and maintenance</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77240" y="4777560"/>
            <a:ext cx="6217560" cy="4525920"/>
          </a:xfrm>
          <a:prstGeom prst="rect">
            <a:avLst/>
          </a:prstGeom>
        </p:spPr>
        <p:txBody>
          <a:bodyPr bIns="0" lIns="0" rIns="0" tIns="0" wrap="none"/>
          <a:p>
            <a:r>
              <a:rPr lang="en-GB"/>
              <a:t>Hub.txt – information about the hub (name, contact)</a:t>
            </a:r>
            <a:endParaRPr/>
          </a:p>
          <a:p>
            <a:r>
              <a:rPr lang="en-GB"/>
              <a:t>Genomes.txt – list of supported assemblies</a:t>
            </a:r>
            <a:endParaRPr/>
          </a:p>
          <a:p>
            <a:r>
              <a:rPr lang="en-GB"/>
              <a:t>For any assembly, we report the UCSC alias and the file which contains the configuration for all tracks related to it</a:t>
            </a:r>
            <a:endParaRPr/>
          </a:p>
          <a:p>
            <a:endParaRPr/>
          </a:p>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777240" y="4777560"/>
            <a:ext cx="6217560" cy="4525920"/>
          </a:xfrm>
          <a:prstGeom prst="rect">
            <a:avLst/>
          </a:prstGeom>
        </p:spPr>
        <p:txBody>
          <a:bodyPr bIns="0" lIns="0" rIns="0" tIns="0" wrap="none"/>
          <a:p>
            <a:r>
              <a:rPr lang="en-GB"/>
              <a:t>This is an example of such files where all tracks related to an assembly are listed sequentially.</a:t>
            </a:r>
            <a:endParaRPr/>
          </a:p>
          <a:p>
            <a:r>
              <a:rPr lang="en-GB"/>
              <a:t>For each one, we have the URL of the corresponding data file, which can reside on another remote location, plus a bunch of metadata specifying configuration options and appearance to the browser.</a:t>
            </a:r>
            <a:endParaRPr/>
          </a:p>
          <a:p>
            <a:r>
              <a:rPr lang="en-GB"/>
              <a:t>Tracks can be also hierarchically organised into supertracks that contain groups of tracks that can share the same configuration settings because it makes sense to show them together or to overlay them.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457200" y="1604520"/>
            <a:ext cx="8046000" cy="1896480"/>
          </a:xfrm>
          <a:prstGeom prst="rect">
            <a:avLst/>
          </a:prstGeom>
        </p:spPr>
        <p:txBody>
          <a:bodyPr bIns="0" lIns="0" rIns="0" tIns="0" wrap="none"/>
          <a:p>
            <a:endParaRPr/>
          </a:p>
        </p:txBody>
      </p:sp>
      <p:sp>
        <p:nvSpPr>
          <p:cNvPr id="34" name="PlaceHolder 3"/>
          <p:cNvSpPr>
            <a:spLocks noGrp="1"/>
          </p:cNvSpPr>
          <p:nvPr>
            <p:ph type="body"/>
          </p:nvPr>
        </p:nvSpPr>
        <p:spPr>
          <a:xfrm>
            <a:off x="457200" y="3681360"/>
            <a:ext cx="804600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8"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9"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50" name="PlaceHolder 2"/>
          <p:cNvSpPr>
            <a:spLocks noGrp="1"/>
          </p:cNvSpPr>
          <p:nvPr>
            <p:ph type="subTitle"/>
          </p:nvPr>
        </p:nvSpPr>
        <p:spPr>
          <a:xfrm>
            <a:off x="457200" y="1604520"/>
            <a:ext cx="804600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604520"/>
            <a:ext cx="804600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888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5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0"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61"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2" name="PlaceHolder 2"/>
          <p:cNvSpPr>
            <a:spLocks noGrp="1"/>
          </p:cNvSpPr>
          <p:nvPr>
            <p:ph type="subTitle"/>
          </p:nvPr>
        </p:nvSpPr>
        <p:spPr>
          <a:xfrm>
            <a:off x="457200" y="1604520"/>
            <a:ext cx="804600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6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5"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9"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8046000" cy="1896480"/>
          </a:xfrm>
          <a:prstGeom prst="rect">
            <a:avLst/>
          </a:prstGeom>
        </p:spPr>
        <p:txBody>
          <a:bodyPr bIns="0" lIns="0" rIns="0" tIns="0" wrap="none"/>
          <a:p>
            <a:endParaRPr/>
          </a:p>
        </p:txBody>
      </p:sp>
      <p:sp>
        <p:nvSpPr>
          <p:cNvPr id="72" name="PlaceHolder 3"/>
          <p:cNvSpPr>
            <a:spLocks noGrp="1"/>
          </p:cNvSpPr>
          <p:nvPr>
            <p:ph type="body"/>
          </p:nvPr>
        </p:nvSpPr>
        <p:spPr>
          <a:xfrm>
            <a:off x="457200" y="3681360"/>
            <a:ext cx="804600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76"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77"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7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80"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89" name="PlaceHolder 2"/>
          <p:cNvSpPr>
            <a:spLocks noGrp="1"/>
          </p:cNvSpPr>
          <p:nvPr>
            <p:ph type="subTitle"/>
          </p:nvPr>
        </p:nvSpPr>
        <p:spPr>
          <a:xfrm>
            <a:off x="457200" y="1604520"/>
            <a:ext cx="804600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91" name="PlaceHolder 2"/>
          <p:cNvSpPr>
            <a:spLocks noGrp="1"/>
          </p:cNvSpPr>
          <p:nvPr>
            <p:ph type="body"/>
          </p:nvPr>
        </p:nvSpPr>
        <p:spPr>
          <a:xfrm>
            <a:off x="457200" y="1604520"/>
            <a:ext cx="8046000" cy="3976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94"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8046000" cy="3976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8880" cy="5307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9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99"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00"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04"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0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08"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8046000" cy="1896480"/>
          </a:xfrm>
          <a:prstGeom prst="rect">
            <a:avLst/>
          </a:prstGeom>
        </p:spPr>
        <p:txBody>
          <a:bodyPr bIns="0" lIns="0" rIns="0" tIns="0" wrap="none"/>
          <a:p>
            <a:endParaRPr/>
          </a:p>
        </p:txBody>
      </p:sp>
      <p:sp>
        <p:nvSpPr>
          <p:cNvPr id="111" name="PlaceHolder 3"/>
          <p:cNvSpPr>
            <a:spLocks noGrp="1"/>
          </p:cNvSpPr>
          <p:nvPr>
            <p:ph type="body"/>
          </p:nvPr>
        </p:nvSpPr>
        <p:spPr>
          <a:xfrm>
            <a:off x="457200" y="3681360"/>
            <a:ext cx="8046000" cy="18964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1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5"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116"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1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9"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888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2"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23"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26"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7"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88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0"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1"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0" y="6324480"/>
            <a:ext cx="9143640" cy="531720"/>
          </a:xfrm>
          <a:prstGeom prst="rect">
            <a:avLst/>
          </a:prstGeom>
        </p:spPr>
      </p:pic>
      <p:pic>
        <p:nvPicPr>
          <p:cNvPr descr="" id="1" name="Picture 7"/>
          <p:cNvPicPr/>
          <p:nvPr/>
        </p:nvPicPr>
        <p:blipFill>
          <a:blip r:embed="rId3"/>
          <a:stretch>
            <a:fillRect/>
          </a:stretch>
        </p:blipFill>
        <p:spPr>
          <a:xfrm>
            <a:off x="152280" y="6375240"/>
            <a:ext cx="1369800" cy="396720"/>
          </a:xfrm>
          <a:prstGeom prst="rect">
            <a:avLst/>
          </a:prstGeom>
        </p:spPr>
      </p:pic>
      <p:pic>
        <p:nvPicPr>
          <p:cNvPr descr="" id="2" name="Picture 8"/>
          <p:cNvPicPr/>
          <p:nvPr/>
        </p:nvPicPr>
        <p:blipFill>
          <a:blip r:embed="rId4"/>
          <a:stretch>
            <a:fillRect/>
          </a:stretch>
        </p:blipFill>
        <p:spPr>
          <a:xfrm>
            <a:off x="4343400" y="6353280"/>
            <a:ext cx="531720" cy="502920"/>
          </a:xfrm>
          <a:prstGeom prst="rect">
            <a:avLst/>
          </a:prstGeom>
        </p:spPr>
      </p:pic>
      <p:pic>
        <p:nvPicPr>
          <p:cNvPr descr="" id="3" name="Picture 2"/>
          <p:cNvPicPr/>
          <p:nvPr/>
        </p:nvPicPr>
        <p:blipFill>
          <a:blip r:embed="rId5"/>
          <a:stretch>
            <a:fillRect/>
          </a:stretch>
        </p:blipFill>
        <p:spPr>
          <a:xfrm>
            <a:off x="7581600" y="6374520"/>
            <a:ext cx="1397520" cy="430200"/>
          </a:xfrm>
          <a:prstGeom prst="rect">
            <a:avLst/>
          </a:prstGeom>
        </p:spPr>
      </p:pic>
      <p:sp>
        <p:nvSpPr>
          <p:cNvPr id="4" name="CustomShape 1"/>
          <p:cNvSpPr/>
          <p:nvPr/>
        </p:nvSpPr>
        <p:spPr>
          <a:xfrm>
            <a:off x="0" y="6432480"/>
            <a:ext cx="3743280" cy="226080"/>
          </a:xfrm>
          <a:prstGeom prst="rect">
            <a:avLst/>
          </a:prstGeom>
        </p:spPr>
        <p:txBody>
          <a:bodyPr bIns="45000" lIns="90000" rIns="90000" tIns="45000"/>
          <a:p>
            <a:pPr>
              <a:lnSpc>
                <a:spcPct val="100000"/>
              </a:lnSpc>
            </a:pPr>
            <a:r>
              <a:rPr lang="en-GB" sz="900">
                <a:solidFill>
                  <a:srgbClr val="ffffff"/>
                </a:solidFill>
                <a:latin typeface="Arial"/>
                <a:ea typeface="ＭＳ Ｐゴシック"/>
              </a:rPr>
              <a:t>EBI is an Outstation of the European Molecular Biology Laboratory. </a:t>
            </a:r>
            <a:endParaRPr/>
          </a:p>
        </p:txBody>
      </p:sp>
      <p:pic>
        <p:nvPicPr>
          <p:cNvPr descr="" id="5" name="Picture 6"/>
          <p:cNvPicPr/>
          <p:nvPr/>
        </p:nvPicPr>
        <p:blipFill>
          <a:blip r:embed="rId6"/>
          <a:stretch>
            <a:fillRect/>
          </a:stretch>
        </p:blipFill>
        <p:spPr>
          <a:xfrm>
            <a:off x="6934320" y="4613400"/>
            <a:ext cx="2207880" cy="2090520"/>
          </a:xfrm>
          <a:prstGeom prst="rect">
            <a:avLst/>
          </a:prstGeom>
        </p:spPr>
      </p:pic>
      <p:pic>
        <p:nvPicPr>
          <p:cNvPr descr="" id="6" name="Picture 7"/>
          <p:cNvPicPr/>
          <p:nvPr/>
        </p:nvPicPr>
        <p:blipFill>
          <a:blip r:embed="rId7"/>
          <a:stretch>
            <a:fillRect/>
          </a:stretch>
        </p:blipFill>
        <p:spPr>
          <a:xfrm>
            <a:off x="360720" y="5791320"/>
            <a:ext cx="2589120" cy="752400"/>
          </a:xfrm>
          <a:prstGeom prst="rect">
            <a:avLst/>
          </a:prstGeom>
        </p:spPr>
      </p:pic>
      <p:pic>
        <p:nvPicPr>
          <p:cNvPr descr="" id="7" name="Picture 8"/>
          <p:cNvPicPr/>
          <p:nvPr/>
        </p:nvPicPr>
        <p:blipFill>
          <a:blip r:embed="rId8"/>
          <a:stretch>
            <a:fillRect/>
          </a:stretch>
        </p:blipFill>
        <p:spPr>
          <a:xfrm>
            <a:off x="0" y="0"/>
            <a:ext cx="3398760" cy="5035320"/>
          </a:xfrm>
          <a:prstGeom prst="rect">
            <a:avLst/>
          </a:prstGeom>
        </p:spPr>
      </p:pic>
      <p:pic>
        <p:nvPicPr>
          <p:cNvPr descr="" id="8" name="Picture 2"/>
          <p:cNvPicPr/>
          <p:nvPr/>
        </p:nvPicPr>
        <p:blipFill>
          <a:blip r:embed="rId9"/>
          <a:stretch>
            <a:fillRect/>
          </a:stretch>
        </p:blipFill>
        <p:spPr>
          <a:xfrm>
            <a:off x="401040" y="5037120"/>
            <a:ext cx="2559600" cy="790200"/>
          </a:xfrm>
          <a:prstGeom prst="rect">
            <a:avLst/>
          </a:prstGeom>
        </p:spPr>
      </p:pic>
      <p:sp>
        <p:nvSpPr>
          <p:cNvPr id="9" name="PlaceHolder 2"/>
          <p:cNvSpPr>
            <a:spLocks noGrp="1"/>
          </p:cNvSpPr>
          <p:nvPr>
            <p:ph type="title"/>
          </p:nvPr>
        </p:nvSpPr>
        <p:spPr>
          <a:xfrm>
            <a:off x="457200" y="273600"/>
            <a:ext cx="8229240" cy="1144800"/>
          </a:xfrm>
          <a:prstGeom prst="rect">
            <a:avLst/>
          </a:prstGeom>
        </p:spPr>
        <p:txBody>
          <a:bodyPr anchor="ctr" bIns="0" lIns="0" rIns="0" tIns="0" wrap="none"/>
          <a:p>
            <a:pPr algn="ctr"/>
            <a:r>
              <a:rPr lang="en-GB"/>
              <a:t>Click to edit the title text format</a:t>
            </a:r>
            <a:endParaRPr/>
          </a:p>
        </p:txBody>
      </p:sp>
      <p:sp>
        <p:nvSpPr>
          <p:cNvPr id="10" name="PlaceHolder 3"/>
          <p:cNvSpPr>
            <a:spLocks noGrp="1"/>
          </p:cNvSpPr>
          <p:nvPr>
            <p:ph type="body"/>
          </p:nvPr>
        </p:nvSpPr>
        <p:spPr>
          <a:xfrm>
            <a:off x="457200" y="1604520"/>
            <a:ext cx="8046360" cy="3977640"/>
          </a:xfrm>
          <a:prstGeom prst="rect">
            <a:avLst/>
          </a:prstGeom>
        </p:spPr>
        <p:txBody>
          <a:bodyPr bIns="0" lIns="0" rIns="0" tIns="0" wrap="none"/>
          <a:p>
            <a:pPr>
              <a:buSzPct val="45000"/>
              <a:buFont typeface="StarSymbol"/>
              <a:buChar char=""/>
            </a:pPr>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43" name="Picture 2"/>
          <p:cNvPicPr/>
          <p:nvPr/>
        </p:nvPicPr>
        <p:blipFill>
          <a:blip r:embed="rId2"/>
          <a:stretch>
            <a:fillRect/>
          </a:stretch>
        </p:blipFill>
        <p:spPr>
          <a:xfrm>
            <a:off x="0" y="6324480"/>
            <a:ext cx="9143640" cy="531720"/>
          </a:xfrm>
          <a:prstGeom prst="rect">
            <a:avLst/>
          </a:prstGeom>
        </p:spPr>
      </p:pic>
      <p:pic>
        <p:nvPicPr>
          <p:cNvPr descr="" id="44" name="Picture 7"/>
          <p:cNvPicPr/>
          <p:nvPr/>
        </p:nvPicPr>
        <p:blipFill>
          <a:blip r:embed="rId3"/>
          <a:stretch>
            <a:fillRect/>
          </a:stretch>
        </p:blipFill>
        <p:spPr>
          <a:xfrm>
            <a:off x="152280" y="6375240"/>
            <a:ext cx="1369800" cy="396720"/>
          </a:xfrm>
          <a:prstGeom prst="rect">
            <a:avLst/>
          </a:prstGeom>
        </p:spPr>
      </p:pic>
      <p:pic>
        <p:nvPicPr>
          <p:cNvPr descr="" id="45" name="Picture 8"/>
          <p:cNvPicPr/>
          <p:nvPr/>
        </p:nvPicPr>
        <p:blipFill>
          <a:blip r:embed="rId4"/>
          <a:stretch>
            <a:fillRect/>
          </a:stretch>
        </p:blipFill>
        <p:spPr>
          <a:xfrm>
            <a:off x="4343400" y="6353280"/>
            <a:ext cx="531720" cy="502920"/>
          </a:xfrm>
          <a:prstGeom prst="rect">
            <a:avLst/>
          </a:prstGeom>
        </p:spPr>
      </p:pic>
      <p:pic>
        <p:nvPicPr>
          <p:cNvPr descr="" id="46" name="Picture 2"/>
          <p:cNvPicPr/>
          <p:nvPr/>
        </p:nvPicPr>
        <p:blipFill>
          <a:blip r:embed="rId5"/>
          <a:stretch>
            <a:fillRect/>
          </a:stretch>
        </p:blipFill>
        <p:spPr>
          <a:xfrm>
            <a:off x="7581600" y="6374520"/>
            <a:ext cx="1397520" cy="430200"/>
          </a:xfrm>
          <a:prstGeom prst="rect">
            <a:avLst/>
          </a:prstGeom>
        </p:spPr>
      </p:pic>
      <p:sp>
        <p:nvSpPr>
          <p:cNvPr id="47" name="PlaceHolder 1"/>
          <p:cNvSpPr>
            <a:spLocks noGrp="1"/>
          </p:cNvSpPr>
          <p:nvPr>
            <p:ph type="title"/>
          </p:nvPr>
        </p:nvSpPr>
        <p:spPr>
          <a:xfrm>
            <a:off x="457200" y="273600"/>
            <a:ext cx="8228880" cy="1144800"/>
          </a:xfrm>
          <a:prstGeom prst="rect">
            <a:avLst/>
          </a:prstGeom>
        </p:spPr>
        <p:txBody>
          <a:bodyPr anchor="ctr" bIns="0" lIns="0" rIns="0" tIns="0" wrap="none"/>
          <a:p>
            <a:pPr algn="ctr">
              <a:lnSpc>
                <a:spcPct val="100000"/>
              </a:lnSpc>
            </a:pPr>
            <a:r>
              <a:rPr lang="en-GB"/>
              <a:t>Click to edit the title text format</a:t>
            </a:r>
            <a:endParaRPr/>
          </a:p>
        </p:txBody>
      </p:sp>
      <p:sp>
        <p:nvSpPr>
          <p:cNvPr id="48" name="PlaceHolder 2"/>
          <p:cNvSpPr>
            <a:spLocks noGrp="1"/>
          </p:cNvSpPr>
          <p:nvPr>
            <p:ph type="body"/>
          </p:nvPr>
        </p:nvSpPr>
        <p:spPr>
          <a:xfrm>
            <a:off x="457200" y="1604520"/>
            <a:ext cx="8046000" cy="3976920"/>
          </a:xfrm>
          <a:prstGeom prst="rect">
            <a:avLst/>
          </a:prstGeom>
        </p:spPr>
        <p:txBody>
          <a:bodyPr bIns="0" lIns="0" rIns="0" tIns="0" wrap="none"/>
          <a:p>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81" name="Picture 2"/>
          <p:cNvPicPr/>
          <p:nvPr/>
        </p:nvPicPr>
        <p:blipFill>
          <a:blip r:embed="rId2"/>
          <a:stretch>
            <a:fillRect/>
          </a:stretch>
        </p:blipFill>
        <p:spPr>
          <a:xfrm>
            <a:off x="0" y="6324480"/>
            <a:ext cx="9143640" cy="531720"/>
          </a:xfrm>
          <a:prstGeom prst="rect">
            <a:avLst/>
          </a:prstGeom>
        </p:spPr>
      </p:pic>
      <p:pic>
        <p:nvPicPr>
          <p:cNvPr descr="" id="82" name="Picture 7"/>
          <p:cNvPicPr/>
          <p:nvPr/>
        </p:nvPicPr>
        <p:blipFill>
          <a:blip r:embed="rId3"/>
          <a:stretch>
            <a:fillRect/>
          </a:stretch>
        </p:blipFill>
        <p:spPr>
          <a:xfrm>
            <a:off x="152280" y="6375240"/>
            <a:ext cx="1369800" cy="396720"/>
          </a:xfrm>
          <a:prstGeom prst="rect">
            <a:avLst/>
          </a:prstGeom>
        </p:spPr>
      </p:pic>
      <p:pic>
        <p:nvPicPr>
          <p:cNvPr descr="" id="83" name="Picture 8"/>
          <p:cNvPicPr/>
          <p:nvPr/>
        </p:nvPicPr>
        <p:blipFill>
          <a:blip r:embed="rId4"/>
          <a:stretch>
            <a:fillRect/>
          </a:stretch>
        </p:blipFill>
        <p:spPr>
          <a:xfrm>
            <a:off x="4343400" y="6353280"/>
            <a:ext cx="531720" cy="502920"/>
          </a:xfrm>
          <a:prstGeom prst="rect">
            <a:avLst/>
          </a:prstGeom>
        </p:spPr>
      </p:pic>
      <p:pic>
        <p:nvPicPr>
          <p:cNvPr descr="" id="84" name="Picture 2"/>
          <p:cNvPicPr/>
          <p:nvPr/>
        </p:nvPicPr>
        <p:blipFill>
          <a:blip r:embed="rId5"/>
          <a:stretch>
            <a:fillRect/>
          </a:stretch>
        </p:blipFill>
        <p:spPr>
          <a:xfrm>
            <a:off x="7581600" y="6374520"/>
            <a:ext cx="1397520" cy="430200"/>
          </a:xfrm>
          <a:prstGeom prst="rect">
            <a:avLst/>
          </a:prstGeom>
        </p:spPr>
      </p:pic>
      <p:sp>
        <p:nvSpPr>
          <p:cNvPr id="85" name="PlaceHolder 1"/>
          <p:cNvSpPr>
            <a:spLocks noGrp="1"/>
          </p:cNvSpPr>
          <p:nvPr>
            <p:ph type="title"/>
          </p:nvPr>
        </p:nvSpPr>
        <p:spPr>
          <a:xfrm>
            <a:off x="457200" y="273600"/>
            <a:ext cx="8228880" cy="1144800"/>
          </a:xfrm>
          <a:prstGeom prst="rect">
            <a:avLst/>
          </a:prstGeom>
        </p:spPr>
        <p:txBody>
          <a:bodyPr anchor="ctr" bIns="0" lIns="0" rIns="0" tIns="0" wrap="none"/>
          <a:p>
            <a:pPr algn="ctr">
              <a:lnSpc>
                <a:spcPct val="100000"/>
              </a:lnSpc>
            </a:pPr>
            <a:r>
              <a:rPr lang="en-GB"/>
              <a:t>Click to edit the title text format</a:t>
            </a:r>
            <a:endParaRPr/>
          </a:p>
        </p:txBody>
      </p:sp>
      <p:sp>
        <p:nvSpPr>
          <p:cNvPr id="86" name="PlaceHolder 2"/>
          <p:cNvSpPr>
            <a:spLocks noGrp="1"/>
          </p:cNvSpPr>
          <p:nvPr>
            <p:ph type="body"/>
          </p:nvPr>
        </p:nvSpPr>
        <p:spPr>
          <a:xfrm>
            <a:off x="457200" y="1604520"/>
            <a:ext cx="3925800" cy="3976920"/>
          </a:xfrm>
          <a:prstGeom prst="rect">
            <a:avLst/>
          </a:prstGeom>
        </p:spPr>
        <p:txBody>
          <a:bodyPr bIns="0" lIns="0" rIns="0" tIns="0" wrap="none"/>
          <a:p>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
        <p:nvSpPr>
          <p:cNvPr id="87" name="PlaceHolder 3"/>
          <p:cNvSpPr>
            <a:spLocks noGrp="1"/>
          </p:cNvSpPr>
          <p:nvPr>
            <p:ph type="body"/>
          </p:nvPr>
        </p:nvSpPr>
        <p:spPr>
          <a:xfrm>
            <a:off x="4579920" y="1604520"/>
            <a:ext cx="3925800" cy="3976920"/>
          </a:xfrm>
          <a:prstGeom prst="rect">
            <a:avLst/>
          </a:prstGeom>
        </p:spPr>
        <p:txBody>
          <a:bodyPr bIns="0" lIns="0" rIns="0" tIns="0" wrap="none"/>
          <a:p>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hyperlink" Target="mailto:avullo@ebi.ac.uk"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0.tif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beta.trackhubregistry.org/" TargetMode="External"/><Relationship Id="rId2" Type="http://schemas.openxmlformats.org/officeDocument/2006/relationships/image" Target="../media/image26.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www.blueprint-epigenome.eu/index.cfm?p=31AD6D30-9B3C-BB97-E7F81875121FEC41" TargetMode="External"/><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www.broadinstitute.org/ftp/pub/vgb/dog/trackHub/hub.txt" TargetMode="External"/><Relationship Id="rId2" Type="http://schemas.openxmlformats.org/officeDocument/2006/relationships/image" Target="../media/image19.tiff"/><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3024000" y="1440360"/>
            <a:ext cx="5976000" cy="1943640"/>
          </a:xfrm>
          <a:prstGeom prst="rect">
            <a:avLst/>
          </a:prstGeom>
        </p:spPr>
        <p:txBody>
          <a:bodyPr bIns="45000" lIns="90000" rIns="90000" tIns="45000"/>
          <a:p>
            <a:pPr>
              <a:lnSpc>
                <a:spcPct val="100000"/>
              </a:lnSpc>
            </a:pPr>
            <a:r>
              <a:rPr b="1" lang="en-GB" sz="3200">
                <a:solidFill>
                  <a:srgbClr val="000000"/>
                </a:solidFill>
                <a:latin typeface="Arial"/>
                <a:ea typeface="ＭＳ Ｐゴシック"/>
              </a:rPr>
              <a:t>Track hubs and their Registry</a:t>
            </a:r>
            <a:endParaRPr/>
          </a:p>
          <a:p>
            <a:pPr>
              <a:lnSpc>
                <a:spcPct val="100000"/>
              </a:lnSpc>
            </a:pPr>
            <a:r>
              <a:rPr b="1" lang="en-GB" sz="3200">
                <a:solidFill>
                  <a:srgbClr val="000000"/>
                </a:solidFill>
                <a:latin typeface="Arial"/>
                <a:ea typeface="ＭＳ Ｐゴシック"/>
              </a:rPr>
              <a:t>Remote Data Integration made easy?</a:t>
            </a:r>
            <a:endParaRPr/>
          </a:p>
          <a:p>
            <a:pPr>
              <a:lnSpc>
                <a:spcPct val="100000"/>
              </a:lnSpc>
            </a:pPr>
            <a:endParaRPr/>
          </a:p>
        </p:txBody>
      </p:sp>
      <p:sp>
        <p:nvSpPr>
          <p:cNvPr id="126" name="CustomShape 2"/>
          <p:cNvSpPr/>
          <p:nvPr/>
        </p:nvSpPr>
        <p:spPr>
          <a:xfrm>
            <a:off x="3505320" y="2316240"/>
            <a:ext cx="5256000" cy="1750680"/>
          </a:xfrm>
          <a:prstGeom prst="rect">
            <a:avLst/>
          </a:prstGeom>
        </p:spPr>
      </p:sp>
      <p:sp>
        <p:nvSpPr>
          <p:cNvPr id="127" name="CustomShape 3"/>
          <p:cNvSpPr/>
          <p:nvPr/>
        </p:nvSpPr>
        <p:spPr>
          <a:xfrm>
            <a:off x="2760480" y="4948560"/>
            <a:ext cx="4647960" cy="1942920"/>
          </a:xfrm>
          <a:prstGeom prst="rect">
            <a:avLst/>
          </a:prstGeom>
        </p:spPr>
        <p:txBody>
          <a:bodyPr anchor="ctr" bIns="0" lIns="0" rIns="0" tIns="0"/>
          <a:p>
            <a:pPr algn="ctr">
              <a:lnSpc>
                <a:spcPct val="100000"/>
              </a:lnSpc>
            </a:pPr>
            <a:r>
              <a:rPr lang="en-GB" sz="1500">
                <a:solidFill>
                  <a:srgbClr val="808080"/>
                </a:solidFill>
                <a:latin typeface="Arial"/>
                <a:ea typeface="ＭＳ Ｐゴシック"/>
              </a:rPr>
              <a:t>EMBL – European Bioinformatics Institute</a:t>
            </a:r>
            <a:endParaRPr/>
          </a:p>
          <a:p>
            <a:pPr algn="ctr">
              <a:lnSpc>
                <a:spcPct val="100000"/>
              </a:lnSpc>
            </a:pPr>
            <a:r>
              <a:rPr lang="en-GB" sz="1500">
                <a:solidFill>
                  <a:srgbClr val="808080"/>
                </a:solidFill>
                <a:latin typeface="Arial"/>
                <a:ea typeface="ＭＳ Ｐゴシック"/>
              </a:rPr>
              <a:t>Wellcome Trust Genome Campus</a:t>
            </a:r>
            <a:endParaRPr/>
          </a:p>
          <a:p>
            <a:pPr algn="ctr">
              <a:lnSpc>
                <a:spcPct val="100000"/>
              </a:lnSpc>
            </a:pPr>
            <a:r>
              <a:rPr lang="en-GB" sz="1500">
                <a:solidFill>
                  <a:srgbClr val="808080"/>
                </a:solidFill>
                <a:latin typeface="Arial"/>
                <a:ea typeface="ＭＳ Ｐゴシック"/>
              </a:rPr>
              <a:t>Hinxton, Cambridge, CB10 1SD, UK</a:t>
            </a:r>
            <a:endParaRPr/>
          </a:p>
        </p:txBody>
      </p:sp>
      <p:sp>
        <p:nvSpPr>
          <p:cNvPr id="128" name="TextShape 4"/>
          <p:cNvSpPr txBox="1"/>
          <p:nvPr/>
        </p:nvSpPr>
        <p:spPr>
          <a:xfrm>
            <a:off x="3661200" y="3600000"/>
            <a:ext cx="2242800" cy="1152000"/>
          </a:xfrm>
          <a:prstGeom prst="rect">
            <a:avLst/>
          </a:prstGeom>
        </p:spPr>
        <p:txBody>
          <a:bodyPr bIns="45000" lIns="90000" rIns="90000" tIns="45000" wrap="none"/>
          <a:p>
            <a:r>
              <a:rPr lang="en-GB"/>
              <a:t>Alessandro Vullo</a:t>
            </a:r>
            <a:endParaRPr/>
          </a:p>
          <a:p>
            <a:r>
              <a:rPr lang="en-GB">
                <a:hlinkClick r:id="rId1"/>
              </a:rPr>
              <a:t>avullo@ebi.ac.uk</a:t>
            </a:r>
            <a:endParaRPr/>
          </a:p>
          <a:p>
            <a:endParaRPr/>
          </a:p>
          <a:p>
            <a:r>
              <a:rPr lang="en-GB"/>
              <a:t>Ensembl Core Team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273600"/>
            <a:ext cx="8228880" cy="1144800"/>
          </a:xfrm>
          <a:prstGeom prst="rect">
            <a:avLst/>
          </a:prstGeom>
        </p:spPr>
        <p:txBody>
          <a:bodyPr anchor="ctr" bIns="0" lIns="0" rIns="0" tIns="0" wrap="none"/>
          <a:p>
            <a:pPr algn="ctr"/>
            <a:r>
              <a:rPr lang="en-GB"/>
              <a:t>Configuring a Hub</a:t>
            </a:r>
            <a:endParaRPr/>
          </a:p>
        </p:txBody>
      </p:sp>
      <p:pic>
        <p:nvPicPr>
          <p:cNvPr descr="" id="155" name="dog_hub.tiff"/>
          <p:cNvPicPr/>
          <p:nvPr/>
        </p:nvPicPr>
        <p:blipFill>
          <a:blip r:embed="rId1"/>
          <a:stretch>
            <a:fillRect/>
          </a:stretch>
        </p:blipFill>
        <p:spPr>
          <a:xfrm>
            <a:off x="470160" y="1224000"/>
            <a:ext cx="8097840" cy="561276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6" name=""/>
          <p:cNvPicPr/>
          <p:nvPr/>
        </p:nvPicPr>
        <p:blipFill>
          <a:blip r:embed="rId1"/>
          <a:stretch>
            <a:fillRect/>
          </a:stretch>
        </p:blipFill>
        <p:spPr>
          <a:xfrm>
            <a:off x="3240" y="1571040"/>
            <a:ext cx="9143640" cy="371268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57200" y="273600"/>
            <a:ext cx="8228880" cy="1144800"/>
          </a:xfrm>
          <a:prstGeom prst="rect">
            <a:avLst/>
          </a:prstGeom>
        </p:spPr>
        <p:txBody>
          <a:bodyPr anchor="ctr" bIns="0" lIns="0" rIns="0" tIns="0" wrap="none"/>
          <a:p>
            <a:pPr algn="ctr"/>
            <a:r>
              <a:rPr lang="en-GB"/>
              <a:t>Track Hubs: cons</a:t>
            </a:r>
            <a:endParaRPr/>
          </a:p>
        </p:txBody>
      </p:sp>
      <p:sp>
        <p:nvSpPr>
          <p:cNvPr id="158"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Browser integration</a:t>
            </a:r>
            <a:endParaRPr/>
          </a:p>
          <a:p>
            <a:pPr lvl="1">
              <a:buSzPct val="75000"/>
              <a:buFont typeface="StarSymbol"/>
              <a:buChar char=""/>
            </a:pPr>
            <a:r>
              <a:rPr lang="en-GB"/>
              <a:t>copy-paste of known URLs</a:t>
            </a:r>
            <a:endParaRPr/>
          </a:p>
          <a:p>
            <a:pPr>
              <a:buSzPct val="45000"/>
              <a:buFont typeface="StarSymbol"/>
              <a:buChar char=""/>
            </a:pPr>
            <a:r>
              <a:rPr lang="en-GB"/>
              <a:t>Discovery:</a:t>
            </a:r>
            <a:endParaRPr/>
          </a:p>
          <a:p>
            <a:pPr lvl="1">
              <a:buSzPct val="75000"/>
              <a:buFont typeface="StarSymbol"/>
              <a:buChar char=""/>
            </a:pPr>
            <a:r>
              <a:rPr lang="en-GB"/>
              <a:t>word of mouth</a:t>
            </a:r>
            <a:endParaRPr/>
          </a:p>
          <a:p>
            <a:pPr lvl="1">
              <a:buSzPct val="75000"/>
              <a:buFont typeface="StarSymbol"/>
              <a:buChar char=""/>
            </a:pPr>
            <a:r>
              <a:rPr lang="en-GB"/>
              <a:t>manually curated pages</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457200" y="273600"/>
            <a:ext cx="8228880" cy="1144800"/>
          </a:xfrm>
          <a:prstGeom prst="rect">
            <a:avLst/>
          </a:prstGeom>
        </p:spPr>
        <p:txBody>
          <a:bodyPr anchor="ctr" bIns="0" lIns="0" rIns="0" tIns="0" wrap="none"/>
          <a:p>
            <a:pPr algn="ctr"/>
            <a:r>
              <a:rPr lang="en-GB"/>
              <a:t>UCSC Portal</a:t>
            </a:r>
            <a:endParaRPr/>
          </a:p>
        </p:txBody>
      </p:sp>
      <p:pic>
        <p:nvPicPr>
          <p:cNvPr descr="" id="160" name=""/>
          <p:cNvPicPr/>
          <p:nvPr/>
        </p:nvPicPr>
        <p:blipFill>
          <a:blip r:embed="rId1"/>
          <a:stretch>
            <a:fillRect/>
          </a:stretch>
        </p:blipFill>
        <p:spPr>
          <a:xfrm>
            <a:off x="36360" y="466200"/>
            <a:ext cx="9035640" cy="540000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57200" y="273600"/>
            <a:ext cx="8228880" cy="1144800"/>
          </a:xfrm>
          <a:prstGeom prst="rect">
            <a:avLst/>
          </a:prstGeom>
        </p:spPr>
        <p:txBody>
          <a:bodyPr anchor="ctr" bIns="0" lIns="0" rIns="0" tIns="0" wrap="none"/>
          <a:p>
            <a:pPr algn="ctr"/>
            <a:r>
              <a:rPr b="1" lang="en-GB"/>
              <a:t>Track Hub Registry</a:t>
            </a:r>
            <a:endParaRPr/>
          </a:p>
        </p:txBody>
      </p:sp>
      <p:sp>
        <p:nvSpPr>
          <p:cNvPr id="162"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Global collection of publicly available TrackHub servers</a:t>
            </a:r>
            <a:endParaRPr/>
          </a:p>
          <a:p>
            <a:pPr lvl="1">
              <a:buSzPct val="75000"/>
              <a:buFont typeface="StarSymbol"/>
              <a:buChar char=""/>
            </a:pPr>
            <a:r>
              <a:rPr lang="en-GB"/>
              <a:t>external parties advertise/publish THs</a:t>
            </a:r>
            <a:endParaRPr/>
          </a:p>
          <a:p>
            <a:pPr lvl="1">
              <a:buSzPct val="75000"/>
              <a:buFont typeface="StarSymbol"/>
              <a:buChar char=""/>
            </a:pPr>
            <a:r>
              <a:rPr lang="en-GB"/>
              <a:t>users discover interesting data</a:t>
            </a:r>
            <a:endParaRPr/>
          </a:p>
          <a:p>
            <a:pPr>
              <a:buSzPct val="45000"/>
              <a:buFont typeface="StarSymbol"/>
              <a:buChar char=""/>
            </a:pPr>
            <a:r>
              <a:rPr lang="en-GB"/>
              <a:t>Services:</a:t>
            </a:r>
            <a:endParaRPr/>
          </a:p>
          <a:p>
            <a:pPr lvl="1">
              <a:buSzPct val="75000"/>
              <a:buFont typeface="StarSymbol"/>
              <a:buChar char=""/>
            </a:pPr>
            <a:r>
              <a:rPr lang="en-GB"/>
              <a:t>hub registration (RESTful API)</a:t>
            </a:r>
            <a:endParaRPr/>
          </a:p>
          <a:p>
            <a:pPr lvl="1">
              <a:buSzPct val="75000"/>
              <a:buFont typeface="StarSymbol"/>
              <a:buChar char=""/>
            </a:pPr>
            <a:r>
              <a:rPr lang="en-GB"/>
              <a:t>search track hubs (WWW/API)</a:t>
            </a:r>
            <a:endParaRPr/>
          </a:p>
          <a:p>
            <a:pPr lvl="1">
              <a:buSzPct val="75000"/>
              <a:buFont typeface="StarSymbol"/>
              <a:buChar char=""/>
            </a:pPr>
            <a:r>
              <a:rPr lang="en-GB"/>
              <a:t>track hub still available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273600"/>
            <a:ext cx="8228880" cy="1144800"/>
          </a:xfrm>
          <a:prstGeom prst="rect">
            <a:avLst/>
          </a:prstGeom>
        </p:spPr>
        <p:txBody>
          <a:bodyPr anchor="ctr" bIns="0" lIns="0" rIns="0" tIns="0" wrap="none"/>
          <a:p>
            <a:pPr algn="ctr"/>
            <a:r>
              <a:rPr lang="en-GB"/>
              <a:t>REST API</a:t>
            </a:r>
            <a:endParaRPr/>
          </a:p>
        </p:txBody>
      </p:sp>
      <p:sp>
        <p:nvSpPr>
          <p:cNvPr id="164"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Hub Registration, 8 endpoints (CRUD)</a:t>
            </a:r>
            <a:endParaRPr/>
          </a:p>
          <a:p>
            <a:pPr lvl="1">
              <a:buSzPct val="75000"/>
              <a:buFont typeface="StarSymbol"/>
              <a:buChar char=""/>
            </a:pPr>
            <a:r>
              <a:rPr lang="en-GB"/>
              <a:t>HTTP SSL-secured/Basic Authentication</a:t>
            </a:r>
            <a:endParaRPr/>
          </a:p>
          <a:p>
            <a:pPr lvl="1">
              <a:buSzPct val="75000"/>
              <a:buFont typeface="StarSymbol"/>
              <a:buChar char=""/>
            </a:pPr>
            <a:r>
              <a:rPr lang="en-GB"/>
              <a:t>token based authorisation</a:t>
            </a:r>
            <a:endParaRPr/>
          </a:p>
          <a:p>
            <a:pPr>
              <a:buSzPct val="45000"/>
              <a:buFont typeface="StarSymbol"/>
              <a:buChar char=""/>
            </a:pPr>
            <a:r>
              <a:rPr lang="en-GB"/>
              <a:t>Basic service information, 5 endpoints</a:t>
            </a:r>
            <a:endParaRPr/>
          </a:p>
          <a:p>
            <a:pPr lvl="1">
              <a:buSzPct val="75000"/>
              <a:buFont typeface="StarSymbol"/>
              <a:buChar char=""/>
            </a:pPr>
            <a:r>
              <a:rPr lang="en-GB"/>
              <a:t>e.g. server alive? species/assembly/hub list</a:t>
            </a:r>
            <a:endParaRPr/>
          </a:p>
          <a:p>
            <a:pPr>
              <a:buSzPct val="45000"/>
              <a:buFont typeface="StarSymbol"/>
              <a:buChar char=""/>
            </a:pPr>
            <a:r>
              <a:rPr lang="en-GB"/>
              <a:t>Search, 2 endpoints</a:t>
            </a:r>
            <a:endParaRPr/>
          </a:p>
          <a:p>
            <a:pPr lvl="1">
              <a:buSzPct val="75000"/>
              <a:buFont typeface="StarSymbol"/>
              <a:buChar char=""/>
            </a:pPr>
            <a:r>
              <a:rPr lang="en-GB"/>
              <a:t>genome browser support</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273600"/>
            <a:ext cx="8228880" cy="1144800"/>
          </a:xfrm>
          <a:prstGeom prst="rect">
            <a:avLst/>
          </a:prstGeom>
        </p:spPr>
        <p:txBody>
          <a:bodyPr anchor="ctr" bIns="0" lIns="0" rIns="0" tIns="0" wrap="none"/>
          <a:p>
            <a:pPr algn="ctr"/>
            <a:r>
              <a:rPr lang="en-GB"/>
              <a:t>POST /api/trackhub</a:t>
            </a:r>
            <a:endParaRPr/>
          </a:p>
        </p:txBody>
      </p:sp>
      <p:sp>
        <p:nvSpPr>
          <p:cNvPr id="166"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Register/update remote public hub</a:t>
            </a:r>
            <a:endParaRPr/>
          </a:p>
          <a:p>
            <a:pPr>
              <a:buSzPct val="45000"/>
              <a:buFont typeface="StarSymbol"/>
              <a:buChar char=""/>
            </a:pPr>
            <a:r>
              <a:rPr b="1" lang="en-GB"/>
              <a:t>Requirement</a:t>
            </a:r>
            <a:r>
              <a:rPr lang="en-GB"/>
              <a:t>: INSDC assemblies (GCA) </a:t>
            </a:r>
            <a:endParaRPr/>
          </a:p>
          <a:p>
            <a:pPr>
              <a:buSzPct val="45000"/>
              <a:buFont typeface="StarSymbol"/>
              <a:buChar char=""/>
            </a:pPr>
            <a:r>
              <a:rPr lang="en-GB"/>
              <a:t>Body:</a:t>
            </a:r>
            <a:endParaRPr/>
          </a:p>
          <a:p>
            <a:pPr lvl="1">
              <a:buSzPct val="75000"/>
              <a:buFont typeface="StarSymbol"/>
              <a:buChar char=""/>
            </a:pPr>
            <a:r>
              <a:rPr lang="en-GB"/>
              <a:t>Hub URL (required)</a:t>
            </a:r>
            <a:endParaRPr/>
          </a:p>
          <a:p>
            <a:pPr lvl="1">
              <a:buSzPct val="75000"/>
              <a:buFont typeface="StarSymbol"/>
              <a:buChar char=""/>
            </a:pPr>
            <a:r>
              <a:rPr i="1" lang="en-GB"/>
              <a:t>(assembly name → GCA accession)</a:t>
            </a:r>
            <a:r>
              <a:rPr lang="en-GB"/>
              <a:t> map (required if not UCSC native)</a:t>
            </a:r>
            <a:endParaRPr/>
          </a:p>
          <a:p>
            <a:pPr lvl="1">
              <a:buSzPct val="75000"/>
              <a:buFont typeface="StarSymbol"/>
              <a:buChar char=""/>
            </a:pPr>
            <a:r>
              <a:rPr lang="en-GB"/>
              <a:t>data type (optional)</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7" name=""/>
          <p:cNvPicPr/>
          <p:nvPr/>
        </p:nvPicPr>
        <p:blipFill>
          <a:blip r:embed="rId1"/>
          <a:stretch>
            <a:fillRect/>
          </a:stretch>
        </p:blipFill>
        <p:spPr>
          <a:xfrm>
            <a:off x="72000" y="144000"/>
            <a:ext cx="5688000" cy="2055600"/>
          </a:xfrm>
          <a:prstGeom prst="rect">
            <a:avLst/>
          </a:prstGeom>
        </p:spPr>
      </p:pic>
      <p:pic>
        <p:nvPicPr>
          <p:cNvPr descr="" id="168" name=""/>
          <p:cNvPicPr/>
          <p:nvPr/>
        </p:nvPicPr>
        <p:blipFill>
          <a:blip r:embed="rId2"/>
          <a:stretch>
            <a:fillRect/>
          </a:stretch>
        </p:blipFill>
        <p:spPr>
          <a:xfrm>
            <a:off x="2675880" y="1944000"/>
            <a:ext cx="6036120" cy="435924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9" name=""/>
          <p:cNvPicPr/>
          <p:nvPr/>
        </p:nvPicPr>
        <p:blipFill>
          <a:blip r:embed="rId1"/>
          <a:stretch>
            <a:fillRect/>
          </a:stretch>
        </p:blipFill>
        <p:spPr>
          <a:xfrm>
            <a:off x="647640" y="-1440"/>
            <a:ext cx="7200360" cy="628632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273600"/>
            <a:ext cx="8228880" cy="1144800"/>
          </a:xfrm>
          <a:prstGeom prst="rect">
            <a:avLst/>
          </a:prstGeom>
        </p:spPr>
        <p:txBody>
          <a:bodyPr anchor="ctr" bIns="0" lIns="0" rIns="0" tIns="0" wrap="none"/>
          <a:p>
            <a:pPr algn="ctr"/>
            <a:r>
              <a:rPr lang="en-GB"/>
              <a:t>Web Front-end</a:t>
            </a:r>
            <a:endParaRPr/>
          </a:p>
        </p:txBody>
      </p:sp>
      <p:sp>
        <p:nvSpPr>
          <p:cNvPr id="171"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Track hub aware, intuitive interface for searching interesting tracks</a:t>
            </a:r>
            <a:endParaRPr/>
          </a:p>
          <a:p>
            <a:pPr>
              <a:buSzPct val="45000"/>
              <a:buFont typeface="StarSymbol"/>
              <a:buChar char=""/>
            </a:pPr>
            <a:r>
              <a:rPr lang="en-GB"/>
              <a:t>Simple dashboard for track hub providers</a:t>
            </a:r>
            <a:endParaRPr/>
          </a:p>
          <a:p>
            <a:pPr>
              <a:buSzPct val="45000"/>
              <a:buFont typeface="StarSymbol"/>
              <a:buChar char=""/>
            </a:pPr>
            <a:r>
              <a:rPr lang="en-GB"/>
              <a:t>Track hub submission instructions and REST API docs</a:t>
            </a:r>
            <a:endParaRPr/>
          </a:p>
          <a:p>
            <a:pPr>
              <a:buSzPct val="45000"/>
              <a:buFont typeface="StarSymbol"/>
              <a:buChar char=""/>
            </a:pPr>
            <a:endParaRPr/>
          </a:p>
          <a:p>
            <a:pPr algn="ctr">
              <a:buSzPct val="45000"/>
              <a:buFont typeface="StarSymbol"/>
              <a:buChar char=""/>
            </a:pPr>
            <a:r>
              <a:rPr lang="en-GB" sz="4000">
                <a:hlinkClick r:id="rId1"/>
              </a:rPr>
              <a:t>http://beta.trackhubregistry.org</a:t>
            </a:r>
            <a:endParaRPr/>
          </a:p>
          <a:p>
            <a:pPr algn="ctr">
              <a:buSzPct val="45000"/>
              <a:buFont typeface="StarSymbol"/>
              <a:buChar char=""/>
            </a:pPr>
            <a:endParaRPr/>
          </a:p>
        </p:txBody>
      </p:sp>
      <p:pic>
        <p:nvPicPr>
          <p:cNvPr descr="" id="172" name=""/>
          <p:cNvPicPr/>
          <p:nvPr/>
        </p:nvPicPr>
        <p:blipFill>
          <a:blip r:embed="rId2"/>
          <a:stretch>
            <a:fillRect/>
          </a:stretch>
        </p:blipFill>
        <p:spPr>
          <a:xfrm>
            <a:off x="6557040" y="581040"/>
            <a:ext cx="570960" cy="57096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273600"/>
            <a:ext cx="8228880" cy="1144800"/>
          </a:xfrm>
          <a:prstGeom prst="rect">
            <a:avLst/>
          </a:prstGeom>
        </p:spPr>
        <p:txBody>
          <a:bodyPr anchor="ctr" bIns="0" lIns="0" rIns="0" tIns="0" wrap="none"/>
          <a:p>
            <a:pPr algn="ctr"/>
            <a:r>
              <a:rPr lang="en-GB"/>
              <a:t>Outline</a:t>
            </a:r>
            <a:endParaRPr/>
          </a:p>
        </p:txBody>
      </p:sp>
      <p:sp>
        <p:nvSpPr>
          <p:cNvPr id="130" name="TextShape 2"/>
          <p:cNvSpPr txBox="1"/>
          <p:nvPr/>
        </p:nvSpPr>
        <p:spPr>
          <a:xfrm>
            <a:off x="457200" y="1604520"/>
            <a:ext cx="8046000" cy="3976920"/>
          </a:xfrm>
          <a:prstGeom prst="rect">
            <a:avLst/>
          </a:prstGeom>
        </p:spPr>
        <p:txBody>
          <a:bodyPr bIns="0" lIns="0" rIns="0" tIns="0" wrap="none"/>
          <a:p>
            <a:pPr>
              <a:lnSpc>
                <a:spcPct val="130000"/>
              </a:lnSpc>
              <a:buSzPct val="45000"/>
              <a:buFont typeface="StarSymbol"/>
              <a:buChar char=""/>
            </a:pPr>
            <a:r>
              <a:rPr lang="en-GB" sz="3200">
                <a:solidFill>
                  <a:srgbClr val="000000"/>
                </a:solidFill>
                <a:latin typeface="Arial"/>
                <a:ea typeface="ＭＳ Ｐゴシック"/>
              </a:rPr>
              <a:t>Prelude: track data hubs</a:t>
            </a:r>
            <a:endParaRPr/>
          </a:p>
          <a:p>
            <a:pPr>
              <a:lnSpc>
                <a:spcPct val="130000"/>
              </a:lnSpc>
              <a:buSzPct val="45000"/>
              <a:buFont typeface="StarSymbol"/>
              <a:buChar char=""/>
            </a:pPr>
            <a:r>
              <a:rPr lang="en-GB" sz="3200">
                <a:solidFill>
                  <a:srgbClr val="000000"/>
                </a:solidFill>
                <a:latin typeface="Arial"/>
                <a:ea typeface="ＭＳ Ｐゴシック"/>
              </a:rPr>
              <a:t>How do we use them in Ensembl?</a:t>
            </a:r>
            <a:endParaRPr/>
          </a:p>
          <a:p>
            <a:pPr>
              <a:lnSpc>
                <a:spcPct val="130000"/>
              </a:lnSpc>
              <a:buSzPct val="45000"/>
              <a:buFont typeface="StarSymbol"/>
              <a:buChar char=""/>
            </a:pPr>
            <a:r>
              <a:rPr lang="en-GB" sz="3200">
                <a:solidFill>
                  <a:srgbClr val="000000"/>
                </a:solidFill>
                <a:latin typeface="Arial"/>
                <a:ea typeface="ＭＳ Ｐゴシック"/>
              </a:rPr>
              <a:t>The </a:t>
            </a:r>
            <a:r>
              <a:rPr b="1" lang="en-GB" sz="3200">
                <a:solidFill>
                  <a:srgbClr val="000000"/>
                </a:solidFill>
                <a:latin typeface="Arial"/>
                <a:ea typeface="ＭＳ Ｐゴシック"/>
              </a:rPr>
              <a:t>Track Hub Registry</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3" name=""/>
          <p:cNvPicPr/>
          <p:nvPr/>
        </p:nvPicPr>
        <p:blipFill>
          <a:blip r:embed="rId1"/>
          <a:stretch>
            <a:fillRect/>
          </a:stretch>
        </p:blipFill>
        <p:spPr>
          <a:xfrm>
            <a:off x="360" y="144000"/>
            <a:ext cx="9143640" cy="6786720"/>
          </a:xfrm>
          <a:prstGeom prst="rect">
            <a:avLst/>
          </a:prstGeom>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4" name=""/>
          <p:cNvPicPr/>
          <p:nvPr/>
        </p:nvPicPr>
        <p:blipFill>
          <a:blip r:embed="rId1"/>
          <a:stretch>
            <a:fillRect/>
          </a:stretch>
        </p:blipFill>
        <p:spPr>
          <a:xfrm>
            <a:off x="0" y="432000"/>
            <a:ext cx="9143640" cy="641844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5" name=""/>
          <p:cNvPicPr/>
          <p:nvPr/>
        </p:nvPicPr>
        <p:blipFill>
          <a:blip r:embed="rId1"/>
          <a:stretch>
            <a:fillRect/>
          </a:stretch>
        </p:blipFill>
        <p:spPr>
          <a:xfrm>
            <a:off x="36000" y="776160"/>
            <a:ext cx="9036000" cy="5342400"/>
          </a:xfrm>
          <a:prstGeom prst="rect">
            <a:avLst/>
          </a:prstGeom>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6" name=""/>
          <p:cNvPicPr/>
          <p:nvPr/>
        </p:nvPicPr>
        <p:blipFill>
          <a:blip r:embed="rId1"/>
          <a:stretch>
            <a:fillRect/>
          </a:stretch>
        </p:blipFill>
        <p:spPr>
          <a:xfrm>
            <a:off x="0" y="432000"/>
            <a:ext cx="9144000" cy="6420240"/>
          </a:xfrm>
          <a:prstGeom prst="rect">
            <a:avLst/>
          </a:prstGeom>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7" name=""/>
          <p:cNvPicPr/>
          <p:nvPr/>
        </p:nvPicPr>
        <p:blipFill>
          <a:blip r:embed="rId1"/>
          <a:stretch>
            <a:fillRect/>
          </a:stretch>
        </p:blipFill>
        <p:spPr>
          <a:xfrm>
            <a:off x="423000" y="1380240"/>
            <a:ext cx="8304120" cy="409464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8" name=""/>
          <p:cNvPicPr/>
          <p:nvPr/>
        </p:nvPicPr>
        <p:blipFill>
          <a:blip r:embed="rId1"/>
          <a:stretch>
            <a:fillRect/>
          </a:stretch>
        </p:blipFill>
        <p:spPr>
          <a:xfrm>
            <a:off x="3240" y="109800"/>
            <a:ext cx="9143640" cy="6635520"/>
          </a:xfrm>
          <a:prstGeom prst="rect">
            <a:avLst/>
          </a:prstGeom>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273600"/>
            <a:ext cx="8228880" cy="1144800"/>
          </a:xfrm>
          <a:prstGeom prst="rect">
            <a:avLst/>
          </a:prstGeom>
        </p:spPr>
        <p:txBody>
          <a:bodyPr anchor="ctr" bIns="0" lIns="0" rIns="0" tIns="0" wrap="none"/>
          <a:p>
            <a:pPr algn="ctr"/>
            <a:r>
              <a:rPr lang="en-GB"/>
              <a:t>Ensembl as a Registry Client</a:t>
            </a:r>
            <a:endParaRPr/>
          </a:p>
        </p:txBody>
      </p:sp>
      <p:sp>
        <p:nvSpPr>
          <p:cNvPr id="180"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b="1" lang="en-GB" sz="3200"/>
              <a:t>Phase 1 – Spring '16</a:t>
            </a:r>
            <a:endParaRPr/>
          </a:p>
          <a:p>
            <a:pPr>
              <a:buSzPct val="45000"/>
              <a:buFont typeface="StarSymbol"/>
              <a:buChar char=""/>
            </a:pPr>
            <a:r>
              <a:rPr lang="en-GB"/>
              <a:t>Search interface using Registry API</a:t>
            </a:r>
            <a:endParaRPr/>
          </a:p>
          <a:p>
            <a:pPr lvl="1">
              <a:buSzPct val="75000"/>
              <a:buFont typeface="StarSymbol"/>
              <a:buChar char=""/>
            </a:pPr>
            <a:r>
              <a:rPr lang="en-GB"/>
              <a:t>one-click attachment of chosen hub</a:t>
            </a:r>
            <a:endParaRPr/>
          </a:p>
          <a:p>
            <a:pPr lvl="1">
              <a:buSzPct val="75000"/>
              <a:buFont typeface="StarSymbol"/>
              <a:buChar char=""/>
            </a:pPr>
            <a:r>
              <a:rPr lang="en-GB"/>
              <a:t>text files still retrieved/parsed by web server</a:t>
            </a:r>
            <a:endParaRPr/>
          </a:p>
          <a:p>
            <a:pPr lvl="1">
              <a:buSzPct val="75000"/>
              <a:buFont typeface="StarSymbol"/>
              <a:buChar char=""/>
            </a:pPr>
            <a:endParaRPr/>
          </a:p>
          <a:p>
            <a:pPr>
              <a:buSzPct val="45000"/>
              <a:buFont typeface="StarSymbol"/>
              <a:buChar char=""/>
            </a:pPr>
            <a:r>
              <a:rPr b="1" lang="en-GB" sz="3200"/>
              <a:t>Phase 2 – Spring '16</a:t>
            </a:r>
            <a:endParaRPr/>
          </a:p>
          <a:p>
            <a:pPr>
              <a:buSzPct val="45000"/>
              <a:buFont typeface="StarSymbol"/>
              <a:buChar char=""/>
            </a:pPr>
            <a:r>
              <a:rPr lang="en-GB"/>
              <a:t>Ensembl consumes registry's hub JSON</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1" name=""/>
          <p:cNvPicPr/>
          <p:nvPr/>
        </p:nvPicPr>
        <p:blipFill>
          <a:blip r:embed="rId1"/>
          <a:stretch>
            <a:fillRect/>
          </a:stretch>
        </p:blipFill>
        <p:spPr>
          <a:xfrm>
            <a:off x="36000" y="777600"/>
            <a:ext cx="9143640" cy="5339520"/>
          </a:xfrm>
          <a:prstGeom prst="rect">
            <a:avLst/>
          </a:prstGeom>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2" name=""/>
          <p:cNvPicPr/>
          <p:nvPr/>
        </p:nvPicPr>
        <p:blipFill>
          <a:blip r:embed="rId1"/>
          <a:stretch>
            <a:fillRect/>
          </a:stretch>
        </p:blipFill>
        <p:spPr>
          <a:xfrm>
            <a:off x="36000" y="1041120"/>
            <a:ext cx="9108000" cy="4812120"/>
          </a:xfrm>
          <a:prstGeom prst="rect">
            <a:avLst/>
          </a:prstGeom>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273600"/>
            <a:ext cx="8228880" cy="1144800"/>
          </a:xfrm>
          <a:prstGeom prst="rect">
            <a:avLst/>
          </a:prstGeom>
        </p:spPr>
        <p:txBody>
          <a:bodyPr anchor="ctr" bIns="0" lIns="0" rIns="0" tIns="0" wrap="none"/>
          <a:p>
            <a:pPr algn="ctr"/>
            <a:r>
              <a:rPr lang="en-GB"/>
              <a:t>Present/Future Directions</a:t>
            </a:r>
            <a:endParaRPr/>
          </a:p>
        </p:txBody>
      </p:sp>
      <p:sp>
        <p:nvSpPr>
          <p:cNvPr id="184" name="TextShape 2"/>
          <p:cNvSpPr txBox="1"/>
          <p:nvPr/>
        </p:nvSpPr>
        <p:spPr>
          <a:xfrm>
            <a:off x="457200" y="1604520"/>
            <a:ext cx="3926160" cy="3976920"/>
          </a:xfrm>
          <a:prstGeom prst="rect">
            <a:avLst/>
          </a:prstGeom>
        </p:spPr>
        <p:txBody>
          <a:bodyPr bIns="0" lIns="0" rIns="0" tIns="0" wrap="none"/>
          <a:p>
            <a:pPr>
              <a:buSzPct val="45000"/>
              <a:buFont typeface="StarSymbol"/>
              <a:buChar char=""/>
            </a:pPr>
            <a:r>
              <a:rPr lang="en-GB"/>
              <a:t>Stats:</a:t>
            </a:r>
            <a:endParaRPr/>
          </a:p>
          <a:p>
            <a:pPr lvl="1">
              <a:buSzPct val="75000"/>
              <a:buFont typeface="StarSymbol"/>
              <a:buChar char=""/>
            </a:pPr>
            <a:r>
              <a:rPr lang="en-GB"/>
              <a:t>track hubs: 1173</a:t>
            </a:r>
            <a:endParaRPr/>
          </a:p>
          <a:p>
            <a:pPr lvl="1">
              <a:buSzPct val="75000"/>
              <a:buFont typeface="StarSymbol"/>
              <a:buChar char=""/>
            </a:pPr>
            <a:r>
              <a:rPr lang="en-GB"/>
              <a:t>species: 78</a:t>
            </a:r>
            <a:endParaRPr/>
          </a:p>
          <a:p>
            <a:pPr lvl="1">
              <a:buSzPct val="75000"/>
              <a:buFont typeface="StarSymbol"/>
              <a:buChar char=""/>
            </a:pPr>
            <a:r>
              <a:rPr lang="en-GB"/>
              <a:t>assemblies: 83  </a:t>
            </a:r>
            <a:endParaRPr/>
          </a:p>
          <a:p>
            <a:pPr>
              <a:buSzPct val="45000"/>
              <a:buFont typeface="StarSymbol"/>
              <a:buChar char=""/>
            </a:pPr>
            <a:endParaRPr/>
          </a:p>
        </p:txBody>
      </p:sp>
      <p:sp>
        <p:nvSpPr>
          <p:cNvPr id="185" name="TextShape 3"/>
          <p:cNvSpPr txBox="1"/>
          <p:nvPr/>
        </p:nvSpPr>
        <p:spPr>
          <a:xfrm>
            <a:off x="4579920" y="1604520"/>
            <a:ext cx="3926160" cy="3976920"/>
          </a:xfrm>
          <a:prstGeom prst="rect">
            <a:avLst/>
          </a:prstGeom>
        </p:spPr>
        <p:txBody>
          <a:bodyPr bIns="0" lIns="0" rIns="0" tIns="0" wrap="none"/>
          <a:p>
            <a:pPr>
              <a:buSzPct val="45000"/>
              <a:buFont typeface="StarSymbol"/>
              <a:buChar char=""/>
            </a:pPr>
            <a:r>
              <a:rPr lang="en-GB"/>
              <a:t>Out of Beta soon!</a:t>
            </a:r>
            <a:endParaRPr/>
          </a:p>
          <a:p>
            <a:pPr>
              <a:buSzPct val="45000"/>
              <a:buFont typeface="StarSymbol"/>
              <a:buChar char=""/>
            </a:pPr>
            <a:r>
              <a:rPr lang="en-GB"/>
              <a:t>Embed Biodalliance</a:t>
            </a:r>
            <a:endParaRPr/>
          </a:p>
          <a:p>
            <a:pPr>
              <a:buSzPct val="45000"/>
              <a:buFont typeface="StarSymbol"/>
              <a:buChar char=""/>
            </a:pPr>
            <a:r>
              <a:rPr lang="en-GB"/>
              <a:t>Track hub RDF</a:t>
            </a:r>
            <a:endParaRPr/>
          </a:p>
          <a:p>
            <a:pPr lvl="1">
              <a:buSzPct val="75000"/>
              <a:buFont typeface="StarSymbol"/>
              <a:buChar char=""/>
            </a:pPr>
            <a:r>
              <a:rPr lang="en-GB"/>
              <a:t>link hub to other data via ontology mapping</a:t>
            </a:r>
            <a:endParaRPr/>
          </a:p>
          <a:p>
            <a:pPr lvl="1">
              <a:buSzPct val="75000"/>
              <a:buFont typeface="StarSymbol"/>
              <a:buChar char=""/>
            </a:pPr>
            <a:r>
              <a:rPr lang="en-GB"/>
              <a:t>query hubs via SPARQL</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73600"/>
            <a:ext cx="8228880" cy="1144800"/>
          </a:xfrm>
          <a:prstGeom prst="rect">
            <a:avLst/>
          </a:prstGeom>
        </p:spPr>
        <p:txBody>
          <a:bodyPr anchor="ctr" bIns="0" lIns="0" rIns="0" tIns="0" wrap="none"/>
          <a:p>
            <a:pPr algn="ctr"/>
            <a:r>
              <a:rPr lang="en-GB"/>
              <a:t>Background</a:t>
            </a:r>
            <a:endParaRPr/>
          </a:p>
        </p:txBody>
      </p:sp>
      <p:sp>
        <p:nvSpPr>
          <p:cNvPr id="132" name="TextShape 2"/>
          <p:cNvSpPr txBox="1"/>
          <p:nvPr/>
        </p:nvSpPr>
        <p:spPr>
          <a:xfrm>
            <a:off x="457200" y="1604520"/>
            <a:ext cx="8046000" cy="3976920"/>
          </a:xfrm>
          <a:prstGeom prst="rect">
            <a:avLst/>
          </a:prstGeom>
        </p:spPr>
        <p:txBody>
          <a:bodyPr bIns="0" lIns="0" rIns="0" tIns="0" wrap="none"/>
          <a:p>
            <a:pPr>
              <a:lnSpc>
                <a:spcPct val="150000"/>
              </a:lnSpc>
              <a:buSzPct val="45000"/>
              <a:buFont typeface="StarSymbol"/>
              <a:buChar char=""/>
            </a:pPr>
            <a:r>
              <a:rPr lang="en-GB" sz="2400">
                <a:solidFill>
                  <a:srgbClr val="000000"/>
                </a:solidFill>
                <a:latin typeface="Arial"/>
                <a:ea typeface="ＭＳ Ｐゴシック"/>
              </a:rPr>
              <a:t>High-throughput seq challenges genomic data visualisation tools</a:t>
            </a:r>
            <a:endParaRPr/>
          </a:p>
          <a:p>
            <a:pPr>
              <a:lnSpc>
                <a:spcPct val="150000"/>
              </a:lnSpc>
              <a:buSzPct val="45000"/>
              <a:buFont typeface="StarSymbol"/>
              <a:buChar char=""/>
            </a:pPr>
            <a:r>
              <a:rPr lang="en-GB" sz="2400">
                <a:solidFill>
                  <a:srgbClr val="000000"/>
                </a:solidFill>
                <a:latin typeface="Arial"/>
                <a:ea typeface="ＭＳ Ｐゴシック"/>
              </a:rPr>
              <a:t>UCSC/Ensembl browsers improved</a:t>
            </a:r>
            <a:endParaRPr/>
          </a:p>
          <a:p>
            <a:pPr lvl="1">
              <a:lnSpc>
                <a:spcPct val="150000"/>
              </a:lnSpc>
              <a:buSzPct val="75000"/>
              <a:buFont typeface="StarSymbol"/>
              <a:buChar char=""/>
            </a:pPr>
            <a:r>
              <a:rPr lang="en-GB" sz="2400">
                <a:solidFill>
                  <a:srgbClr val="000000"/>
                </a:solidFill>
                <a:latin typeface="Arial"/>
                <a:ea typeface="ＭＳ Ｐゴシック"/>
              </a:rPr>
              <a:t>visualise remotely hosted large data sets</a:t>
            </a:r>
            <a:endParaRPr/>
          </a:p>
          <a:p>
            <a:pPr lvl="1">
              <a:lnSpc>
                <a:spcPct val="150000"/>
              </a:lnSpc>
              <a:buSzPct val="75000"/>
              <a:buFont typeface="StarSymbol"/>
              <a:buChar char=""/>
            </a:pPr>
            <a:r>
              <a:rPr lang="en-GB" sz="2400">
                <a:solidFill>
                  <a:srgbClr val="000000"/>
                </a:solidFill>
                <a:latin typeface="Arial"/>
                <a:ea typeface="ＭＳ Ｐゴシック"/>
              </a:rPr>
              <a:t>support binary indexed data: BigBed, BigWig, BAM, VCF/tabix etc.</a:t>
            </a:r>
            <a:endParaRPr/>
          </a:p>
          <a:p>
            <a:pPr>
              <a:lnSpc>
                <a:spcPct val="150000"/>
              </a:lnSpc>
              <a:buSzPct val="45000"/>
              <a:buFont typeface="StarSymbol"/>
              <a:buChar char=""/>
            </a:pPr>
            <a:r>
              <a:rPr lang="en-GB" sz="2400">
                <a:solidFill>
                  <a:srgbClr val="000000"/>
                </a:solidFill>
                <a:latin typeface="Arial"/>
                <a:ea typeface="ＭＳ Ｐゴシック"/>
              </a:rPr>
              <a:t>UCSC introduced </a:t>
            </a:r>
            <a:r>
              <a:rPr b="1" lang="en-GB" sz="2400">
                <a:solidFill>
                  <a:srgbClr val="000000"/>
                </a:solidFill>
                <a:latin typeface="Arial"/>
                <a:ea typeface="ＭＳ Ｐゴシック"/>
              </a:rPr>
              <a:t>track data hubs</a:t>
            </a:r>
            <a:r>
              <a:rPr lang="en-GB" sz="2400">
                <a:solidFill>
                  <a:srgbClr val="000000"/>
                </a:solidFill>
                <a:latin typeface="Arial"/>
                <a:ea typeface="ＭＳ Ｐゴシック"/>
              </a:rPr>
              <a:t> (2011)</a:t>
            </a:r>
            <a:endParaRPr/>
          </a:p>
          <a:p>
            <a:pPr lvl="2">
              <a:lnSpc>
                <a:spcPct val="150000"/>
              </a:lnSpc>
              <a:buSzPct val="45000"/>
              <a:buFont typeface="StarSymbol"/>
              <a:buChar char=""/>
            </a:pPr>
            <a:r>
              <a:rPr lang="en-GB" sz="2400">
                <a:solidFill>
                  <a:srgbClr val="000000"/>
                </a:solidFill>
                <a:latin typeface="Arial"/>
                <a:ea typeface="ＭＳ Ｐゴシック"/>
              </a:rPr>
              <a:t>integrate remote data sets into the browser</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73600"/>
            <a:ext cx="8228880" cy="1144800"/>
          </a:xfrm>
          <a:prstGeom prst="rect">
            <a:avLst/>
          </a:prstGeom>
        </p:spPr>
        <p:txBody>
          <a:bodyPr anchor="ctr" bIns="0" lIns="0" rIns="0" tIns="0" wrap="none"/>
          <a:p>
            <a:pPr algn="ctr"/>
            <a:r>
              <a:rPr lang="en-GB"/>
              <a:t>Acknowledgements</a:t>
            </a:r>
            <a:endParaRPr/>
          </a:p>
        </p:txBody>
      </p:sp>
      <p:sp>
        <p:nvSpPr>
          <p:cNvPr id="187" name="TextShape 2"/>
          <p:cNvSpPr txBox="1"/>
          <p:nvPr/>
        </p:nvSpPr>
        <p:spPr>
          <a:xfrm>
            <a:off x="457200" y="1604520"/>
            <a:ext cx="3926160" cy="3976920"/>
          </a:xfrm>
          <a:prstGeom prst="rect">
            <a:avLst/>
          </a:prstGeom>
        </p:spPr>
        <p:txBody>
          <a:bodyPr bIns="0" lIns="0" rIns="0" tIns="0" wrap="none"/>
          <a:p>
            <a:pPr>
              <a:buSzPct val="45000"/>
              <a:buFont typeface="StarSymbol"/>
              <a:buChar char=""/>
            </a:pPr>
            <a:r>
              <a:rPr lang="en-GB"/>
              <a:t>Ensembl</a:t>
            </a:r>
            <a:endParaRPr/>
          </a:p>
          <a:p>
            <a:pPr>
              <a:buSzPct val="45000"/>
              <a:buFont typeface="StarSymbol"/>
              <a:buChar char=""/>
            </a:pPr>
            <a:r>
              <a:rPr b="1" lang="en-GB" sz="2400"/>
              <a:t>Anne Lyle, Steve Trevanion</a:t>
            </a:r>
            <a:endParaRPr/>
          </a:p>
          <a:p>
            <a:pPr>
              <a:buSzPct val="45000"/>
              <a:buFont typeface="StarSymbol"/>
              <a:buChar char=""/>
            </a:pPr>
            <a:r>
              <a:rPr b="1" lang="en-GB" sz="2400"/>
              <a:t>Andy Yates</a:t>
            </a:r>
            <a:endParaRPr/>
          </a:p>
          <a:p>
            <a:pPr>
              <a:buSzPct val="45000"/>
              <a:buFont typeface="StarSymbol"/>
              <a:buChar char=""/>
            </a:pPr>
            <a:r>
              <a:rPr b="1" lang="en-GB" sz="2400"/>
              <a:t>Magali Ruffier</a:t>
            </a:r>
            <a:endParaRPr/>
          </a:p>
          <a:p>
            <a:pPr>
              <a:buSzPct val="45000"/>
              <a:buFont typeface="StarSymbol"/>
              <a:buChar char=""/>
            </a:pPr>
            <a:r>
              <a:rPr lang="en-GB" sz="2400"/>
              <a:t>Paul Flicek and the entire e! Team</a:t>
            </a:r>
            <a:endParaRPr/>
          </a:p>
          <a:p>
            <a:pPr>
              <a:buSzPct val="45000"/>
              <a:buFont typeface="StarSymbol"/>
              <a:buChar char=""/>
            </a:pPr>
            <a:endParaRPr/>
          </a:p>
          <a:p>
            <a:pPr>
              <a:buSzPct val="45000"/>
              <a:buFont typeface="StarSymbol"/>
              <a:buChar char=""/>
            </a:pPr>
            <a:r>
              <a:rPr lang="en-GB" sz="3200"/>
              <a:t>UCSC</a:t>
            </a:r>
            <a:endParaRPr/>
          </a:p>
          <a:p>
            <a:pPr>
              <a:buSzPct val="45000"/>
              <a:buFont typeface="StarSymbol"/>
              <a:buChar char=""/>
            </a:pPr>
            <a:r>
              <a:rPr b="1" lang="en-GB" sz="2260">
                <a:solidFill>
                  <a:srgbClr val="000000"/>
                </a:solidFill>
                <a:latin typeface="Arial"/>
                <a:ea typeface="Arial"/>
              </a:rPr>
              <a:t>Kate Rosenbloom</a:t>
            </a:r>
            <a:endParaRPr/>
          </a:p>
        </p:txBody>
      </p:sp>
      <p:sp>
        <p:nvSpPr>
          <p:cNvPr id="188" name="TextShape 3"/>
          <p:cNvSpPr txBox="1"/>
          <p:nvPr/>
        </p:nvSpPr>
        <p:spPr>
          <a:xfrm>
            <a:off x="4579920" y="1604520"/>
            <a:ext cx="3926160" cy="3976920"/>
          </a:xfrm>
          <a:prstGeom prst="rect">
            <a:avLst/>
          </a:prstGeom>
        </p:spPr>
        <p:txBody>
          <a:bodyPr bIns="0" lIns="0" rIns="0" tIns="0" wrap="none"/>
          <a:p>
            <a:pPr>
              <a:buSzPct val="45000"/>
              <a:buFont typeface="StarSymbol"/>
              <a:buChar char=""/>
            </a:pPr>
            <a:r>
              <a:rPr b="1" lang="en-GB" sz="3200"/>
              <a:t>Funding</a:t>
            </a: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r>
              <a:rPr lang="en-GB" sz="3200"/>
              <a:t>European Commision FP7</a:t>
            </a:r>
            <a:endParaRPr/>
          </a:p>
        </p:txBody>
      </p:sp>
      <p:pic>
        <p:nvPicPr>
          <p:cNvPr descr="" id="189" name="image.png"/>
          <p:cNvPicPr/>
          <p:nvPr/>
        </p:nvPicPr>
        <p:blipFill>
          <a:blip r:embed="rId1"/>
          <a:stretch>
            <a:fillRect/>
          </a:stretch>
        </p:blipFill>
        <p:spPr>
          <a:xfrm>
            <a:off x="4806360" y="2232000"/>
            <a:ext cx="2393640" cy="377640"/>
          </a:xfrm>
          <a:prstGeom prst="rect">
            <a:avLst/>
          </a:prstGeom>
        </p:spPr>
      </p:pic>
      <p:pic>
        <p:nvPicPr>
          <p:cNvPr descr="" id="190" name="rgb_logo_2006_300dpi.png"/>
          <p:cNvPicPr/>
          <p:nvPr/>
        </p:nvPicPr>
        <p:blipFill>
          <a:blip r:embed="rId2"/>
          <a:stretch>
            <a:fillRect/>
          </a:stretch>
        </p:blipFill>
        <p:spPr>
          <a:xfrm>
            <a:off x="7488000" y="2072160"/>
            <a:ext cx="1406160" cy="591840"/>
          </a:xfrm>
          <a:prstGeom prst="rect">
            <a:avLst/>
          </a:prstGeom>
        </p:spPr>
      </p:pic>
      <p:pic>
        <p:nvPicPr>
          <p:cNvPr descr="" id="191" name="image.png"/>
          <p:cNvPicPr/>
          <p:nvPr/>
        </p:nvPicPr>
        <p:blipFill>
          <a:blip r:embed="rId3"/>
          <a:stretch>
            <a:fillRect/>
          </a:stretch>
        </p:blipFill>
        <p:spPr>
          <a:xfrm>
            <a:off x="5263920" y="2664000"/>
            <a:ext cx="1792080" cy="833040"/>
          </a:xfrm>
          <a:prstGeom prst="rect">
            <a:avLst/>
          </a:prstGeom>
        </p:spPr>
      </p:pic>
      <p:pic>
        <p:nvPicPr>
          <p:cNvPr descr="" id="192" name="image.png"/>
          <p:cNvPicPr/>
          <p:nvPr/>
        </p:nvPicPr>
        <p:blipFill>
          <a:blip r:embed="rId4"/>
          <a:stretch>
            <a:fillRect/>
          </a:stretch>
        </p:blipFill>
        <p:spPr>
          <a:xfrm>
            <a:off x="7044120" y="2657880"/>
            <a:ext cx="2099880" cy="798120"/>
          </a:xfrm>
          <a:prstGeom prst="rect">
            <a:avLst/>
          </a:prstGeom>
        </p:spPr>
      </p:pic>
      <p:pic>
        <p:nvPicPr>
          <p:cNvPr descr="" id="193" name="image.png"/>
          <p:cNvPicPr/>
          <p:nvPr/>
        </p:nvPicPr>
        <p:blipFill>
          <a:blip r:embed="rId5"/>
          <a:stretch>
            <a:fillRect/>
          </a:stretch>
        </p:blipFill>
        <p:spPr>
          <a:xfrm>
            <a:off x="7920000" y="3816000"/>
            <a:ext cx="840960" cy="568080"/>
          </a:xfrm>
          <a:prstGeom prst="rect">
            <a:avLst/>
          </a:prstGeom>
        </p:spPr>
      </p:pic>
      <p:pic>
        <p:nvPicPr>
          <p:cNvPr descr="" id="194" name="image.png"/>
          <p:cNvPicPr/>
          <p:nvPr/>
        </p:nvPicPr>
        <p:blipFill>
          <a:blip r:embed="rId6"/>
          <a:stretch>
            <a:fillRect/>
          </a:stretch>
        </p:blipFill>
        <p:spPr>
          <a:xfrm>
            <a:off x="8246160" y="4573080"/>
            <a:ext cx="753840" cy="61092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73600"/>
            <a:ext cx="8228880" cy="1144800"/>
          </a:xfrm>
          <a:prstGeom prst="rect">
            <a:avLst/>
          </a:prstGeom>
        </p:spPr>
        <p:txBody>
          <a:bodyPr anchor="ctr" bIns="0" lIns="0" rIns="0" tIns="0" wrap="none"/>
          <a:p>
            <a:pPr algn="ctr"/>
            <a:r>
              <a:rPr lang="en-GB"/>
              <a:t>What are Track Hubs?</a:t>
            </a:r>
            <a:endParaRPr/>
          </a:p>
        </p:txBody>
      </p:sp>
      <p:sp>
        <p:nvSpPr>
          <p:cNvPr id="134"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sz="2200"/>
              <a:t>Internet-accessible collections of genome annotations</a:t>
            </a:r>
            <a:endParaRPr/>
          </a:p>
          <a:p>
            <a:pPr>
              <a:buSzPct val="45000"/>
              <a:buFont typeface="StarSymbol"/>
              <a:buChar char=""/>
            </a:pPr>
            <a:r>
              <a:rPr lang="en-GB" sz="2200"/>
              <a:t>Alternative to DAS</a:t>
            </a:r>
            <a:endParaRPr/>
          </a:p>
          <a:p>
            <a:pPr lvl="1">
              <a:buSzPct val="75000"/>
              <a:buFont typeface="StarSymbol"/>
              <a:buChar char=""/>
            </a:pPr>
            <a:r>
              <a:rPr lang="en-GB" sz="2200"/>
              <a:t>no need for special software</a:t>
            </a:r>
            <a:endParaRPr/>
          </a:p>
          <a:p>
            <a:pPr lvl="1">
              <a:buSzPct val="75000"/>
              <a:buFont typeface="StarSymbol"/>
              <a:buChar char=""/>
            </a:pPr>
            <a:r>
              <a:rPr lang="en-GB" sz="2200"/>
              <a:t>WWW/FTP server and some text </a:t>
            </a:r>
            <a:endParaRPr/>
          </a:p>
        </p:txBody>
      </p:sp>
      <p:pic>
        <p:nvPicPr>
          <p:cNvPr descr="" id="135" name=""/>
          <p:cNvPicPr/>
          <p:nvPr/>
        </p:nvPicPr>
        <p:blipFill>
          <a:blip r:embed="rId1"/>
          <a:stretch>
            <a:fillRect/>
          </a:stretch>
        </p:blipFill>
        <p:spPr>
          <a:xfrm>
            <a:off x="782640" y="3588480"/>
            <a:ext cx="7137360" cy="253152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3600"/>
            <a:ext cx="8228880" cy="1144800"/>
          </a:xfrm>
          <a:prstGeom prst="rect">
            <a:avLst/>
          </a:prstGeom>
        </p:spPr>
        <p:txBody>
          <a:bodyPr anchor="ctr" bIns="0" lIns="0" rIns="0" tIns="0" wrap="none"/>
          <a:p>
            <a:pPr algn="ctr"/>
            <a:r>
              <a:rPr lang="en-GB"/>
              <a:t>How about DAS?</a:t>
            </a:r>
            <a:endParaRPr/>
          </a:p>
        </p:txBody>
      </p:sp>
      <p:sp>
        <p:nvSpPr>
          <p:cNvPr id="137"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Workhorse of external data integration (so far)</a:t>
            </a:r>
            <a:endParaRPr/>
          </a:p>
          <a:p>
            <a:pPr>
              <a:buSzPct val="45000"/>
              <a:buFont typeface="StarSymbol"/>
              <a:buChar char=""/>
            </a:pPr>
            <a:r>
              <a:rPr lang="en-GB"/>
              <a:t>Can no longer support new features or scale to modern data sets sizes</a:t>
            </a:r>
            <a:endParaRPr/>
          </a:p>
          <a:p>
            <a:pPr lvl="1">
              <a:buSzPct val="75000"/>
              <a:buFont typeface="StarSymbol"/>
              <a:buChar char=""/>
            </a:pPr>
            <a:r>
              <a:rPr lang="en-GB"/>
              <a:t>very high feature densities</a:t>
            </a:r>
            <a:endParaRPr/>
          </a:p>
          <a:p>
            <a:pPr lvl="1">
              <a:buSzPct val="75000"/>
              <a:buFont typeface="StarSymbol"/>
              <a:buChar char=""/>
            </a:pPr>
            <a:r>
              <a:rPr lang="en-GB"/>
              <a:t>query large feature-rich regions</a:t>
            </a:r>
            <a:endParaRPr/>
          </a:p>
          <a:p>
            <a:pPr lvl="1">
              <a:buSzPct val="75000"/>
              <a:buFont typeface="StarSymbol"/>
              <a:buChar char=""/>
            </a:pPr>
            <a:r>
              <a:rPr lang="en-GB"/>
              <a:t>fast zooming</a:t>
            </a:r>
            <a:endParaRPr/>
          </a:p>
          <a:p>
            <a:pPr>
              <a:buSzPct val="45000"/>
              <a:buFont typeface="StarSymbol"/>
              <a:buChar char=""/>
            </a:pPr>
            <a:r>
              <a:rPr lang="en-GB"/>
              <a:t>No longer supported (&gt;=e!84)</a:t>
            </a:r>
            <a:endParaRPr/>
          </a:p>
        </p:txBody>
      </p:sp>
      <p:pic>
        <p:nvPicPr>
          <p:cNvPr descr="" id="138" name=""/>
          <p:cNvPicPr/>
          <p:nvPr/>
        </p:nvPicPr>
        <p:blipFill>
          <a:blip r:embed="rId1"/>
          <a:stretch>
            <a:fillRect/>
          </a:stretch>
        </p:blipFill>
        <p:spPr>
          <a:xfrm>
            <a:off x="5971320" y="3384000"/>
            <a:ext cx="3172680" cy="158400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3600"/>
            <a:ext cx="8228880" cy="1144800"/>
          </a:xfrm>
          <a:prstGeom prst="rect">
            <a:avLst/>
          </a:prstGeom>
        </p:spPr>
        <p:txBody>
          <a:bodyPr anchor="ctr" bIns="0" lIns="0" rIns="0" tIns="0" wrap="none"/>
          <a:p>
            <a:pPr algn="ctr"/>
            <a:r>
              <a:rPr lang="en-GB"/>
              <a:t>Track Hubs</a:t>
            </a:r>
            <a:endParaRPr/>
          </a:p>
        </p:txBody>
      </p:sp>
      <p:sp>
        <p:nvSpPr>
          <p:cNvPr id="140" name="TextShape 2"/>
          <p:cNvSpPr txBox="1"/>
          <p:nvPr/>
        </p:nvSpPr>
        <p:spPr>
          <a:xfrm>
            <a:off x="457200" y="1604520"/>
            <a:ext cx="8046000" cy="3976920"/>
          </a:xfrm>
          <a:prstGeom prst="rect">
            <a:avLst/>
          </a:prstGeom>
        </p:spPr>
        <p:txBody>
          <a:bodyPr bIns="0" lIns="0" rIns="0" tIns="0" wrap="none"/>
          <a:p>
            <a:pPr>
              <a:buSzPct val="45000"/>
              <a:buFont typeface="StarSymbol"/>
              <a:buChar char=""/>
            </a:pPr>
            <a:r>
              <a:rPr lang="en-GB"/>
              <a:t>Collate related data sets (tracks) through a single attachable URL</a:t>
            </a:r>
            <a:endParaRPr/>
          </a:p>
          <a:p>
            <a:pPr>
              <a:buSzPct val="45000"/>
              <a:buFont typeface="StarSymbol"/>
              <a:buChar char=""/>
            </a:pPr>
            <a:r>
              <a:rPr lang="en-GB"/>
              <a:t>Annotations in binary indexed file formats</a:t>
            </a:r>
            <a:endParaRPr/>
          </a:p>
          <a:p>
            <a:pPr lvl="1">
              <a:buSzPct val="75000"/>
              <a:buFont typeface="StarSymbol"/>
              <a:buChar char=""/>
            </a:pPr>
            <a:r>
              <a:rPr lang="en-GB"/>
              <a:t>partial downloads</a:t>
            </a:r>
            <a:endParaRPr/>
          </a:p>
          <a:p>
            <a:pPr lvl="1">
              <a:buSzPct val="75000"/>
              <a:buFont typeface="StarSymbol"/>
              <a:buChar char=""/>
            </a:pPr>
            <a:r>
              <a:rPr lang="en-GB"/>
              <a:t>caching</a:t>
            </a:r>
            <a:endParaRPr/>
          </a:p>
          <a:p>
            <a:pPr>
              <a:buSzPct val="45000"/>
              <a:buFont typeface="StarSymbol"/>
              <a:buChar char=""/>
            </a:pPr>
            <a:r>
              <a:rPr lang="en-GB"/>
              <a:t>Hosted on HTTP/FTP servers + text files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3600"/>
            <a:ext cx="8228880" cy="1144800"/>
          </a:xfrm>
          <a:prstGeom prst="rect">
            <a:avLst/>
          </a:prstGeom>
        </p:spPr>
        <p:txBody>
          <a:bodyPr anchor="ctr" bIns="0" lIns="0" rIns="0" tIns="0" wrap="none"/>
          <a:p>
            <a:pPr algn="ctr"/>
            <a:r>
              <a:rPr lang="en-GB"/>
              <a:t>Hub Configuration</a:t>
            </a:r>
            <a:endParaRPr/>
          </a:p>
        </p:txBody>
      </p:sp>
      <p:sp>
        <p:nvSpPr>
          <p:cNvPr id="142" name="TextShape 2"/>
          <p:cNvSpPr txBox="1"/>
          <p:nvPr/>
        </p:nvSpPr>
        <p:spPr>
          <a:xfrm>
            <a:off x="490320" y="1755720"/>
            <a:ext cx="6896880" cy="2774520"/>
          </a:xfrm>
          <a:prstGeom prst="rect">
            <a:avLst/>
          </a:prstGeom>
        </p:spPr>
        <p:txBody>
          <a:bodyPr bIns="165240" lIns="165240" rIns="165240" tIns="165240"/>
          <a:p>
            <a:pPr>
              <a:lnSpc>
                <a:spcPct val="120000"/>
              </a:lnSpc>
            </a:pPr>
            <a:r>
              <a:rPr lang="en-GB" sz="1779">
                <a:solidFill>
                  <a:srgbClr val="000000"/>
                </a:solidFill>
                <a:latin typeface="Courier New"/>
                <a:ea typeface="Courier New"/>
              </a:rPr>
              <a:t>hub Blueprint_Hub_20150820</a:t>
            </a:r>
            <a:endParaRPr/>
          </a:p>
          <a:p>
            <a:pPr>
              <a:lnSpc>
                <a:spcPct val="120000"/>
              </a:lnSpc>
            </a:pPr>
            <a:r>
              <a:rPr lang="en-GB" sz="1779">
                <a:solidFill>
                  <a:srgbClr val="000000"/>
                </a:solidFill>
                <a:latin typeface="Courier New"/>
                <a:ea typeface="Courier New"/>
              </a:rPr>
              <a:t>shortLabel Blueprint Hub</a:t>
            </a:r>
            <a:endParaRPr/>
          </a:p>
          <a:p>
            <a:pPr>
              <a:lnSpc>
                <a:spcPct val="120000"/>
              </a:lnSpc>
            </a:pPr>
            <a:r>
              <a:rPr lang="en-GB" sz="1779">
                <a:solidFill>
                  <a:srgbClr val="000000"/>
                </a:solidFill>
                <a:latin typeface="Courier New"/>
                <a:ea typeface="Courier New"/>
              </a:rPr>
              <a:t>longLabel Blueprint Epigenomics Data Hub</a:t>
            </a:r>
            <a:endParaRPr/>
          </a:p>
          <a:p>
            <a:pPr>
              <a:lnSpc>
                <a:spcPct val="120000"/>
              </a:lnSpc>
            </a:pPr>
            <a:r>
              <a:rPr lang="en-GB" sz="1779">
                <a:solidFill>
                  <a:srgbClr val="000000"/>
                </a:solidFill>
                <a:latin typeface="Courier New"/>
                <a:ea typeface="Courier New"/>
              </a:rPr>
              <a:t>genomesFile </a:t>
            </a:r>
            <a:r>
              <a:rPr b="1" lang="en-GB" sz="1779">
                <a:solidFill>
                  <a:srgbClr val="000000"/>
                </a:solidFill>
                <a:latin typeface="Courier New"/>
                <a:ea typeface="Courier New"/>
              </a:rPr>
              <a:t>genomes.txt</a:t>
            </a:r>
            <a:endParaRPr/>
          </a:p>
          <a:p>
            <a:pPr>
              <a:lnSpc>
                <a:spcPct val="120000"/>
              </a:lnSpc>
            </a:pPr>
            <a:r>
              <a:rPr lang="en-GB" sz="1779">
                <a:solidFill>
                  <a:srgbClr val="000000"/>
                </a:solidFill>
                <a:latin typeface="Courier New"/>
                <a:ea typeface="Courier New"/>
              </a:rPr>
              <a:t>email blueprint-info@ebi.ac.uk</a:t>
            </a:r>
            <a:endParaRPr/>
          </a:p>
          <a:p>
            <a:pPr>
              <a:lnSpc>
                <a:spcPct val="120000"/>
              </a:lnSpc>
            </a:pPr>
            <a:r>
              <a:rPr lang="en-GB" sz="1779">
                <a:solidFill>
                  <a:srgbClr val="000000"/>
                </a:solidFill>
                <a:latin typeface="Courier New"/>
                <a:ea typeface="Courier New"/>
              </a:rPr>
              <a:t>descriptionUrl </a:t>
            </a:r>
            <a:r>
              <a:rPr lang="en-GB" sz="1779" u="sng">
                <a:solidFill>
                  <a:srgbClr val="3366ff"/>
                </a:solidFill>
                <a:latin typeface="Courier New"/>
                <a:ea typeface="Courier New"/>
                <a:hlinkClick r:id="rId1"/>
              </a:rPr>
              <a:t>http://www.blueprint-epigenome.eu/index.cfm?p=31AD6D30-9B3C-BB97-E7F81875121FEC41</a:t>
            </a:r>
            <a:endParaRPr/>
          </a:p>
        </p:txBody>
      </p:sp>
      <p:sp>
        <p:nvSpPr>
          <p:cNvPr id="143" name="CustomShape 3"/>
          <p:cNvSpPr/>
          <p:nvPr/>
        </p:nvSpPr>
        <p:spPr>
          <a:xfrm>
            <a:off x="238320" y="1152000"/>
            <a:ext cx="1107720" cy="455400"/>
          </a:xfrm>
          <a:prstGeom prst="rect">
            <a:avLst/>
          </a:prstGeom>
        </p:spPr>
        <p:txBody>
          <a:bodyPr bIns="45000" lIns="45720" rIns="45720" tIns="45000" wrap="none"/>
          <a:p>
            <a:pPr>
              <a:lnSpc>
                <a:spcPct val="100000"/>
              </a:lnSpc>
            </a:pPr>
            <a:r>
              <a:rPr b="1" lang="en-GB" sz="2400">
                <a:solidFill>
                  <a:srgbClr val="000000"/>
                </a:solidFill>
                <a:latin typeface="Arial"/>
                <a:ea typeface="Arial"/>
              </a:rPr>
              <a:t>hub.txt</a:t>
            </a:r>
            <a:endParaRPr/>
          </a:p>
        </p:txBody>
      </p:sp>
      <p:sp>
        <p:nvSpPr>
          <p:cNvPr id="144" name="CustomShape 4"/>
          <p:cNvSpPr/>
          <p:nvPr/>
        </p:nvSpPr>
        <p:spPr>
          <a:xfrm>
            <a:off x="4536000" y="5184000"/>
            <a:ext cx="4483440" cy="1025640"/>
          </a:xfrm>
          <a:prstGeom prst="rect">
            <a:avLst/>
          </a:prstGeom>
          <a:solidFill>
            <a:srgbClr val="ffffff"/>
          </a:solidFill>
          <a:ln w="25560">
            <a:solidFill>
              <a:srgbClr val="00cc99"/>
            </a:solidFill>
            <a:bevel/>
          </a:ln>
        </p:spPr>
        <p:txBody>
          <a:bodyPr bIns="165240" lIns="165240" rIns="165240" tIns="165240" wrap="none"/>
          <a:p>
            <a:pPr>
              <a:lnSpc>
                <a:spcPct val="120000"/>
              </a:lnSpc>
            </a:pPr>
            <a:r>
              <a:rPr lang="en-GB" sz="2000">
                <a:solidFill>
                  <a:srgbClr val="000000"/>
                </a:solidFill>
                <a:latin typeface="Courier New"/>
                <a:ea typeface="Courier New"/>
              </a:rPr>
              <a:t>genome hg38</a:t>
            </a:r>
            <a:endParaRPr/>
          </a:p>
          <a:p>
            <a:pPr>
              <a:lnSpc>
                <a:spcPct val="120000"/>
              </a:lnSpc>
            </a:pPr>
            <a:r>
              <a:rPr lang="en-GB" sz="2000">
                <a:solidFill>
                  <a:srgbClr val="000000"/>
                </a:solidFill>
                <a:latin typeface="Courier New"/>
                <a:ea typeface="Courier New"/>
              </a:rPr>
              <a:t>trackDb </a:t>
            </a:r>
            <a:r>
              <a:rPr b="1" lang="en-GB" sz="2000">
                <a:solidFill>
                  <a:srgbClr val="000000"/>
                </a:solidFill>
                <a:latin typeface="Courier New"/>
                <a:ea typeface="Courier New"/>
              </a:rPr>
              <a:t>grch38/tracksDb.txt</a:t>
            </a:r>
            <a:endParaRPr/>
          </a:p>
        </p:txBody>
      </p:sp>
      <p:sp>
        <p:nvSpPr>
          <p:cNvPr id="145" name="CustomShape 5"/>
          <p:cNvSpPr/>
          <p:nvPr/>
        </p:nvSpPr>
        <p:spPr>
          <a:xfrm>
            <a:off x="3393720" y="4728600"/>
            <a:ext cx="1971720" cy="455400"/>
          </a:xfrm>
          <a:prstGeom prst="rect">
            <a:avLst/>
          </a:prstGeom>
        </p:spPr>
        <p:txBody>
          <a:bodyPr bIns="45000" lIns="45720" rIns="45720" tIns="45000" wrap="none"/>
          <a:p>
            <a:pPr>
              <a:lnSpc>
                <a:spcPct val="100000"/>
              </a:lnSpc>
            </a:pPr>
            <a:r>
              <a:rPr b="1" lang="en-GB" sz="2400">
                <a:solidFill>
                  <a:srgbClr val="000000"/>
                </a:solidFill>
                <a:latin typeface="Arial"/>
                <a:ea typeface="Arial"/>
              </a:rPr>
              <a:t> </a:t>
            </a:r>
            <a:r>
              <a:rPr b="1" lang="en-GB" sz="2400">
                <a:solidFill>
                  <a:srgbClr val="000000"/>
                </a:solidFill>
                <a:latin typeface="Arial"/>
                <a:ea typeface="Arial"/>
              </a:rPr>
              <a:t>genomes.txt</a:t>
            </a:r>
            <a:endParaRPr/>
          </a:p>
        </p:txBody>
      </p:sp>
      <p:sp>
        <p:nvSpPr>
          <p:cNvPr id="146" name="CustomShape 6"/>
          <p:cNvSpPr/>
          <p:nvPr/>
        </p:nvSpPr>
        <p:spPr>
          <a:xfrm>
            <a:off x="7218720" y="4299480"/>
            <a:ext cx="1781280" cy="668520"/>
          </a:xfrm>
          <a:prstGeom prst="rect">
            <a:avLst/>
          </a:prstGeom>
        </p:spPr>
        <p:txBody>
          <a:bodyPr bIns="45000" lIns="45720" rIns="45720" tIns="45000" wrap="none"/>
          <a:p>
            <a:pPr algn="ctr">
              <a:lnSpc>
                <a:spcPct val="100000"/>
              </a:lnSpc>
            </a:pPr>
            <a:r>
              <a:rPr i="1" lang="en-GB" sz="1900">
                <a:solidFill>
                  <a:srgbClr val="000000"/>
                </a:solidFill>
                <a:latin typeface="Arial"/>
                <a:ea typeface="Arial"/>
              </a:rPr>
              <a:t>UCSC</a:t>
            </a:r>
            <a:endParaRPr/>
          </a:p>
          <a:p>
            <a:pPr algn="ctr">
              <a:lnSpc>
                <a:spcPct val="100000"/>
              </a:lnSpc>
            </a:pPr>
            <a:r>
              <a:rPr i="1" lang="en-GB" sz="1900">
                <a:solidFill>
                  <a:srgbClr val="000000"/>
                </a:solidFill>
                <a:latin typeface="Arial"/>
                <a:ea typeface="Arial"/>
              </a:rPr>
              <a:t>assembly name</a:t>
            </a:r>
            <a:endParaRPr/>
          </a:p>
        </p:txBody>
      </p:sp>
      <p:sp>
        <p:nvSpPr>
          <p:cNvPr id="147" name="Line 7"/>
          <p:cNvSpPr/>
          <p:nvPr/>
        </p:nvSpPr>
        <p:spPr>
          <a:xfrm flipH="1">
            <a:off x="6336000" y="5040000"/>
            <a:ext cx="896760" cy="470880"/>
          </a:xfrm>
          <a:prstGeom prst="line">
            <a:avLst/>
          </a:prstGeom>
          <a:ln w="25560">
            <a:solidFill>
              <a:srgbClr val="6666d9"/>
            </a:solidFill>
            <a:bevel/>
            <a:tailEnd len="med" type="triangle" w="med"/>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289080" y="354240"/>
            <a:ext cx="8782920" cy="5909760"/>
          </a:xfrm>
          <a:prstGeom prst="rect">
            <a:avLst/>
          </a:prstGeom>
        </p:spPr>
        <p:txBody>
          <a:bodyPr bIns="0" lIns="0" rIns="0" tIns="0"/>
          <a:p>
            <a:pPr>
              <a:lnSpc>
                <a:spcPct val="100000"/>
              </a:lnSpc>
            </a:pPr>
            <a:r>
              <a:rPr b="1" lang="en-GB" sz="1400">
                <a:solidFill>
                  <a:srgbClr val="000000"/>
                </a:solidFill>
                <a:latin typeface="Courier New"/>
                <a:ea typeface="Courier New"/>
              </a:rPr>
              <a:t>track</a:t>
            </a:r>
            <a:r>
              <a:rPr lang="en-GB" sz="1400">
                <a:solidFill>
                  <a:srgbClr val="000000"/>
                </a:solidFill>
                <a:latin typeface="Courier New"/>
                <a:ea typeface="Courier New"/>
              </a:rPr>
              <a:t> miRNA_new_pre</a:t>
            </a:r>
            <a:endParaRPr/>
          </a:p>
          <a:p>
            <a:pPr>
              <a:lnSpc>
                <a:spcPct val="100000"/>
              </a:lnSpc>
            </a:pPr>
            <a:r>
              <a:rPr b="1" lang="en-GB" sz="1400">
                <a:solidFill>
                  <a:srgbClr val="000000"/>
                </a:solidFill>
                <a:latin typeface="Courier New"/>
                <a:ea typeface="Courier New"/>
              </a:rPr>
              <a:t>bigDataUrl</a:t>
            </a:r>
            <a:r>
              <a:rPr lang="en-GB" sz="1400">
                <a:solidFill>
                  <a:srgbClr val="000000"/>
                </a:solidFill>
                <a:latin typeface="Courier New"/>
                <a:ea typeface="Courier New"/>
              </a:rPr>
              <a:t> https://www.broadinstitute.org/ftp/pub/vgb/dog/trackHub/canFam3/miRNA/cf3_miRNA_novel_precursors.bb</a:t>
            </a:r>
            <a:endParaRPr/>
          </a:p>
          <a:p>
            <a:pPr>
              <a:lnSpc>
                <a:spcPct val="100000"/>
              </a:lnSpc>
            </a:pPr>
            <a:r>
              <a:rPr b="1" lang="en-GB" sz="1400">
                <a:solidFill>
                  <a:srgbClr val="000000"/>
                </a:solidFill>
                <a:latin typeface="Courier New"/>
                <a:ea typeface="Courier New"/>
              </a:rPr>
              <a:t>shortLabel</a:t>
            </a:r>
            <a:r>
              <a:rPr lang="en-GB" sz="1400">
                <a:solidFill>
                  <a:srgbClr val="000000"/>
                </a:solidFill>
                <a:latin typeface="Courier New"/>
                <a:ea typeface="Courier New"/>
              </a:rPr>
              <a:t> miR New Hairpins</a:t>
            </a:r>
            <a:endParaRPr/>
          </a:p>
          <a:p>
            <a:pPr>
              <a:lnSpc>
                <a:spcPct val="100000"/>
              </a:lnSpc>
            </a:pPr>
            <a:r>
              <a:rPr b="1" lang="en-GB" sz="1400">
                <a:solidFill>
                  <a:srgbClr val="000000"/>
                </a:solidFill>
                <a:latin typeface="Courier New"/>
                <a:ea typeface="Courier New"/>
              </a:rPr>
              <a:t>longLabel</a:t>
            </a:r>
            <a:r>
              <a:rPr lang="en-GB" sz="1400">
                <a:solidFill>
                  <a:srgbClr val="000000"/>
                </a:solidFill>
                <a:latin typeface="Courier New"/>
                <a:ea typeface="Courier New"/>
              </a:rPr>
              <a:t> Novel miRNAs - Hairpin Structures</a:t>
            </a:r>
            <a:endParaRPr/>
          </a:p>
          <a:p>
            <a:pPr>
              <a:lnSpc>
                <a:spcPct val="100000"/>
              </a:lnSpc>
            </a:pPr>
            <a:r>
              <a:rPr b="1" lang="en-GB" sz="1400">
                <a:solidFill>
                  <a:srgbClr val="000000"/>
                </a:solidFill>
                <a:latin typeface="Courier New"/>
                <a:ea typeface="Courier New"/>
              </a:rPr>
              <a:t>html</a:t>
            </a:r>
            <a:r>
              <a:rPr lang="en-GB" sz="1400">
                <a:solidFill>
                  <a:srgbClr val="000000"/>
                </a:solidFill>
                <a:latin typeface="Courier New"/>
                <a:ea typeface="Courier New"/>
              </a:rPr>
              <a:t> html/miRNA</a:t>
            </a:r>
            <a:endParaRPr/>
          </a:p>
          <a:p>
            <a:pPr>
              <a:lnSpc>
                <a:spcPct val="100000"/>
              </a:lnSpc>
            </a:pPr>
            <a:r>
              <a:rPr b="1" lang="en-GB" sz="1400">
                <a:solidFill>
                  <a:srgbClr val="000000"/>
                </a:solidFill>
                <a:latin typeface="Courier New"/>
                <a:ea typeface="Courier New"/>
              </a:rPr>
              <a:t>priority</a:t>
            </a:r>
            <a:r>
              <a:rPr lang="en-GB" sz="1400">
                <a:solidFill>
                  <a:srgbClr val="000000"/>
                </a:solidFill>
                <a:latin typeface="Courier New"/>
                <a:ea typeface="Courier New"/>
              </a:rPr>
              <a:t> 5.53</a:t>
            </a:r>
            <a:endParaRPr/>
          </a:p>
          <a:p>
            <a:pPr>
              <a:lnSpc>
                <a:spcPct val="100000"/>
              </a:lnSpc>
            </a:pPr>
            <a:r>
              <a:rPr b="1" lang="en-GB" sz="1400">
                <a:solidFill>
                  <a:srgbClr val="000000"/>
                </a:solidFill>
                <a:latin typeface="Courier New"/>
                <a:ea typeface="Courier New"/>
              </a:rPr>
              <a:t>type</a:t>
            </a:r>
            <a:r>
              <a:rPr lang="en-GB" sz="1400">
                <a:solidFill>
                  <a:srgbClr val="000000"/>
                </a:solidFill>
                <a:latin typeface="Courier New"/>
                <a:ea typeface="Courier New"/>
              </a:rPr>
              <a:t> bigBed 6</a:t>
            </a:r>
            <a:endParaRPr/>
          </a:p>
          <a:p>
            <a:pPr>
              <a:lnSpc>
                <a:spcPct val="100000"/>
              </a:lnSpc>
            </a:pPr>
            <a:r>
              <a:rPr b="1" lang="en-GB" sz="1400">
                <a:solidFill>
                  <a:srgbClr val="000000"/>
                </a:solidFill>
                <a:latin typeface="Courier New"/>
                <a:ea typeface="Courier New"/>
              </a:rPr>
              <a:t>visibility</a:t>
            </a:r>
            <a:r>
              <a:rPr lang="en-GB" sz="1400">
                <a:solidFill>
                  <a:srgbClr val="000000"/>
                </a:solidFill>
                <a:latin typeface="Courier New"/>
                <a:ea typeface="Courier New"/>
              </a:rPr>
              <a:t> pack</a:t>
            </a:r>
            <a:endParaRPr/>
          </a:p>
          <a:p>
            <a:pPr>
              <a:lnSpc>
                <a:spcPct val="100000"/>
              </a:lnSpc>
            </a:pPr>
            <a:r>
              <a:rPr b="1" lang="en-GB" sz="1400">
                <a:solidFill>
                  <a:srgbClr val="000000"/>
                </a:solidFill>
                <a:latin typeface="Courier New"/>
                <a:ea typeface="Courier New"/>
              </a:rPr>
              <a:t>useScore</a:t>
            </a:r>
            <a:r>
              <a:rPr lang="en-GB" sz="1400">
                <a:solidFill>
                  <a:srgbClr val="000000"/>
                </a:solidFill>
                <a:latin typeface="Courier New"/>
                <a:ea typeface="Courier New"/>
              </a:rPr>
              <a:t> 1</a:t>
            </a:r>
            <a:endParaRPr/>
          </a:p>
          <a:p>
            <a:pPr>
              <a:lnSpc>
                <a:spcPct val="100000"/>
              </a:lnSpc>
            </a:pPr>
            <a:endParaRPr/>
          </a:p>
          <a:p>
            <a:pPr>
              <a:lnSpc>
                <a:spcPct val="100000"/>
              </a:lnSpc>
            </a:pPr>
            <a:r>
              <a:rPr b="1" lang="en-GB" sz="1400">
                <a:solidFill>
                  <a:srgbClr val="000000"/>
                </a:solidFill>
                <a:latin typeface="Courier New"/>
                <a:ea typeface="Courier New"/>
              </a:rPr>
              <a:t>track</a:t>
            </a:r>
            <a:r>
              <a:rPr lang="en-GB" sz="1400">
                <a:solidFill>
                  <a:srgbClr val="000000"/>
                </a:solidFill>
                <a:latin typeface="Courier New"/>
                <a:ea typeface="Courier New"/>
              </a:rPr>
              <a:t> miRNA_new_mat</a:t>
            </a:r>
            <a:endParaRPr/>
          </a:p>
          <a:p>
            <a:pPr>
              <a:lnSpc>
                <a:spcPct val="100000"/>
              </a:lnSpc>
            </a:pPr>
            <a:r>
              <a:rPr b="1" lang="en-GB" sz="1400">
                <a:solidFill>
                  <a:srgbClr val="000000"/>
                </a:solidFill>
                <a:latin typeface="Courier New"/>
                <a:ea typeface="Courier New"/>
              </a:rPr>
              <a:t>bigDataUrl</a:t>
            </a:r>
            <a:r>
              <a:rPr lang="en-GB" sz="1400">
                <a:solidFill>
                  <a:srgbClr val="000000"/>
                </a:solidFill>
                <a:latin typeface="Courier New"/>
                <a:ea typeface="Courier New"/>
              </a:rPr>
              <a:t> https://www.broadinstitute.org/ftp/pub/vgb/dog/trackHub/canFam3/miRNA/cf3_miRNA_novel_mature.bb</a:t>
            </a:r>
            <a:endParaRPr/>
          </a:p>
          <a:p>
            <a:pPr>
              <a:lnSpc>
                <a:spcPct val="100000"/>
              </a:lnSpc>
            </a:pPr>
            <a:r>
              <a:rPr b="1" lang="en-GB" sz="1400">
                <a:solidFill>
                  <a:srgbClr val="000000"/>
                </a:solidFill>
                <a:latin typeface="Courier New"/>
                <a:ea typeface="Courier New"/>
              </a:rPr>
              <a:t>shortLabel</a:t>
            </a:r>
            <a:r>
              <a:rPr lang="en-GB" sz="1400">
                <a:solidFill>
                  <a:srgbClr val="000000"/>
                </a:solidFill>
                <a:latin typeface="Courier New"/>
                <a:ea typeface="Courier New"/>
              </a:rPr>
              <a:t> miR New Mature</a:t>
            </a:r>
            <a:endParaRPr/>
          </a:p>
          <a:p>
            <a:pPr>
              <a:lnSpc>
                <a:spcPct val="100000"/>
              </a:lnSpc>
            </a:pPr>
            <a:r>
              <a:rPr b="1" lang="en-GB" sz="1400">
                <a:solidFill>
                  <a:srgbClr val="000000"/>
                </a:solidFill>
                <a:latin typeface="Courier New"/>
                <a:ea typeface="Courier New"/>
              </a:rPr>
              <a:t>longLabel</a:t>
            </a:r>
            <a:r>
              <a:rPr lang="en-GB" sz="1400">
                <a:solidFill>
                  <a:srgbClr val="000000"/>
                </a:solidFill>
                <a:latin typeface="Courier New"/>
                <a:ea typeface="Courier New"/>
              </a:rPr>
              <a:t> Novel miRNAs - Mature Structures</a:t>
            </a:r>
            <a:endParaRPr/>
          </a:p>
          <a:p>
            <a:pPr>
              <a:lnSpc>
                <a:spcPct val="100000"/>
              </a:lnSpc>
            </a:pPr>
            <a:r>
              <a:rPr b="1" lang="en-GB" sz="1400">
                <a:solidFill>
                  <a:srgbClr val="000000"/>
                </a:solidFill>
                <a:latin typeface="Courier New"/>
                <a:ea typeface="Courier New"/>
              </a:rPr>
              <a:t>html</a:t>
            </a:r>
            <a:r>
              <a:rPr lang="en-GB" sz="1400">
                <a:solidFill>
                  <a:srgbClr val="000000"/>
                </a:solidFill>
                <a:latin typeface="Courier New"/>
                <a:ea typeface="Courier New"/>
              </a:rPr>
              <a:t> html/miRNA</a:t>
            </a:r>
            <a:endParaRPr/>
          </a:p>
          <a:p>
            <a:pPr>
              <a:lnSpc>
                <a:spcPct val="100000"/>
              </a:lnSpc>
            </a:pPr>
            <a:r>
              <a:rPr b="1" lang="en-GB" sz="1400">
                <a:solidFill>
                  <a:srgbClr val="000000"/>
                </a:solidFill>
                <a:latin typeface="Courier New"/>
                <a:ea typeface="Courier New"/>
              </a:rPr>
              <a:t>priority</a:t>
            </a:r>
            <a:r>
              <a:rPr lang="en-GB" sz="1400">
                <a:solidFill>
                  <a:srgbClr val="000000"/>
                </a:solidFill>
                <a:latin typeface="Courier New"/>
                <a:ea typeface="Courier New"/>
              </a:rPr>
              <a:t> 5.54</a:t>
            </a:r>
            <a:endParaRPr/>
          </a:p>
          <a:p>
            <a:pPr>
              <a:lnSpc>
                <a:spcPct val="100000"/>
              </a:lnSpc>
            </a:pPr>
            <a:r>
              <a:rPr b="1" lang="en-GB" sz="1400">
                <a:solidFill>
                  <a:srgbClr val="000000"/>
                </a:solidFill>
                <a:latin typeface="Courier New"/>
                <a:ea typeface="Courier New"/>
              </a:rPr>
              <a:t>type</a:t>
            </a:r>
            <a:r>
              <a:rPr lang="en-GB" sz="1400">
                <a:solidFill>
                  <a:srgbClr val="000000"/>
                </a:solidFill>
                <a:latin typeface="Courier New"/>
                <a:ea typeface="Courier New"/>
              </a:rPr>
              <a:t> bigBed 6</a:t>
            </a:r>
            <a:endParaRPr/>
          </a:p>
          <a:p>
            <a:pPr>
              <a:lnSpc>
                <a:spcPct val="100000"/>
              </a:lnSpc>
            </a:pPr>
            <a:r>
              <a:rPr b="1" lang="en-GB" sz="1400">
                <a:solidFill>
                  <a:srgbClr val="000000"/>
                </a:solidFill>
                <a:latin typeface="Courier New"/>
                <a:ea typeface="Courier New"/>
              </a:rPr>
              <a:t>visibility</a:t>
            </a:r>
            <a:r>
              <a:rPr lang="en-GB" sz="1400">
                <a:solidFill>
                  <a:srgbClr val="000000"/>
                </a:solidFill>
                <a:latin typeface="Courier New"/>
                <a:ea typeface="Courier New"/>
              </a:rPr>
              <a:t> pack</a:t>
            </a:r>
            <a:endParaRPr/>
          </a:p>
          <a:p>
            <a:pPr>
              <a:lnSpc>
                <a:spcPct val="100000"/>
              </a:lnSpc>
            </a:pPr>
            <a:r>
              <a:rPr b="1" lang="en-GB" sz="1400">
                <a:solidFill>
                  <a:srgbClr val="000000"/>
                </a:solidFill>
                <a:latin typeface="Courier New"/>
                <a:ea typeface="Courier New"/>
              </a:rPr>
              <a:t>useScore</a:t>
            </a:r>
            <a:r>
              <a:rPr lang="en-GB" sz="1400">
                <a:solidFill>
                  <a:srgbClr val="000000"/>
                </a:solidFill>
                <a:latin typeface="Courier New"/>
                <a:ea typeface="Courier New"/>
              </a:rPr>
              <a:t> 1</a:t>
            </a:r>
            <a:endParaRPr/>
          </a:p>
        </p:txBody>
      </p:sp>
      <p:sp>
        <p:nvSpPr>
          <p:cNvPr id="149" name="CustomShape 2"/>
          <p:cNvSpPr/>
          <p:nvPr/>
        </p:nvSpPr>
        <p:spPr>
          <a:xfrm>
            <a:off x="3384000" y="2016000"/>
            <a:ext cx="5760000" cy="4828320"/>
          </a:xfrm>
          <a:prstGeom prst="rect">
            <a:avLst/>
          </a:prstGeom>
          <a:solidFill>
            <a:srgbClr val="d4efe4"/>
          </a:solidFill>
        </p:spPr>
        <p:txBody>
          <a:bodyPr bIns="127080" lIns="127080" rIns="127080" tIns="127080"/>
          <a:p>
            <a:pPr>
              <a:lnSpc>
                <a:spcPct val="100000"/>
              </a:lnSpc>
            </a:pPr>
            <a:r>
              <a:rPr lang="en-GB" sz="1260">
                <a:latin typeface="Courier New"/>
                <a:ea typeface="Courier New"/>
              </a:rPr>
              <a:t>track </a:t>
            </a:r>
            <a:r>
              <a:rPr b="1" lang="en-GB" sz="1260">
                <a:latin typeface="Courier New"/>
                <a:ea typeface="Courier New"/>
              </a:rPr>
              <a:t>CTVT_variation</a:t>
            </a:r>
            <a:endParaRPr/>
          </a:p>
          <a:p>
            <a:pPr>
              <a:lnSpc>
                <a:spcPct val="100000"/>
              </a:lnSpc>
            </a:pPr>
            <a:r>
              <a:rPr b="1" lang="en-GB" sz="1260">
                <a:latin typeface="Courier New"/>
                <a:ea typeface="Courier New"/>
              </a:rPr>
              <a:t>superTrack</a:t>
            </a:r>
            <a:r>
              <a:rPr lang="en-GB" sz="1260">
                <a:latin typeface="Courier New"/>
                <a:ea typeface="Courier New"/>
              </a:rPr>
              <a:t> on</a:t>
            </a:r>
            <a:endParaRPr/>
          </a:p>
          <a:p>
            <a:pPr>
              <a:lnSpc>
                <a:spcPct val="100000"/>
              </a:lnSpc>
            </a:pPr>
            <a:r>
              <a:rPr lang="en-GB" sz="1260">
                <a:latin typeface="Courier New"/>
                <a:ea typeface="Courier New"/>
              </a:rPr>
              <a:t>group CTVT</a:t>
            </a:r>
            <a:endParaRPr/>
          </a:p>
          <a:p>
            <a:pPr>
              <a:lnSpc>
                <a:spcPct val="100000"/>
              </a:lnSpc>
            </a:pPr>
            <a:r>
              <a:rPr lang="en-GB" sz="1260">
                <a:latin typeface="Courier New"/>
                <a:ea typeface="Courier New"/>
              </a:rPr>
              <a:t>shortLabel CTVT Variation</a:t>
            </a:r>
            <a:endParaRPr/>
          </a:p>
          <a:p>
            <a:pPr>
              <a:lnSpc>
                <a:spcPct val="100000"/>
              </a:lnSpc>
            </a:pPr>
            <a:r>
              <a:rPr lang="en-GB" sz="1260">
                <a:latin typeface="Courier New"/>
                <a:ea typeface="Courier New"/>
              </a:rPr>
              <a:t>longLabel CTVT Variations from Germline and Somatic</a:t>
            </a:r>
            <a:endParaRPr/>
          </a:p>
          <a:p>
            <a:pPr>
              <a:lnSpc>
                <a:spcPct val="100000"/>
              </a:lnSpc>
            </a:pPr>
            <a:r>
              <a:rPr lang="en-GB" sz="1260">
                <a:latin typeface="Courier New"/>
                <a:ea typeface="Courier New"/>
              </a:rPr>
              <a:t>html html/CTVT</a:t>
            </a:r>
            <a:endParaRPr/>
          </a:p>
          <a:p>
            <a:pPr>
              <a:lnSpc>
                <a:spcPct val="100000"/>
              </a:lnSpc>
            </a:pPr>
            <a:r>
              <a:rPr lang="en-GB" sz="1260">
                <a:latin typeface="Courier New"/>
                <a:ea typeface="Courier New"/>
              </a:rPr>
              <a:t>priority 5.8</a:t>
            </a:r>
            <a:endParaRPr/>
          </a:p>
          <a:p>
            <a:pPr>
              <a:lnSpc>
                <a:spcPct val="100000"/>
              </a:lnSpc>
            </a:pPr>
            <a:endParaRPr/>
          </a:p>
          <a:p>
            <a:pPr>
              <a:lnSpc>
                <a:spcPct val="100000"/>
              </a:lnSpc>
            </a:pPr>
            <a:r>
              <a:rPr lang="en-GB" sz="1260">
                <a:latin typeface="Courier New"/>
                <a:ea typeface="Courier New"/>
              </a:rPr>
              <a:t>	</a:t>
            </a:r>
            <a:r>
              <a:rPr lang="en-GB" sz="1260">
                <a:latin typeface="Courier New"/>
                <a:ea typeface="Courier New"/>
              </a:rPr>
              <a:t>track CTVT_ind_Som</a:t>
            </a:r>
            <a:endParaRPr/>
          </a:p>
          <a:p>
            <a:pPr>
              <a:lnSpc>
                <a:spcPct val="100000"/>
              </a:lnSpc>
            </a:pPr>
            <a:r>
              <a:rPr lang="en-GB" sz="1260">
                <a:latin typeface="Courier New"/>
                <a:ea typeface="Courier New"/>
              </a:rPr>
              <a:t>	</a:t>
            </a:r>
            <a:r>
              <a:rPr lang="en-GB" sz="1260">
                <a:latin typeface="Courier New"/>
                <a:ea typeface="Courier New"/>
              </a:rPr>
              <a:t>bigDataUrl https://www.broadinstitute.org/ftp/pub/vgb/dog/trackHub/canFam3/ostrander/CTVT_indels_somatic.vcf.gz</a:t>
            </a:r>
            <a:endParaRPr/>
          </a:p>
          <a:p>
            <a:pPr>
              <a:lnSpc>
                <a:spcPct val="100000"/>
              </a:lnSpc>
            </a:pPr>
            <a:r>
              <a:rPr lang="en-GB" sz="1260">
                <a:latin typeface="Courier New"/>
                <a:ea typeface="Courier New"/>
              </a:rPr>
              <a:t>	</a:t>
            </a:r>
            <a:r>
              <a:rPr b="1" lang="en-GB" sz="1260">
                <a:latin typeface="Courier New"/>
                <a:ea typeface="Courier New"/>
              </a:rPr>
              <a:t>parent CTVT_variation</a:t>
            </a:r>
            <a:endParaRPr/>
          </a:p>
          <a:p>
            <a:pPr>
              <a:lnSpc>
                <a:spcPct val="100000"/>
              </a:lnSpc>
            </a:pPr>
            <a:r>
              <a:rPr lang="en-GB" sz="1260">
                <a:latin typeface="Courier New"/>
                <a:ea typeface="Courier New"/>
              </a:rPr>
              <a:t>	</a:t>
            </a:r>
            <a:r>
              <a:rPr lang="en-GB" sz="1260">
                <a:latin typeface="Courier New"/>
                <a:ea typeface="Courier New"/>
              </a:rPr>
              <a:t>shortLabel  CTVT Indels Somat</a:t>
            </a:r>
            <a:endParaRPr/>
          </a:p>
          <a:p>
            <a:pPr>
              <a:lnSpc>
                <a:spcPct val="100000"/>
              </a:lnSpc>
            </a:pPr>
            <a:r>
              <a:rPr lang="en-GB" sz="1260">
                <a:latin typeface="Courier New"/>
                <a:ea typeface="Courier New"/>
              </a:rPr>
              <a:t>	</a:t>
            </a:r>
            <a:r>
              <a:rPr lang="en-GB" sz="1260">
                <a:latin typeface="Courier New"/>
                <a:ea typeface="Courier New"/>
              </a:rPr>
              <a:t>longLabel  CTVT Indels Somatic</a:t>
            </a:r>
            <a:endParaRPr/>
          </a:p>
          <a:p>
            <a:pPr>
              <a:lnSpc>
                <a:spcPct val="100000"/>
              </a:lnSpc>
            </a:pPr>
            <a:r>
              <a:rPr lang="en-GB" sz="1260">
                <a:latin typeface="Courier New"/>
                <a:ea typeface="Courier New"/>
              </a:rPr>
              <a:t>	</a:t>
            </a:r>
            <a:r>
              <a:rPr lang="en-GB" sz="1260">
                <a:latin typeface="Courier New"/>
                <a:ea typeface="Courier New"/>
              </a:rPr>
              <a:t>html html/CTVT</a:t>
            </a:r>
            <a:endParaRPr/>
          </a:p>
          <a:p>
            <a:pPr>
              <a:lnSpc>
                <a:spcPct val="100000"/>
              </a:lnSpc>
            </a:pPr>
            <a:r>
              <a:rPr lang="en-GB" sz="1260">
                <a:latin typeface="Courier New"/>
                <a:ea typeface="Courier New"/>
              </a:rPr>
              <a:t>	</a:t>
            </a:r>
            <a:r>
              <a:rPr lang="en-GB" sz="1260">
                <a:latin typeface="Courier New"/>
                <a:ea typeface="Courier New"/>
              </a:rPr>
              <a:t>priority 5.81</a:t>
            </a:r>
            <a:endParaRPr/>
          </a:p>
          <a:p>
            <a:pPr>
              <a:lnSpc>
                <a:spcPct val="100000"/>
              </a:lnSpc>
            </a:pPr>
            <a:r>
              <a:rPr lang="en-GB" sz="1260">
                <a:latin typeface="Courier New"/>
                <a:ea typeface="Courier New"/>
              </a:rPr>
              <a:t>	</a:t>
            </a:r>
            <a:r>
              <a:rPr lang="en-GB" sz="1260">
                <a:latin typeface="Courier New"/>
                <a:ea typeface="Courier New"/>
              </a:rPr>
              <a:t>type vcfTabix</a:t>
            </a:r>
            <a:endParaRPr/>
          </a:p>
          <a:p>
            <a:pPr>
              <a:lnSpc>
                <a:spcPct val="100000"/>
              </a:lnSpc>
            </a:pPr>
            <a:r>
              <a:rPr lang="en-GB" sz="1260">
                <a:latin typeface="Courier New"/>
                <a:ea typeface="Courier New"/>
              </a:rPr>
              <a:t>	</a:t>
            </a:r>
            <a:r>
              <a:rPr lang="en-GB" sz="1260">
                <a:latin typeface="Courier New"/>
                <a:ea typeface="Courier New"/>
              </a:rPr>
              <a:t>visibility dense</a:t>
            </a:r>
            <a:endParaRPr/>
          </a:p>
          <a:p>
            <a:pPr>
              <a:lnSpc>
                <a:spcPct val="100000"/>
              </a:lnSpc>
            </a:pPr>
            <a:endParaRPr/>
          </a:p>
          <a:p>
            <a:pPr>
              <a:lnSpc>
                <a:spcPct val="100000"/>
              </a:lnSpc>
            </a:pPr>
            <a:r>
              <a:rPr lang="en-GB" sz="1260">
                <a:latin typeface="Courier New"/>
                <a:ea typeface="Courier New"/>
              </a:rPr>
              <a:t>    </a:t>
            </a:r>
            <a:r>
              <a:rPr lang="en-GB" sz="1260">
                <a:latin typeface="Courier New"/>
                <a:ea typeface="Courier New"/>
              </a:rPr>
              <a:t>track CTVT_ind_Ger</a:t>
            </a:r>
            <a:endParaRPr/>
          </a:p>
          <a:p>
            <a:pPr>
              <a:lnSpc>
                <a:spcPct val="100000"/>
              </a:lnSpc>
            </a:pPr>
            <a:r>
              <a:rPr lang="en-GB" sz="1260">
                <a:latin typeface="Courier New"/>
                <a:ea typeface="Courier New"/>
              </a:rPr>
              <a:t>	</a:t>
            </a:r>
            <a:r>
              <a:rPr lang="en-GB" sz="1260">
                <a:latin typeface="Courier New"/>
                <a:ea typeface="Courier New"/>
              </a:rPr>
              <a:t>bigDataUrl https://www.broadinstitute.org/ftp/pub/vgb/dog/trackHub/canFam3/ostrander/CTVT_indels_germline.vcf.gz</a:t>
            </a:r>
            <a:endParaRPr/>
          </a:p>
          <a:p>
            <a:pPr>
              <a:lnSpc>
                <a:spcPct val="100000"/>
              </a:lnSpc>
            </a:pPr>
            <a:r>
              <a:rPr lang="en-GB" sz="1260">
                <a:latin typeface="Courier New"/>
                <a:ea typeface="Courier New"/>
              </a:rPr>
              <a:t>	</a:t>
            </a:r>
            <a:r>
              <a:rPr b="1" lang="en-GB" sz="1260">
                <a:latin typeface="Courier New"/>
                <a:ea typeface="Courier New"/>
              </a:rPr>
              <a:t>parent CTVT_variation</a:t>
            </a:r>
            <a:endParaRPr/>
          </a:p>
          <a:p>
            <a:pPr>
              <a:lnSpc>
                <a:spcPct val="100000"/>
              </a:lnSpc>
            </a:pPr>
            <a:r>
              <a:rPr lang="en-GB" sz="1260">
                <a:latin typeface="Courier New"/>
                <a:ea typeface="Courier New"/>
              </a:rPr>
              <a:t>	</a:t>
            </a:r>
            <a:r>
              <a:rPr lang="en-GB" sz="1260">
                <a:latin typeface="Courier New"/>
                <a:ea typeface="Courier New"/>
              </a:rPr>
              <a:t>shortLabel  CTVT Indels Germl</a:t>
            </a:r>
            <a:endParaRPr/>
          </a:p>
          <a:p>
            <a:pPr>
              <a:lnSpc>
                <a:spcPct val="100000"/>
              </a:lnSpc>
            </a:pPr>
            <a:r>
              <a:rPr lang="en-GB" sz="1260">
                <a:latin typeface="Courier New"/>
                <a:ea typeface="Courier New"/>
              </a:rPr>
              <a:t>	</a:t>
            </a:r>
            <a:r>
              <a:rPr lang="en-GB" sz="1260">
                <a:latin typeface="Courier New"/>
                <a:ea typeface="Courier New"/>
              </a:rPr>
              <a:t>longLabel  CTVT Indels Germline</a:t>
            </a:r>
            <a:endParaRPr/>
          </a:p>
          <a:p>
            <a:pPr>
              <a:lnSpc>
                <a:spcPct val="100000"/>
              </a:lnSpc>
            </a:pPr>
            <a:r>
              <a:rPr lang="en-GB" sz="1260">
                <a:latin typeface="Courier New"/>
                <a:ea typeface="Courier New"/>
              </a:rPr>
              <a:t>	</a:t>
            </a:r>
            <a:r>
              <a:rPr lang="en-GB" sz="1260">
                <a:latin typeface="Courier New"/>
                <a:ea typeface="Courier New"/>
              </a:rPr>
              <a:t>html html/CTVT</a:t>
            </a:r>
            <a:endParaRPr/>
          </a:p>
          <a:p>
            <a:pPr>
              <a:lnSpc>
                <a:spcPct val="100000"/>
              </a:lnSpc>
            </a:pPr>
            <a:r>
              <a:rPr lang="en-GB" sz="1260">
                <a:latin typeface="Courier New"/>
                <a:ea typeface="Courier New"/>
              </a:rPr>
              <a:t>	</a:t>
            </a:r>
            <a:r>
              <a:rPr lang="en-GB" sz="1260">
                <a:latin typeface="Courier New"/>
                <a:ea typeface="Courier New"/>
              </a:rPr>
              <a:t>priority 5.82</a:t>
            </a:r>
            <a:endParaRPr/>
          </a:p>
          <a:p>
            <a:pPr>
              <a:lnSpc>
                <a:spcPct val="100000"/>
              </a:lnSpc>
            </a:pPr>
            <a:r>
              <a:rPr lang="en-GB" sz="1260">
                <a:latin typeface="Courier New"/>
                <a:ea typeface="Courier New"/>
              </a:rPr>
              <a:t>	</a:t>
            </a:r>
            <a:r>
              <a:rPr lang="en-GB" sz="1260">
                <a:latin typeface="Courier New"/>
                <a:ea typeface="Courier New"/>
              </a:rPr>
              <a:t>type vcfTabix</a:t>
            </a:r>
            <a:endParaRPr/>
          </a:p>
          <a:p>
            <a:pPr>
              <a:lnSpc>
                <a:spcPct val="100000"/>
              </a:lnSpc>
            </a:pPr>
            <a:r>
              <a:rPr lang="en-GB" sz="1260">
                <a:latin typeface="Courier New"/>
                <a:ea typeface="Courier New"/>
              </a:rPr>
              <a:t>	</a:t>
            </a:r>
            <a:r>
              <a:rPr lang="en-GB" sz="1260">
                <a:latin typeface="Courier New"/>
                <a:ea typeface="Courier New"/>
              </a:rPr>
              <a:t>visibility dense</a:t>
            </a:r>
            <a:endParaRPr/>
          </a:p>
        </p:txBody>
      </p:sp>
      <p:sp>
        <p:nvSpPr>
          <p:cNvPr id="150" name="CustomShape 3"/>
          <p:cNvSpPr/>
          <p:nvPr/>
        </p:nvSpPr>
        <p:spPr>
          <a:xfrm>
            <a:off x="7007040" y="2065680"/>
            <a:ext cx="1255320" cy="365760"/>
          </a:xfrm>
          <a:prstGeom prst="rect">
            <a:avLst/>
          </a:prstGeom>
        </p:spPr>
        <p:txBody>
          <a:bodyPr lIns="45720" rIns="45720" wrap="none"/>
          <a:p>
            <a:pPr>
              <a:lnSpc>
                <a:spcPct val="100000"/>
              </a:lnSpc>
            </a:pPr>
            <a:r>
              <a:rPr lang="en-GB"/>
              <a:t>hierarchical</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73600"/>
            <a:ext cx="8228880" cy="1144800"/>
          </a:xfrm>
          <a:prstGeom prst="rect">
            <a:avLst/>
          </a:prstGeom>
        </p:spPr>
        <p:txBody>
          <a:bodyPr anchor="ctr" bIns="0" lIns="0" rIns="0" tIns="0" wrap="none"/>
          <a:p>
            <a:pPr algn="ctr"/>
            <a:r>
              <a:rPr lang="en-GB"/>
              <a:t>Attaching a hub (Ensembl)</a:t>
            </a:r>
            <a:endParaRPr/>
          </a:p>
        </p:txBody>
      </p:sp>
      <p:sp>
        <p:nvSpPr>
          <p:cNvPr id="152" name="TextShape 2"/>
          <p:cNvSpPr txBox="1"/>
          <p:nvPr/>
        </p:nvSpPr>
        <p:spPr>
          <a:xfrm>
            <a:off x="457200" y="1604520"/>
            <a:ext cx="8046000" cy="3976920"/>
          </a:xfrm>
          <a:prstGeom prst="rect">
            <a:avLst/>
          </a:prstGeom>
        </p:spPr>
        <p:txBody>
          <a:bodyPr bIns="0" lIns="0" rIns="0" tIns="0" wrap="none"/>
          <a:p>
            <a:pPr>
              <a:lnSpc>
                <a:spcPct val="100000"/>
              </a:lnSpc>
              <a:buSzPct val="45000"/>
              <a:buFont typeface="StarSymbol"/>
              <a:buChar char=""/>
            </a:pPr>
            <a:r>
              <a:rPr lang="en-GB" sz="2400">
                <a:solidFill>
                  <a:srgbClr val="000000"/>
                </a:solidFill>
                <a:latin typeface="Arial"/>
                <a:ea typeface="Arial"/>
              </a:rPr>
              <a:t>Via a URL: </a:t>
            </a:r>
            <a:endParaRPr/>
          </a:p>
          <a:p>
            <a:pPr>
              <a:lnSpc>
                <a:spcPct val="100000"/>
              </a:lnSpc>
              <a:buSzPct val="45000"/>
              <a:buFont typeface="StarSymbol"/>
              <a:buChar char=""/>
            </a:pPr>
            <a:r>
              <a:rPr i="1" lang="en-GB" sz="1600">
                <a:solidFill>
                  <a:srgbClr val="000000"/>
                </a:solidFill>
                <a:latin typeface="Arial"/>
                <a:ea typeface="Arial"/>
              </a:rPr>
              <a:t>/Trackhub?url=</a:t>
            </a:r>
            <a:r>
              <a:rPr i="1" lang="en-GB" sz="1600">
                <a:solidFill>
                  <a:srgbClr val="000000"/>
                </a:solidFill>
                <a:latin typeface="Arial"/>
                <a:ea typeface="Arial"/>
                <a:hlinkClick r:id="rId1"/>
              </a:rPr>
              <a:t>https://www.broadinstitute.org/ftp/pub/vgb/dog/trackHub/hub.txt</a:t>
            </a:r>
            <a:endParaRPr/>
          </a:p>
          <a:p>
            <a:pPr>
              <a:lnSpc>
                <a:spcPct val="100000"/>
              </a:lnSpc>
              <a:buSzPct val="45000"/>
              <a:buFont typeface="StarSymbol"/>
              <a:buChar char=""/>
            </a:pPr>
            <a:r>
              <a:rPr lang="en-GB" sz="2400">
                <a:solidFill>
                  <a:srgbClr val="000000"/>
                </a:solidFill>
                <a:latin typeface="Arial"/>
                <a:ea typeface="Arial"/>
              </a:rPr>
              <a:t>Via Configuration Panel</a:t>
            </a:r>
            <a:endParaRPr/>
          </a:p>
        </p:txBody>
      </p:sp>
      <p:pic>
        <p:nvPicPr>
          <p:cNvPr descr="" id="153" name="add_a_hub.tiff"/>
          <p:cNvPicPr/>
          <p:nvPr/>
        </p:nvPicPr>
        <p:blipFill>
          <a:blip r:embed="rId2"/>
          <a:stretch>
            <a:fillRect/>
          </a:stretch>
        </p:blipFill>
        <p:spPr>
          <a:xfrm>
            <a:off x="2592000" y="3094560"/>
            <a:ext cx="6552360" cy="37674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