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0071100" cy="7556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ECDD"/>
          </a:solidFill>
        </a:fill>
      </a:tcStyle>
    </a:wholeTbl>
    <a:band2H>
      <a:tcTxStyle b="def" i="def"/>
      <a:tcStyle>
        <a:tcBdr/>
        <a:fill>
          <a:solidFill>
            <a:srgbClr val="E6F6E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CCCE6"/>
          </a:solidFill>
        </a:fill>
      </a:tcStyle>
    </a:wholeTbl>
    <a:band2H>
      <a:tcTxStyle b="def" i="def"/>
      <a:tcStyle>
        <a:tcBdr/>
        <a:fill>
          <a:solidFill>
            <a:srgbClr val="E7E7F3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" name="Shape 2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3" name="Shape 9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49262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Updated November 2012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10080625" cy="900113"/>
          </a:xfrm>
          <a:prstGeom prst="rect">
            <a:avLst/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lnSpc>
                <a:spcPct val="100000"/>
              </a:lnSpc>
              <a:defRPr sz="1800"/>
            </a:pPr>
          </a:p>
        </p:txBody>
      </p:sp>
      <p:pic>
        <p:nvPicPr>
          <p:cNvPr id="3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72562" y="36512"/>
            <a:ext cx="903288" cy="852488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/>
          <p:nvPr>
            <p:ph type="sldNum" sz="quarter" idx="2"/>
          </p:nvPr>
        </p:nvSpPr>
        <p:spPr>
          <a:xfrm>
            <a:off x="7227887" y="6886575"/>
            <a:ext cx="2343151" cy="195647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algn="r" defTabSz="457200">
              <a:lnSpc>
                <a:spcPct val="100000"/>
              </a:lnSpc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Shape 5"/>
          <p:cNvSpPr/>
          <p:nvPr>
            <p:ph type="title"/>
          </p:nvPr>
        </p:nvSpPr>
        <p:spPr>
          <a:xfrm>
            <a:off x="503555" y="101453"/>
            <a:ext cx="9063991" cy="1661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/>
            <a: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503555" y="1763183"/>
            <a:ext cx="9063991" cy="5793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</p:sldLayoutIdLst>
  <p:transition xmlns:p14="http://schemas.microsoft.com/office/powerpoint/2010/main" spd="med" advClick="1"/>
  <p:txStyles>
    <p:titleStyle>
      <a:lvl1pPr marL="0" marR="0" indent="0" algn="l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accent3">
              <a:lumOff val="44000"/>
            </a:schemeClr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accent3">
              <a:lumOff val="44000"/>
            </a:schemeClr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accent3">
              <a:lumOff val="44000"/>
            </a:schemeClr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accent3">
              <a:lumOff val="44000"/>
            </a:schemeClr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accent3">
              <a:lumOff val="44000"/>
            </a:schemeClr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accent3">
              <a:lumOff val="44000"/>
            </a:schemeClr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accent3">
              <a:lumOff val="44000"/>
            </a:schemeClr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accent3">
              <a:lumOff val="44000"/>
            </a:schemeClr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accent3">
              <a:lumOff val="44000"/>
            </a:schemeClr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449262" rtl="0" latinLnBrk="0">
        <a:lnSpc>
          <a:spcPct val="93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838200" marR="0" indent="-381000" algn="l" defTabSz="449262" rtl="0" latinLnBrk="0">
        <a:lnSpc>
          <a:spcPct val="93000"/>
        </a:lnSpc>
        <a:spcBef>
          <a:spcPts val="1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80160" marR="0" indent="-365760" algn="l" defTabSz="449262" rtl="0" latinLnBrk="0">
        <a:lnSpc>
          <a:spcPct val="93000"/>
        </a:lnSpc>
        <a:spcBef>
          <a:spcPts val="1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78000" marR="0" indent="-406400" algn="l" defTabSz="449262" rtl="0" latinLnBrk="0">
        <a:lnSpc>
          <a:spcPct val="93000"/>
        </a:lnSpc>
        <a:spcBef>
          <a:spcPts val="1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286000" marR="0" indent="-457200" algn="l" defTabSz="449262" rtl="0" latinLnBrk="0">
        <a:lnSpc>
          <a:spcPct val="93000"/>
        </a:lnSpc>
        <a:spcBef>
          <a:spcPts val="1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743200" marR="0" indent="-457200" algn="l" defTabSz="449262" rtl="0" latinLnBrk="0">
        <a:lnSpc>
          <a:spcPct val="93000"/>
        </a:lnSpc>
        <a:spcBef>
          <a:spcPts val="1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200400" marR="0" indent="-457200" algn="l" defTabSz="449262" rtl="0" latinLnBrk="0">
        <a:lnSpc>
          <a:spcPct val="93000"/>
        </a:lnSpc>
        <a:spcBef>
          <a:spcPts val="1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657600" marR="0" indent="-457200" algn="l" defTabSz="449262" rtl="0" latinLnBrk="0">
        <a:lnSpc>
          <a:spcPct val="93000"/>
        </a:lnSpc>
        <a:spcBef>
          <a:spcPts val="1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114800" marR="0" indent="-457200" algn="l" defTabSz="449262" rtl="0" latinLnBrk="0">
        <a:lnSpc>
          <a:spcPct val="93000"/>
        </a:lnSpc>
        <a:spcBef>
          <a:spcPts val="1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.jpe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2.png"/><Relationship Id="rId13" Type="http://schemas.openxmlformats.org/officeDocument/2006/relationships/image" Target="../media/image1.png"/><Relationship Id="rId14" Type="http://schemas.openxmlformats.org/officeDocument/2006/relationships/image" Target="../media/image3.png"/><Relationship Id="rId15" Type="http://schemas.openxmlformats.org/officeDocument/2006/relationships/image" Target="../media/image4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blueprint-epigenome.eu/index.cfm?p=31AD6D30-9B3C-BB97-E7F81875121FEC41" TargetMode="Externa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tif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 idx="4294967295"/>
          </p:nvPr>
        </p:nvSpPr>
        <p:spPr>
          <a:xfrm>
            <a:off x="503237" y="0"/>
            <a:ext cx="8281988" cy="90011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sz="3600"/>
            </a:pPr>
          </a:p>
        </p:txBody>
      </p:sp>
      <p:sp>
        <p:nvSpPr>
          <p:cNvPr id="23" name="Shape 23"/>
          <p:cNvSpPr/>
          <p:nvPr>
            <p:ph type="body" idx="4294967295"/>
          </p:nvPr>
        </p:nvSpPr>
        <p:spPr>
          <a:xfrm>
            <a:off x="609600" y="1116012"/>
            <a:ext cx="8839200" cy="525621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lnSpc>
                <a:spcPct val="90000"/>
              </a:lnSpc>
              <a:spcBef>
                <a:spcPts val="600"/>
              </a:spcBef>
              <a:buClr>
                <a:srgbClr val="000066"/>
              </a:buClr>
              <a:buSzPct val="100000"/>
              <a:buFont typeface="Times New Roman"/>
              <a:buChar char="•"/>
              <a:defRPr sz="2800"/>
            </a:pPr>
            <a:endParaRPr sz="2400">
              <a:solidFill>
                <a:srgbClr val="000066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Clr>
                <a:srgbClr val="000066"/>
              </a:buClr>
              <a:buSzPct val="100000"/>
              <a:buFont typeface="Times New Roman"/>
              <a:buChar char="•"/>
              <a:defRPr sz="2800"/>
            </a:pPr>
            <a:endParaRPr sz="1800"/>
          </a:p>
          <a:p>
            <a:pPr marL="0" indent="0" algn="ctr">
              <a:lnSpc>
                <a:spcPct val="120000"/>
              </a:lnSpc>
              <a:spcBef>
                <a:spcPts val="900"/>
              </a:spcBef>
              <a:defRPr sz="2800"/>
            </a:pPr>
            <a:r>
              <a:rPr sz="4000">
                <a:solidFill>
                  <a:srgbClr val="000066"/>
                </a:solidFill>
              </a:rPr>
              <a:t>Track hubs - remote data integration made simple?</a:t>
            </a:r>
            <a:endParaRPr sz="4000">
              <a:solidFill>
                <a:srgbClr val="000066"/>
              </a:solidFill>
            </a:endParaRPr>
          </a:p>
          <a:p>
            <a:pPr marL="0" indent="0" algn="ctr">
              <a:lnSpc>
                <a:spcPct val="120000"/>
              </a:lnSpc>
              <a:spcBef>
                <a:spcPts val="600"/>
              </a:spcBef>
              <a:defRPr sz="2800"/>
            </a:pPr>
            <a:endParaRPr>
              <a:solidFill>
                <a:srgbClr val="000066"/>
              </a:solidFill>
            </a:endParaRPr>
          </a:p>
          <a:p>
            <a:pPr marL="0" indent="0" algn="ctr">
              <a:lnSpc>
                <a:spcPct val="120000"/>
              </a:lnSpc>
              <a:spcBef>
                <a:spcPts val="600"/>
              </a:spcBef>
              <a:defRPr sz="2800"/>
            </a:pPr>
            <a:r>
              <a:rPr>
                <a:solidFill>
                  <a:srgbClr val="000066"/>
                </a:solidFill>
              </a:rPr>
              <a:t>Anne Lyle</a:t>
            </a:r>
            <a:endParaRPr>
              <a:solidFill>
                <a:srgbClr val="000066"/>
              </a:solidFill>
            </a:endParaRPr>
          </a:p>
          <a:p>
            <a:pPr marL="0" indent="0" algn="ctr">
              <a:lnSpc>
                <a:spcPct val="120000"/>
              </a:lnSpc>
              <a:spcBef>
                <a:spcPts val="600"/>
              </a:spcBef>
              <a:defRPr sz="2800"/>
            </a:pPr>
            <a:r>
              <a:rPr>
                <a:solidFill>
                  <a:srgbClr val="000066"/>
                </a:solidFill>
              </a:rPr>
              <a:t>Ensembl Web Team</a:t>
            </a:r>
            <a:endParaRPr>
              <a:solidFill>
                <a:srgbClr val="000066"/>
              </a:solidFill>
            </a:endParaRPr>
          </a:p>
          <a:p>
            <a:pPr marL="0" indent="0" algn="ctr">
              <a:lnSpc>
                <a:spcPct val="120000"/>
              </a:lnSpc>
              <a:spcBef>
                <a:spcPts val="600"/>
              </a:spcBef>
              <a:defRPr sz="2800"/>
            </a:pPr>
            <a:r>
              <a:rPr>
                <a:solidFill>
                  <a:srgbClr val="000066"/>
                </a:solidFill>
              </a:rPr>
              <a:t>12 October 2015</a:t>
            </a:r>
          </a:p>
        </p:txBody>
      </p:sp>
      <p:pic>
        <p:nvPicPr>
          <p:cNvPr id="24" name="Footer.png" descr="Footer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7062787"/>
            <a:ext cx="10080625" cy="533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image.png" descr="ebang-400dpi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52975" y="7091362"/>
            <a:ext cx="533400" cy="5048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" name="SangerReversedLargeRGB.png" descr="SangerReversedLargeRGB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9700" y="7126287"/>
            <a:ext cx="1371600" cy="3984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7" name="EMBL_EBI_RGB_InversedUpdate.png" descr="EMBL_EBI_RGB_InversedUpdat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569325" y="7127875"/>
            <a:ext cx="1398588" cy="431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 idx="4294967295"/>
          </p:nvPr>
        </p:nvSpPr>
        <p:spPr>
          <a:xfrm>
            <a:off x="503237" y="0"/>
            <a:ext cx="8281988" cy="90011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Challenges</a:t>
            </a:r>
          </a:p>
        </p:txBody>
      </p:sp>
      <p:sp>
        <p:nvSpPr>
          <p:cNvPr id="63" name="Shape 63"/>
          <p:cNvSpPr/>
          <p:nvPr>
            <p:ph type="body" idx="4294967295"/>
          </p:nvPr>
        </p:nvSpPr>
        <p:spPr>
          <a:xfrm>
            <a:off x="503237" y="1411486"/>
            <a:ext cx="8853290" cy="575945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07745" indent="-207745" defTabSz="332454">
              <a:spcBef>
                <a:spcPts val="1000"/>
              </a:spcBef>
              <a:buSzPct val="100000"/>
              <a:buChar char="•"/>
              <a:defRPr sz="2072"/>
            </a:pPr>
            <a:r>
              <a:t>Created by UCSC, who define the format of the text files</a:t>
            </a:r>
          </a:p>
          <a:p>
            <a:pPr lvl="1" marL="489685" indent="-207745" defTabSz="332454">
              <a:spcBef>
                <a:spcPts val="1000"/>
              </a:spcBef>
              <a:defRPr sz="2072"/>
            </a:pPr>
            <a:r>
              <a:t>written for the UCSC code, so doesn’t always fit well into the Ensembl way of doing things </a:t>
            </a:r>
          </a:p>
          <a:p>
            <a:pPr lvl="1" marL="489685" indent="-207745" defTabSz="332454">
              <a:spcBef>
                <a:spcPts val="1000"/>
              </a:spcBef>
              <a:defRPr sz="2072"/>
            </a:pPr>
            <a:r>
              <a:t>originally no version numbers, so there are hubs of different ages with different versions of the spec and no way to tell which one without parsing the files</a:t>
            </a:r>
          </a:p>
          <a:p>
            <a:pPr marL="207745" indent="-207745" defTabSz="332454">
              <a:spcBef>
                <a:spcPts val="1000"/>
              </a:spcBef>
              <a:buSzPct val="100000"/>
              <a:buChar char="•"/>
              <a:defRPr sz="2072"/>
            </a:pPr>
            <a:r>
              <a:t>Data is often multi-dimensional - difficult to create an automated configuration interface that’s also intuitive</a:t>
            </a:r>
          </a:p>
          <a:p>
            <a:pPr marL="207745" indent="-207745" defTabSz="332454">
              <a:spcBef>
                <a:spcPts val="1000"/>
              </a:spcBef>
              <a:buSzPct val="100000"/>
              <a:buChar char="•"/>
              <a:defRPr sz="2072"/>
            </a:pPr>
            <a:r>
              <a:t>Text files are intended to be human-readable and -writable (via scripts if the hub is large)</a:t>
            </a:r>
          </a:p>
          <a:p>
            <a:pPr lvl="1" marL="489685" indent="-207745" defTabSz="332454">
              <a:spcBef>
                <a:spcPts val="1000"/>
              </a:spcBef>
              <a:defRPr sz="2072"/>
            </a:pPr>
            <a:r>
              <a:t>difficult to parse</a:t>
            </a:r>
          </a:p>
          <a:p>
            <a:pPr lvl="1" marL="489685" indent="-207745" defTabSz="332454">
              <a:spcBef>
                <a:spcPts val="1000"/>
              </a:spcBef>
              <a:defRPr sz="2072"/>
            </a:pPr>
            <a:r>
              <a:t>prone to human error</a:t>
            </a:r>
          </a:p>
          <a:p>
            <a:pPr marL="207745" indent="-207745" defTabSz="332454">
              <a:spcBef>
                <a:spcPts val="1000"/>
              </a:spcBef>
              <a:buSzPct val="100000"/>
              <a:buChar char="•"/>
              <a:defRPr sz="2072"/>
            </a:pPr>
            <a:r>
              <a:t>Over 80 configuration options (though around 2/3 are rarely used)</a:t>
            </a:r>
          </a:p>
          <a:p>
            <a:pPr marL="207745" indent="-207745" defTabSz="332454">
              <a:spcBef>
                <a:spcPts val="1000"/>
              </a:spcBef>
              <a:buSzPct val="100000"/>
              <a:buChar char="•"/>
              <a:defRPr sz="2072"/>
            </a:pPr>
            <a:r>
              <a:t>Recommendations such as number of tracks to turn on by default can’t be enforced, requiring defensive programming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title" idx="4294967295"/>
          </p:nvPr>
        </p:nvSpPr>
        <p:spPr>
          <a:xfrm>
            <a:off x="503237" y="0"/>
            <a:ext cx="8281988" cy="90011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Which features do we support?</a:t>
            </a:r>
          </a:p>
        </p:txBody>
      </p:sp>
      <p:sp>
        <p:nvSpPr>
          <p:cNvPr id="66" name="Shape 66"/>
          <p:cNvSpPr/>
          <p:nvPr>
            <p:ph type="body" idx="4294967295"/>
          </p:nvPr>
        </p:nvSpPr>
        <p:spPr>
          <a:xfrm>
            <a:off x="875969" y="1473993"/>
            <a:ext cx="8319163" cy="567332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80736" indent="-280736">
              <a:buSzPct val="100000"/>
              <a:buChar char="•"/>
              <a:defRPr sz="2800"/>
            </a:pPr>
            <a:r>
              <a:rPr b="1"/>
              <a:t>Essentials</a:t>
            </a:r>
            <a:r>
              <a:t> - name, file URL, labels</a:t>
            </a:r>
          </a:p>
          <a:p>
            <a:pPr marL="280736" indent="-280736">
              <a:buSzPct val="100000"/>
              <a:buChar char="•"/>
              <a:defRPr sz="2800"/>
            </a:pPr>
            <a:r>
              <a:rPr b="1"/>
              <a:t>Visibility</a:t>
            </a:r>
            <a:r>
              <a:t> - we show tracks that are turned on by default, and set the style to the nearest Ensembl equivalent of the UCSC style (e.g. ‘pack’ == ‘stacked’)</a:t>
            </a:r>
          </a:p>
          <a:p>
            <a:pPr marL="280736" indent="-280736">
              <a:buSzPct val="100000"/>
              <a:buChar char="•"/>
              <a:defRPr sz="2800"/>
            </a:pPr>
            <a:r>
              <a:rPr b="1"/>
              <a:t>Hierarchy</a:t>
            </a:r>
            <a:r>
              <a:t> (partial) - we group sets of tracks in the configuration interface, so they can be turned on </a:t>
            </a:r>
            <a:r>
              <a:rPr i="1"/>
              <a:t>en masse</a:t>
            </a:r>
          </a:p>
          <a:p>
            <a:pPr marL="280736" indent="-280736">
              <a:buSzPct val="100000"/>
              <a:buChar char="•"/>
              <a:defRPr sz="2800"/>
            </a:pPr>
            <a:r>
              <a:rPr b="1"/>
              <a:t>Colour</a:t>
            </a:r>
            <a:r>
              <a:t> - we support various colour options, including itemRgb, color, colorByStrand and spectrum (formerly useScore)</a:t>
            </a:r>
          </a:p>
          <a:p>
            <a:pPr marL="280736" indent="-280736">
              <a:buSzPct val="100000"/>
              <a:buChar char="•"/>
              <a:defRPr sz="2800"/>
            </a:pPr>
            <a:r>
              <a:rPr b="1"/>
              <a:t>Scaling</a:t>
            </a:r>
            <a:r>
              <a:t> on BigWigs - autoScale, viewLimits, maxHeightPixel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title" idx="4294967295"/>
          </p:nvPr>
        </p:nvSpPr>
        <p:spPr>
          <a:xfrm>
            <a:off x="503237" y="0"/>
            <a:ext cx="8281988" cy="90011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The Track Hub Registry</a:t>
            </a:r>
          </a:p>
        </p:txBody>
      </p:sp>
      <p:sp>
        <p:nvSpPr>
          <p:cNvPr id="69" name="Shape 69"/>
          <p:cNvSpPr/>
          <p:nvPr>
            <p:ph type="body" idx="4294967295"/>
          </p:nvPr>
        </p:nvSpPr>
        <p:spPr>
          <a:xfrm>
            <a:off x="608905" y="1480608"/>
            <a:ext cx="8853290" cy="49847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sz="2800"/>
            </a:pPr>
          </a:p>
          <a:p>
            <a:pPr>
              <a:defRPr sz="2800"/>
            </a:pPr>
            <a:r>
              <a:t>	•	Developed by Alessandro Vullo</a:t>
            </a:r>
          </a:p>
          <a:p>
            <a:pPr>
              <a:defRPr sz="2800"/>
            </a:pPr>
            <a:r>
              <a:t>	•	Public registry of track hubs</a:t>
            </a:r>
          </a:p>
          <a:p>
            <a:pPr lvl="1" marL="342900" indent="447675">
              <a:buSzTx/>
              <a:buNone/>
              <a:defRPr sz="2800"/>
            </a:pPr>
            <a:r>
              <a:t>	◦	Searchable</a:t>
            </a:r>
          </a:p>
          <a:p>
            <a:pPr lvl="1" marL="342900" indent="447675">
              <a:buSzTx/>
              <a:buNone/>
              <a:defRPr sz="2800"/>
            </a:pPr>
            <a:r>
              <a:t>	◦	One-click loading of hubs into UCSC (and eventually Ensembl)</a:t>
            </a:r>
          </a:p>
          <a:p>
            <a:pPr lvl="1" marL="342900" indent="447675">
              <a:buSzTx/>
              <a:buNone/>
              <a:defRPr sz="2800"/>
            </a:pPr>
            <a:r>
              <a:t>	◦	Stores hub text files parsed into JSON</a:t>
            </a:r>
          </a:p>
          <a:p>
            <a:pPr>
              <a:defRPr sz="2800"/>
            </a:pPr>
            <a:r>
              <a:t>	•	Scheduled for public release in spring 2016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 idx="4294967295"/>
          </p:nvPr>
        </p:nvSpPr>
        <p:spPr>
          <a:xfrm>
            <a:off x="503237" y="0"/>
            <a:ext cx="8281988" cy="90011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Ensembl as a registry client</a:t>
            </a:r>
          </a:p>
        </p:txBody>
      </p:sp>
      <p:sp>
        <p:nvSpPr>
          <p:cNvPr id="72" name="Shape 72"/>
          <p:cNvSpPr/>
          <p:nvPr>
            <p:ph type="body" idx="4294967295"/>
          </p:nvPr>
        </p:nvSpPr>
        <p:spPr>
          <a:xfrm>
            <a:off x="1074539" y="1337733"/>
            <a:ext cx="7922022" cy="575105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b="1" sz="2800"/>
            </a:pPr>
            <a:r>
              <a:t>Phase 1 - Spring 2016</a:t>
            </a:r>
          </a:p>
          <a:p>
            <a:pPr>
              <a:defRPr sz="2800"/>
            </a:pPr>
            <a:r>
              <a:t>Web interface within Ensembl</a:t>
            </a:r>
          </a:p>
          <a:p>
            <a:pPr lvl="1" marL="661736" indent="-280736">
              <a:defRPr sz="2800"/>
            </a:pPr>
            <a:r>
              <a:t>remote searching of the registry</a:t>
            </a:r>
          </a:p>
          <a:p>
            <a:pPr lvl="1" marL="661736" indent="-280736">
              <a:defRPr sz="2800"/>
            </a:pPr>
            <a:r>
              <a:t>one-click attachment of your chosen hub</a:t>
            </a:r>
          </a:p>
          <a:p>
            <a:pPr lvl="1" marL="661736" indent="-280736">
              <a:defRPr sz="2800"/>
            </a:pPr>
            <a:r>
              <a:t>.txt files will still be retrieved directly and parsed by the website</a:t>
            </a:r>
          </a:p>
          <a:p>
            <a:pPr>
              <a:defRPr b="1" sz="2800"/>
            </a:pPr>
          </a:p>
          <a:p>
            <a:pPr>
              <a:defRPr b="1" sz="2800"/>
            </a:pPr>
            <a:r>
              <a:t>Phase 2 - Summer 2016</a:t>
            </a:r>
          </a:p>
          <a:p>
            <a:pPr>
              <a:defRPr sz="2800"/>
            </a:pPr>
            <a:r>
              <a:t>Ensembl will consume the registry’s stored JSON for a hub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title" idx="4294967295"/>
          </p:nvPr>
        </p:nvSpPr>
        <p:spPr>
          <a:xfrm>
            <a:off x="504825" y="179387"/>
            <a:ext cx="9072563" cy="5762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Acknowledgements</a:t>
            </a:r>
          </a:p>
        </p:txBody>
      </p:sp>
      <p:sp>
        <p:nvSpPr>
          <p:cNvPr id="75" name="Shape 75"/>
          <p:cNvSpPr/>
          <p:nvPr>
            <p:ph type="body" sz="quarter" idx="4294967295"/>
          </p:nvPr>
        </p:nvSpPr>
        <p:spPr>
          <a:xfrm>
            <a:off x="446087" y="1521056"/>
            <a:ext cx="4216666" cy="2303927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/>
            <a:r>
              <a:t>Ensembl</a:t>
            </a:r>
          </a:p>
          <a:p>
            <a:pPr marL="0" indent="0"/>
            <a:r>
              <a:rPr b="1" sz="2400"/>
              <a:t>Alessandro Vullo</a:t>
            </a:r>
            <a:endParaRPr b="1" sz="2400"/>
          </a:p>
          <a:p>
            <a:pPr marL="0" indent="0"/>
            <a:r>
              <a:rPr b="1" sz="2400"/>
              <a:t>Andy Yates</a:t>
            </a:r>
            <a:endParaRPr b="1" sz="2400"/>
          </a:p>
          <a:p>
            <a:pPr marL="0" indent="0">
              <a:defRPr sz="2800"/>
            </a:pPr>
            <a:r>
              <a:rPr sz="2200"/>
              <a:t>Paul Flicek and the entire Ensembl Team</a:t>
            </a:r>
          </a:p>
        </p:txBody>
      </p:sp>
      <p:sp>
        <p:nvSpPr>
          <p:cNvPr id="76" name="Shape 76"/>
          <p:cNvSpPr/>
          <p:nvPr/>
        </p:nvSpPr>
        <p:spPr>
          <a:xfrm>
            <a:off x="5121275" y="1606996"/>
            <a:ext cx="4456113" cy="34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ts val="1400"/>
              </a:spcBef>
              <a:defRPr b="1"/>
            </a:lvl1pPr>
          </a:lstStyle>
          <a:p>
            <a:pPr>
              <a:defRPr b="0"/>
            </a:pPr>
            <a:r>
              <a:rPr b="1"/>
              <a:t>Funding</a:t>
            </a:r>
          </a:p>
        </p:txBody>
      </p:sp>
      <p:sp>
        <p:nvSpPr>
          <p:cNvPr id="77" name="Shape 77"/>
          <p:cNvSpPr/>
          <p:nvPr/>
        </p:nvSpPr>
        <p:spPr>
          <a:xfrm>
            <a:off x="5121275" y="1952625"/>
            <a:ext cx="4456113" cy="2713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ts val="1400"/>
              </a:spcBef>
            </a:pPr>
            <a:r>
              <a:t> </a:t>
            </a:r>
          </a:p>
          <a:p>
            <a:pPr>
              <a:spcBef>
                <a:spcPts val="1400"/>
              </a:spcBef>
            </a:pPr>
          </a:p>
          <a:p>
            <a:pPr>
              <a:spcBef>
                <a:spcPts val="1400"/>
              </a:spcBef>
            </a:pPr>
          </a:p>
          <a:p>
            <a:pPr>
              <a:spcBef>
                <a:spcPts val="1400"/>
              </a:spcBef>
            </a:pPr>
          </a:p>
          <a:p>
            <a:pPr>
              <a:spcBef>
                <a:spcPts val="1400"/>
              </a:spcBef>
            </a:pPr>
            <a:r>
              <a:t>European Commission Framework Programme 7</a:t>
            </a:r>
          </a:p>
        </p:txBody>
      </p:sp>
      <p:pic>
        <p:nvPicPr>
          <p:cNvPr id="78" name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24487" y="5299075"/>
            <a:ext cx="1562101" cy="593725"/>
          </a:xfrm>
          <a:prstGeom prst="rect">
            <a:avLst/>
          </a:prstGeom>
          <a:ln w="12700">
            <a:miter lim="400000"/>
          </a:ln>
        </p:spPr>
      </p:pic>
      <p:pic>
        <p:nvPicPr>
          <p:cNvPr id="79" name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45350" y="4862512"/>
            <a:ext cx="2492375" cy="595313"/>
          </a:xfrm>
          <a:prstGeom prst="rect">
            <a:avLst/>
          </a:prstGeom>
          <a:ln w="12700">
            <a:miter lim="400000"/>
          </a:ln>
        </p:spPr>
      </p:pic>
      <p:pic>
        <p:nvPicPr>
          <p:cNvPr id="80" name="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175750" y="4351337"/>
            <a:ext cx="754063" cy="611188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736012" y="3694112"/>
            <a:ext cx="841376" cy="568326"/>
          </a:xfrm>
          <a:prstGeom prst="rect">
            <a:avLst/>
          </a:prstGeom>
          <a:ln w="12700">
            <a:miter lim="400000"/>
          </a:ln>
        </p:spPr>
      </p:pic>
      <p:pic>
        <p:nvPicPr>
          <p:cNvPr id="82" name="blueprint logo website.jpg" descr="blueprint logo website.jp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251700" y="5624512"/>
            <a:ext cx="2657475" cy="595313"/>
          </a:xfrm>
          <a:prstGeom prst="rect">
            <a:avLst/>
          </a:prstGeom>
          <a:ln w="12700">
            <a:miter lim="400000"/>
          </a:ln>
        </p:spPr>
      </p:pic>
      <p:pic>
        <p:nvPicPr>
          <p:cNvPr id="83" name="image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245100" y="2038350"/>
            <a:ext cx="2393950" cy="377825"/>
          </a:xfrm>
          <a:prstGeom prst="rect">
            <a:avLst/>
          </a:prstGeom>
          <a:ln w="12700">
            <a:miter lim="400000"/>
          </a:ln>
        </p:spPr>
      </p:pic>
      <p:pic>
        <p:nvPicPr>
          <p:cNvPr id="84" name="image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327900" y="2519362"/>
            <a:ext cx="2100263" cy="798513"/>
          </a:xfrm>
          <a:prstGeom prst="rect">
            <a:avLst/>
          </a:prstGeom>
          <a:ln w="12700">
            <a:miter lim="400000"/>
          </a:ln>
        </p:spPr>
      </p:pic>
      <p:pic>
        <p:nvPicPr>
          <p:cNvPr id="85" name="image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5580062" y="2530475"/>
            <a:ext cx="1792288" cy="833438"/>
          </a:xfrm>
          <a:prstGeom prst="rect">
            <a:avLst/>
          </a:prstGeom>
          <a:ln w="12700">
            <a:miter lim="400000"/>
          </a:ln>
        </p:spPr>
      </p:pic>
      <p:pic>
        <p:nvPicPr>
          <p:cNvPr id="86" name="rgb_logo_2006_300dpi.png" descr="rgb_logo_2006_300dpi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7983537" y="1882775"/>
            <a:ext cx="1406526" cy="592138"/>
          </a:xfrm>
          <a:prstGeom prst="rect">
            <a:avLst/>
          </a:prstGeom>
          <a:ln w="12700">
            <a:miter lim="400000"/>
          </a:ln>
        </p:spPr>
      </p:pic>
      <p:pic>
        <p:nvPicPr>
          <p:cNvPr id="87" name="Footer.png" descr="Footer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0" y="7062787"/>
            <a:ext cx="10080625" cy="533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8" name="image.png" descr="ebang-400dpi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4752975" y="7091362"/>
            <a:ext cx="533400" cy="504826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SangerReversedLargeRGB.png" descr="SangerReversedLargeRGB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139700" y="7126287"/>
            <a:ext cx="1371600" cy="398463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EMBL_EBI_RGB_InversedUpdate.png" descr="EMBL_EBI_RGB_InversedUpdate.png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8569325" y="7127875"/>
            <a:ext cx="1398588" cy="431800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Shape 91"/>
          <p:cNvSpPr/>
          <p:nvPr/>
        </p:nvSpPr>
        <p:spPr>
          <a:xfrm>
            <a:off x="412220" y="4441163"/>
            <a:ext cx="3759267" cy="1368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defTabSz="422306">
              <a:spcBef>
                <a:spcPts val="1300"/>
              </a:spcBef>
              <a:defRPr sz="3008"/>
            </a:pPr>
            <a:r>
              <a:t>UCSC</a:t>
            </a:r>
          </a:p>
          <a:p>
            <a:pPr defTabSz="422306">
              <a:spcBef>
                <a:spcPts val="1300"/>
              </a:spcBef>
              <a:defRPr sz="3008"/>
            </a:pPr>
            <a:r>
              <a:rPr b="1" sz="2256"/>
              <a:t>Kate Rosenbloom</a:t>
            </a:r>
            <a:endParaRPr b="1" sz="2256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 idx="4294967295"/>
          </p:nvPr>
        </p:nvSpPr>
        <p:spPr>
          <a:xfrm>
            <a:off x="503237" y="0"/>
            <a:ext cx="8281988" cy="90011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Outline</a:t>
            </a:r>
          </a:p>
        </p:txBody>
      </p:sp>
      <p:sp>
        <p:nvSpPr>
          <p:cNvPr id="30" name="Shape 30"/>
          <p:cNvSpPr/>
          <p:nvPr>
            <p:ph type="body" sz="half" idx="4294967295"/>
          </p:nvPr>
        </p:nvSpPr>
        <p:spPr>
          <a:xfrm>
            <a:off x="2205236" y="2889250"/>
            <a:ext cx="5906790" cy="386397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80736" indent="-280736">
              <a:lnSpc>
                <a:spcPct val="150000"/>
              </a:lnSpc>
              <a:buSzPct val="100000"/>
              <a:buChar char="•"/>
              <a:defRPr sz="2800"/>
            </a:pPr>
            <a:r>
              <a:t>What are track hubs?</a:t>
            </a:r>
          </a:p>
          <a:p>
            <a:pPr marL="280736" indent="-280736">
              <a:lnSpc>
                <a:spcPct val="150000"/>
              </a:lnSpc>
              <a:buSzPct val="100000"/>
              <a:buChar char="•"/>
              <a:defRPr sz="2800"/>
            </a:pPr>
            <a:r>
              <a:t>How do we use them in Ensembl?</a:t>
            </a:r>
          </a:p>
          <a:p>
            <a:pPr marL="280736" indent="-280736">
              <a:lnSpc>
                <a:spcPct val="150000"/>
              </a:lnSpc>
              <a:buSzPct val="100000"/>
              <a:buChar char="•"/>
              <a:defRPr sz="2800"/>
            </a:pPr>
            <a:r>
              <a:t>The track hub registry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 idx="4294967295"/>
          </p:nvPr>
        </p:nvSpPr>
        <p:spPr>
          <a:xfrm>
            <a:off x="503237" y="0"/>
            <a:ext cx="8281988" cy="90011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What are track hubs?</a:t>
            </a:r>
          </a:p>
        </p:txBody>
      </p:sp>
      <p:sp>
        <p:nvSpPr>
          <p:cNvPr id="33" name="Shape 33"/>
          <p:cNvSpPr/>
          <p:nvPr>
            <p:ph type="body" idx="4294967295"/>
          </p:nvPr>
        </p:nvSpPr>
        <p:spPr>
          <a:xfrm>
            <a:off x="786043" y="1768475"/>
            <a:ext cx="8499014" cy="498475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58277" indent="-258277" defTabSz="413321">
              <a:spcBef>
                <a:spcPts val="1200"/>
              </a:spcBef>
              <a:buSzPct val="100000"/>
              <a:buChar char="•"/>
              <a:defRPr sz="2576"/>
            </a:pPr>
            <a:r>
              <a:t>An easy way to share a set of data and view it in a genome browser</a:t>
            </a:r>
          </a:p>
          <a:p>
            <a:pPr lvl="1" marL="571901" indent="-221381" defTabSz="413321">
              <a:spcBef>
                <a:spcPts val="1200"/>
              </a:spcBef>
              <a:defRPr sz="2576"/>
            </a:pPr>
            <a:r>
              <a:rPr sz="2208"/>
              <a:t>Created by UCSC to make it easier for projects to contribute data</a:t>
            </a:r>
            <a:r>
              <a:t> </a:t>
            </a:r>
          </a:p>
          <a:p>
            <a:pPr marL="258277" indent="-258277" defTabSz="413321">
              <a:spcBef>
                <a:spcPts val="1200"/>
              </a:spcBef>
              <a:buSzPct val="100000"/>
              <a:buChar char="•"/>
              <a:defRPr sz="2576"/>
            </a:pPr>
            <a:r>
              <a:t>A user-friendly alternative to DAS - no need for special software, just a web/ftp server and some text files</a:t>
            </a:r>
          </a:p>
          <a:p>
            <a:pPr lvl="1" marL="608797" indent="-258277" defTabSz="413321">
              <a:spcBef>
                <a:spcPts val="1200"/>
              </a:spcBef>
              <a:defRPr sz="2208"/>
            </a:pPr>
            <a:r>
              <a:rPr b="1"/>
              <a:t>hub.txt</a:t>
            </a:r>
            <a:r>
              <a:t> - information about the hub (name, contact)</a:t>
            </a:r>
          </a:p>
          <a:p>
            <a:pPr lvl="1" marL="608797" indent="-258277" defTabSz="413321">
              <a:spcBef>
                <a:spcPts val="1200"/>
              </a:spcBef>
              <a:defRPr sz="2208"/>
            </a:pPr>
            <a:r>
              <a:rPr b="1"/>
              <a:t>genomes.txt</a:t>
            </a:r>
            <a:r>
              <a:t> - a list of supported assemblies</a:t>
            </a:r>
          </a:p>
          <a:p>
            <a:pPr lvl="1" marL="608797" indent="-258277" defTabSz="413321">
              <a:spcBef>
                <a:spcPts val="1200"/>
              </a:spcBef>
              <a:defRPr sz="2208"/>
            </a:pPr>
            <a:r>
              <a:rPr b="1"/>
              <a:t>trackDb.txt</a:t>
            </a:r>
            <a:r>
              <a:t> (one per genome) - list of data file URLs with metadata (e.g. track label, configuration options)</a:t>
            </a:r>
          </a:p>
          <a:p>
            <a:pPr marL="258277" indent="-258277" defTabSz="413321">
              <a:spcBef>
                <a:spcPts val="1200"/>
              </a:spcBef>
              <a:buSzPct val="100000"/>
              <a:buChar char="•"/>
              <a:defRPr sz="2576"/>
            </a:pPr>
            <a:r>
              <a:t>Data files are indexed formats, e.g. BigBed, BigWig, BAM/CRAM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 idx="4294967295"/>
          </p:nvPr>
        </p:nvSpPr>
        <p:spPr>
          <a:xfrm>
            <a:off x="503237" y="0"/>
            <a:ext cx="8281988" cy="90011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hub.txt &amp; genomes.txt</a:t>
            </a:r>
          </a:p>
        </p:txBody>
      </p:sp>
      <p:sp>
        <p:nvSpPr>
          <p:cNvPr id="36" name="Shape 36"/>
          <p:cNvSpPr/>
          <p:nvPr>
            <p:ph type="body" sz="half" idx="4294967295"/>
          </p:nvPr>
        </p:nvSpPr>
        <p:spPr>
          <a:xfrm>
            <a:off x="503237" y="1768475"/>
            <a:ext cx="6897193" cy="277495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  <a:bevel/>
          </a:ln>
        </p:spPr>
        <p:txBody>
          <a:bodyPr lIns="165100" tIns="165100" rIns="165100" bIns="165100">
            <a:normAutofit fontScale="100000" lnSpcReduction="0"/>
          </a:bodyPr>
          <a:lstStyle/>
          <a:p>
            <a:pPr marL="0" indent="0" defTabSz="399843">
              <a:lnSpc>
                <a:spcPct val="120000"/>
              </a:lnSpc>
              <a:spcBef>
                <a:spcPts val="0"/>
              </a:spcBef>
              <a:defRPr sz="1779">
                <a:latin typeface="Courier"/>
                <a:ea typeface="Courier"/>
                <a:cs typeface="Courier"/>
                <a:sym typeface="Courier"/>
              </a:defRPr>
            </a:pPr>
            <a:r>
              <a:t>hub Blueprint_Hub_20150820</a:t>
            </a:r>
          </a:p>
          <a:p>
            <a:pPr marL="0" indent="0" defTabSz="399843">
              <a:lnSpc>
                <a:spcPct val="120000"/>
              </a:lnSpc>
              <a:spcBef>
                <a:spcPts val="0"/>
              </a:spcBef>
              <a:defRPr sz="1779">
                <a:latin typeface="Courier"/>
                <a:ea typeface="Courier"/>
                <a:cs typeface="Courier"/>
                <a:sym typeface="Courier"/>
              </a:defRPr>
            </a:pPr>
            <a:r>
              <a:t>shortLabel Blueprint Hub</a:t>
            </a:r>
          </a:p>
          <a:p>
            <a:pPr marL="0" indent="0" defTabSz="399843">
              <a:lnSpc>
                <a:spcPct val="120000"/>
              </a:lnSpc>
              <a:spcBef>
                <a:spcPts val="0"/>
              </a:spcBef>
              <a:defRPr sz="1779">
                <a:latin typeface="Courier"/>
                <a:ea typeface="Courier"/>
                <a:cs typeface="Courier"/>
                <a:sym typeface="Courier"/>
              </a:defRPr>
            </a:pPr>
            <a:r>
              <a:t>longLabel Blueprint Epigenomics Data Hub</a:t>
            </a:r>
          </a:p>
          <a:p>
            <a:pPr marL="0" indent="0" defTabSz="399843">
              <a:lnSpc>
                <a:spcPct val="120000"/>
              </a:lnSpc>
              <a:spcBef>
                <a:spcPts val="0"/>
              </a:spcBef>
              <a:defRPr sz="1779">
                <a:latin typeface="Courier"/>
                <a:ea typeface="Courier"/>
                <a:cs typeface="Courier"/>
                <a:sym typeface="Courier"/>
              </a:defRPr>
            </a:pPr>
            <a:r>
              <a:t>genomesFile </a:t>
            </a:r>
            <a:r>
              <a:rPr b="1"/>
              <a:t>genomes.txt</a:t>
            </a:r>
          </a:p>
          <a:p>
            <a:pPr marL="0" indent="0" defTabSz="399843">
              <a:lnSpc>
                <a:spcPct val="120000"/>
              </a:lnSpc>
              <a:spcBef>
                <a:spcPts val="0"/>
              </a:spcBef>
              <a:defRPr sz="1779">
                <a:latin typeface="Courier"/>
                <a:ea typeface="Courier"/>
                <a:cs typeface="Courier"/>
                <a:sym typeface="Courier"/>
              </a:defRPr>
            </a:pPr>
            <a:r>
              <a:t>email blueprint-info@ebi.ac.uk</a:t>
            </a:r>
          </a:p>
          <a:p>
            <a:pPr marL="0" indent="0" defTabSz="399843">
              <a:lnSpc>
                <a:spcPct val="120000"/>
              </a:lnSpc>
              <a:spcBef>
                <a:spcPts val="0"/>
              </a:spcBef>
              <a:defRPr sz="1779">
                <a:latin typeface="Courier"/>
                <a:ea typeface="Courier"/>
                <a:cs typeface="Courier"/>
                <a:sym typeface="Courier"/>
              </a:defRPr>
            </a:pPr>
            <a:r>
              <a:t>descriptionUrl </a:t>
            </a:r>
            <a:r>
              <a:rPr u="sng">
                <a:solidFill>
                  <a:srgbClr val="3366FF"/>
                </a:solidFill>
                <a:uFill>
                  <a:solidFill>
                    <a:srgbClr val="3366FF"/>
                  </a:solidFill>
                </a:uFill>
                <a:hlinkClick r:id="rId2" invalidUrl="" action="" tgtFrame="" tooltip="" history="1" highlightClick="0" endSnd="0"/>
              </a:rPr>
              <a:t>http://www.blueprint-epigenome.eu/index.cfm?p=31AD6D30-9B3C-BB97-E7F81875121FEC41</a:t>
            </a:r>
          </a:p>
        </p:txBody>
      </p:sp>
      <p:sp>
        <p:nvSpPr>
          <p:cNvPr id="37" name="Shape 37"/>
          <p:cNvSpPr/>
          <p:nvPr/>
        </p:nvSpPr>
        <p:spPr>
          <a:xfrm>
            <a:off x="4996080" y="5597525"/>
            <a:ext cx="4483771" cy="1026161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65100" tIns="165100" rIns="165100" bIns="165100">
            <a:normAutofit fontScale="100000" lnSpcReduction="0"/>
          </a:bodyPr>
          <a:lstStyle/>
          <a:p>
            <a:pPr>
              <a:lnSpc>
                <a:spcPct val="120000"/>
              </a:lnSpc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genome hg38</a:t>
            </a:r>
          </a:p>
          <a:p>
            <a:pPr>
              <a:lnSpc>
                <a:spcPct val="120000"/>
              </a:lnSpc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trackDb </a:t>
            </a:r>
            <a:r>
              <a:rPr b="1"/>
              <a:t>grch38/tracksDb.txt</a:t>
            </a:r>
          </a:p>
        </p:txBody>
      </p:sp>
      <p:sp>
        <p:nvSpPr>
          <p:cNvPr id="38" name="Shape 38"/>
          <p:cNvSpPr/>
          <p:nvPr/>
        </p:nvSpPr>
        <p:spPr>
          <a:xfrm>
            <a:off x="652680" y="1111790"/>
            <a:ext cx="1019137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hub.txt</a:t>
            </a:r>
          </a:p>
        </p:txBody>
      </p:sp>
      <p:sp>
        <p:nvSpPr>
          <p:cNvPr id="39" name="Shape 39"/>
          <p:cNvSpPr/>
          <p:nvPr/>
        </p:nvSpPr>
        <p:spPr>
          <a:xfrm>
            <a:off x="3761997" y="4944015"/>
            <a:ext cx="1764468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genomes.txt</a:t>
            </a:r>
          </a:p>
        </p:txBody>
      </p:sp>
      <p:sp>
        <p:nvSpPr>
          <p:cNvPr id="40" name="Shape 40"/>
          <p:cNvSpPr/>
          <p:nvPr/>
        </p:nvSpPr>
        <p:spPr>
          <a:xfrm>
            <a:off x="7430247" y="4754568"/>
            <a:ext cx="1793948" cy="623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i="1" sz="1900"/>
            </a:pPr>
            <a:r>
              <a:t>UCSC</a:t>
            </a:r>
          </a:p>
          <a:p>
            <a:pPr algn="ctr">
              <a:defRPr i="1" sz="1900"/>
            </a:pPr>
            <a:r>
              <a:t>assembly name</a:t>
            </a:r>
          </a:p>
        </p:txBody>
      </p:sp>
      <p:sp>
        <p:nvSpPr>
          <p:cNvPr id="41" name="Shape 41"/>
          <p:cNvSpPr/>
          <p:nvPr/>
        </p:nvSpPr>
        <p:spPr>
          <a:xfrm flipH="1">
            <a:off x="6926295" y="5422729"/>
            <a:ext cx="896841" cy="471134"/>
          </a:xfrm>
          <a:prstGeom prst="line">
            <a:avLst/>
          </a:prstGeom>
          <a:ln w="25400">
            <a:solidFill>
              <a:schemeClr val="accent2">
                <a:lumOff val="12500"/>
              </a:schemeClr>
            </a:solidFill>
            <a:bevel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 idx="4294967295"/>
          </p:nvPr>
        </p:nvSpPr>
        <p:spPr>
          <a:xfrm>
            <a:off x="503237" y="0"/>
            <a:ext cx="8281988" cy="90011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tracksDb.txt</a:t>
            </a:r>
          </a:p>
        </p:txBody>
      </p:sp>
      <p:sp>
        <p:nvSpPr>
          <p:cNvPr id="44" name="Shape 44"/>
          <p:cNvSpPr/>
          <p:nvPr>
            <p:ph type="body" idx="4294967295"/>
          </p:nvPr>
        </p:nvSpPr>
        <p:spPr>
          <a:xfrm>
            <a:off x="437653" y="1133508"/>
            <a:ext cx="9195794" cy="616386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171450" indent="-171450" defTabSz="224631">
              <a:spcBef>
                <a:spcPts val="700"/>
              </a:spcBef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track</a:t>
            </a:r>
            <a:r>
              <a:t> miRNA_new_pre</a:t>
            </a:r>
          </a:p>
          <a:p>
            <a:pPr marL="171450" indent="-171450" defTabSz="224631">
              <a:spcBef>
                <a:spcPts val="700"/>
              </a:spcBef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bigDataUrl</a:t>
            </a:r>
            <a:r>
              <a:t> https://www.broadinstitute.org/ftp/pub/vgb/dog/trackHub/canFam3/miRNA/cf3_miRNA_novel_precursors.bb</a:t>
            </a:r>
          </a:p>
          <a:p>
            <a:pPr marL="171450" indent="-171450" defTabSz="224631">
              <a:spcBef>
                <a:spcPts val="700"/>
              </a:spcBef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shortLabel</a:t>
            </a:r>
            <a:r>
              <a:t> miR New Hairpins</a:t>
            </a:r>
          </a:p>
          <a:p>
            <a:pPr marL="171450" indent="-171450" defTabSz="224631">
              <a:spcBef>
                <a:spcPts val="700"/>
              </a:spcBef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longLabel</a:t>
            </a:r>
            <a:r>
              <a:t> Novel miRNAs - Hairpin Structures</a:t>
            </a:r>
          </a:p>
          <a:p>
            <a:pPr marL="171450" indent="-171450" defTabSz="224631">
              <a:spcBef>
                <a:spcPts val="700"/>
              </a:spcBef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html</a:t>
            </a:r>
            <a:r>
              <a:t> html/miRNA</a:t>
            </a:r>
          </a:p>
          <a:p>
            <a:pPr marL="171450" indent="-171450" defTabSz="224631">
              <a:spcBef>
                <a:spcPts val="700"/>
              </a:spcBef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priority</a:t>
            </a:r>
            <a:r>
              <a:t> 5.53</a:t>
            </a:r>
          </a:p>
          <a:p>
            <a:pPr marL="171450" indent="-171450" defTabSz="224631">
              <a:spcBef>
                <a:spcPts val="700"/>
              </a:spcBef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type</a:t>
            </a:r>
            <a:r>
              <a:t> bigBed 6</a:t>
            </a:r>
          </a:p>
          <a:p>
            <a:pPr marL="171450" indent="-171450" defTabSz="224631">
              <a:spcBef>
                <a:spcPts val="700"/>
              </a:spcBef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visibility</a:t>
            </a:r>
            <a:r>
              <a:t> pack</a:t>
            </a:r>
          </a:p>
          <a:p>
            <a:pPr marL="171450" indent="-171450" defTabSz="224631">
              <a:spcBef>
                <a:spcPts val="700"/>
              </a:spcBef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useScore</a:t>
            </a:r>
            <a:r>
              <a:t> 1</a:t>
            </a:r>
          </a:p>
          <a:p>
            <a:pPr marL="171450" indent="-171450" defTabSz="224631">
              <a:spcBef>
                <a:spcPts val="700"/>
              </a:spcBef>
              <a:defRPr sz="14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171450" indent="-171450" defTabSz="224631">
              <a:spcBef>
                <a:spcPts val="700"/>
              </a:spcBef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track</a:t>
            </a:r>
            <a:r>
              <a:t> miRNA_new_mat</a:t>
            </a:r>
          </a:p>
          <a:p>
            <a:pPr marL="171450" indent="-171450" defTabSz="224631">
              <a:spcBef>
                <a:spcPts val="700"/>
              </a:spcBef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bigDataUrl</a:t>
            </a:r>
            <a:r>
              <a:t> https://www.broadinstitute.org/ftp/pub/vgb/dog/trackHub/canFam3/miRNA/cf3_miRNA_novel_mature.bb</a:t>
            </a:r>
          </a:p>
          <a:p>
            <a:pPr marL="171450" indent="-171450" defTabSz="224631">
              <a:spcBef>
                <a:spcPts val="700"/>
              </a:spcBef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shortLabel</a:t>
            </a:r>
            <a:r>
              <a:t> miR New Mature</a:t>
            </a:r>
          </a:p>
          <a:p>
            <a:pPr marL="171450" indent="-171450" defTabSz="224631">
              <a:spcBef>
                <a:spcPts val="700"/>
              </a:spcBef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longLabel</a:t>
            </a:r>
            <a:r>
              <a:t> Novel miRNAs - Mature Structures</a:t>
            </a:r>
          </a:p>
          <a:p>
            <a:pPr marL="171450" indent="-171450" defTabSz="224631">
              <a:spcBef>
                <a:spcPts val="700"/>
              </a:spcBef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html</a:t>
            </a:r>
            <a:r>
              <a:t> html/miRNA</a:t>
            </a:r>
          </a:p>
          <a:p>
            <a:pPr marL="171450" indent="-171450" defTabSz="224631">
              <a:spcBef>
                <a:spcPts val="700"/>
              </a:spcBef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priority</a:t>
            </a:r>
            <a:r>
              <a:t> 5.54</a:t>
            </a:r>
          </a:p>
          <a:p>
            <a:pPr marL="171450" indent="-171450" defTabSz="224631">
              <a:spcBef>
                <a:spcPts val="700"/>
              </a:spcBef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type</a:t>
            </a:r>
            <a:r>
              <a:t> bigBed 6</a:t>
            </a:r>
          </a:p>
          <a:p>
            <a:pPr marL="171450" indent="-171450" defTabSz="224631">
              <a:spcBef>
                <a:spcPts val="700"/>
              </a:spcBef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visibility</a:t>
            </a:r>
            <a:r>
              <a:t> pack</a:t>
            </a:r>
          </a:p>
          <a:p>
            <a:pPr marL="171450" indent="-171450" defTabSz="224631">
              <a:spcBef>
                <a:spcPts val="700"/>
              </a:spcBef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useScore</a:t>
            </a:r>
            <a:r>
              <a:t> 1</a:t>
            </a:r>
          </a:p>
        </p:txBody>
      </p:sp>
      <p:grpSp>
        <p:nvGrpSpPr>
          <p:cNvPr id="47" name="Group 47"/>
          <p:cNvGrpSpPr/>
          <p:nvPr/>
        </p:nvGrpSpPr>
        <p:grpSpPr>
          <a:xfrm>
            <a:off x="3608784" y="2100378"/>
            <a:ext cx="6282301" cy="5266052"/>
            <a:chOff x="0" y="0"/>
            <a:chExt cx="6282299" cy="5266051"/>
          </a:xfrm>
        </p:grpSpPr>
        <p:sp>
          <p:nvSpPr>
            <p:cNvPr id="45" name="Shape 45"/>
            <p:cNvSpPr/>
            <p:nvPr/>
          </p:nvSpPr>
          <p:spPr>
            <a:xfrm>
              <a:off x="0" y="0"/>
              <a:ext cx="6282300" cy="5266052"/>
            </a:xfrm>
            <a:prstGeom prst="rect">
              <a:avLst/>
            </a:prstGeom>
            <a:solidFill>
              <a:schemeClr val="accent5">
                <a:lumOff val="1137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27000" tIns="127000" rIns="127000" bIns="127000" numCol="1" anchor="t">
              <a:normAutofit fontScale="100000" lnSpcReduction="0"/>
            </a:bodyPr>
            <a:lstStyle/>
            <a:p>
              <a:pPr marL="154304" indent="-154304" defTabSz="202168">
                <a:defRPr sz="126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track </a:t>
              </a:r>
              <a:r>
                <a:rPr b="1"/>
                <a:t>CTVT_variation</a:t>
              </a:r>
            </a:p>
            <a:p>
              <a:pPr marL="154304" indent="-154304" defTabSz="202168">
                <a:defRPr sz="1260">
                  <a:latin typeface="Courier"/>
                  <a:ea typeface="Courier"/>
                  <a:cs typeface="Courier"/>
                  <a:sym typeface="Courier"/>
                </a:defRPr>
              </a:pPr>
              <a:r>
                <a:rPr b="1"/>
                <a:t>superTrack</a:t>
              </a:r>
              <a:r>
                <a:t> on</a:t>
              </a:r>
            </a:p>
            <a:p>
              <a:pPr marL="154304" indent="-154304" defTabSz="202168">
                <a:defRPr sz="126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group CTVT</a:t>
              </a:r>
            </a:p>
            <a:p>
              <a:pPr marL="154304" indent="-154304" defTabSz="202168">
                <a:defRPr sz="126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shortLabel CTVT Variation</a:t>
              </a:r>
            </a:p>
            <a:p>
              <a:pPr marL="154304" indent="-154304" defTabSz="202168">
                <a:defRPr sz="126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longLabel CTVT Variations from Germline and Somatic</a:t>
              </a:r>
            </a:p>
            <a:p>
              <a:pPr marL="154304" indent="-154304" defTabSz="202168">
                <a:defRPr sz="126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html html/CTVT</a:t>
              </a:r>
            </a:p>
            <a:p>
              <a:pPr marL="154304" indent="-154304" defTabSz="202168">
                <a:defRPr sz="126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priority 5.8</a:t>
              </a:r>
            </a:p>
            <a:p>
              <a:pPr marL="154304" indent="-154304" defTabSz="202168">
                <a:defRPr sz="126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marL="154304" indent="-154304" defTabSz="202168">
                <a:defRPr sz="126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	track CTVT_ind_Som</a:t>
              </a:r>
            </a:p>
            <a:p>
              <a:pPr marL="154304" indent="-154304" defTabSz="202168">
                <a:defRPr sz="126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	bigDataUrl https://www.broadinstitute.org/ftp/pub/vgb/dog/trackHub/canFam3/ostrander/CTVT_indels_somatic.vcf.gz</a:t>
              </a:r>
            </a:p>
            <a:p>
              <a:pPr marL="154304" indent="-154304" defTabSz="202168">
                <a:defRPr sz="126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	</a:t>
              </a:r>
              <a:r>
                <a:rPr b="1"/>
                <a:t>parent CTVT_variation</a:t>
              </a:r>
            </a:p>
            <a:p>
              <a:pPr marL="154304" indent="-154304" defTabSz="202168">
                <a:defRPr sz="126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	shortLabel  CTVT Indels Somat</a:t>
              </a:r>
            </a:p>
            <a:p>
              <a:pPr marL="154304" indent="-154304" defTabSz="202168">
                <a:defRPr sz="126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	longLabel  CTVT Indels Somatic</a:t>
              </a:r>
            </a:p>
            <a:p>
              <a:pPr marL="154304" indent="-154304" defTabSz="202168">
                <a:defRPr sz="126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	html html/CTVT</a:t>
              </a:r>
            </a:p>
            <a:p>
              <a:pPr marL="154304" indent="-154304" defTabSz="202168">
                <a:defRPr sz="126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	priority 5.81</a:t>
              </a:r>
            </a:p>
            <a:p>
              <a:pPr marL="154304" indent="-154304" defTabSz="202168">
                <a:defRPr sz="126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	type vcfTabix</a:t>
              </a:r>
            </a:p>
            <a:p>
              <a:pPr marL="154304" indent="-154304" defTabSz="202168">
                <a:defRPr sz="126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	visibility dense</a:t>
              </a:r>
            </a:p>
            <a:p>
              <a:pPr marL="154304" indent="-154304" defTabSz="202168">
                <a:spcBef>
                  <a:spcPts val="600"/>
                </a:spcBef>
                <a:defRPr sz="126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marL="154304" indent="-154304" defTabSz="202168">
                <a:defRPr sz="126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track CTVT_ind_Ger</a:t>
              </a:r>
            </a:p>
            <a:p>
              <a:pPr marL="154304" indent="-154304" defTabSz="202168">
                <a:defRPr sz="126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	bigDataUrl https://www.broadinstitute.org/ftp/pub/vgb/dog/trackHub/canFam3/ostrander/CTVT_indels_germline.vcf.gz</a:t>
              </a:r>
            </a:p>
            <a:p>
              <a:pPr marL="154304" indent="-154304" defTabSz="202168">
                <a:defRPr sz="126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	</a:t>
              </a:r>
              <a:r>
                <a:rPr b="1"/>
                <a:t>parent CTVT_variation</a:t>
              </a:r>
            </a:p>
            <a:p>
              <a:pPr marL="154304" indent="-154304" defTabSz="202168">
                <a:defRPr sz="126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	shortLabel  CTVT Indels Germl</a:t>
              </a:r>
            </a:p>
            <a:p>
              <a:pPr marL="154304" indent="-154304" defTabSz="202168">
                <a:defRPr sz="126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	longLabel  CTVT Indels Germline</a:t>
              </a:r>
            </a:p>
            <a:p>
              <a:pPr marL="154304" indent="-154304" defTabSz="202168">
                <a:defRPr sz="126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	html html/CTVT</a:t>
              </a:r>
            </a:p>
            <a:p>
              <a:pPr marL="154304" indent="-154304" defTabSz="202168">
                <a:defRPr sz="126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	priority 5.82</a:t>
              </a:r>
            </a:p>
            <a:p>
              <a:pPr marL="154304" indent="-154304" defTabSz="202168">
                <a:defRPr sz="126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	type vcfTabix</a:t>
              </a:r>
            </a:p>
            <a:p>
              <a:pPr marL="154304" indent="-154304" defTabSz="202168">
                <a:defRPr sz="126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	visibility dense</a:t>
              </a:r>
            </a:p>
          </p:txBody>
        </p:sp>
        <p:sp>
          <p:nvSpPr>
            <p:cNvPr id="46" name="Shape 46"/>
            <p:cNvSpPr/>
            <p:nvPr/>
          </p:nvSpPr>
          <p:spPr>
            <a:xfrm>
              <a:off x="3804529" y="53870"/>
              <a:ext cx="1662669" cy="43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hierarchical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 idx="4294967295"/>
          </p:nvPr>
        </p:nvSpPr>
        <p:spPr>
          <a:xfrm>
            <a:off x="503237" y="0"/>
            <a:ext cx="8281988" cy="90011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Attaching a hub</a:t>
            </a:r>
          </a:p>
        </p:txBody>
      </p:sp>
      <p:sp>
        <p:nvSpPr>
          <p:cNvPr id="50" name="Shape 50"/>
          <p:cNvSpPr/>
          <p:nvPr/>
        </p:nvSpPr>
        <p:spPr>
          <a:xfrm>
            <a:off x="843180" y="1358382"/>
            <a:ext cx="8384740" cy="2180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20842" indent="-320842">
              <a:spcBef>
                <a:spcPts val="1300"/>
              </a:spcBef>
              <a:buSzPct val="100000"/>
              <a:buAutoNum type="arabicPeriod" startAt="1"/>
            </a:pPr>
            <a:r>
              <a:t>Via a URL: /Trackhub?url=http://www.ebi.ac.uk/hub.txt</a:t>
            </a:r>
          </a:p>
          <a:p>
            <a:pPr marL="320842" indent="-320842">
              <a:spcBef>
                <a:spcPts val="2300"/>
              </a:spcBef>
              <a:buSzPct val="100000"/>
              <a:buAutoNum type="arabicPeriod" startAt="1"/>
            </a:pPr>
            <a:r>
              <a:t>Via the ‘Add your data’ interface</a:t>
            </a:r>
          </a:p>
          <a:p>
            <a:pPr marL="320842" indent="-320842">
              <a:spcBef>
                <a:spcPts val="2300"/>
              </a:spcBef>
              <a:buSzPct val="100000"/>
              <a:buAutoNum type="arabicPeriod" startAt="1"/>
            </a:pPr>
            <a:r>
              <a:t>??</a:t>
            </a:r>
          </a:p>
        </p:txBody>
      </p:sp>
      <p:pic>
        <p:nvPicPr>
          <p:cNvPr id="51" name="add_a_hub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91398" y="2496860"/>
            <a:ext cx="7096838" cy="40806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 idx="4294967295"/>
          </p:nvPr>
        </p:nvSpPr>
        <p:spPr>
          <a:xfrm>
            <a:off x="503237" y="0"/>
            <a:ext cx="8281988" cy="90011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public_trackhubs.html</a:t>
            </a:r>
          </a:p>
        </p:txBody>
      </p:sp>
      <p:pic>
        <p:nvPicPr>
          <p:cNvPr id="54" name="static_hub_list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4583" y="1346954"/>
            <a:ext cx="9541934" cy="52720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 idx="4294967295"/>
          </p:nvPr>
        </p:nvSpPr>
        <p:spPr>
          <a:xfrm>
            <a:off x="503237" y="0"/>
            <a:ext cx="8281988" cy="90011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Configuring a hub</a:t>
            </a:r>
          </a:p>
        </p:txBody>
      </p:sp>
      <p:pic>
        <p:nvPicPr>
          <p:cNvPr id="57" name="dog_hub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013" y="1153881"/>
            <a:ext cx="8843074" cy="61292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 idx="4294967295"/>
          </p:nvPr>
        </p:nvSpPr>
        <p:spPr>
          <a:xfrm>
            <a:off x="503237" y="0"/>
            <a:ext cx="8281988" cy="90011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An attached hub</a:t>
            </a:r>
          </a:p>
        </p:txBody>
      </p:sp>
      <p:pic>
        <p:nvPicPr>
          <p:cNvPr id="60" name="EnsEMBL_Web_Component_Location_ViewBottom-Canis_familiaris-Location-View-82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4556" y="1307442"/>
            <a:ext cx="8281988" cy="59170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49262" rtl="0" fontAlgn="auto" latinLnBrk="0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49262" rtl="0" fontAlgn="auto" latinLnBrk="0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49262" rtl="0" fontAlgn="auto" latinLnBrk="0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49262" rtl="0" fontAlgn="auto" latinLnBrk="0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