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2" r:id="rId5"/>
    <p:sldId id="277" r:id="rId6"/>
    <p:sldId id="258" r:id="rId7"/>
    <p:sldId id="260" r:id="rId8"/>
    <p:sldId id="261" r:id="rId9"/>
    <p:sldId id="262" r:id="rId10"/>
    <p:sldId id="263" r:id="rId11"/>
    <p:sldId id="276" r:id="rId12"/>
    <p:sldId id="265" r:id="rId13"/>
    <p:sldId id="278" r:id="rId14"/>
    <p:sldId id="279" r:id="rId15"/>
    <p:sldId id="268" r:id="rId16"/>
    <p:sldId id="269" r:id="rId17"/>
    <p:sldId id="266" r:id="rId18"/>
    <p:sldId id="267" r:id="rId19"/>
    <p:sldId id="270" r:id="rId20"/>
    <p:sldId id="273" r:id="rId21"/>
    <p:sldId id="274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Sc3aOo0Eaz5uQ3K7zYvSh8emt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5C2BF9-6BF9-47BF-8896-CAD25706A9D4}">
  <a:tblStyle styleId="{125C2BF9-6BF9-47BF-8896-CAD25706A9D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FE7"/>
          </a:solidFill>
        </a:fill>
      </a:tcStyle>
    </a:wholeTbl>
    <a:band1H>
      <a:tcTxStyle b="off" i="off"/>
      <a:tcStyle>
        <a:tcBdr/>
        <a:fill>
          <a:solidFill>
            <a:srgbClr val="D4DDCB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DCB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70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30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0eb5f5e7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0eb5f5e7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90eb5f5e7c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0eb5f5e7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0eb5f5e7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90eb5f5e7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0967bba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90967bba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g90967bba5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0967bba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90967bba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90967bba5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113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898c499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90898c499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90898c499d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0898c49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90898c49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90898c499d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3" descr="130826017.jpg"/>
          <p:cNvPicPr preferRelativeResize="0"/>
          <p:nvPr/>
        </p:nvPicPr>
        <p:blipFill rotWithShape="1">
          <a:blip r:embed="rId2">
            <a:alphaModFix/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3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54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3" descr="GMUgreengol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665951"/>
              </a:buClr>
              <a:buSzPts val="1300"/>
              <a:buFont typeface="Calibri"/>
              <a:buNone/>
              <a:defRPr sz="1300" b="1">
                <a:solidFill>
                  <a:srgbClr val="66595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 Chart">
  <p:cSld name="1_Custom Layout Char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>
            <a:spLocks noGrp="1"/>
          </p:cNvSpPr>
          <p:nvPr>
            <p:ph type="chart" idx="2"/>
          </p:nvPr>
        </p:nvSpPr>
        <p:spPr>
          <a:xfrm>
            <a:off x="685800" y="5334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1">
  <p:cSld name="Section Divider 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3" descr="MasonMRev.png"/>
          <p:cNvPicPr preferRelativeResize="0"/>
          <p:nvPr/>
        </p:nvPicPr>
        <p:blipFill rotWithShape="1">
          <a:blip r:embed="rId2">
            <a:alphaModFix amt="41000"/>
          </a:blip>
          <a:srcRect l="19559" t="20022" r="-495" b="5924"/>
          <a:stretch/>
        </p:blipFill>
        <p:spPr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3"/>
          <p:cNvSpPr txBox="1"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Divider 1">
  <p:cSld name="1_Section Divider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34" descr="MasonMRev.png"/>
          <p:cNvPicPr preferRelativeResize="0"/>
          <p:nvPr/>
        </p:nvPicPr>
        <p:blipFill rotWithShape="1">
          <a:blip r:embed="rId2">
            <a:alphaModFix amt="41000"/>
          </a:blip>
          <a:srcRect l="19559" t="20022" r="-495" b="5924"/>
          <a:stretch/>
        </p:blipFill>
        <p:spPr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4"/>
          <p:cNvSpPr txBox="1"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Section Divider 1">
  <p:cSld name="2_Section Divider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35" descr="MasonMRev.png"/>
          <p:cNvPicPr preferRelativeResize="0"/>
          <p:nvPr/>
        </p:nvPicPr>
        <p:blipFill rotWithShape="1">
          <a:blip r:embed="rId2">
            <a:alphaModFix amt="41000"/>
          </a:blip>
          <a:srcRect l="19559" t="20022" r="-495" b="5924"/>
          <a:stretch/>
        </p:blipFill>
        <p:spPr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5"/>
          <p:cNvSpPr txBox="1"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Section Divider 1">
  <p:cSld name="3_Section Divi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6" descr="MasonMRev.png"/>
          <p:cNvPicPr preferRelativeResize="0"/>
          <p:nvPr/>
        </p:nvPicPr>
        <p:blipFill rotWithShape="1">
          <a:blip r:embed="rId2">
            <a:alphaModFix amt="41000"/>
          </a:blip>
          <a:srcRect l="19559" t="20022" r="-495" b="5924"/>
          <a:stretch/>
        </p:blipFill>
        <p:spPr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6"/>
          <p:cNvSpPr txBox="1"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2">
  <p:cSld name="Section Divider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7" descr="Johnson-Center_Architecural_Detai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103" name="Google Shape;103;p37"/>
          <p:cNvSpPr txBox="1"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3">
  <p:cSld name="Section Divider 3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/>
          <p:nvPr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8" descr="Bull Run_Architecural_Detail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6933"/>
            <a:ext cx="7086600" cy="6935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8"/>
          <p:cNvSpPr txBox="1"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4">
  <p:cSld name="Section Divider 4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9"/>
          <p:cNvSpPr/>
          <p:nvPr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9" descr="Founder's Hall_Architecural Details.png"/>
          <p:cNvPicPr preferRelativeResize="0"/>
          <p:nvPr/>
        </p:nvPicPr>
        <p:blipFill rotWithShape="1">
          <a:blip r:embed="rId2">
            <a:alphaModFix/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9"/>
          <p:cNvSpPr txBox="1"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55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w/single col text">
  <p:cSld name="Heading w/single col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w/2col">
  <p:cSld name="Heading w/2co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388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2"/>
          </p:nvPr>
        </p:nvSpPr>
        <p:spPr>
          <a:xfrm>
            <a:off x="4495800" y="1066800"/>
            <a:ext cx="388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3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">
  <p:cSld name="2_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4" descr="140424502.jpg"/>
          <p:cNvPicPr preferRelativeResize="0"/>
          <p:nvPr/>
        </p:nvPicPr>
        <p:blipFill rotWithShape="1">
          <a:blip r:embed="rId2">
            <a:alphaModFix/>
          </a:blip>
          <a:srcRect t="17171" b="6737"/>
          <a:stretch/>
        </p:blipFill>
        <p:spPr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4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dk2">
              <a:alpha val="654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4" descr="GMUgreengol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665951"/>
              </a:buClr>
              <a:buSzPts val="1300"/>
              <a:buFont typeface="Calibri"/>
              <a:buNone/>
              <a:defRPr sz="1300" b="1">
                <a:solidFill>
                  <a:srgbClr val="66595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7" descr="Scroll_GrnDuo copy.jpg"/>
          <p:cNvPicPr preferRelativeResize="0"/>
          <p:nvPr/>
        </p:nvPicPr>
        <p:blipFill rotWithShape="1">
          <a:blip r:embed="rId2">
            <a:alphaModFix/>
          </a:blip>
          <a:srcRect l="-139" t="8024" r="137" b="24074"/>
          <a:stretch/>
        </p:blipFill>
        <p:spPr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7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54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7" descr="GMUgreengol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7"/>
          <p:cNvSpPr txBox="1"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665951"/>
              </a:buClr>
              <a:buSzPts val="1300"/>
              <a:buFont typeface="Calibri"/>
              <a:buNone/>
              <a:defRPr sz="1300" b="1">
                <a:solidFill>
                  <a:srgbClr val="66595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">
  <p:cSld name="1_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8" descr="131108588.jpg"/>
          <p:cNvPicPr preferRelativeResize="0"/>
          <p:nvPr/>
        </p:nvPicPr>
        <p:blipFill rotWithShape="1">
          <a:blip r:embed="rId2">
            <a:alphaModFix/>
          </a:blip>
          <a:srcRect t="10631" b="12827"/>
          <a:stretch/>
        </p:blipFill>
        <p:spPr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8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dk1">
              <a:alpha val="654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28" descr="GMUgreengol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 txBox="1"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665951"/>
              </a:buClr>
              <a:buSzPts val="1300"/>
              <a:buFont typeface="Calibri"/>
              <a:buNone/>
              <a:defRPr sz="1300" b="1">
                <a:solidFill>
                  <a:srgbClr val="66595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">
  <p:cSld name="3_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9" descr="130115733.JPG"/>
          <p:cNvPicPr preferRelativeResize="0"/>
          <p:nvPr/>
        </p:nvPicPr>
        <p:blipFill rotWithShape="1">
          <a:blip r:embed="rId2">
            <a:alphaModFix/>
          </a:blip>
          <a:srcRect t="20670" b="3087"/>
          <a:stretch/>
        </p:blipFill>
        <p:spPr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9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463D37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9" descr="GMUgreengol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9"/>
          <p:cNvSpPr txBox="1"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665951"/>
              </a:buClr>
              <a:buSzPts val="1300"/>
              <a:buFont typeface="Calibri"/>
              <a:buNone/>
              <a:defRPr sz="1300" b="1">
                <a:solidFill>
                  <a:srgbClr val="66595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310896" y="3810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2"/>
          </p:nvPr>
        </p:nvSpPr>
        <p:spPr>
          <a:xfrm>
            <a:off x="304800" y="838200"/>
            <a:ext cx="7391400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3"/>
          </p:nvPr>
        </p:nvSpPr>
        <p:spPr>
          <a:xfrm>
            <a:off x="310896" y="12954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4"/>
          </p:nvPr>
        </p:nvSpPr>
        <p:spPr>
          <a:xfrm>
            <a:off x="310896" y="17526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5"/>
          </p:nvPr>
        </p:nvSpPr>
        <p:spPr>
          <a:xfrm>
            <a:off x="310896" y="22098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6"/>
          </p:nvPr>
        </p:nvSpPr>
        <p:spPr>
          <a:xfrm>
            <a:off x="310896" y="26670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7"/>
          </p:nvPr>
        </p:nvSpPr>
        <p:spPr>
          <a:xfrm>
            <a:off x="310896" y="31242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8"/>
          </p:nvPr>
        </p:nvSpPr>
        <p:spPr>
          <a:xfrm>
            <a:off x="310896" y="35814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9"/>
          </p:nvPr>
        </p:nvSpPr>
        <p:spPr>
          <a:xfrm>
            <a:off x="310896" y="40386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13"/>
          </p:nvPr>
        </p:nvSpPr>
        <p:spPr>
          <a:xfrm>
            <a:off x="310896" y="44958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14"/>
          </p:nvPr>
        </p:nvSpPr>
        <p:spPr>
          <a:xfrm>
            <a:off x="310896" y="49530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15"/>
          </p:nvPr>
        </p:nvSpPr>
        <p:spPr>
          <a:xfrm>
            <a:off x="310896" y="54102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6"/>
          </p:nvPr>
        </p:nvSpPr>
        <p:spPr>
          <a:xfrm>
            <a:off x="7696200" y="3810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alibri"/>
              <a:buNone/>
              <a:defRPr sz="10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17"/>
          </p:nvPr>
        </p:nvSpPr>
        <p:spPr>
          <a:xfrm>
            <a:off x="7696200" y="8382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8"/>
          </p:nvPr>
        </p:nvSpPr>
        <p:spPr>
          <a:xfrm>
            <a:off x="7696200" y="12954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19"/>
          </p:nvPr>
        </p:nvSpPr>
        <p:spPr>
          <a:xfrm>
            <a:off x="7696200" y="17526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20"/>
          </p:nvPr>
        </p:nvSpPr>
        <p:spPr>
          <a:xfrm>
            <a:off x="7696200" y="22098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21"/>
          </p:nvPr>
        </p:nvSpPr>
        <p:spPr>
          <a:xfrm>
            <a:off x="7696200" y="26670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22"/>
          </p:nvPr>
        </p:nvSpPr>
        <p:spPr>
          <a:xfrm>
            <a:off x="7696200" y="31242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23"/>
          </p:nvPr>
        </p:nvSpPr>
        <p:spPr>
          <a:xfrm>
            <a:off x="7696200" y="35814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24"/>
          </p:nvPr>
        </p:nvSpPr>
        <p:spPr>
          <a:xfrm>
            <a:off x="7696200" y="40386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5"/>
          </p:nvPr>
        </p:nvSpPr>
        <p:spPr>
          <a:xfrm>
            <a:off x="7696200" y="44958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6"/>
          </p:nvPr>
        </p:nvSpPr>
        <p:spPr>
          <a:xfrm>
            <a:off x="7696200" y="49530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27"/>
          </p:nvPr>
        </p:nvSpPr>
        <p:spPr>
          <a:xfrm>
            <a:off x="7696200" y="54102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28"/>
          </p:nvPr>
        </p:nvSpPr>
        <p:spPr>
          <a:xfrm>
            <a:off x="310896" y="5867400"/>
            <a:ext cx="7385304" cy="228600"/>
          </a:xfrm>
          <a:prstGeom prst="rect">
            <a:avLst/>
          </a:prstGeom>
          <a:solidFill>
            <a:srgbClr val="CBD4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body" idx="29"/>
          </p:nvPr>
        </p:nvSpPr>
        <p:spPr>
          <a:xfrm>
            <a:off x="7696200" y="5867400"/>
            <a:ext cx="6858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>
            <a:off x="304800" y="4343400"/>
            <a:ext cx="8077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304800" y="838200"/>
            <a:ext cx="8077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3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2"/>
          <p:cNvSpPr txBox="1"/>
          <p:nvPr/>
        </p:nvSpPr>
        <p:spPr>
          <a:xfrm>
            <a:off x="4648200" y="64770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GEORGE MASON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618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Accure Autoencoder for Denoising OCR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5951"/>
              </a:buClr>
              <a:buSzPts val="1300"/>
              <a:buFont typeface="Calibri"/>
              <a:buNone/>
            </a:pPr>
            <a:r>
              <a:rPr lang="en-US"/>
              <a:t>Summer 2020 – Section 002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665951"/>
              </a:buClr>
              <a:buSzPts val="13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665951"/>
              </a:buClr>
              <a:buSzPts val="13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TEAM AUTOENCODERS – ANALYTIC/ALGORITHM SPECIFICATION</a:t>
            </a:r>
            <a:endParaRPr dirty="0"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Name: </a:t>
            </a:r>
            <a:r>
              <a:rPr lang="en-US" b="1" dirty="0"/>
              <a:t>Convolutional Autoencoder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How it works: Unsupervised machine learning algorithm that takes an image as input and tries to reconstruct it back using a fewer number of bits from the latent space representation.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Encoder: Conv2D and Max pooling Layers.</a:t>
            </a:r>
            <a:endParaRPr dirty="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Decoder:Conv2D Transpose and </a:t>
            </a:r>
            <a:r>
              <a:rPr lang="en-US" sz="1800" dirty="0" err="1">
                <a:solidFill>
                  <a:schemeClr val="dk1"/>
                </a:solidFill>
              </a:rPr>
              <a:t>Upsampling</a:t>
            </a:r>
            <a:r>
              <a:rPr lang="en-US" sz="1800" dirty="0">
                <a:solidFill>
                  <a:schemeClr val="dk1"/>
                </a:solidFill>
              </a:rPr>
              <a:t> 2D layers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Libraries 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OpenCV, </a:t>
            </a:r>
            <a:r>
              <a:rPr lang="en-US" dirty="0" err="1"/>
              <a:t>Pytesseract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Data Inputs: Image data in .Tiff format are converted to PNG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Parameters: Learned neuron weights and bias</a:t>
            </a:r>
            <a:endParaRPr dirty="0"/>
          </a:p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Hyperparameters: Width, Height, Filter </a:t>
            </a:r>
            <a:r>
              <a:rPr lang="en-US" dirty="0" err="1"/>
              <a:t>size&amp;numbers</a:t>
            </a:r>
            <a:r>
              <a:rPr lang="en-US" dirty="0"/>
              <a:t>, Latent Dimension, Stride</a:t>
            </a:r>
          </a:p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Model Tuning: Input Size, No. of Layers, Loss function, Activation function, Iterations</a:t>
            </a:r>
            <a:endParaRPr dirty="0"/>
          </a:p>
          <a:p>
            <a:pPr marL="342900" lvl="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Model Training Resources Required: </a:t>
            </a:r>
            <a:r>
              <a:rPr lang="en-US" dirty="0" err="1"/>
              <a:t>GoogleColab</a:t>
            </a:r>
            <a:r>
              <a:rPr lang="en-US" dirty="0"/>
              <a:t>, Local computer + GPU, AWS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/>
              <a:t>Model Deployment: Trained model is used to improve the text quality extracted from the image.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2535F-AD83-3941-BD9A-09C64C45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283" y="394347"/>
            <a:ext cx="8077200" cy="228600"/>
          </a:xfrm>
        </p:spPr>
        <p:txBody>
          <a:bodyPr/>
          <a:lstStyle/>
          <a:p>
            <a:r>
              <a:rPr lang="en-US" dirty="0"/>
              <a:t>TEAM AUTOENCODERS – ANALYTICS/ALGORITHMS MEASUREMENTS</a:t>
            </a:r>
          </a:p>
          <a:p>
            <a:endParaRPr lang="en-US" dirty="0"/>
          </a:p>
        </p:txBody>
      </p:sp>
      <p:sp>
        <p:nvSpPr>
          <p:cNvPr id="16" name="Google Shape;187;p13">
            <a:extLst>
              <a:ext uri="{FF2B5EF4-FFF2-40B4-BE49-F238E27FC236}">
                <a16:creationId xmlns:a16="http://schemas.microsoft.com/office/drawing/2014/main" id="{33CD5562-C898-6E40-9284-D1F9F7821D24}"/>
              </a:ext>
            </a:extLst>
          </p:cNvPr>
          <p:cNvSpPr txBox="1">
            <a:spLocks/>
          </p:cNvSpPr>
          <p:nvPr/>
        </p:nvSpPr>
        <p:spPr>
          <a:xfrm>
            <a:off x="301829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/>
              <a:t>TEAM AUTOENCODERS – PERFORMANCE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83061-F930-C044-9997-19E27A2D969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99295" y="1050961"/>
            <a:ext cx="6282267" cy="5029200"/>
          </a:xfrm>
        </p:spPr>
        <p:txBody>
          <a:bodyPr/>
          <a:lstStyle/>
          <a:p>
            <a:r>
              <a:rPr lang="en-US" altLang="zh-CN" dirty="0"/>
              <a:t>E</a:t>
            </a:r>
            <a:r>
              <a:rPr lang="en-US" dirty="0"/>
              <a:t>valuate the overall improvement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/>
              <a:t>measurements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E2F658-C402-FA46-824A-401656F6CBE0}"/>
              </a:ext>
            </a:extLst>
          </p:cNvPr>
          <p:cNvSpPr/>
          <p:nvPr/>
        </p:nvSpPr>
        <p:spPr>
          <a:xfrm>
            <a:off x="1349499" y="1840790"/>
            <a:ext cx="1686463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Original Image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732FBB-B63C-1B40-9E18-0920CE3E77DC}"/>
              </a:ext>
            </a:extLst>
          </p:cNvPr>
          <p:cNvSpPr/>
          <p:nvPr/>
        </p:nvSpPr>
        <p:spPr>
          <a:xfrm>
            <a:off x="5428502" y="1837573"/>
            <a:ext cx="1686463" cy="85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Processed Image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B4A791-1DAE-274B-BED5-1364F5811CDD}"/>
              </a:ext>
            </a:extLst>
          </p:cNvPr>
          <p:cNvSpPr/>
          <p:nvPr/>
        </p:nvSpPr>
        <p:spPr>
          <a:xfrm>
            <a:off x="1349499" y="3134710"/>
            <a:ext cx="1763825" cy="1031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Text Result</a:t>
            </a:r>
          </a:p>
          <a:p>
            <a:pPr lvl="0" algn="ctr">
              <a:buSzPts val="1800"/>
            </a:pPr>
            <a:r>
              <a:rPr lang="en-US" altLang="zh-CN" sz="1000" dirty="0">
                <a:latin typeface="Calibri"/>
                <a:ea typeface="Calibri"/>
                <a:cs typeface="Calibri"/>
                <a:sym typeface="Calibri"/>
              </a:rPr>
              <a:t>(Before</a:t>
            </a:r>
            <a:r>
              <a:rPr lang="zh-CN" altLang="en-US" sz="1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Autoencode</a:t>
            </a:r>
            <a:r>
              <a:rPr lang="en-US" altLang="zh-CN" sz="1000" dirty="0">
                <a:latin typeface="Calibri"/>
                <a:ea typeface="Calibri"/>
                <a:cs typeface="Calibri"/>
                <a:sym typeface="Calibri"/>
              </a:rPr>
              <a:t>r)</a:t>
            </a:r>
            <a:r>
              <a:rPr lang="zh-CN" altLang="en-US" sz="1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0395E3-AC8A-9B47-944C-1FDFF410F5BE}"/>
              </a:ext>
            </a:extLst>
          </p:cNvPr>
          <p:cNvSpPr/>
          <p:nvPr/>
        </p:nvSpPr>
        <p:spPr>
          <a:xfrm>
            <a:off x="5428502" y="3151530"/>
            <a:ext cx="1621153" cy="104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Text Result</a:t>
            </a:r>
          </a:p>
          <a:p>
            <a:pPr lvl="0" algn="ctr">
              <a:buSzPts val="1800"/>
            </a:pPr>
            <a:r>
              <a:rPr lang="en-US" altLang="zh-CN" sz="1000" dirty="0">
                <a:latin typeface="Calibri"/>
                <a:ea typeface="Calibri"/>
                <a:cs typeface="Calibri"/>
                <a:sym typeface="Calibri"/>
              </a:rPr>
              <a:t>(After</a:t>
            </a:r>
            <a:r>
              <a:rPr lang="zh-CN" altLang="en-US" sz="1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Autoencode</a:t>
            </a:r>
            <a:r>
              <a:rPr lang="en-US" altLang="zh-CN" sz="1000" dirty="0">
                <a:latin typeface="Calibri"/>
                <a:ea typeface="Calibri"/>
                <a:cs typeface="Calibri"/>
                <a:sym typeface="Calibri"/>
              </a:rPr>
              <a:t>r)</a:t>
            </a:r>
            <a:r>
              <a:rPr lang="zh-CN" altLang="en-US" sz="1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0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B85594-6E29-2B4E-8C11-C85031E1B262}"/>
              </a:ext>
            </a:extLst>
          </p:cNvPr>
          <p:cNvSpPr/>
          <p:nvPr/>
        </p:nvSpPr>
        <p:spPr>
          <a:xfrm>
            <a:off x="1349499" y="4623822"/>
            <a:ext cx="1763825" cy="842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altLang="zh-CN" sz="1800" b="1" dirty="0">
                <a:latin typeface="Calibri"/>
                <a:ea typeface="Calibri"/>
                <a:cs typeface="Calibri"/>
                <a:sym typeface="Calibri"/>
              </a:rPr>
              <a:t>Loss</a:t>
            </a: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800"/>
            </a:pPr>
            <a:r>
              <a:rPr lang="en-US" altLang="zh-CN" sz="1000" dirty="0">
                <a:latin typeface="Calibri"/>
                <a:ea typeface="Calibri"/>
                <a:cs typeface="Calibri"/>
                <a:sym typeface="Calibri"/>
              </a:rPr>
              <a:t>(start)</a:t>
            </a:r>
            <a:r>
              <a:rPr lang="zh-CN" altLang="en-US" sz="1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C5D080-F760-064F-A061-D4DB6C7C44A6}"/>
              </a:ext>
            </a:extLst>
          </p:cNvPr>
          <p:cNvSpPr/>
          <p:nvPr/>
        </p:nvSpPr>
        <p:spPr>
          <a:xfrm>
            <a:off x="5428502" y="4638171"/>
            <a:ext cx="1621153" cy="828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altLang="zh-CN" sz="1800" b="1" dirty="0">
                <a:latin typeface="Calibri"/>
                <a:ea typeface="Calibri"/>
                <a:cs typeface="Calibri"/>
                <a:sym typeface="Calibri"/>
              </a:rPr>
              <a:t>Loss</a:t>
            </a: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800"/>
            </a:pPr>
            <a:r>
              <a:rPr lang="en-US" altLang="zh-CN" sz="1000" dirty="0">
                <a:latin typeface="Calibri"/>
                <a:ea typeface="Calibri"/>
                <a:cs typeface="Calibri"/>
                <a:sym typeface="Calibri"/>
              </a:rPr>
              <a:t>(finish)</a:t>
            </a:r>
            <a:r>
              <a:rPr lang="zh-CN" altLang="en-US" sz="1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0A844-17D0-D243-A9BB-325BE8E58F33}"/>
              </a:ext>
            </a:extLst>
          </p:cNvPr>
          <p:cNvSpPr/>
          <p:nvPr/>
        </p:nvSpPr>
        <p:spPr>
          <a:xfrm>
            <a:off x="3621981" y="1872950"/>
            <a:ext cx="122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3D8CF-9764-2D4D-BEDA-74F84FD535EE}"/>
              </a:ext>
            </a:extLst>
          </p:cNvPr>
          <p:cNvSpPr/>
          <p:nvPr/>
        </p:nvSpPr>
        <p:spPr>
          <a:xfrm>
            <a:off x="3621981" y="3103896"/>
            <a:ext cx="122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D4561-460E-E847-810B-57CB51B32D72}"/>
              </a:ext>
            </a:extLst>
          </p:cNvPr>
          <p:cNvSpPr/>
          <p:nvPr/>
        </p:nvSpPr>
        <p:spPr>
          <a:xfrm>
            <a:off x="3602527" y="4623822"/>
            <a:ext cx="122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242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TEAM AUTOENCODERS - PARAMETERS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B6EC62-C8D9-4906-86B9-D7D7FC1E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67138"/>
              </p:ext>
            </p:extLst>
          </p:nvPr>
        </p:nvGraphicFramePr>
        <p:xfrm>
          <a:off x="1319530" y="1391704"/>
          <a:ext cx="6097270" cy="3637502"/>
        </p:xfrm>
        <a:graphic>
          <a:graphicData uri="http://schemas.openxmlformats.org/drawingml/2006/table">
            <a:tbl>
              <a:tblPr firstRow="1" firstCol="1" bandRow="1"/>
              <a:tblGrid>
                <a:gridCol w="2535650">
                  <a:extLst>
                    <a:ext uri="{9D8B030D-6E8A-4147-A177-3AD203B41FA5}">
                      <a16:colId xmlns:a16="http://schemas.microsoft.com/office/drawing/2014/main" val="3083267125"/>
                    </a:ext>
                  </a:extLst>
                </a:gridCol>
                <a:gridCol w="1267492">
                  <a:extLst>
                    <a:ext uri="{9D8B030D-6E8A-4147-A177-3AD203B41FA5}">
                      <a16:colId xmlns:a16="http://schemas.microsoft.com/office/drawing/2014/main" val="3426819539"/>
                    </a:ext>
                  </a:extLst>
                </a:gridCol>
                <a:gridCol w="1147064">
                  <a:extLst>
                    <a:ext uri="{9D8B030D-6E8A-4147-A177-3AD203B41FA5}">
                      <a16:colId xmlns:a16="http://schemas.microsoft.com/office/drawing/2014/main" val="3307570094"/>
                    </a:ext>
                  </a:extLst>
                </a:gridCol>
                <a:gridCol w="1147064">
                  <a:extLst>
                    <a:ext uri="{9D8B030D-6E8A-4147-A177-3AD203B41FA5}">
                      <a16:colId xmlns:a16="http://schemas.microsoft.com/office/drawing/2014/main" val="3838699480"/>
                    </a:ext>
                  </a:extLst>
                </a:gridCol>
              </a:tblGrid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ad200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ad3.5k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ad10k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694714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iterations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7836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Encode Convolutional Layers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984557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Encode Pooling Layers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16854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Decode Convolutional Layers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38206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Decode Upsampling Layers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94689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Dense Layers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72674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Latend Dimensions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196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512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196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86615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Image size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216x216x3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1000x504x3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1000x504x3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976368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images 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19000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47705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validation images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600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600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21950"/>
                  </a:ext>
                </a:extLst>
              </a:tr>
              <a:tr h="389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 function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sparse categorical cross entropy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 squared error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 squared error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66681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activation function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ReLU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ReLU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ReLU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3128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optimizer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adadelta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adadelta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adadelta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71315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Visual Performance Indicator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Blurry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Clear (larger font)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Clear (larger font)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81485"/>
                  </a:ext>
                </a:extLst>
              </a:tr>
              <a:tr h="389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 Performance Indicator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Start:18 / end:0.1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Start:0.09 / end:0.0114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Start:0.09 / end:0.0109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89168"/>
                  </a:ext>
                </a:extLst>
              </a:tr>
              <a:tr h="19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 char recognition over original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-null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+2 words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+4 words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4407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0CAAAE-BEF6-4C51-B829-D955F7260C4C}"/>
              </a:ext>
            </a:extLst>
          </p:cNvPr>
          <p:cNvSpPr/>
          <p:nvPr/>
        </p:nvSpPr>
        <p:spPr>
          <a:xfrm>
            <a:off x="6383867" y="1303867"/>
            <a:ext cx="9398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box Checked">
            <a:extLst>
              <a:ext uri="{FF2B5EF4-FFF2-40B4-BE49-F238E27FC236}">
                <a16:creationId xmlns:a16="http://schemas.microsoft.com/office/drawing/2014/main" id="{3225D3E6-E296-4653-BDBE-9E30F3B4A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6334" y="909104"/>
            <a:ext cx="482600" cy="482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E3268-BEC5-4C0C-832F-F2E323615EB9}"/>
              </a:ext>
            </a:extLst>
          </p:cNvPr>
          <p:cNvSpPr txBox="1"/>
          <p:nvPr/>
        </p:nvSpPr>
        <p:spPr>
          <a:xfrm>
            <a:off x="402167" y="5297572"/>
            <a:ext cx="6485467" cy="574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Minimal loss optimization between 3,500 and 10,000 training iterations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The time and cost of optimization: Expensive!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TEAM AUTOENCODERS - PARAMETERS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D78C16-E4A5-47C7-8130-BD37370CCE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5992" y="776605"/>
            <a:ext cx="4031615" cy="5700395"/>
          </a:xfrm>
          <a:prstGeom prst="rect">
            <a:avLst/>
          </a:prstGeom>
        </p:spPr>
      </p:pic>
      <p:sp>
        <p:nvSpPr>
          <p:cNvPr id="4" name="Google Shape;246;p17">
            <a:extLst>
              <a:ext uri="{FF2B5EF4-FFF2-40B4-BE49-F238E27FC236}">
                <a16:creationId xmlns:a16="http://schemas.microsoft.com/office/drawing/2014/main" id="{B3892A40-5988-404A-9275-1BF8F59E0A17}"/>
              </a:ext>
            </a:extLst>
          </p:cNvPr>
          <p:cNvSpPr txBox="1"/>
          <p:nvPr/>
        </p:nvSpPr>
        <p:spPr>
          <a:xfrm>
            <a:off x="668867" y="2274858"/>
            <a:ext cx="271705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ad3.5k, ad10k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 million+ parameters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Unable to train locally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160+ training hours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98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TEAM AUTOENCODERS – LOSS CHART</a:t>
            </a:r>
            <a:endParaRPr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24E0B-A6E4-4310-979B-202B665797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5588" y="2157412"/>
            <a:ext cx="3552825" cy="2543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F704A-F829-4D72-9BD3-9BAB8D1A762C}"/>
              </a:ext>
            </a:extLst>
          </p:cNvPr>
          <p:cNvSpPr txBox="1"/>
          <p:nvPr/>
        </p:nvSpPr>
        <p:spPr>
          <a:xfrm>
            <a:off x="3082025" y="5003898"/>
            <a:ext cx="3266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 loss – ad200 model</a:t>
            </a:r>
          </a:p>
        </p:txBody>
      </p:sp>
    </p:spTree>
    <p:extLst>
      <p:ext uri="{BB962C8B-B14F-4D97-AF65-F5344CB8AC3E}">
        <p14:creationId xmlns:p14="http://schemas.microsoft.com/office/powerpoint/2010/main" val="140504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TEAM AUTOENCODERS – STARTING POINT</a:t>
            </a:r>
            <a:endParaRPr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</a:t>
            </a:r>
            <a:endParaRPr dirty="0"/>
          </a:p>
        </p:txBody>
      </p:sp>
      <p:pic>
        <p:nvPicPr>
          <p:cNvPr id="245" name="Google Shape;245;p1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937" y="877774"/>
            <a:ext cx="596953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 txBox="1"/>
          <p:nvPr/>
        </p:nvSpPr>
        <p:spPr>
          <a:xfrm>
            <a:off x="1676400" y="6106998"/>
            <a:ext cx="373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*10 epochs(in progress…)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0eb5f5e7c_0_3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TEAM AUTOENCODERS – FINDINGS </a:t>
            </a:r>
            <a:endParaRPr dirty="0"/>
          </a:p>
        </p:txBody>
      </p:sp>
      <p:sp>
        <p:nvSpPr>
          <p:cNvPr id="253" name="Google Shape;253;g90eb5f5e7c_0_3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092D8-5857-4057-953E-876902A3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1" y="762000"/>
            <a:ext cx="8551147" cy="52192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TEAM AUTOENCODERS - FINDINGS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19AEF-EB14-48E6-B609-BB42E83141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57108"/>
            <a:ext cx="8246534" cy="38046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77CD9-C60A-4984-8351-48C1F2402391}"/>
              </a:ext>
            </a:extLst>
          </p:cNvPr>
          <p:cNvSpPr txBox="1"/>
          <p:nvPr/>
        </p:nvSpPr>
        <p:spPr>
          <a:xfrm>
            <a:off x="880532" y="5306272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6FD46-6D97-473A-AC77-DED2047E132B}"/>
              </a:ext>
            </a:extLst>
          </p:cNvPr>
          <p:cNvSpPr txBox="1"/>
          <p:nvPr/>
        </p:nvSpPr>
        <p:spPr>
          <a:xfrm>
            <a:off x="3005664" y="5306272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80B2F-71E6-4C2D-9101-83FDE952E372}"/>
              </a:ext>
            </a:extLst>
          </p:cNvPr>
          <p:cNvSpPr txBox="1"/>
          <p:nvPr/>
        </p:nvSpPr>
        <p:spPr>
          <a:xfrm>
            <a:off x="4999569" y="5306272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16BBB-19C3-48A8-B281-477B22459A55}"/>
              </a:ext>
            </a:extLst>
          </p:cNvPr>
          <p:cNvSpPr txBox="1"/>
          <p:nvPr/>
        </p:nvSpPr>
        <p:spPr>
          <a:xfrm>
            <a:off x="7124701" y="5306272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 Words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TEAM AUTOENCODERS - FINDINGS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33D83B-CE2D-4E7A-8312-E5F59DDC13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6" y="1202267"/>
            <a:ext cx="7806267" cy="3970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5813C-5666-4AB5-9770-6B10DA5F2AF8}"/>
              </a:ext>
            </a:extLst>
          </p:cNvPr>
          <p:cNvSpPr txBox="1"/>
          <p:nvPr/>
        </p:nvSpPr>
        <p:spPr>
          <a:xfrm>
            <a:off x="880532" y="5306272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724B9-F4BA-497F-905E-DC730E5F19F0}"/>
              </a:ext>
            </a:extLst>
          </p:cNvPr>
          <p:cNvSpPr txBox="1"/>
          <p:nvPr/>
        </p:nvSpPr>
        <p:spPr>
          <a:xfrm>
            <a:off x="3005664" y="5306272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50916-6AA7-4BC7-99DB-4690193BBB6C}"/>
              </a:ext>
            </a:extLst>
          </p:cNvPr>
          <p:cNvSpPr txBox="1"/>
          <p:nvPr/>
        </p:nvSpPr>
        <p:spPr>
          <a:xfrm>
            <a:off x="4999569" y="5306272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16C44-B40D-470F-8D31-13051A7727BF}"/>
              </a:ext>
            </a:extLst>
          </p:cNvPr>
          <p:cNvSpPr txBox="1"/>
          <p:nvPr/>
        </p:nvSpPr>
        <p:spPr>
          <a:xfrm>
            <a:off x="7124701" y="5306272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Words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0eb5f5e7c_0_9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TEAM AUTOENCODERS – FUTURE WORK/LESSONS LEARNED</a:t>
            </a:r>
            <a:endParaRPr dirty="0"/>
          </a:p>
        </p:txBody>
      </p:sp>
      <p:sp>
        <p:nvSpPr>
          <p:cNvPr id="260" name="Google Shape;260;g90eb5f5e7c_0_9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</a:pPr>
            <a:r>
              <a:rPr lang="en-US" sz="2000" b="1" u="sng" dirty="0"/>
              <a:t>Future Work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Improve autoencoder results by splitting images into smaller subsection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Continued 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size, latent space, number of training images, number of layers, etc.</a:t>
            </a:r>
          </a:p>
          <a:p>
            <a:pPr marL="342900" indent="-342900">
              <a:buAutoNum type="arabicPeriod"/>
            </a:pPr>
            <a:r>
              <a:rPr lang="en-US" sz="2000" dirty="0"/>
              <a:t>Try different document types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0" indent="0"/>
            <a:r>
              <a:rPr lang="en-US" sz="2000" b="1" u="sng" dirty="0"/>
              <a:t>Lessons Learned</a:t>
            </a:r>
          </a:p>
          <a:p>
            <a:pPr marL="342900" indent="-342900">
              <a:buAutoNum type="arabicPeriod"/>
            </a:pPr>
            <a:r>
              <a:rPr lang="en-US" sz="2000" dirty="0"/>
              <a:t>Experimentation on smaller pieces of data is critical to breaking bottlenecks</a:t>
            </a:r>
          </a:p>
          <a:p>
            <a:pPr marL="342900" indent="-342900">
              <a:buAutoNum type="arabicPeriod"/>
            </a:pPr>
            <a:r>
              <a:rPr lang="en-US" sz="2000" dirty="0"/>
              <a:t>Autoencoders are hard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Lack of relevant examples(i.e. MNIST)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Lack of available solutions to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 training times even with AWS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AUTOENCODERS - MEMBERS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Schade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103916" y="4393043"/>
            <a:ext cx="84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 Wang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 Machado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Yun Li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Gauthami Kuravi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3" descr="A person wearing a suit and tie smiling at the camer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2241" y="1052636"/>
            <a:ext cx="984947" cy="121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 descr="A person posing for the camera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670" y="3267542"/>
            <a:ext cx="1191414" cy="11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 descr="A person posing for the camer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0819" y="2128521"/>
            <a:ext cx="1295381" cy="107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 descr="A person wearing glasses and smiling at the camera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8179" y="982375"/>
            <a:ext cx="1128660" cy="14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 descr="A person posing for the camera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5532" y="3267542"/>
            <a:ext cx="1109316" cy="136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0967bba55_0_1"/>
          <p:cNvSpPr txBox="1">
            <a:spLocks noGrp="1"/>
          </p:cNvSpPr>
          <p:nvPr>
            <p:ph type="body" idx="1"/>
          </p:nvPr>
        </p:nvSpPr>
        <p:spPr>
          <a:xfrm>
            <a:off x="304800" y="41095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ACKNOWLEDGEMENTS	</a:t>
            </a:r>
            <a:endParaRPr dirty="0"/>
          </a:p>
        </p:txBody>
      </p:sp>
      <p:sp>
        <p:nvSpPr>
          <p:cNvPr id="284" name="Google Shape;284;g90967bba55_0_1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800" dirty="0"/>
              <a:t>Shamshad Ansari, President &amp; CEO at </a:t>
            </a:r>
            <a:r>
              <a:rPr lang="en-US" sz="2800" dirty="0" err="1"/>
              <a:t>Accure</a:t>
            </a:r>
            <a:endParaRPr lang="en-US" sz="2800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(Project Sponsor)</a:t>
            </a: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lang="en-US" sz="2800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800" dirty="0"/>
              <a:t>Professor Rajesh Aggarwal</a:t>
            </a: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lang="en-US" sz="2800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800" dirty="0"/>
              <a:t>Professor James </a:t>
            </a:r>
            <a:r>
              <a:rPr lang="en-US" sz="2800" dirty="0" err="1"/>
              <a:t>Baldo</a:t>
            </a:r>
            <a:endParaRPr lang="en-US" sz="2800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lang="en-US" sz="2800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800" dirty="0"/>
              <a:t>Amazon Web Services(AWS)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0967bba55_0_7"/>
          <p:cNvSpPr txBox="1">
            <a:spLocks noGrp="1"/>
          </p:cNvSpPr>
          <p:nvPr>
            <p:ph type="body" idx="1"/>
          </p:nvPr>
        </p:nvSpPr>
        <p:spPr>
          <a:xfrm>
            <a:off x="274825" y="2312600"/>
            <a:ext cx="8215200" cy="921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000"/>
              <a:t>Any Questions？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388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Problem Context: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 b="1"/>
              <a:t>Domain of problem: </a:t>
            </a:r>
            <a:r>
              <a:rPr lang="en-US"/>
              <a:t>OCR technology is valuable in any instance where documents or images have text, such as healthcare, banking,  manufacturing, legal, business, and other industries associated with heave paperwork or documentation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/>
              <a:t>Importance of problem: </a:t>
            </a:r>
            <a:r>
              <a:rPr lang="en-US"/>
              <a:t>Image “noise” is one reason that OCR technology may have trouble reading character text. Removing noise makes OCR more reliable.</a:t>
            </a:r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2"/>
          </p:nvPr>
        </p:nvSpPr>
        <p:spPr>
          <a:xfrm>
            <a:off x="4495800" y="1143000"/>
            <a:ext cx="3886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Problem Statement: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body" idx="3"/>
          </p:nvPr>
        </p:nvSpPr>
        <p:spPr>
          <a:xfrm>
            <a:off x="304800" y="381000"/>
            <a:ext cx="7975800" cy="2463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AUTOENCODERS – PROBLEM CONTEXT &amp; STATEMENT</a:t>
            </a:r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647" y="3848463"/>
            <a:ext cx="3571346" cy="179116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4810650" y="5906700"/>
            <a:ext cx="35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Example: Before (top) and after (bottom) OCR denoising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450" y="3668725"/>
            <a:ext cx="971600" cy="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53825" y="3668725"/>
            <a:ext cx="971600" cy="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19188" y="3581400"/>
            <a:ext cx="971600" cy="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50" y="4856925"/>
            <a:ext cx="1078375" cy="10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9038" y="4885522"/>
            <a:ext cx="1021175" cy="10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23026" y="4828325"/>
            <a:ext cx="1021150" cy="102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Risks and Mitigations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8FC8B-7406-45E5-9E89-D9E39142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5" y="2320290"/>
            <a:ext cx="809244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304799" y="1055077"/>
            <a:ext cx="7792915" cy="504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/>
              <a:t>Key Results: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800" b="1" dirty="0"/>
              <a:t>Constructed 8 CNN-autoencoder model variants with distinct tuning parameters.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800"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800" b="1" dirty="0"/>
              <a:t>Trained and assessed 3 CNN-autoencoder model variants with most potential.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800"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800" b="1" dirty="0"/>
              <a:t>Observed an English-language word recognition improvement of as many as 4 words when compared to the original image’s OCR performance.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800"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800" b="1" dirty="0"/>
              <a:t>Identified future opportunities for greater model improvement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7" name="Google Shape;147;p4"/>
          <p:cNvSpPr txBox="1">
            <a:spLocks noGrp="1"/>
          </p:cNvSpPr>
          <p:nvPr>
            <p:ph type="body" idx="3"/>
          </p:nvPr>
        </p:nvSpPr>
        <p:spPr>
          <a:xfrm>
            <a:off x="304800" y="381000"/>
            <a:ext cx="7975800" cy="2463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TEAM AUTOENCODERS – KEY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96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898c499d_0_45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TEAM AUTOENCODERS – SYSTEM ARCHITECTURE</a:t>
            </a:r>
            <a:endParaRPr/>
          </a:p>
        </p:txBody>
      </p:sp>
      <p:pic>
        <p:nvPicPr>
          <p:cNvPr id="139" name="Google Shape;139;g90898c499d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925" y="948450"/>
            <a:ext cx="5659400" cy="54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90898c499d_0_45"/>
          <p:cNvSpPr/>
          <p:nvPr/>
        </p:nvSpPr>
        <p:spPr>
          <a:xfrm>
            <a:off x="5461375" y="1460275"/>
            <a:ext cx="1761300" cy="2573100"/>
          </a:xfrm>
          <a:prstGeom prst="rect">
            <a:avLst/>
          </a:prstGeom>
          <a:noFill/>
          <a:ln w="42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AUTOENCODERS – DATASETS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Datasets Planned for Project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Dataset Name: Ryerson Vision Lab Complex Document Information Processing (RVL-CDIP):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Dataset Owner: Adam W. Harley, Alex Ufkes, and Konstantinos G. Derpanis, stored by Carnegie Mellon’s computer science department.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Dataset Type: Open source, academic computer vision project database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Dataset Size: 37GB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Dataset License: The authors ask that users cite their paper if using this dataset.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/>
              <a:t>A. W. Harley, A. Ufkes, K. G. Derpanis, "Evaluation of Deep Convolutional Nets for Document Image Classification and Retrieval," in ICDAR, 2015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Dataset Location: Web-accessible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Dataset Access: Publicly available.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Dataset Restrictions: None.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Analytic/Algorithm that will use dataset: tesseract optical character recognition; convolutional neural network.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Storage: Google Drive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Format: </a:t>
            </a:r>
            <a:r>
              <a:rPr lang="en-US">
                <a:solidFill>
                  <a:srgbClr val="00000A"/>
                </a:solidFill>
              </a:rPr>
              <a:t>TIF (Tagged Image File)             PNG</a:t>
            </a:r>
            <a:endParaRPr sz="17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cxnSp>
        <p:nvCxnSpPr>
          <p:cNvPr id="162" name="Google Shape;162;p7"/>
          <p:cNvCxnSpPr/>
          <p:nvPr/>
        </p:nvCxnSpPr>
        <p:spPr>
          <a:xfrm>
            <a:off x="3458950" y="5121050"/>
            <a:ext cx="38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AUTOENCODERS – DATASET EXAMPLE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68" name="Google Shape;168;p8" descr="A close up of text on a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07481"/>
            <a:ext cx="3026656" cy="401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 descr="A close up of text on a whit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0775" y="1442437"/>
            <a:ext cx="2710600" cy="349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 descr="A close up of a newspap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5450" y="1442400"/>
            <a:ext cx="2398700" cy="33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1382375" y="5121625"/>
            <a:ext cx="719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4330100" y="5121625"/>
            <a:ext cx="9258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6886675" y="5121625"/>
            <a:ext cx="12039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0898c499d_0_13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077200" cy="228600"/>
          </a:xfrm>
          <a:prstGeom prst="rect">
            <a:avLst/>
          </a:prstGeom>
          <a:solidFill>
            <a:srgbClr val="D05F14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TEAM AUTOENCODERS – ANALYTICS/ALGORITHMS STRUCTURE</a:t>
            </a:r>
            <a:endParaRPr dirty="0"/>
          </a:p>
        </p:txBody>
      </p:sp>
      <p:sp>
        <p:nvSpPr>
          <p:cNvPr id="180" name="Google Shape;180;g90898c499d_0_13"/>
          <p:cNvSpPr txBox="1">
            <a:spLocks noGrp="1"/>
          </p:cNvSpPr>
          <p:nvPr>
            <p:ph type="body" idx="2"/>
          </p:nvPr>
        </p:nvSpPr>
        <p:spPr>
          <a:xfrm>
            <a:off x="304800" y="1066800"/>
            <a:ext cx="8136600" cy="5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Autoencoder : Encoder &amp; Decoder</a:t>
            </a:r>
            <a:endParaRPr/>
          </a:p>
        </p:txBody>
      </p:sp>
      <p:pic>
        <p:nvPicPr>
          <p:cNvPr id="181" name="Google Shape;181;g90898c499d_0_13" descr="A close up of text on a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225" y="2039000"/>
            <a:ext cx="7410050" cy="30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90898c499d_0_13"/>
          <p:cNvSpPr txBox="1"/>
          <p:nvPr/>
        </p:nvSpPr>
        <p:spPr>
          <a:xfrm>
            <a:off x="748150" y="5476000"/>
            <a:ext cx="78555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93010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400" b="0" i="0" u="none" strike="noStrike" cap="none">
              <a:solidFill>
                <a:srgbClr val="0930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93010"/>
                </a:solidFill>
                <a:latin typeface="Calibri"/>
                <a:ea typeface="Calibri"/>
                <a:cs typeface="Calibri"/>
                <a:sym typeface="Calibri"/>
              </a:rPr>
              <a:t>https://towardsdatascience.com/convolutional-autoencoders-for-image-noise-reduction-32fce9fc1763</a:t>
            </a:r>
            <a:endParaRPr sz="1400" b="0" i="0" u="none" strike="noStrike" cap="none">
              <a:solidFill>
                <a:srgbClr val="09301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rgbClr val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982</Words>
  <Application>Microsoft Macintosh PowerPoint</Application>
  <PresentationFormat>On-screen Show (4:3)</PresentationFormat>
  <Paragraphs>212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MasonBrand.pxtx</vt:lpstr>
      <vt:lpstr>Accure Autoencoder for Denoising OCR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Accure Autoencoder for Denoising OCR </dc:title>
  <cp:lastModifiedBy>yli68</cp:lastModifiedBy>
  <cp:revision>24</cp:revision>
  <dcterms:created xsi:type="dcterms:W3CDTF">2010-04-19T20:44:32Z</dcterms:created>
  <dcterms:modified xsi:type="dcterms:W3CDTF">2020-08-20T19:53:30Z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