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5" r:id="rId6"/>
    <p:sldId id="262" r:id="rId7"/>
    <p:sldId id="263" r:id="rId8"/>
    <p:sldId id="282" r:id="rId9"/>
    <p:sldId id="274" r:id="rId10"/>
    <p:sldId id="266" r:id="rId11"/>
    <p:sldId id="271" r:id="rId12"/>
    <p:sldId id="276" r:id="rId13"/>
    <p:sldId id="275" r:id="rId14"/>
    <p:sldId id="277" r:id="rId15"/>
    <p:sldId id="278" r:id="rId16"/>
    <p:sldId id="281" r:id="rId17"/>
    <p:sldId id="280" r:id="rId18"/>
    <p:sldId id="267" r:id="rId19"/>
    <p:sldId id="268" r:id="rId20"/>
    <p:sldId id="272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6/29/2020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6/29/2020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sseract-ocr.github.io/tessdoc/ImproveQuality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Source: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://tesseract-ocr.github.io/</a:t>
            </a:r>
            <a:r>
              <a:rPr lang="en-US" dirty="0" err="1">
                <a:hlinkClick r:id="rId3"/>
              </a:rPr>
              <a:t>tessdoc</a:t>
            </a:r>
            <a:r>
              <a:rPr lang="en-US" dirty="0">
                <a:hlinkClick r:id="rId3"/>
              </a:rPr>
              <a:t>/ImproveQuality.html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DAEN 690 – Capstone – Team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Summer 2020 – Section 002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367FB-DFE0-4D3B-B2A4-FBC347A0D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45DF-8C64-4634-A992-D5FAB94B7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384679" cy="5257800"/>
          </a:xfrm>
        </p:spPr>
        <p:txBody>
          <a:bodyPr/>
          <a:lstStyle/>
          <a:p>
            <a:r>
              <a:rPr lang="en-US" b="1" dirty="0"/>
              <a:t>Issue 1 – Image files are contained in many different sub folders with 1 image per folder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Mitigation: Write script that extract images files into a more useful structure</a:t>
            </a:r>
            <a:r>
              <a:rPr lang="en-US" b="1" dirty="0">
                <a:solidFill>
                  <a:schemeClr val="accent6"/>
                </a:solidFill>
              </a:rPr>
              <a:t>[Completed]</a:t>
            </a:r>
          </a:p>
          <a:p>
            <a:endParaRPr lang="en-US" dirty="0"/>
          </a:p>
          <a:p>
            <a:r>
              <a:rPr lang="en-US" b="1" dirty="0"/>
              <a:t>#2 – Images are in .</a:t>
            </a:r>
            <a:r>
              <a:rPr lang="en-US" b="1" dirty="0" err="1"/>
              <a:t>tif</a:t>
            </a:r>
            <a:r>
              <a:rPr lang="en-US" b="1" dirty="0"/>
              <a:t> instead of .</a:t>
            </a:r>
            <a:r>
              <a:rPr lang="en-US" b="1" dirty="0" err="1"/>
              <a:t>png</a:t>
            </a:r>
            <a:r>
              <a:rPr lang="en-US" b="1" dirty="0"/>
              <a:t> or .jpg and may need to be converted</a:t>
            </a:r>
          </a:p>
          <a:p>
            <a:r>
              <a:rPr lang="en-US" dirty="0"/>
              <a:t>Mitigation: Confirm with sponsor on .</a:t>
            </a:r>
            <a:r>
              <a:rPr lang="en-US" dirty="0" err="1"/>
              <a:t>tif</a:t>
            </a:r>
            <a:r>
              <a:rPr lang="en-US" dirty="0"/>
              <a:t> usefulness in CNN/Autoencoder</a:t>
            </a:r>
            <a:r>
              <a:rPr lang="en-US" b="1" dirty="0">
                <a:solidFill>
                  <a:schemeClr val="accent6"/>
                </a:solidFill>
              </a:rPr>
              <a:t>[Pending]</a:t>
            </a:r>
          </a:p>
          <a:p>
            <a:endParaRPr lang="en-US" dirty="0"/>
          </a:p>
          <a:p>
            <a:r>
              <a:rPr lang="en-US" b="1" dirty="0"/>
              <a:t>#3 – Images need to be uploaded into Google Drive for our project and dataset is 37GBs.  Google Drive is slow at uploading files.</a:t>
            </a:r>
          </a:p>
          <a:p>
            <a:r>
              <a:rPr lang="en-US" dirty="0"/>
              <a:t>Mitigation: Find a more efficient way to upload files –OR- reduce dataset into a smaller chunk before uploading</a:t>
            </a:r>
            <a:r>
              <a:rPr lang="en-US" b="1" dirty="0">
                <a:solidFill>
                  <a:schemeClr val="accent6"/>
                </a:solidFill>
              </a:rPr>
              <a:t>[Pending]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06730-C670-4E7D-8B4A-B070D8208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37688"/>
            <a:ext cx="8384679" cy="420919"/>
          </a:xfrm>
          <a:prstGeom prst="rect">
            <a:avLst/>
          </a:prstGeom>
          <a:ln>
            <a:solidFill>
              <a:schemeClr val="tx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86436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367FB-DFE0-4D3B-B2A4-FBC347A0D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45DF-8C64-4634-A992-D5FAB94B7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838200"/>
          </a:xfrm>
        </p:spPr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C814B-1A23-4790-9FDA-545B2014D40C}"/>
              </a:ext>
            </a:extLst>
          </p:cNvPr>
          <p:cNvSpPr/>
          <p:nvPr/>
        </p:nvSpPr>
        <p:spPr>
          <a:xfrm>
            <a:off x="381000" y="990600"/>
            <a:ext cx="79248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#4 – Contains “bad” images that need to be excluded with no clear organization(</a:t>
            </a:r>
            <a:r>
              <a:rPr lang="en-US" b="1" dirty="0" err="1"/>
              <a:t>ie</a:t>
            </a:r>
            <a:r>
              <a:rPr lang="en-US" b="1" dirty="0"/>
              <a:t>. File folders with 99% noise and no text)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/>
              <a:t>Mitigation – Decipher file coding to remove these files </a:t>
            </a:r>
            <a:r>
              <a:rPr lang="en-US" b="1" dirty="0">
                <a:solidFill>
                  <a:schemeClr val="accent6"/>
                </a:solidFill>
                <a:latin typeface="+mn-lt"/>
              </a:rPr>
              <a:t>[Completed]</a:t>
            </a:r>
          </a:p>
          <a:p>
            <a:endParaRPr lang="en-US" b="1" dirty="0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76305132-2C6A-4626-9C4B-127A7CA2DD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213366"/>
            <a:ext cx="3505200" cy="450539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E1D3B2-5624-406B-A432-D0CE762CB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85831"/>
              </p:ext>
            </p:extLst>
          </p:nvPr>
        </p:nvGraphicFramePr>
        <p:xfrm>
          <a:off x="4343400" y="2971800"/>
          <a:ext cx="3962400" cy="2514600"/>
        </p:xfrm>
        <a:graphic>
          <a:graphicData uri="http://schemas.openxmlformats.org/drawingml/2006/table">
            <a:tbl>
              <a:tblPr/>
              <a:tblGrid>
                <a:gridCol w="2233706">
                  <a:extLst>
                    <a:ext uri="{9D8B030D-6E8A-4147-A177-3AD203B41FA5}">
                      <a16:colId xmlns:a16="http://schemas.microsoft.com/office/drawing/2014/main" val="3853582001"/>
                    </a:ext>
                  </a:extLst>
                </a:gridCol>
                <a:gridCol w="1728694">
                  <a:extLst>
                    <a:ext uri="{9D8B030D-6E8A-4147-A177-3AD203B41FA5}">
                      <a16:colId xmlns:a16="http://schemas.microsoft.com/office/drawing/2014/main" val="1632620176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 letter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 file folder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16156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form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 news article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22469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email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 budget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78830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 handwritten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 invoice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68156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 advertisement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 presentation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643142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 scientific report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 questionnaire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0274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 scientific publication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 resume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8348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 specification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 memo</a:t>
                      </a:r>
                    </a:p>
                  </a:txBody>
                  <a:tcPr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923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1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BB48B-8FCF-43B3-9D76-575E7FE97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350855"/>
            <a:ext cx="8077200" cy="228600"/>
          </a:xfrm>
        </p:spPr>
        <p:txBody>
          <a:bodyPr/>
          <a:lstStyle/>
          <a:p>
            <a:r>
              <a:rPr lang="en-US" dirty="0"/>
              <a:t>autoencoders- Preprocessing of images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5ED06-0A5E-4FBF-87D2-2E2D9F49B1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Preprocessing of images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OpenCV library in  Python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Different methods can come in handy with different kinds of images.</a:t>
            </a:r>
          </a:p>
          <a:p>
            <a:pPr>
              <a:buFont typeface="+mj-lt"/>
              <a:buAutoNum type="arabicPeriod"/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Pytesseract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is a wrapper for Tesseract-OCR Engine. It is also useful as a stand-alone invocation script to tesseract, as it can read all image types supported by the Pillow and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Leptonica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imaging libraries, including jpeg,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png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, gif, bmp, tiff, and others</a:t>
            </a:r>
          </a:p>
          <a:p>
            <a:pPr marL="0" indent="0"/>
            <a:endParaRPr lang="en-US" sz="16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</a:rPr>
              <a:t>Preprocessing for Tesseract: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Gray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Reshaping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thresholding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opening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canny edge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noise removal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Whitelisting characters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Blacklisting characters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/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8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E5AFA8-95B3-440E-9FD8-29FBF6C6D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/>
              <a:t>AUTOENCODERS – Example of </a:t>
            </a:r>
            <a:r>
              <a:rPr lang="en-US" b="0" dirty="0" err="1"/>
              <a:t>Binarisation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65B71-AD84-4AE6-A2BC-DE0944364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816019"/>
            <a:ext cx="6477001" cy="522716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DEDA-24CE-4EFD-AF9B-B072DDA985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814813"/>
            <a:ext cx="8077200" cy="5281187"/>
          </a:xfrm>
        </p:spPr>
        <p:txBody>
          <a:bodyPr/>
          <a:lstStyle/>
          <a:p>
            <a:pPr algn="ctr"/>
            <a:r>
              <a:rPr lang="en-US" dirty="0"/>
              <a:t>Converting an image to black and white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92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D1497-2CCF-4931-ADDE-5BDA3AFCE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processing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AF6C8-FF39-47CD-9753-DAE3B194FA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Text Extracted from scanned Document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75DA14-307B-4E18-B29A-B6934DB93C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248" y="1330077"/>
            <a:ext cx="3251752" cy="447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3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8BF4B-123C-4250-87F8-AAF4697FE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Project Schedule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8DD741-F790-445F-BA62-29BD623279E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3284"/>
            <a:ext cx="8085521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8951F-B5ED-4048-85BD-B084371D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</a:t>
            </a:r>
            <a:r>
              <a:rPr lang="en-US" dirty="0" err="1"/>
              <a:t>youtrack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815F84B-7831-4F32-8A62-048B14C208B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828800"/>
            <a:ext cx="8534400" cy="3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Risks and Planned Mitigations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22F19C-10B4-4E3A-A01F-4436E107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869525"/>
              </p:ext>
            </p:extLst>
          </p:nvPr>
        </p:nvGraphicFramePr>
        <p:xfrm>
          <a:off x="723900" y="1066800"/>
          <a:ext cx="7239000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data for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images “noisy” enough to adequately test CNN-OCR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Promising datasets identified, composite dataset options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compute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compute resources will leave us unable to conduct CNN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Alternative resources available through university and commercial means.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Unable to access compute or communications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internet outage unlikely, will seek alternate access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team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communicate with team during work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channels; BB, Slack, email, phone, </a:t>
                      </a:r>
                      <a:r>
                        <a:rPr lang="en-US" sz="1200" dirty="0" err="1"/>
                        <a:t>YouTrack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stakeholder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get feedback / requirements from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email, phone, </a:t>
                      </a:r>
                      <a:r>
                        <a:rPr lang="en-US" sz="1200" dirty="0" err="1"/>
                        <a:t>YouTrack</a:t>
                      </a:r>
                      <a:r>
                        <a:rPr lang="en-US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43569"/>
                  </a:ext>
                </a:extLst>
              </a:tr>
            </a:tbl>
          </a:graphicData>
        </a:graphic>
      </p:graphicFrame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4C4FE76D-3043-41B9-9008-679855023A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2133600"/>
            <a:ext cx="228600" cy="228600"/>
          </a:xfrm>
          <a:prstGeom prst="rect">
            <a:avLst/>
          </a:prstGeom>
        </p:spPr>
      </p:pic>
      <p:pic>
        <p:nvPicPr>
          <p:cNvPr id="6" name="Graphic 5" descr="Badge Tick1">
            <a:extLst>
              <a:ext uri="{FF2B5EF4-FFF2-40B4-BE49-F238E27FC236}">
                <a16:creationId xmlns:a16="http://schemas.microsoft.com/office/drawing/2014/main" id="{7BC3E4D8-5FA9-4375-A008-FDF6CED32F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158447"/>
            <a:ext cx="228600" cy="228600"/>
          </a:xfrm>
          <a:prstGeom prst="rect">
            <a:avLst/>
          </a:prstGeom>
        </p:spPr>
      </p:pic>
      <p:pic>
        <p:nvPicPr>
          <p:cNvPr id="8" name="Graphic 7" descr="Badge Tick1">
            <a:extLst>
              <a:ext uri="{FF2B5EF4-FFF2-40B4-BE49-F238E27FC236}">
                <a16:creationId xmlns:a16="http://schemas.microsoft.com/office/drawing/2014/main" id="{911C7270-C660-4C59-A1B7-7494020DD2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923015"/>
            <a:ext cx="228600" cy="228600"/>
          </a:xfrm>
          <a:prstGeom prst="rect">
            <a:avLst/>
          </a:prstGeom>
        </p:spPr>
      </p:pic>
      <p:pic>
        <p:nvPicPr>
          <p:cNvPr id="9" name="Graphic 8" descr="Badge Tick1">
            <a:extLst>
              <a:ext uri="{FF2B5EF4-FFF2-40B4-BE49-F238E27FC236}">
                <a16:creationId xmlns:a16="http://schemas.microsoft.com/office/drawing/2014/main" id="{16C43A07-4EED-4940-8909-CA5557C5A1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963787"/>
            <a:ext cx="228600" cy="228600"/>
          </a:xfrm>
          <a:prstGeom prst="rect">
            <a:avLst/>
          </a:prstGeom>
        </p:spPr>
      </p:pic>
      <p:pic>
        <p:nvPicPr>
          <p:cNvPr id="10" name="Graphic 9" descr="Badge Tick1">
            <a:extLst>
              <a:ext uri="{FF2B5EF4-FFF2-40B4-BE49-F238E27FC236}">
                <a16:creationId xmlns:a16="http://schemas.microsoft.com/office/drawing/2014/main" id="{DE9B84E9-5FF7-491C-B989-41A04EFAF0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574428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201-1561-433E-A1E2-B60E308C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40" y="4038600"/>
            <a:ext cx="7239000" cy="533400"/>
          </a:xfrm>
        </p:spPr>
        <p:txBody>
          <a:bodyPr/>
          <a:lstStyle/>
          <a:p>
            <a:r>
              <a:rPr lang="en-US" dirty="0"/>
              <a:t>Team autoencoders - FULL-Sprint -2 – </a:t>
            </a:r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C738-4BFA-4ABE-B842-FCF87404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Summer 2020 – Section 002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843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Team autoencoders -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40BE2-6435-4320-8D98-C11D6AFB5919}"/>
              </a:ext>
            </a:extLst>
          </p:cNvPr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Stephen Schade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05D82-FF14-44C1-AD58-AE99D78F3167}"/>
              </a:ext>
            </a:extLst>
          </p:cNvPr>
          <p:cNvSpPr txBox="1"/>
          <p:nvPr/>
        </p:nvSpPr>
        <p:spPr>
          <a:xfrm>
            <a:off x="1103916" y="439304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Jun Wang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9873-7C50-410C-8218-7576001B5E93}"/>
              </a:ext>
            </a:extLst>
          </p:cNvPr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Matt Machado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Product Owner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0829-C6D7-415A-AF89-E407AFB02241}"/>
              </a:ext>
            </a:extLst>
          </p:cNvPr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Yun Li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FC5B0-A874-4C30-8C3F-A8D22BDE73A5}"/>
              </a:ext>
            </a:extLst>
          </p:cNvPr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Gauthami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Kuravi</a:t>
            </a:r>
            <a:endParaRPr lang="en-US" sz="1200" b="1" dirty="0">
              <a:solidFill>
                <a:srgbClr val="00B050"/>
              </a:solidFill>
            </a:endParaRP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286D93-0FE3-4FAB-B9DB-F4EC548BF6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1" y="1052636"/>
            <a:ext cx="984947" cy="1213894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4FA8F93-DFAC-454B-888F-58DBD5C1D1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0" y="3267542"/>
            <a:ext cx="1191414" cy="1125501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5A0E85E-138D-7D4A-B5DA-C43A1CD06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9" y="2128521"/>
            <a:ext cx="1295381" cy="1072876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07D30ED-1A98-4B99-81C0-9AAF57B488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9" y="982375"/>
            <a:ext cx="1128660" cy="14160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9FE64-2A6D-4001-B4F0-A44C54F4F5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3267542"/>
            <a:ext cx="1109316" cy="1361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42BB-A307-4C54-9DE5-FA4F7C75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Context: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Domain of problem: </a:t>
            </a:r>
            <a:r>
              <a:rPr lang="en-US" dirty="0"/>
              <a:t>OCR technology is valuable in any instance where documents or images have text, such as healthcare, banking,  manufacturing, legal, business, and other industries associated with heave paperwork or documentation.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Importance of problem: </a:t>
            </a:r>
            <a:r>
              <a:rPr lang="en-US" dirty="0"/>
              <a:t>Image “noise” is one reason that OCR technology may have trouble reading character text. Removing noise makes OCR more reliable.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E14-BD21-459E-911A-F0A4F0ACA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2438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Statement: I</a:t>
            </a:r>
            <a:r>
              <a:rPr lang="en-US" dirty="0"/>
              <a:t>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537F-92F0-4874-B3FA-4493EC272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autoencoders – 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A138-3F50-4268-A936-4C007E1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2" y="4191000"/>
            <a:ext cx="3571346" cy="179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1F114-6E94-4470-A08D-B35D3EF22FCF}"/>
              </a:ext>
            </a:extLst>
          </p:cNvPr>
          <p:cNvSpPr txBox="1"/>
          <p:nvPr/>
        </p:nvSpPr>
        <p:spPr>
          <a:xfrm>
            <a:off x="2590800" y="5906695"/>
            <a:ext cx="36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Example: Before (top) and after (bottom) OCR denoising</a:t>
            </a:r>
          </a:p>
        </p:txBody>
      </p:sp>
    </p:spTree>
    <p:extLst>
      <p:ext uri="{BB962C8B-B14F-4D97-AF65-F5344CB8AC3E}">
        <p14:creationId xmlns:p14="http://schemas.microsoft.com/office/powerpoint/2010/main" val="25250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Autoencoder Illustration: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6D8B78-0E58-9540-A668-254EEFEEB9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583"/>
            <a:ext cx="5778500" cy="4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Denoising Process for OCR: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on the chosen dataset and note the according result (such as Accuracy and performance, etc.)</a:t>
            </a:r>
          </a:p>
          <a:p>
            <a:pPr>
              <a:buAutoNum type="arabicPeriod"/>
            </a:pPr>
            <a:r>
              <a:rPr lang="en-US" dirty="0"/>
              <a:t>Create the  denoising autoencoder by developing CNN algorithms. Train, validate, and test the model until the model satisfies expectations.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with denoising autoencoder created in 2. on the same dataset. Note the according result.</a:t>
            </a:r>
          </a:p>
          <a:p>
            <a:pPr>
              <a:buAutoNum type="arabicPeriod"/>
            </a:pPr>
            <a:r>
              <a:rPr lang="en-US" dirty="0"/>
              <a:t>Compare result from 1. and 4. to evaluate how effective the denoising autoencoder 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F411-86E6-4E5C-9002-3CCC1A4B8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Datasets Planned for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Owner: Adam W. Harley, Alex </a:t>
            </a:r>
            <a:r>
              <a:rPr lang="en-US" dirty="0" err="1"/>
              <a:t>Ufkes</a:t>
            </a:r>
            <a:r>
              <a:rPr lang="en-US" dirty="0"/>
              <a:t>, and Konstantinos G. </a:t>
            </a:r>
            <a:r>
              <a:rPr lang="en-US" dirty="0" err="1"/>
              <a:t>Derpanis</a:t>
            </a:r>
            <a:r>
              <a:rPr lang="en-US" dirty="0"/>
              <a:t>, stored by Carnegie Mellon’s computer science department.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Type: Open source, academic computer vision project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Size: 37GB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License: The authors ask that users cite their paper if using this dataset.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A. W. Harley, A. </a:t>
            </a:r>
            <a:r>
              <a:rPr lang="en-US" dirty="0" err="1"/>
              <a:t>Ufkes</a:t>
            </a:r>
            <a:r>
              <a:rPr lang="en-US" dirty="0"/>
              <a:t>, K. G. </a:t>
            </a:r>
            <a:r>
              <a:rPr lang="en-US" dirty="0" err="1"/>
              <a:t>Derpanis</a:t>
            </a:r>
            <a:r>
              <a:rPr lang="en-US" dirty="0"/>
              <a:t>, "Evaluation of Deep Convolutional Nets for Document Image Classification and Retrieval," in ICDAR, 2015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Location: Web-accessible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Access: Publicly available.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Restrictions: None.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Collection Process: This dataset is a subset of the IIT-CDIP Test Collection, which was used for a 2006 conference paper on complete document information processing. The IIT-CDIP dataset is itself a subset of the Legacy Tobacco Document Library (TLDL), an archive of 14 million documents related to tobacco industry advertising, manufacturing, marketing, scientific research, and political activities.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Analytic/Algorithm that will use dataset: tesseract optical character recognition; convolutional neural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9367FB-DFE0-4D3B-B2A4-FBC347A0D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Quality – </a:t>
            </a:r>
            <a:r>
              <a:rPr lang="en-US" dirty="0" err="1"/>
              <a:t>Rvl-cdip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645DF-8C64-4634-A992-D5FAB94B71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 -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Completeness– 400,000 grayscale images in 16 classes, with 25,000 images per class. There are 320,000 training images, 40,000 validation images, and 40,000 test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Consistency – Images are sized so not exceed 1000 pixels for largest dimension.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Uniqueness – All images are unique.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Integrity – All images are .</a:t>
            </a:r>
            <a:r>
              <a:rPr lang="en-US" dirty="0" err="1"/>
              <a:t>tif</a:t>
            </a:r>
            <a:r>
              <a:rPr lang="en-US" dirty="0"/>
              <a:t>(Tagged Image File)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Conformity – All images are stored in a standard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– Data appears to be accurately managed given the quality of the source.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806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Example</a:t>
            </a:r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1F6A81-4AB2-4839-AC29-BD46D93F31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60326"/>
            <a:ext cx="4419600" cy="5861538"/>
          </a:xfrm>
          <a:prstGeom prst="rect">
            <a:avLst/>
          </a:prstGeom>
        </p:spPr>
      </p:pic>
      <p:pic>
        <p:nvPicPr>
          <p:cNvPr id="9" name="Picture 8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4D12CD-988E-46A6-9F9A-000AE95017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224095"/>
            <a:ext cx="4091178" cy="533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C2FC40-8516-4A52-9570-0A1DCE522BA1}"/>
              </a:ext>
            </a:extLst>
          </p:cNvPr>
          <p:cNvSpPr txBox="1"/>
          <p:nvPr/>
        </p:nvSpPr>
        <p:spPr>
          <a:xfrm>
            <a:off x="457200" y="762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Newspaper Clipping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9356CA-BADE-41CD-A9B9-95E160E07968}"/>
              </a:ext>
            </a:extLst>
          </p:cNvPr>
          <p:cNvSpPr txBox="1"/>
          <p:nvPr/>
        </p:nvSpPr>
        <p:spPr>
          <a:xfrm>
            <a:off x="4267200" y="825572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Invoice</a:t>
            </a:r>
          </a:p>
        </p:txBody>
      </p:sp>
    </p:spTree>
    <p:extLst>
      <p:ext uri="{BB962C8B-B14F-4D97-AF65-F5344CB8AC3E}">
        <p14:creationId xmlns:p14="http://schemas.microsoft.com/office/powerpoint/2010/main" val="1688373198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e57f6c35-541a-4073-a2f6-49dc8be0127c" xsi:nil="true"/>
    <Owner xmlns="e57f6c35-541a-4073-a2f6-49dc8be0127c">
      <UserInfo>
        <DisplayName/>
        <AccountId xsi:nil="true"/>
        <AccountType/>
      </UserInfo>
    </Owner>
    <CultureName xmlns="e57f6c35-541a-4073-a2f6-49dc8be0127c" xsi:nil="true"/>
    <Student_Groups xmlns="e57f6c35-541a-4073-a2f6-49dc8be0127c">
      <UserInfo>
        <DisplayName/>
        <AccountId xsi:nil="true"/>
        <AccountType/>
      </UserInfo>
    </Student_Groups>
    <LMS_Mappings xmlns="e57f6c35-541a-4073-a2f6-49dc8be0127c" xsi:nil="true"/>
    <Templates xmlns="e57f6c35-541a-4073-a2f6-49dc8be0127c" xsi:nil="true"/>
    <NotebookType xmlns="e57f6c35-541a-4073-a2f6-49dc8be0127c" xsi:nil="true"/>
    <AppVersion xmlns="e57f6c35-541a-4073-a2f6-49dc8be0127c" xsi:nil="true"/>
    <TeamsChannelId xmlns="e57f6c35-541a-4073-a2f6-49dc8be0127c" xsi:nil="true"/>
    <Self_Registration_Enabled xmlns="e57f6c35-541a-4073-a2f6-49dc8be0127c" xsi:nil="true"/>
    <Has_Teacher_Only_SectionGroup xmlns="e57f6c35-541a-4073-a2f6-49dc8be0127c" xsi:nil="true"/>
    <FolderType xmlns="e57f6c35-541a-4073-a2f6-49dc8be0127c" xsi:nil="true"/>
    <Teachers xmlns="e57f6c35-541a-4073-a2f6-49dc8be0127c">
      <UserInfo>
        <DisplayName/>
        <AccountId xsi:nil="true"/>
        <AccountType/>
      </UserInfo>
    </Teachers>
    <Distribution_Groups xmlns="e57f6c35-541a-4073-a2f6-49dc8be0127c" xsi:nil="true"/>
    <Invited_Teachers xmlns="e57f6c35-541a-4073-a2f6-49dc8be0127c" xsi:nil="true"/>
    <Invited_Students xmlns="e57f6c35-541a-4073-a2f6-49dc8be0127c" xsi:nil="true"/>
    <Is_Collaboration_Space_Locked xmlns="e57f6c35-541a-4073-a2f6-49dc8be0127c" xsi:nil="true"/>
    <Math_Settings xmlns="e57f6c35-541a-4073-a2f6-49dc8be0127c" xsi:nil="true"/>
    <DefaultSectionNames xmlns="e57f6c35-541a-4073-a2f6-49dc8be0127c" xsi:nil="true"/>
    <Students xmlns="e57f6c35-541a-4073-a2f6-49dc8be0127c">
      <UserInfo>
        <DisplayName/>
        <AccountId xsi:nil="true"/>
        <AccountType/>
      </UserInfo>
    </Student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8C66DD6878247934C3032C88502BD" ma:contentTypeVersion="32" ma:contentTypeDescription="Create a new document." ma:contentTypeScope="" ma:versionID="f08b4f43b962c8a943fd213a2101ca4d">
  <xsd:schema xmlns:xsd="http://www.w3.org/2001/XMLSchema" xmlns:xs="http://www.w3.org/2001/XMLSchema" xmlns:p="http://schemas.microsoft.com/office/2006/metadata/properties" xmlns:ns3="e57f6c35-541a-4073-a2f6-49dc8be0127c" xmlns:ns4="67ced3dd-177e-454b-b64a-ad68f0d994e1" targetNamespace="http://schemas.microsoft.com/office/2006/metadata/properties" ma:root="true" ma:fieldsID="47f1eebdd5e56cb7b4e512ca176752da" ns3:_="" ns4:_="">
    <xsd:import namespace="e57f6c35-541a-4073-a2f6-49dc8be0127c"/>
    <xsd:import namespace="67ced3dd-177e-454b-b64a-ad68f0d994e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TeamsChannelId" minOccurs="0"/>
                <xsd:element ref="ns3:IsNotebookLocked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ath_Settings" minOccurs="0"/>
                <xsd:element ref="ns3:Distribution_Groups" minOccurs="0"/>
                <xsd:element ref="ns3:LMS_Mapp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6c35-541a-4073-a2f6-49dc8be0127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ath_Settings" ma:index="37" nillable="true" ma:displayName="Math Settings" ma:internalName="Math_Settings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ed3dd-177e-454b-b64a-ad68f0d994e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7E38BD-7E03-4887-85C4-FD0C52E514E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ced3dd-177e-454b-b64a-ad68f0d994e1"/>
    <ds:schemaRef ds:uri="http://purl.org/dc/terms/"/>
    <ds:schemaRef ds:uri="http://schemas.openxmlformats.org/package/2006/metadata/core-properties"/>
    <ds:schemaRef ds:uri="e57f6c35-541a-4073-a2f6-49dc8be012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6EF82E-DD07-4105-8E7E-720891BA8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6c35-541a-4073-a2f6-49dc8be0127c"/>
    <ds:schemaRef ds:uri="67ced3dd-177e-454b-b64a-ad68f0d99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0FE30B6-1589-4BD3-ACA4-9737C0FD89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1140</Words>
  <Application>Microsoft Office PowerPoint</Application>
  <PresentationFormat>On-screen Show (4:3)</PresentationFormat>
  <Paragraphs>147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MasonBrand.pxtx</vt:lpstr>
      <vt:lpstr>DAEN 690 – Capstone – Team Autoencoders</vt:lpstr>
      <vt:lpstr>Team autoencoders - FULL-Sprint -2 –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2020-06-29T20:36:04Z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