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7" r:id="rId5"/>
    <p:sldId id="283" r:id="rId6"/>
    <p:sldId id="262" r:id="rId7"/>
    <p:sldId id="263" r:id="rId8"/>
    <p:sldId id="282" r:id="rId9"/>
    <p:sldId id="274" r:id="rId10"/>
    <p:sldId id="266" r:id="rId11"/>
    <p:sldId id="271" r:id="rId12"/>
    <p:sldId id="276" r:id="rId13"/>
    <p:sldId id="275" r:id="rId14"/>
    <p:sldId id="277" r:id="rId15"/>
    <p:sldId id="278" r:id="rId16"/>
    <p:sldId id="281" r:id="rId17"/>
    <p:sldId id="280" r:id="rId18"/>
    <p:sldId id="286" r:id="rId19"/>
    <p:sldId id="288" r:id="rId20"/>
    <p:sldId id="290" r:id="rId21"/>
    <p:sldId id="287" r:id="rId22"/>
    <p:sldId id="289" r:id="rId23"/>
    <p:sldId id="291" r:id="rId24"/>
    <p:sldId id="292" r:id="rId25"/>
    <p:sldId id="293" r:id="rId26"/>
    <p:sldId id="285" r:id="rId27"/>
    <p:sldId id="267" r:id="rId28"/>
    <p:sldId id="268" r:id="rId29"/>
    <p:sldId id="272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BD17"/>
    <a:srgbClr val="054317"/>
    <a:srgbClr val="1A6613"/>
    <a:srgbClr val="FFBA03"/>
    <a:srgbClr val="ECB409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3B9F0CED-7E24-BF4C-9217-89A85EA4613D}" type="datetimeFigureOut">
              <a:rPr lang="en-US"/>
              <a:pPr>
                <a:defRPr/>
              </a:pPr>
              <a:t>7/6/2020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02E9CC9B-1844-7749-A6D1-3AF634BC8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4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8A491313-BF83-BC4F-87DA-A29417CF61EE}" type="datetimeFigureOut">
              <a:rPr lang="en-US"/>
              <a:pPr>
                <a:defRPr/>
              </a:pPr>
              <a:t>7/6/2020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42310910-2610-F946-B908-1B939B60B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sseract-ocr.github.io/tessdoc/ImproveQuality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Source:</a:t>
            </a:r>
            <a:r>
              <a:rPr lang="en-US" dirty="0" err="1">
                <a:hlinkClick r:id="rId3"/>
              </a:rPr>
              <a:t>https</a:t>
            </a:r>
            <a:r>
              <a:rPr lang="en-US" dirty="0">
                <a:hlinkClick r:id="rId3"/>
              </a:rPr>
              <a:t>://tesseract-ocr.github.io/</a:t>
            </a:r>
            <a:r>
              <a:rPr lang="en-US" dirty="0" err="1">
                <a:hlinkClick r:id="rId3"/>
              </a:rPr>
              <a:t>tessdoc</a:t>
            </a:r>
            <a:r>
              <a:rPr lang="en-US" dirty="0">
                <a:hlinkClick r:id="rId3"/>
              </a:rPr>
              <a:t>/ImproveQuality.html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310910-2610-F946-B908-1B939B60B29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310910-2610-F946-B908-1B939B60B29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croll_GrnDuo copy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8025" r="139" b="24075"/>
          <a:stretch>
            <a:fillRect/>
          </a:stretch>
        </p:blipFill>
        <p:spPr bwMode="auto">
          <a:xfrm>
            <a:off x="0" y="-7938"/>
            <a:ext cx="9144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284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685800" y="533400"/>
            <a:ext cx="7620000" cy="5715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0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6613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05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>
                    <a:lumMod val="50000"/>
                  </a:schemeClr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276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09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Johnson-Center_Architecural_Detai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0"/>
            <a:ext cx="8875712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6739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10" descr="Bull Run_Architecural_Detail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33"/>
            <a:ext cx="7086600" cy="693582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809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" name="Picture 1" descr="Founder's Hall_Architecural Detail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63"/>
          <a:stretch/>
        </p:blipFill>
        <p:spPr>
          <a:xfrm>
            <a:off x="3733800" y="0"/>
            <a:ext cx="5410200" cy="689041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586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0826017.jpg"/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13677"/>
          <a:stretch/>
        </p:blipFill>
        <p:spPr>
          <a:xfrm>
            <a:off x="0" y="0"/>
            <a:ext cx="9144000" cy="4648200"/>
          </a:xfrm>
          <a:prstGeom prst="rect">
            <a:avLst/>
          </a:prstGeom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06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404245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1" b="6737"/>
          <a:stretch>
            <a:fillRect/>
          </a:stretch>
        </p:blipFill>
        <p:spPr bwMode="auto">
          <a:xfrm>
            <a:off x="0" y="0"/>
            <a:ext cx="91440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tx2">
              <a:alpha val="66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204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31108588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1" b="12827"/>
          <a:stretch>
            <a:fillRect/>
          </a:stretch>
        </p:blipFill>
        <p:spPr bwMode="auto">
          <a:xfrm>
            <a:off x="0" y="0"/>
            <a:ext cx="9144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tx1">
              <a:alpha val="66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21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3011573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0" b="3087"/>
          <a:stretch>
            <a:fillRect/>
          </a:stretch>
        </p:blipFill>
        <p:spPr bwMode="auto">
          <a:xfrm>
            <a:off x="0" y="0"/>
            <a:ext cx="91440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9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/>
          </p:nvPr>
        </p:nvSpPr>
        <p:spPr>
          <a:xfrm>
            <a:off x="7696200" y="381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05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/>
          </p:nvPr>
        </p:nvSpPr>
        <p:spPr>
          <a:xfrm>
            <a:off x="7696200" y="838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/>
          </p:nvPr>
        </p:nvSpPr>
        <p:spPr>
          <a:xfrm>
            <a:off x="7696200" y="1295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/>
          </p:nvPr>
        </p:nvSpPr>
        <p:spPr>
          <a:xfrm>
            <a:off x="7696200" y="17526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endParaRPr lang="en-US" dirty="0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/>
          </p:nvPr>
        </p:nvSpPr>
        <p:spPr>
          <a:xfrm>
            <a:off x="7696200" y="22098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/>
          </p:nvPr>
        </p:nvSpPr>
        <p:spPr>
          <a:xfrm>
            <a:off x="7696200" y="2667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/>
          </p:nvPr>
        </p:nvSpPr>
        <p:spPr>
          <a:xfrm>
            <a:off x="7696200" y="3124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/>
          </p:nvPr>
        </p:nvSpPr>
        <p:spPr>
          <a:xfrm>
            <a:off x="7696200" y="3581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/>
          </p:nvPr>
        </p:nvSpPr>
        <p:spPr>
          <a:xfrm>
            <a:off x="7696200" y="40386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/>
          </p:nvPr>
        </p:nvSpPr>
        <p:spPr>
          <a:xfrm>
            <a:off x="7696200" y="44958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/>
          </p:nvPr>
        </p:nvSpPr>
        <p:spPr>
          <a:xfrm>
            <a:off x="7696200" y="4953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/>
          </p:nvPr>
        </p:nvSpPr>
        <p:spPr>
          <a:xfrm>
            <a:off x="7696200" y="5410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/>
          </p:nvPr>
        </p:nvSpPr>
        <p:spPr>
          <a:xfrm>
            <a:off x="7696200" y="5867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10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single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80772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699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38862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495800" y="1066800"/>
            <a:ext cx="38862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6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8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4343400"/>
            <a:ext cx="8077200" cy="1981200"/>
          </a:xfrm>
        </p:spPr>
        <p:txBody>
          <a:bodyPr numCol="3"/>
          <a:lstStyle>
            <a:lvl1pPr>
              <a:defRPr baseline="0"/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04800" y="838200"/>
            <a:ext cx="8077200" cy="320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5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91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381000" y="381000"/>
            <a:ext cx="8001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34"/>
          <p:cNvSpPr txBox="1">
            <a:spLocks/>
          </p:cNvSpPr>
          <p:nvPr/>
        </p:nvSpPr>
        <p:spPr>
          <a:xfrm>
            <a:off x="4648200" y="6477000"/>
            <a:ext cx="3733800" cy="304800"/>
          </a:xfrm>
          <a:prstGeom prst="rect">
            <a:avLst/>
          </a:prstGeom>
        </p:spPr>
        <p:txBody>
          <a:bodyPr rIns="0"/>
          <a:lstStyle>
            <a:lvl1pPr marL="0" algn="l" rtl="0" latinLnBrk="0">
              <a:defRPr sz="900" kern="1200" cap="all" spc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pc="150" dirty="0">
                <a:solidFill>
                  <a:srgbClr val="000000"/>
                </a:solidFill>
              </a:rPr>
              <a:t>GEORGE MASON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4" r:id="rId9"/>
    <p:sldLayoutId id="2147483728" r:id="rId10"/>
    <p:sldLayoutId id="2147483712" r:id="rId11"/>
    <p:sldLayoutId id="2147483725" r:id="rId12"/>
    <p:sldLayoutId id="2147483726" r:id="rId13"/>
    <p:sldLayoutId id="2147483727" r:id="rId14"/>
    <p:sldLayoutId id="2147483713" r:id="rId15"/>
    <p:sldLayoutId id="2147483717" r:id="rId16"/>
    <p:sldLayoutId id="2147483724" r:id="rId17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DAEN 690 – Capstone – Team Autoencoders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705350"/>
            <a:ext cx="2133600" cy="4000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Summer 2020 – Section 002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367FB-DFE0-4D3B-B2A4-FBC347A0D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645DF-8C64-4634-A992-D5FAB94B7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8384679" cy="5257800"/>
          </a:xfrm>
        </p:spPr>
        <p:txBody>
          <a:bodyPr/>
          <a:lstStyle/>
          <a:p>
            <a:r>
              <a:rPr lang="en-US" b="1" dirty="0"/>
              <a:t>Issue 1 – Image files are contained in many different sub folders with 1 image per folder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Mitigation: Write script that extract images files into a more useful structure</a:t>
            </a:r>
            <a:r>
              <a:rPr lang="en-US" b="1" dirty="0">
                <a:solidFill>
                  <a:schemeClr val="accent6"/>
                </a:solidFill>
              </a:rPr>
              <a:t>[Completed]</a:t>
            </a:r>
          </a:p>
          <a:p>
            <a:endParaRPr lang="en-US" dirty="0"/>
          </a:p>
          <a:p>
            <a:r>
              <a:rPr lang="en-US" b="1" dirty="0"/>
              <a:t>#2 – Images are in .</a:t>
            </a:r>
            <a:r>
              <a:rPr lang="en-US" b="1" dirty="0" err="1"/>
              <a:t>tif</a:t>
            </a:r>
            <a:r>
              <a:rPr lang="en-US" b="1" dirty="0"/>
              <a:t> instead of .</a:t>
            </a:r>
            <a:r>
              <a:rPr lang="en-US" b="1" dirty="0" err="1"/>
              <a:t>png</a:t>
            </a:r>
            <a:r>
              <a:rPr lang="en-US" b="1" dirty="0"/>
              <a:t> or .jpg and may need to be converted</a:t>
            </a:r>
          </a:p>
          <a:p>
            <a:r>
              <a:rPr lang="en-US" dirty="0"/>
              <a:t>Mitigation: Confirm with sponsor on .</a:t>
            </a:r>
            <a:r>
              <a:rPr lang="en-US" dirty="0" err="1"/>
              <a:t>tif</a:t>
            </a:r>
            <a:r>
              <a:rPr lang="en-US" dirty="0"/>
              <a:t> usefulness in CNN/Autoencoder</a:t>
            </a:r>
            <a:r>
              <a:rPr lang="en-US" b="1" dirty="0">
                <a:solidFill>
                  <a:schemeClr val="accent6"/>
                </a:solidFill>
              </a:rPr>
              <a:t>[Pending]</a:t>
            </a:r>
          </a:p>
          <a:p>
            <a:endParaRPr lang="en-US" dirty="0"/>
          </a:p>
          <a:p>
            <a:r>
              <a:rPr lang="en-US" b="1" dirty="0"/>
              <a:t>#3 – Images need to be uploaded into Google Drive for our project and dataset is 37GBs.  Google Drive is slow at uploading files.</a:t>
            </a:r>
          </a:p>
          <a:p>
            <a:r>
              <a:rPr lang="en-US" dirty="0"/>
              <a:t>Mitigation: Find a more efficient way to upload files –OR- reduce dataset into a smaller chunk before uploading</a:t>
            </a:r>
            <a:r>
              <a:rPr lang="en-US" b="1" dirty="0">
                <a:solidFill>
                  <a:schemeClr val="accent6"/>
                </a:solidFill>
              </a:rPr>
              <a:t>[Pending]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06730-C670-4E7D-8B4A-B070D8208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37688"/>
            <a:ext cx="8384679" cy="42091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643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367FB-DFE0-4D3B-B2A4-FBC347A0D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645DF-8C64-4634-A992-D5FAB94B7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8077200" cy="838200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8C814B-1A23-4790-9FDA-545B2014D40C}"/>
              </a:ext>
            </a:extLst>
          </p:cNvPr>
          <p:cNvSpPr/>
          <p:nvPr/>
        </p:nvSpPr>
        <p:spPr>
          <a:xfrm>
            <a:off x="381000" y="990600"/>
            <a:ext cx="79248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#4 – Contains “bad” images that need to be excluded with no clear organization(</a:t>
            </a:r>
            <a:r>
              <a:rPr lang="en-US" b="1" dirty="0" err="1"/>
              <a:t>ie</a:t>
            </a:r>
            <a:r>
              <a:rPr lang="en-US" b="1" dirty="0"/>
              <a:t>. File folders with 99% noise and no text)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Mitigation – Decipher file coding to remove these files </a:t>
            </a:r>
            <a:r>
              <a:rPr lang="en-US" b="1" dirty="0">
                <a:solidFill>
                  <a:schemeClr val="accent6"/>
                </a:solidFill>
                <a:latin typeface="+mn-lt"/>
              </a:rPr>
              <a:t>[Completed]</a:t>
            </a:r>
          </a:p>
          <a:p>
            <a:endParaRPr lang="en-US" b="1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305132-2C6A-4626-9C4B-127A7CA2DDD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13366"/>
            <a:ext cx="3505200" cy="450539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E1D3B2-5624-406B-A432-D0CE762CB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85831"/>
              </p:ext>
            </p:extLst>
          </p:nvPr>
        </p:nvGraphicFramePr>
        <p:xfrm>
          <a:off x="4343400" y="2971800"/>
          <a:ext cx="3962400" cy="2514600"/>
        </p:xfrm>
        <a:graphic>
          <a:graphicData uri="http://schemas.openxmlformats.org/drawingml/2006/table">
            <a:tbl>
              <a:tblPr/>
              <a:tblGrid>
                <a:gridCol w="2233706">
                  <a:extLst>
                    <a:ext uri="{9D8B030D-6E8A-4147-A177-3AD203B41FA5}">
                      <a16:colId xmlns:a16="http://schemas.microsoft.com/office/drawing/2014/main" val="3853582001"/>
                    </a:ext>
                  </a:extLst>
                </a:gridCol>
                <a:gridCol w="1728694">
                  <a:extLst>
                    <a:ext uri="{9D8B030D-6E8A-4147-A177-3AD203B41FA5}">
                      <a16:colId xmlns:a16="http://schemas.microsoft.com/office/drawing/2014/main" val="1632620176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 letter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 file folder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1615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form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 news article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22469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email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 budget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883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handwritten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 invoice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68156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advertisement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 presentation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64314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scientific report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 questionnaire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0274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 scientific publication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 resume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8348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 specification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 memo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923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1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ABB48B-8FCF-43B3-9D76-575E7FE97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350855"/>
            <a:ext cx="8077200" cy="228600"/>
          </a:xfrm>
        </p:spPr>
        <p:txBody>
          <a:bodyPr/>
          <a:lstStyle/>
          <a:p>
            <a:r>
              <a:rPr lang="en-US" dirty="0"/>
              <a:t>autoencoders- Preprocessing of images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5ED06-0A5E-4FBF-87D2-2E2D9F49B1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Preprocessing of images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OpenCV library in  Python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Different methods can come in handy with different kinds of images.</a:t>
            </a:r>
          </a:p>
          <a:p>
            <a:pPr>
              <a:buFont typeface="+mj-lt"/>
              <a:buAutoNum type="arabicPeriod"/>
            </a:pP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Pytesseract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is a wrapper for Tesseract-OCR Engine. It is also useful as a stand-alone invocation script to tesseract, as it can read all image types supported by the Pillow and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Leptonica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imaging libraries, including jpeg,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png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, gif, bmp, tiff, and others</a:t>
            </a:r>
          </a:p>
          <a:p>
            <a:pPr marL="0" indent="0"/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Preprocessing for Tesseract: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Gray scaling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Reshaping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thresholding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opening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canny edge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noise removal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Whitelisting characters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Blacklisting characters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/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8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E5AFA8-95B3-440E-9FD8-29FBF6C6D6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/>
              <a:t>AUTOENCODERS – Example of </a:t>
            </a:r>
            <a:r>
              <a:rPr lang="en-US" b="0" dirty="0" err="1"/>
              <a:t>Binarisation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65B71-AD84-4AE6-A2BC-DE0944364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816019"/>
            <a:ext cx="6477001" cy="522716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DEDA-24CE-4EFD-AF9B-B072DDA985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0" y="814813"/>
            <a:ext cx="8077200" cy="5281187"/>
          </a:xfrm>
        </p:spPr>
        <p:txBody>
          <a:bodyPr/>
          <a:lstStyle/>
          <a:p>
            <a:pPr algn="ctr"/>
            <a:r>
              <a:rPr lang="en-US" dirty="0"/>
              <a:t>Converting an image to black and white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2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2D1497-2CCF-4931-ADDE-5BDA3AFCE9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 processing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AF6C8-FF39-47CD-9753-DAE3B194FA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Text Extracted from scanned Document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75DA14-307B-4E18-B29A-B6934DB93CA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248" y="1330077"/>
            <a:ext cx="3251752" cy="447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32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3F9D5-97BC-884B-B9FC-034F10D9AD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57DF6-FC38-FA4D-92CB-69941B9BC3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Birds’ Eye View of the Autoencoder Structure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D14CCCE-C7E5-BC49-A51A-D4ADE06D23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828800"/>
            <a:ext cx="821193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28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C48086-2A2B-F544-BD03-268D75EEC3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294D7-85A1-8940-82B7-8FF5D6EA6B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Padding:</a:t>
            </a:r>
          </a:p>
          <a:p>
            <a:endParaRPr lang="en-US" dirty="0"/>
          </a:p>
        </p:txBody>
      </p:sp>
      <p:pic>
        <p:nvPicPr>
          <p:cNvPr id="5" name="Picture 4" descr="A picture containing text, cat, sitting&#10;&#10;Description automatically generated">
            <a:extLst>
              <a:ext uri="{FF2B5EF4-FFF2-40B4-BE49-F238E27FC236}">
                <a16:creationId xmlns:a16="http://schemas.microsoft.com/office/drawing/2014/main" id="{C9A72C0E-D5BE-EF40-9299-49FE021E41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676400"/>
            <a:ext cx="7848600" cy="42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0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B86FD2-147E-DB4B-88ED-DDD0E530B7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1E39-F6C9-7E40-AAC5-B0007B6698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Stride:</a:t>
            </a:r>
          </a:p>
          <a:p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15828C9-C087-C645-94F1-05D628D60C0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828800"/>
            <a:ext cx="6858000" cy="414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22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A903D0-5156-9B40-A60A-9A180B406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FD03A-FC38-854E-9579-112B9755E7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Padding:</a:t>
            </a:r>
          </a:p>
          <a:p>
            <a:endParaRPr lang="en-US" dirty="0"/>
          </a:p>
        </p:txBody>
      </p:sp>
      <p:pic>
        <p:nvPicPr>
          <p:cNvPr id="5" name="Picture 4" descr="A picture containing game, text&#10;&#10;Description automatically generated">
            <a:extLst>
              <a:ext uri="{FF2B5EF4-FFF2-40B4-BE49-F238E27FC236}">
                <a16:creationId xmlns:a16="http://schemas.microsoft.com/office/drawing/2014/main" id="{0DFCD7A8-6FB5-BA46-89D6-B4D2D31125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5" y="1524000"/>
            <a:ext cx="8154798" cy="433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78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70C904-AD31-AA41-AB57-477DB8C4BD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20284-5DBC-F54A-B5C6-4D63D8E63F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Pooling:</a:t>
            </a:r>
          </a:p>
          <a:p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569DA15-B87C-5945-B604-C1A590F8C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40471"/>
            <a:ext cx="6156569" cy="516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3201-1561-433E-A1E2-B60E308CE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340" y="4038600"/>
            <a:ext cx="7239000" cy="533400"/>
          </a:xfrm>
        </p:spPr>
        <p:txBody>
          <a:bodyPr/>
          <a:lstStyle/>
          <a:p>
            <a:r>
              <a:rPr lang="en-US" dirty="0"/>
              <a:t>Autoencoders - mid-Sprint -3.1 – analytic/algorithm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4C738-4BFA-4ABE-B842-FCF874046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7, 2020</a:t>
            </a:r>
          </a:p>
        </p:txBody>
      </p:sp>
    </p:spTree>
    <p:extLst>
      <p:ext uri="{BB962C8B-B14F-4D97-AF65-F5344CB8AC3E}">
        <p14:creationId xmlns:p14="http://schemas.microsoft.com/office/powerpoint/2010/main" val="380253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80E568-0CBB-5C41-BFAD-D78C7FCF96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CF006-9CA8-8B40-A1E1-0708C93B26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Math Behind the Scene:  </a:t>
            </a:r>
            <a:r>
              <a:rPr lang="en-US" dirty="0" err="1"/>
              <a:t>Relu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keyboard&#10;&#10;Description automatically generated">
            <a:extLst>
              <a:ext uri="{FF2B5EF4-FFF2-40B4-BE49-F238E27FC236}">
                <a16:creationId xmlns:a16="http://schemas.microsoft.com/office/drawing/2014/main" id="{656C1EF7-2495-A143-A5A0-FDB2776352E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6" y="1962150"/>
            <a:ext cx="8449384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89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B26218-F8B5-C04F-8171-8334C97BA9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BB8E3-DE12-C048-A605-DCC37DBBED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Math Behind the Scene:  </a:t>
            </a:r>
            <a:r>
              <a:rPr lang="en-US" dirty="0" err="1"/>
              <a:t>Maxpooling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3B6E3224-F39E-F34F-9C51-53A82552757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21" y="2332311"/>
            <a:ext cx="7467600" cy="249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06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BDDF41-9EB8-4030-A905-6AFB0CF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[team name] – analytic/algorithm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A185B-B0A2-4F42-A558-F513BC019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Name: </a:t>
            </a:r>
            <a:r>
              <a:rPr lang="en-US" b="1" dirty="0"/>
              <a:t>Convolutional Autoencoder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it works: Unsupervised machine learning algorithm that takes an image as input and tries to reconstruct it back using a fewer number of bits from the latent space representation.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Encoder: Conv2D and Max pooling Layers.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Decoder:Conv2D and Upsampling 2D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Libraries 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OpenCV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Parameters: Width, height. Depth, Filter, </a:t>
            </a:r>
            <a:r>
              <a:rPr lang="en-US" dirty="0" err="1"/>
              <a:t>LatentDim</a:t>
            </a:r>
            <a:r>
              <a:rPr lang="en-US" dirty="0"/>
              <a:t>(Default =16)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Inputs: Image data in .Tiff format are converted to JPEG in Python using PIL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Hyperparameters: loss(</a:t>
            </a:r>
            <a:r>
              <a:rPr lang="en-US" dirty="0" err="1"/>
              <a:t>sparse_categorical_crossentropy</a:t>
            </a:r>
            <a:r>
              <a:rPr lang="en-US" dirty="0"/>
              <a:t>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Tuning: Code Size, </a:t>
            </a:r>
            <a:r>
              <a:rPr lang="en-US" dirty="0" err="1"/>
              <a:t>No.of</a:t>
            </a:r>
            <a:r>
              <a:rPr lang="en-US" dirty="0"/>
              <a:t> Layers, Loss function(Adding </a:t>
            </a:r>
            <a:r>
              <a:rPr lang="en-US" dirty="0" err="1"/>
              <a:t>penality</a:t>
            </a:r>
            <a:r>
              <a:rPr lang="en-US" dirty="0"/>
              <a:t> to weight size) , holdout to validation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Training Resources Required: </a:t>
            </a:r>
            <a:r>
              <a:rPr lang="en-US" dirty="0" err="1"/>
              <a:t>GoogleColab</a:t>
            </a:r>
            <a:r>
              <a:rPr lang="en-US" dirty="0"/>
              <a:t> (GPU)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Deployment: Trained model is used to improve the text quality  extracted from the image. </a:t>
            </a:r>
          </a:p>
        </p:txBody>
      </p:sp>
    </p:spTree>
    <p:extLst>
      <p:ext uri="{BB962C8B-B14F-4D97-AF65-F5344CB8AC3E}">
        <p14:creationId xmlns:p14="http://schemas.microsoft.com/office/powerpoint/2010/main" val="1318964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D19E09-270A-42D0-8552-595E5883B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[team name] – analytics/algorithms - Demonstrations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BB5FB-75F6-4D0A-92E6-CD5CD10354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[provide a demo for each analytic/algorithm be considered]</a:t>
            </a:r>
          </a:p>
        </p:txBody>
      </p:sp>
    </p:spTree>
    <p:extLst>
      <p:ext uri="{BB962C8B-B14F-4D97-AF65-F5344CB8AC3E}">
        <p14:creationId xmlns:p14="http://schemas.microsoft.com/office/powerpoint/2010/main" val="2085609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58BF4B-123C-4250-87F8-AAF4697FE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autoencoders– Project Schedule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8DD741-F790-445F-BA62-29BD623279E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73284"/>
            <a:ext cx="8085521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89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28951F-B5ED-4048-85BD-B084371DF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</a:t>
            </a:r>
            <a:r>
              <a:rPr lang="en-US" dirty="0" err="1"/>
              <a:t>youtrack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15F84B-7831-4F32-8A62-048B14C208B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8534400" cy="3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54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241B6A-8085-47BA-AF1C-F8F2D8F4B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Risks and Planned Mitigations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022F19C-10B4-4E3A-A01F-4436E107A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869525"/>
              </p:ext>
            </p:extLst>
          </p:nvPr>
        </p:nvGraphicFramePr>
        <p:xfrm>
          <a:off x="723900" y="1066800"/>
          <a:ext cx="7239000" cy="4937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2325851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5404935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87433168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3022793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626685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1200" dirty="0"/>
                        <a:t>Risk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Probability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4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data for project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lack of images “noisy” enough to adequately test CNN-OCR project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Promising datasets identified, composite dataset options available.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Unavailable compute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lack of compute resources will leave us unable to conduct CNN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Alternative resources available through university and commercial means.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internet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Unable to access compute or communications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Persistent internet outage unlikely, will seek alternate access 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4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team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Inability to communicate with team during work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Multiple communications channels; BB, Slack, email, phone, </a:t>
                      </a:r>
                      <a:r>
                        <a:rPr lang="en-US" sz="1200" dirty="0" err="1"/>
                        <a:t>YouTrack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78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stakeholder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Inability to get feedback / requirements from sponsors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Multiple communications channels, BB, email, phone, </a:t>
                      </a:r>
                      <a:r>
                        <a:rPr lang="en-US" sz="1200" dirty="0" err="1"/>
                        <a:t>YouTrack</a:t>
                      </a:r>
                      <a:r>
                        <a:rPr lang="en-US" sz="12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43569"/>
                  </a:ext>
                </a:extLst>
              </a:tr>
            </a:tbl>
          </a:graphicData>
        </a:graphic>
      </p:graphicFrame>
      <p:pic>
        <p:nvPicPr>
          <p:cNvPr id="4" name="Graphic 3" descr="Badge Tick1">
            <a:extLst>
              <a:ext uri="{FF2B5EF4-FFF2-40B4-BE49-F238E27FC236}">
                <a16:creationId xmlns:a16="http://schemas.microsoft.com/office/drawing/2014/main" id="{4C4FE76D-3043-41B9-9008-679855023A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2133600"/>
            <a:ext cx="228600" cy="228600"/>
          </a:xfrm>
          <a:prstGeom prst="rect">
            <a:avLst/>
          </a:prstGeom>
        </p:spPr>
      </p:pic>
      <p:pic>
        <p:nvPicPr>
          <p:cNvPr id="6" name="Graphic 5" descr="Badge Tick1">
            <a:extLst>
              <a:ext uri="{FF2B5EF4-FFF2-40B4-BE49-F238E27FC236}">
                <a16:creationId xmlns:a16="http://schemas.microsoft.com/office/drawing/2014/main" id="{7BC3E4D8-5FA9-4375-A008-FDF6CED32F5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3158447"/>
            <a:ext cx="228600" cy="228600"/>
          </a:xfrm>
          <a:prstGeom prst="rect">
            <a:avLst/>
          </a:prstGeom>
        </p:spPr>
      </p:pic>
      <p:pic>
        <p:nvPicPr>
          <p:cNvPr id="8" name="Graphic 7" descr="Badge Tick1">
            <a:extLst>
              <a:ext uri="{FF2B5EF4-FFF2-40B4-BE49-F238E27FC236}">
                <a16:creationId xmlns:a16="http://schemas.microsoft.com/office/drawing/2014/main" id="{911C7270-C660-4C59-A1B7-7494020DD2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3923015"/>
            <a:ext cx="228600" cy="228600"/>
          </a:xfrm>
          <a:prstGeom prst="rect">
            <a:avLst/>
          </a:prstGeom>
        </p:spPr>
      </p:pic>
      <p:pic>
        <p:nvPicPr>
          <p:cNvPr id="9" name="Graphic 8" descr="Badge Tick1">
            <a:extLst>
              <a:ext uri="{FF2B5EF4-FFF2-40B4-BE49-F238E27FC236}">
                <a16:creationId xmlns:a16="http://schemas.microsoft.com/office/drawing/2014/main" id="{16C43A07-4EED-4940-8909-CA5557C5A1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4963787"/>
            <a:ext cx="228600" cy="228600"/>
          </a:xfrm>
          <a:prstGeom prst="rect">
            <a:avLst/>
          </a:prstGeom>
        </p:spPr>
      </p:pic>
      <p:pic>
        <p:nvPicPr>
          <p:cNvPr id="10" name="Graphic 9" descr="Badge Tick1">
            <a:extLst>
              <a:ext uri="{FF2B5EF4-FFF2-40B4-BE49-F238E27FC236}">
                <a16:creationId xmlns:a16="http://schemas.microsoft.com/office/drawing/2014/main" id="{DE9B84E9-5FF7-491C-B989-41A04EFAF0F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574428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9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Team autoencoders - Members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40BE2-6435-4320-8D98-C11D6AFB5919}"/>
              </a:ext>
            </a:extLst>
          </p:cNvPr>
          <p:cNvSpPr txBox="1"/>
          <p:nvPr/>
        </p:nvSpPr>
        <p:spPr>
          <a:xfrm>
            <a:off x="638117" y="2413952"/>
            <a:ext cx="120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Stephen Schade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SCRUM Master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05D82-FF14-44C1-AD58-AE99D78F3167}"/>
              </a:ext>
            </a:extLst>
          </p:cNvPr>
          <p:cNvSpPr txBox="1"/>
          <p:nvPr/>
        </p:nvSpPr>
        <p:spPr>
          <a:xfrm>
            <a:off x="1103916" y="4393043"/>
            <a:ext cx="8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Jun Wang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D9873-7C50-410C-8218-7576001B5E93}"/>
              </a:ext>
            </a:extLst>
          </p:cNvPr>
          <p:cNvSpPr txBox="1"/>
          <p:nvPr/>
        </p:nvSpPr>
        <p:spPr>
          <a:xfrm>
            <a:off x="4700872" y="2222152"/>
            <a:ext cx="114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Matt Machado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Product Owner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50829-C6D7-415A-AF89-E407AFB02241}"/>
              </a:ext>
            </a:extLst>
          </p:cNvPr>
          <p:cNvSpPr txBox="1"/>
          <p:nvPr/>
        </p:nvSpPr>
        <p:spPr>
          <a:xfrm>
            <a:off x="2872054" y="3231283"/>
            <a:ext cx="8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Yun Li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FC5B0-A874-4C30-8C3F-A8D22BDE73A5}"/>
              </a:ext>
            </a:extLst>
          </p:cNvPr>
          <p:cNvSpPr txBox="1"/>
          <p:nvPr/>
        </p:nvSpPr>
        <p:spPr>
          <a:xfrm>
            <a:off x="4747927" y="4623875"/>
            <a:ext cx="1253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Gauthami</a:t>
            </a:r>
            <a:r>
              <a:rPr lang="en-US" sz="1200" b="1" dirty="0">
                <a:solidFill>
                  <a:srgbClr val="00B050"/>
                </a:solidFill>
              </a:rPr>
              <a:t> </a:t>
            </a:r>
            <a:r>
              <a:rPr lang="en-US" sz="1200" b="1" dirty="0" err="1">
                <a:solidFill>
                  <a:srgbClr val="00B050"/>
                </a:solidFill>
              </a:rPr>
              <a:t>Kuravi</a:t>
            </a:r>
            <a:endParaRPr lang="en-US" sz="1200" b="1" dirty="0">
              <a:solidFill>
                <a:srgbClr val="00B050"/>
              </a:solidFill>
            </a:endParaRP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72286D93-0FE3-4FAB-B9DB-F4EC548BF6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41" y="1052636"/>
            <a:ext cx="984947" cy="1213894"/>
          </a:xfrm>
          <a:prstGeom prst="rect">
            <a:avLst/>
          </a:prstGeom>
        </p:spPr>
      </p:pic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4FA8F93-DFAC-454B-888F-58DBD5C1D1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70" y="3267542"/>
            <a:ext cx="1191414" cy="1125501"/>
          </a:xfrm>
          <a:prstGeom prst="rect">
            <a:avLst/>
          </a:prstGeom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5A0E85E-138D-7D4A-B5DA-C43A1CD068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19" y="2128521"/>
            <a:ext cx="1295381" cy="1072876"/>
          </a:xfrm>
          <a:prstGeom prst="rect">
            <a:avLst/>
          </a:prstGeom>
        </p:spPr>
      </p:pic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C07D30ED-1A98-4B99-81C0-9AAF57B4883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79" y="982375"/>
            <a:ext cx="1128660" cy="1416050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359FE64-2A6D-4001-B4F0-A44C54F4F52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32" y="3267542"/>
            <a:ext cx="1109316" cy="13612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C42BB-A307-4C54-9DE5-FA4F7C75A3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Problem Context: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Domain of problem: </a:t>
            </a:r>
            <a:r>
              <a:rPr lang="en-US" dirty="0"/>
              <a:t>OCR technology is valuable in any instance where documents or images have text, such as healthcare, banking,  manufacturing, legal, business, and other industries associated with heave paperwork or documentation. 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Importance of problem: </a:t>
            </a:r>
            <a:r>
              <a:rPr lang="en-US" dirty="0"/>
              <a:t>Image “noise” is one reason that OCR technology may have trouble reading character text. Removing noise makes OCR more reliable.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3DE14-BD21-459E-911A-F0A4F0ACA9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5800" y="1066800"/>
            <a:ext cx="3886200" cy="24384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Problem Statement: I</a:t>
            </a:r>
            <a:r>
              <a:rPr lang="en-US" dirty="0"/>
              <a:t>t is difficult to translate text images into text data without some inaccuracies or errors. This project will build a Convolutional Neural Network (CNN) auto-encoder that attempts to reduce image noise during OCR processing. We will evaluate the fidelity of our CNN by conducting OCR text extraction on a dataset before and after the implementation of our method.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4537F-92F0-4874-B3FA-4493EC272D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Team autoencoders – 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7A138-3F50-4268-A936-4C007E14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22" y="4191000"/>
            <a:ext cx="3571346" cy="1791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21F114-6E94-4470-A08D-B35D3EF22FCF}"/>
              </a:ext>
            </a:extLst>
          </p:cNvPr>
          <p:cNvSpPr txBox="1"/>
          <p:nvPr/>
        </p:nvSpPr>
        <p:spPr>
          <a:xfrm>
            <a:off x="2590800" y="5906695"/>
            <a:ext cx="3640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000000"/>
                </a:solidFill>
              </a:rPr>
              <a:t>Example: Before (top) and after (bottom) OCR denoising</a:t>
            </a:r>
          </a:p>
        </p:txBody>
      </p:sp>
    </p:spTree>
    <p:extLst>
      <p:ext uri="{BB962C8B-B14F-4D97-AF65-F5344CB8AC3E}">
        <p14:creationId xmlns:p14="http://schemas.microsoft.com/office/powerpoint/2010/main" val="252508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48604-943E-44E8-9EE7-C7C4463C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Potential Analytics/algorithms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9044-322B-4E2B-9D99-A3728A7CE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Autoencoder Illustration: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26D8B78-0E58-9540-A668-254EEFEEB9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583"/>
            <a:ext cx="5778500" cy="451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48604-943E-44E8-9EE7-C7C4463C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Potential Analytics/algorithms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9044-322B-4E2B-9D99-A3728A7CE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Denoising Process for OCR:</a:t>
            </a:r>
          </a:p>
          <a:p>
            <a:endParaRPr lang="en-US" dirty="0"/>
          </a:p>
          <a:p>
            <a:pPr>
              <a:buAutoNum type="arabicPeriod"/>
            </a:pPr>
            <a:r>
              <a:rPr lang="en-US" dirty="0"/>
              <a:t>Using </a:t>
            </a:r>
            <a:r>
              <a:rPr lang="en-US" dirty="0" err="1"/>
              <a:t>PyTesseract</a:t>
            </a:r>
            <a:r>
              <a:rPr lang="en-US" dirty="0"/>
              <a:t> to conduct OCR analysis on the chosen dataset and note the according result (such as Accuracy and performance, etc.)</a:t>
            </a:r>
          </a:p>
          <a:p>
            <a:pPr>
              <a:buAutoNum type="arabicPeriod"/>
            </a:pPr>
            <a:r>
              <a:rPr lang="en-US" dirty="0"/>
              <a:t>Create the  denoising autoencoder by developing CNN algorithms. Train, validate, and test the model until the model satisfies expectations.</a:t>
            </a:r>
          </a:p>
          <a:p>
            <a:pPr>
              <a:buAutoNum type="arabicPeriod"/>
            </a:pPr>
            <a:r>
              <a:rPr lang="en-US" dirty="0"/>
              <a:t>Using </a:t>
            </a:r>
            <a:r>
              <a:rPr lang="en-US" dirty="0" err="1"/>
              <a:t>PyTesseract</a:t>
            </a:r>
            <a:r>
              <a:rPr lang="en-US" dirty="0"/>
              <a:t> to conduct OCR analysis with denoising autoencoder created in 2. on the same dataset. Note the according result.</a:t>
            </a:r>
          </a:p>
          <a:p>
            <a:pPr>
              <a:buAutoNum type="arabicPeriod"/>
            </a:pPr>
            <a:r>
              <a:rPr lang="en-US" dirty="0"/>
              <a:t>Compare result from 1. and 4. to evaluate how effective the denoising autoencoder is.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6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CCA42-0118-4370-B318-0F0A12EE3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AF411-86E6-4E5C-9002-3CCC1A4B86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Datasets Planned for Project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Name: </a:t>
            </a:r>
            <a:r>
              <a:rPr lang="fr-FR" dirty="0"/>
              <a:t>Ryerson Vision Lab Complex Document Information Processing (RVL-CDIP)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Owner: Adam W. Harley, Alex </a:t>
            </a:r>
            <a:r>
              <a:rPr lang="en-US" dirty="0" err="1"/>
              <a:t>Ufkes</a:t>
            </a:r>
            <a:r>
              <a:rPr lang="en-US" dirty="0"/>
              <a:t>, and Konstantinos G. </a:t>
            </a:r>
            <a:r>
              <a:rPr lang="en-US" dirty="0" err="1"/>
              <a:t>Derpanis</a:t>
            </a:r>
            <a:r>
              <a:rPr lang="en-US" dirty="0"/>
              <a:t>, stored by Carnegie Mellon’s computer science department.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Type: Open source, academic computer vision project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Size: 37GB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License: The authors ask that users cite their paper if using this dataset.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A. W. Harley, A. </a:t>
            </a:r>
            <a:r>
              <a:rPr lang="en-US" dirty="0" err="1"/>
              <a:t>Ufkes</a:t>
            </a:r>
            <a:r>
              <a:rPr lang="en-US" dirty="0"/>
              <a:t>, K. G. </a:t>
            </a:r>
            <a:r>
              <a:rPr lang="en-US" dirty="0" err="1"/>
              <a:t>Derpanis</a:t>
            </a:r>
            <a:r>
              <a:rPr lang="en-US" dirty="0"/>
              <a:t>, "Evaluation of Deep Convolutional Nets for Document Image Classification and Retrieval," in ICDAR, 2015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Location: Web-accessible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Access: Publicly available.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Restrictions: None.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Collection Process: This dataset is a subset of the IIT-CDIP Test Collection, which was used for a 2006 conference paper on complete document information processing. The IIT-CDIP dataset is itself a subset of the Legacy Tobacco Document Library (TLDL), an archive of 14 million documents related to tobacco industry advertising, manufacturing, marketing, scientific research, and political activities.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Analytic/Algorithm that will use dataset: tesseract optical character recognition; convolutional neural network.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1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367FB-DFE0-4D3B-B2A4-FBC347A0D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 Quality – </a:t>
            </a:r>
            <a:r>
              <a:rPr lang="en-US" dirty="0" err="1"/>
              <a:t>Rvl-cdip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645DF-8C64-4634-A992-D5FAB94B7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 - </a:t>
            </a:r>
            <a:r>
              <a:rPr lang="fr-FR" dirty="0"/>
              <a:t>Ryerson Vision Lab Complex Document Information Processing (RVL-CDIP)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Completeness– 400,000 grayscale images in 16 classes, with 25,000 images per class. There are 320,000 training images, 40,000 validation images, and 40,000 test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Consistency – Images are sized so not exceed 1000 pixels for largest dimension.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Uniqueness – All images are unique.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Integrity – All images are .</a:t>
            </a:r>
            <a:r>
              <a:rPr lang="en-US" dirty="0" err="1"/>
              <a:t>tif</a:t>
            </a:r>
            <a:r>
              <a:rPr lang="en-US" dirty="0"/>
              <a:t>(Tagged Image File)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Conformity – All images are stored in a standard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 – Data appears to be accurately managed given the quality of the source.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80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CCA42-0118-4370-B318-0F0A12EE3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 Example</a:t>
            </a:r>
          </a:p>
          <a:p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31F6A81-4AB2-4839-AC29-BD46D93F31B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60326"/>
            <a:ext cx="4419600" cy="5861538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F4D12CD-988E-46A6-9F9A-000AE95017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24095"/>
            <a:ext cx="4091178" cy="533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C2FC40-8516-4A52-9570-0A1DCE522BA1}"/>
              </a:ext>
            </a:extLst>
          </p:cNvPr>
          <p:cNvSpPr txBox="1"/>
          <p:nvPr/>
        </p:nvSpPr>
        <p:spPr>
          <a:xfrm>
            <a:off x="457200" y="762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Newspaper Clipping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356CA-BADE-41CD-A9B9-95E160E07968}"/>
              </a:ext>
            </a:extLst>
          </p:cNvPr>
          <p:cNvSpPr txBox="1"/>
          <p:nvPr/>
        </p:nvSpPr>
        <p:spPr>
          <a:xfrm>
            <a:off x="4267200" y="82557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Invoice</a:t>
            </a:r>
          </a:p>
        </p:txBody>
      </p:sp>
    </p:spTree>
    <p:extLst>
      <p:ext uri="{BB962C8B-B14F-4D97-AF65-F5344CB8AC3E}">
        <p14:creationId xmlns:p14="http://schemas.microsoft.com/office/powerpoint/2010/main" val="1688373198"/>
      </p:ext>
    </p:extLst>
  </p:cSld>
  <p:clrMapOvr>
    <a:masterClrMapping/>
  </p:clrMapOvr>
</p:sld>
</file>

<file path=ppt/theme/theme1.xml><?xml version="1.0" encoding="utf-8"?>
<a:theme xmlns:a="http://schemas.openxmlformats.org/drawingml/2006/main" name="MasonBrand.pxtx">
  <a:themeElements>
    <a:clrScheme name="Custom 6">
      <a:dk1>
        <a:srgbClr val="116020"/>
      </a:dk1>
      <a:lt1>
        <a:sysClr val="window" lastClr="FFFFFF"/>
      </a:lt1>
      <a:dk2>
        <a:srgbClr val="1E6E86"/>
      </a:dk2>
      <a:lt2>
        <a:srgbClr val="C5D1D7"/>
      </a:lt2>
      <a:accent1>
        <a:srgbClr val="990B01"/>
      </a:accent1>
      <a:accent2>
        <a:srgbClr val="DFBD17"/>
      </a:accent2>
      <a:accent3>
        <a:srgbClr val="99611F"/>
      </a:accent3>
      <a:accent4>
        <a:srgbClr val="8C7B70"/>
      </a:accent4>
      <a:accent5>
        <a:srgbClr val="719920"/>
      </a:accent5>
      <a:accent6>
        <a:srgbClr val="EE6D17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88C66DD6878247934C3032C88502BD" ma:contentTypeVersion="32" ma:contentTypeDescription="Create a new document." ma:contentTypeScope="" ma:versionID="f08b4f43b962c8a943fd213a2101ca4d">
  <xsd:schema xmlns:xsd="http://www.w3.org/2001/XMLSchema" xmlns:xs="http://www.w3.org/2001/XMLSchema" xmlns:p="http://schemas.microsoft.com/office/2006/metadata/properties" xmlns:ns3="e57f6c35-541a-4073-a2f6-49dc8be0127c" xmlns:ns4="67ced3dd-177e-454b-b64a-ad68f0d994e1" targetNamespace="http://schemas.microsoft.com/office/2006/metadata/properties" ma:root="true" ma:fieldsID="47f1eebdd5e56cb7b4e512ca176752da" ns3:_="" ns4:_="">
    <xsd:import namespace="e57f6c35-541a-4073-a2f6-49dc8be0127c"/>
    <xsd:import namespace="67ced3dd-177e-454b-b64a-ad68f0d994e1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TeamsChannelId" minOccurs="0"/>
                <xsd:element ref="ns3:IsNotebookLocked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ath_Settings" minOccurs="0"/>
                <xsd:element ref="ns3:Distribution_Groups" minOccurs="0"/>
                <xsd:element ref="ns3:LMS_Mappin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f6c35-541a-4073-a2f6-49dc8be0127c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2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3" nillable="true" ma:displayName="Culture Name" ma:internalName="CultureName">
      <xsd:simpleType>
        <xsd:restriction base="dms:Text"/>
      </xsd:simpleType>
    </xsd:element>
    <xsd:element name="AppVersion" ma:index="14" nillable="true" ma:displayName="App Version" ma:internalName="AppVersion">
      <xsd:simpleType>
        <xsd:restriction base="dms:Text"/>
      </xsd:simpleType>
    </xsd:element>
    <xsd:element name="Teachers" ma:index="1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2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TeamsChannelId" ma:index="29" nillable="true" ma:displayName="Teams Channel Id" ma:internalName="TeamsChannelId">
      <xsd:simpleType>
        <xsd:restriction base="dms:Text"/>
      </xsd:simpleType>
    </xsd:element>
    <xsd:element name="IsNotebookLocked" ma:index="30" nillable="true" ma:displayName="Is Notebook Locked" ma:internalName="IsNotebookLocked">
      <xsd:simpleType>
        <xsd:restriction base="dms:Boolean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ath_Settings" ma:index="37" nillable="true" ma:displayName="Math Settings" ma:internalName="Math_Settings">
      <xsd:simpleType>
        <xsd:restriction base="dms:Text"/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ed3dd-177e-454b-b64a-ad68f0d994e1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5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NotebookLocked xmlns="e57f6c35-541a-4073-a2f6-49dc8be0127c" xsi:nil="true"/>
    <Owner xmlns="e57f6c35-541a-4073-a2f6-49dc8be0127c">
      <UserInfo>
        <DisplayName/>
        <AccountId xsi:nil="true"/>
        <AccountType/>
      </UserInfo>
    </Owner>
    <CultureName xmlns="e57f6c35-541a-4073-a2f6-49dc8be0127c" xsi:nil="true"/>
    <Student_Groups xmlns="e57f6c35-541a-4073-a2f6-49dc8be0127c">
      <UserInfo>
        <DisplayName/>
        <AccountId xsi:nil="true"/>
        <AccountType/>
      </UserInfo>
    </Student_Groups>
    <LMS_Mappings xmlns="e57f6c35-541a-4073-a2f6-49dc8be0127c" xsi:nil="true"/>
    <Templates xmlns="e57f6c35-541a-4073-a2f6-49dc8be0127c" xsi:nil="true"/>
    <NotebookType xmlns="e57f6c35-541a-4073-a2f6-49dc8be0127c" xsi:nil="true"/>
    <AppVersion xmlns="e57f6c35-541a-4073-a2f6-49dc8be0127c" xsi:nil="true"/>
    <TeamsChannelId xmlns="e57f6c35-541a-4073-a2f6-49dc8be0127c" xsi:nil="true"/>
    <Self_Registration_Enabled xmlns="e57f6c35-541a-4073-a2f6-49dc8be0127c" xsi:nil="true"/>
    <Has_Teacher_Only_SectionGroup xmlns="e57f6c35-541a-4073-a2f6-49dc8be0127c" xsi:nil="true"/>
    <FolderType xmlns="e57f6c35-541a-4073-a2f6-49dc8be0127c" xsi:nil="true"/>
    <Teachers xmlns="e57f6c35-541a-4073-a2f6-49dc8be0127c">
      <UserInfo>
        <DisplayName/>
        <AccountId xsi:nil="true"/>
        <AccountType/>
      </UserInfo>
    </Teachers>
    <Distribution_Groups xmlns="e57f6c35-541a-4073-a2f6-49dc8be0127c" xsi:nil="true"/>
    <Invited_Teachers xmlns="e57f6c35-541a-4073-a2f6-49dc8be0127c" xsi:nil="true"/>
    <Invited_Students xmlns="e57f6c35-541a-4073-a2f6-49dc8be0127c" xsi:nil="true"/>
    <Is_Collaboration_Space_Locked xmlns="e57f6c35-541a-4073-a2f6-49dc8be0127c" xsi:nil="true"/>
    <Math_Settings xmlns="e57f6c35-541a-4073-a2f6-49dc8be0127c" xsi:nil="true"/>
    <DefaultSectionNames xmlns="e57f6c35-541a-4073-a2f6-49dc8be0127c" xsi:nil="true"/>
    <Students xmlns="e57f6c35-541a-4073-a2f6-49dc8be0127c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00FE30B6-1589-4BD3-ACA4-9737C0FD89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6EF82E-DD07-4105-8E7E-720891BA8D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7f6c35-541a-4073-a2f6-49dc8be0127c"/>
    <ds:schemaRef ds:uri="67ced3dd-177e-454b-b64a-ad68f0d994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E38BD-7E03-4887-85C4-FD0C52E514E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7ced3dd-177e-454b-b64a-ad68f0d994e1"/>
    <ds:schemaRef ds:uri="http://purl.org/dc/terms/"/>
    <ds:schemaRef ds:uri="http://schemas.openxmlformats.org/package/2006/metadata/core-properties"/>
    <ds:schemaRef ds:uri="e57f6c35-541a-4073-a2f6-49dc8be0127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1353</Words>
  <Application>Microsoft Office PowerPoint</Application>
  <PresentationFormat>On-screen Show (4:3)</PresentationFormat>
  <Paragraphs>169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MasonBrand.pxtx</vt:lpstr>
      <vt:lpstr>DAEN 690 – Capstone – Team Autoencoders</vt:lpstr>
      <vt:lpstr>Autoencoders - mid-Sprint -3.1 – analytic/algorithm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2010-04-19T20:44:32Z</dcterms:created>
  <dcterms:modified xsi:type="dcterms:W3CDTF">2020-07-07T00:40:05Z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0x0101009A88C66DD6878247934C3032C88502BD</vt:lpwstr>
  </property>
</Properties>
</file>